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67" r:id="rId2"/>
    <p:sldMasterId id="2147483670" r:id="rId3"/>
    <p:sldMasterId id="2147483672" r:id="rId4"/>
  </p:sldMasterIdLst>
  <p:notesMasterIdLst>
    <p:notesMasterId r:id="rId46"/>
  </p:notesMasterIdLst>
  <p:handoutMasterIdLst>
    <p:handoutMasterId r:id="rId47"/>
  </p:handoutMasterIdLst>
  <p:sldIdLst>
    <p:sldId id="300" r:id="rId5"/>
    <p:sldId id="849" r:id="rId6"/>
    <p:sldId id="850" r:id="rId7"/>
    <p:sldId id="852" r:id="rId8"/>
    <p:sldId id="851" r:id="rId9"/>
    <p:sldId id="838" r:id="rId10"/>
    <p:sldId id="839" r:id="rId11"/>
    <p:sldId id="844" r:id="rId12"/>
    <p:sldId id="843" r:id="rId13"/>
    <p:sldId id="842" r:id="rId14"/>
    <p:sldId id="933" r:id="rId15"/>
    <p:sldId id="934" r:id="rId16"/>
    <p:sldId id="935" r:id="rId17"/>
    <p:sldId id="759" r:id="rId18"/>
    <p:sldId id="887" r:id="rId19"/>
    <p:sldId id="886" r:id="rId20"/>
    <p:sldId id="885" r:id="rId21"/>
    <p:sldId id="884" r:id="rId22"/>
    <p:sldId id="899" r:id="rId23"/>
    <p:sldId id="878" r:id="rId24"/>
    <p:sldId id="891" r:id="rId25"/>
    <p:sldId id="883" r:id="rId26"/>
    <p:sldId id="892" r:id="rId27"/>
    <p:sldId id="893" r:id="rId28"/>
    <p:sldId id="894" r:id="rId29"/>
    <p:sldId id="896" r:id="rId30"/>
    <p:sldId id="897" r:id="rId31"/>
    <p:sldId id="902" r:id="rId32"/>
    <p:sldId id="898" r:id="rId33"/>
    <p:sldId id="912" r:id="rId34"/>
    <p:sldId id="908" r:id="rId35"/>
    <p:sldId id="910" r:id="rId36"/>
    <p:sldId id="909" r:id="rId37"/>
    <p:sldId id="911" r:id="rId38"/>
    <p:sldId id="918" r:id="rId39"/>
    <p:sldId id="920" r:id="rId40"/>
    <p:sldId id="919" r:id="rId41"/>
    <p:sldId id="736" r:id="rId42"/>
    <p:sldId id="930" r:id="rId43"/>
    <p:sldId id="931" r:id="rId44"/>
    <p:sldId id="932" r:id="rId45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DE75"/>
    <a:srgbClr val="66FF66"/>
    <a:srgbClr val="0099FF"/>
    <a:srgbClr val="FFFFFF"/>
    <a:srgbClr val="99FF66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230" autoAdjust="0"/>
    <p:restoredTop sz="80759" autoAdjust="0"/>
  </p:normalViewPr>
  <p:slideViewPr>
    <p:cSldViewPr>
      <p:cViewPr varScale="1">
        <p:scale>
          <a:sx n="74" d="100"/>
          <a:sy n="74" d="100"/>
        </p:scale>
        <p:origin x="-17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867D5C9-AA87-433B-A808-6F6DDE42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7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9C8A16-DDF4-4D8D-AD5B-EDD2FF5A3AC4}" type="datetimeFigureOut">
              <a:rPr lang="en-US"/>
              <a:pPr>
                <a:defRPr/>
              </a:pPr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8482434-3CAB-4DA5-9DD4-49A127B22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宋体" pitchFamily="2" charset="-122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F323838-FF94-4B74-A54E-C799226CEC5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2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2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8C3AA8-EBDF-45AA-A9C0-C7110216AE42}" type="slidenum">
              <a:rPr lang="en-US" smtClean="0">
                <a:latin typeface="Arial" charset="0"/>
              </a:rPr>
              <a:pPr eaLnBrk="1" hangingPunct="1"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6025" y="709613"/>
            <a:ext cx="4833938" cy="3625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7263" y="4572000"/>
            <a:ext cx="5422900" cy="433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968" tIns="47482" rIns="94968" bIns="47482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/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49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4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0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9C235D-302D-4574-B08B-727DC1B853B4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9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7 w 1000"/>
                  <a:gd name="T3" fmla="*/ 0 h 1000"/>
                  <a:gd name="T4" fmla="*/ 2147483647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7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1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E7FAEB6-91BD-43B8-A72C-85E345E0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0A039-E75E-4750-B128-20F838803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7 w 1000"/>
                  <a:gd name="T3" fmla="*/ 0 h 1000"/>
                  <a:gd name="T4" fmla="*/ 2147483647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7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1CF0B7-FF0C-4ACA-A2DC-C8C062722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794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6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0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93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273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434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7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36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7 w 1000"/>
                  <a:gd name="T3" fmla="*/ 0 h 1000"/>
                  <a:gd name="T4" fmla="*/ 2147483647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7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4B2035-F78B-4BF3-A573-4E122B9B8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054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0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465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279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112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436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5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9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7 w 1000"/>
                  <a:gd name="T3" fmla="*/ 0 h 1000"/>
                  <a:gd name="T4" fmla="*/ 2147483647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7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B810AF-B6A0-48C3-B71C-D661BFB3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6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42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19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018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65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4697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2397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748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3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5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4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41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96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Text Box 9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itchFamily="2" charset="2"/>
              </a:rPr>
              <a:t></a:t>
            </a:r>
            <a:r>
              <a:rPr lang="en-US" sz="700" b="1" smtClean="0">
                <a:latin typeface="Georgia" pitchFamily="18" charset="0"/>
              </a:rPr>
              <a:t>  The Ohio State University</a:t>
            </a:r>
          </a:p>
        </p:txBody>
      </p:sp>
      <p:sp>
        <p:nvSpPr>
          <p:cNvPr id="1030" name="Line 12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2" r:id="rId1"/>
    <p:sldLayoutId id="2147488102" r:id="rId2"/>
    <p:sldLayoutId id="2147488103" r:id="rId3"/>
    <p:sldLayoutId id="2147488104" r:id="rId4"/>
    <p:sldLayoutId id="2147488105" r:id="rId5"/>
    <p:sldLayoutId id="2147488106" r:id="rId6"/>
    <p:sldLayoutId id="2147488107" r:id="rId7"/>
    <p:sldLayoutId id="2147488108" r:id="rId8"/>
    <p:sldLayoutId id="2147488109" r:id="rId9"/>
    <p:sldLayoutId id="2147488110" r:id="rId10"/>
    <p:sldLayoutId id="2147488111" r:id="rId11"/>
    <p:sldLayoutId id="21474881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itchFamily="2" charset="2"/>
              </a:rPr>
              <a:t></a:t>
            </a:r>
            <a:r>
              <a:rPr lang="en-US" sz="700" b="1" smtClean="0">
                <a:latin typeface="Georgia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4" r:id="rId1"/>
    <p:sldLayoutId id="2147488112" r:id="rId2"/>
    <p:sldLayoutId id="2147488113" r:id="rId3"/>
    <p:sldLayoutId id="2147488114" r:id="rId4"/>
    <p:sldLayoutId id="2147488115" r:id="rId5"/>
    <p:sldLayoutId id="2147488116" r:id="rId6"/>
    <p:sldLayoutId id="2147488117" r:id="rId7"/>
    <p:sldLayoutId id="2147488118" r:id="rId8"/>
    <p:sldLayoutId id="2147488119" r:id="rId9"/>
    <p:sldLayoutId id="2147488120" r:id="rId10"/>
    <p:sldLayoutId id="21474881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itchFamily="2" charset="2"/>
              </a:rPr>
              <a:t></a:t>
            </a:r>
            <a:r>
              <a:rPr lang="en-US" sz="700" b="1" smtClean="0">
                <a:latin typeface="Georgia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5" r:id="rId1"/>
    <p:sldLayoutId id="2147488122" r:id="rId2"/>
    <p:sldLayoutId id="2147488123" r:id="rId3"/>
    <p:sldLayoutId id="2147488124" r:id="rId4"/>
    <p:sldLayoutId id="2147488125" r:id="rId5"/>
    <p:sldLayoutId id="2147488126" r:id="rId6"/>
    <p:sldLayoutId id="2147488127" r:id="rId7"/>
    <p:sldLayoutId id="2147488128" r:id="rId8"/>
    <p:sldLayoutId id="2147488129" r:id="rId9"/>
    <p:sldLayoutId id="2147488130" r:id="rId10"/>
    <p:sldLayoutId id="21474881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itchFamily="2" charset="2"/>
              </a:rPr>
              <a:t></a:t>
            </a:r>
            <a:r>
              <a:rPr lang="en-US" sz="700" b="1" smtClean="0">
                <a:latin typeface="Georgia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6" r:id="rId1"/>
    <p:sldLayoutId id="2147488132" r:id="rId2"/>
    <p:sldLayoutId id="2147488133" r:id="rId3"/>
    <p:sldLayoutId id="2147488134" r:id="rId4"/>
    <p:sldLayoutId id="2147488135" r:id="rId5"/>
    <p:sldLayoutId id="2147488136" r:id="rId6"/>
    <p:sldLayoutId id="2147488137" r:id="rId7"/>
    <p:sldLayoutId id="2147488138" r:id="rId8"/>
    <p:sldLayoutId id="2147488139" r:id="rId9"/>
    <p:sldLayoutId id="2147488140" r:id="rId10"/>
    <p:sldLayoutId id="21474881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28.png"/><Relationship Id="rId5" Type="http://schemas.openxmlformats.org/officeDocument/2006/relationships/image" Target="../media/image161.png"/><Relationship Id="rId10" Type="http://schemas.openxmlformats.org/officeDocument/2006/relationships/image" Target="../media/image231.png"/><Relationship Id="rId4" Type="http://schemas.openxmlformats.org/officeDocument/2006/relationships/image" Target="../media/image152.png"/><Relationship Id="rId9" Type="http://schemas.openxmlformats.org/officeDocument/2006/relationships/image" Target="../media/image1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32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2.png"/><Relationship Id="rId4" Type="http://schemas.openxmlformats.org/officeDocument/2006/relationships/image" Target="../media/image14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9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1.png"/><Relationship Id="rId4" Type="http://schemas.openxmlformats.org/officeDocument/2006/relationships/image" Target="../media/image15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2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2.png"/><Relationship Id="rId4" Type="http://schemas.openxmlformats.org/officeDocument/2006/relationships/image" Target="../media/image142.png"/><Relationship Id="rId9" Type="http://schemas.openxmlformats.org/officeDocument/2006/relationships/image" Target="../media/image2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1.png"/><Relationship Id="rId10" Type="http://schemas.openxmlformats.org/officeDocument/2006/relationships/image" Target="../media/image23.png"/><Relationship Id="rId4" Type="http://schemas.openxmlformats.org/officeDocument/2006/relationships/image" Target="../media/image152.png"/><Relationship Id="rId9" Type="http://schemas.openxmlformats.org/officeDocument/2006/relationships/image" Target="../media/image1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2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2.png"/><Relationship Id="rId10" Type="http://schemas.openxmlformats.org/officeDocument/2006/relationships/image" Target="../media/image25.png"/><Relationship Id="rId4" Type="http://schemas.openxmlformats.org/officeDocument/2006/relationships/image" Target="../media/image142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2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2.png"/><Relationship Id="rId10" Type="http://schemas.openxmlformats.org/officeDocument/2006/relationships/image" Target="../media/image26.png"/><Relationship Id="rId4" Type="http://schemas.openxmlformats.org/officeDocument/2006/relationships/image" Target="../media/image142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2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2.png"/><Relationship Id="rId10" Type="http://schemas.openxmlformats.org/officeDocument/2006/relationships/image" Target="../media/image27.png"/><Relationship Id="rId4" Type="http://schemas.openxmlformats.org/officeDocument/2006/relationships/image" Target="../media/image14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Distributed Version Control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8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with Conflicts: Commit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7" y="2985635"/>
            <a:ext cx="7437147" cy="196101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7559918" y="1806057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33" idx="2"/>
            <a:endCxn id="19" idx="0"/>
          </p:cNvCxnSpPr>
          <p:nvPr/>
        </p:nvCxnSpPr>
        <p:spPr bwMode="auto">
          <a:xfrm>
            <a:off x="4344252" y="2576556"/>
            <a:ext cx="1" cy="623906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3903689" y="2167933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6" name="Straight Arrow Connector 11"/>
          <p:cNvCxnSpPr>
            <a:cxnSpLocks noChangeShapeType="1"/>
            <a:stCxn id="47" idx="2"/>
            <a:endCxn id="23" idx="0"/>
          </p:cNvCxnSpPr>
          <p:nvPr/>
        </p:nvCxnSpPr>
        <p:spPr bwMode="auto">
          <a:xfrm flipH="1">
            <a:off x="7985074" y="2623303"/>
            <a:ext cx="10413" cy="95748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ounded Rectangle 46"/>
          <p:cNvSpPr/>
          <p:nvPr/>
        </p:nvSpPr>
        <p:spPr bwMode="auto">
          <a:xfrm>
            <a:off x="7479165" y="221468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964840" y="320046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2" name="Straight Arrow Connector 24"/>
          <p:cNvCxnSpPr>
            <a:cxnSpLocks noChangeShapeType="1"/>
            <a:stCxn id="19" idx="1"/>
            <a:endCxn id="21508" idx="0"/>
          </p:cNvCxnSpPr>
          <p:nvPr/>
        </p:nvCxnSpPr>
        <p:spPr bwMode="auto">
          <a:xfrm flipH="1">
            <a:off x="3130551" y="3504469"/>
            <a:ext cx="834289" cy="60715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7604867" y="358079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4" name="Straight Arrow Connector 27"/>
          <p:cNvCxnSpPr>
            <a:cxnSpLocks noChangeShapeType="1"/>
            <a:stCxn id="23" idx="1"/>
            <a:endCxn id="21516" idx="3"/>
          </p:cNvCxnSpPr>
          <p:nvPr/>
        </p:nvCxnSpPr>
        <p:spPr bwMode="auto">
          <a:xfrm flipH="1">
            <a:off x="7151688" y="3884797"/>
            <a:ext cx="453179" cy="53083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  <a:stCxn id="23" idx="1"/>
            <a:endCxn id="19" idx="3"/>
          </p:cNvCxnSpPr>
          <p:nvPr/>
        </p:nvCxnSpPr>
        <p:spPr bwMode="auto">
          <a:xfrm flipH="1" flipV="1">
            <a:off x="4723665" y="3504469"/>
            <a:ext cx="2881202" cy="3803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909999" y="1683415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commit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512105" y="3287353"/>
                <a:ext cx="399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105" y="3287353"/>
                <a:ext cx="39927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Multidocument 1"/>
          <p:cNvSpPr>
            <a:spLocks noChangeArrowheads="1"/>
          </p:cNvSpPr>
          <p:nvPr/>
        </p:nvSpPr>
        <p:spPr bwMode="auto">
          <a:xfrm>
            <a:off x="3206993" y="555406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sp>
        <p:nvSpPr>
          <p:cNvPr id="43" name="Flowchart: Multidocument 1"/>
          <p:cNvSpPr>
            <a:spLocks noChangeArrowheads="1"/>
          </p:cNvSpPr>
          <p:nvPr/>
        </p:nvSpPr>
        <p:spPr bwMode="auto">
          <a:xfrm>
            <a:off x="4572000" y="557092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1587" y="5250480"/>
                <a:ext cx="399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87" y="5250480"/>
                <a:ext cx="399275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572000" y="5250480"/>
                <a:ext cx="399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250480"/>
                <a:ext cx="39927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(Distributed)VCS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60500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51138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7842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5575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2" idx="1"/>
            <a:endCxn id="43011" idx="3"/>
          </p:cNvCxnSpPr>
          <p:nvPr/>
        </p:nvCxnSpPr>
        <p:spPr bwMode="auto">
          <a:xfrm flipH="1">
            <a:off x="2219325" y="2961314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24"/>
          <p:cNvCxnSpPr>
            <a:cxnSpLocks noChangeShapeType="1"/>
            <a:stCxn id="43014" idx="1"/>
            <a:endCxn id="43012" idx="3"/>
          </p:cNvCxnSpPr>
          <p:nvPr/>
        </p:nvCxnSpPr>
        <p:spPr bwMode="auto">
          <a:xfrm flipH="1">
            <a:off x="3509963" y="2961314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27"/>
          <p:cNvCxnSpPr>
            <a:cxnSpLocks noChangeShapeType="1"/>
            <a:stCxn id="43013" idx="1"/>
            <a:endCxn id="43014" idx="3"/>
          </p:cNvCxnSpPr>
          <p:nvPr/>
        </p:nvCxnSpPr>
        <p:spPr bwMode="auto">
          <a:xfrm flipH="1">
            <a:off x="4724400" y="2961314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ounded Rectangle 38"/>
          <p:cNvSpPr>
            <a:spLocks noChangeArrowheads="1"/>
          </p:cNvSpPr>
          <p:nvPr/>
        </p:nvSpPr>
        <p:spPr bwMode="auto">
          <a:xfrm>
            <a:off x="1157288" y="2500661"/>
            <a:ext cx="6267859" cy="1003499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6"/>
          <p:cNvSpPr>
            <a:spLocks noChangeArrowheads="1"/>
          </p:cNvSpPr>
          <p:nvPr/>
        </p:nvSpPr>
        <p:spPr bwMode="auto">
          <a:xfrm>
            <a:off x="639127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3020" name="Straight Arrow Connector 27"/>
          <p:cNvCxnSpPr>
            <a:cxnSpLocks noChangeShapeType="1"/>
            <a:stCxn id="43019" idx="1"/>
            <a:endCxn id="43013" idx="3"/>
          </p:cNvCxnSpPr>
          <p:nvPr/>
        </p:nvCxnSpPr>
        <p:spPr bwMode="auto">
          <a:xfrm flipH="1">
            <a:off x="5938838" y="2962901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Box 41"/>
          <p:cNvSpPr txBox="1">
            <a:spLocks noChangeArrowheads="1"/>
          </p:cNvSpPr>
          <p:nvPr/>
        </p:nvSpPr>
        <p:spPr bwMode="auto">
          <a:xfrm>
            <a:off x="1235075" y="2118210"/>
            <a:ext cx="93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Sarah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335913" y="1527821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28" idx="2"/>
            <a:endCxn id="43019" idx="0"/>
          </p:cNvCxnSpPr>
          <p:nvPr/>
        </p:nvCxnSpPr>
        <p:spPr bwMode="auto">
          <a:xfrm>
            <a:off x="6771482" y="2345067"/>
            <a:ext cx="0" cy="31303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6255160" y="1936444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" name="Flowchart: Multidocument 17"/>
          <p:cNvSpPr>
            <a:spLocks noChangeArrowheads="1"/>
          </p:cNvSpPr>
          <p:nvPr/>
        </p:nvSpPr>
        <p:spPr bwMode="auto">
          <a:xfrm>
            <a:off x="7863913" y="2340696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Matt's Repository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60500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51138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7842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5575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2" idx="1"/>
            <a:endCxn id="43011" idx="3"/>
          </p:cNvCxnSpPr>
          <p:nvPr/>
        </p:nvCxnSpPr>
        <p:spPr bwMode="auto">
          <a:xfrm flipH="1">
            <a:off x="2219325" y="2961314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24"/>
          <p:cNvCxnSpPr>
            <a:cxnSpLocks noChangeShapeType="1"/>
            <a:stCxn id="43014" idx="1"/>
            <a:endCxn id="43012" idx="3"/>
          </p:cNvCxnSpPr>
          <p:nvPr/>
        </p:nvCxnSpPr>
        <p:spPr bwMode="auto">
          <a:xfrm flipH="1">
            <a:off x="3509963" y="2961314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27"/>
          <p:cNvCxnSpPr>
            <a:cxnSpLocks noChangeShapeType="1"/>
            <a:stCxn id="43013" idx="1"/>
            <a:endCxn id="43014" idx="3"/>
          </p:cNvCxnSpPr>
          <p:nvPr/>
        </p:nvCxnSpPr>
        <p:spPr bwMode="auto">
          <a:xfrm flipH="1">
            <a:off x="4724400" y="2961314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ounded Rectangle 38"/>
          <p:cNvSpPr>
            <a:spLocks noChangeArrowheads="1"/>
          </p:cNvSpPr>
          <p:nvPr/>
        </p:nvSpPr>
        <p:spPr bwMode="auto">
          <a:xfrm>
            <a:off x="1157288" y="2500661"/>
            <a:ext cx="6267859" cy="1003499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6"/>
          <p:cNvSpPr>
            <a:spLocks noChangeArrowheads="1"/>
          </p:cNvSpPr>
          <p:nvPr/>
        </p:nvSpPr>
        <p:spPr bwMode="auto">
          <a:xfrm>
            <a:off x="639127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3020" name="Straight Arrow Connector 27"/>
          <p:cNvCxnSpPr>
            <a:cxnSpLocks noChangeShapeType="1"/>
            <a:stCxn id="43019" idx="1"/>
            <a:endCxn id="43013" idx="3"/>
          </p:cNvCxnSpPr>
          <p:nvPr/>
        </p:nvCxnSpPr>
        <p:spPr bwMode="auto">
          <a:xfrm flipH="1">
            <a:off x="5938838" y="2962901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Box 41"/>
          <p:cNvSpPr txBox="1">
            <a:spLocks noChangeArrowheads="1"/>
          </p:cNvSpPr>
          <p:nvPr/>
        </p:nvSpPr>
        <p:spPr bwMode="auto">
          <a:xfrm>
            <a:off x="1235075" y="2118210"/>
            <a:ext cx="93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Sarah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335913" y="1527821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28" idx="2"/>
            <a:endCxn id="43019" idx="0"/>
          </p:cNvCxnSpPr>
          <p:nvPr/>
        </p:nvCxnSpPr>
        <p:spPr bwMode="auto">
          <a:xfrm>
            <a:off x="6771482" y="2345067"/>
            <a:ext cx="0" cy="31303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6255160" y="1936444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460500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751138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43" name="Straight Arrow Connector 9"/>
          <p:cNvCxnSpPr>
            <a:cxnSpLocks noChangeShapeType="1"/>
            <a:stCxn id="39" idx="1"/>
            <a:endCxn id="38" idx="3"/>
          </p:cNvCxnSpPr>
          <p:nvPr/>
        </p:nvCxnSpPr>
        <p:spPr bwMode="auto">
          <a:xfrm flipH="1">
            <a:off x="2219325" y="614307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4"/>
          <p:cNvCxnSpPr>
            <a:cxnSpLocks noChangeShapeType="1"/>
            <a:stCxn id="42" idx="1"/>
            <a:endCxn id="39" idx="3"/>
          </p:cNvCxnSpPr>
          <p:nvPr/>
        </p:nvCxnSpPr>
        <p:spPr bwMode="auto">
          <a:xfrm flipH="1">
            <a:off x="3509963" y="614307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27"/>
          <p:cNvCxnSpPr>
            <a:cxnSpLocks noChangeShapeType="1"/>
            <a:stCxn id="48" idx="1"/>
            <a:endCxn id="42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ounded Rectangle 38"/>
          <p:cNvSpPr>
            <a:spLocks noChangeArrowheads="1"/>
          </p:cNvSpPr>
          <p:nvPr/>
        </p:nvSpPr>
        <p:spPr bwMode="auto">
          <a:xfrm>
            <a:off x="1157288" y="5688250"/>
            <a:ext cx="5086350" cy="910741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1"/>
          <p:cNvSpPr txBox="1">
            <a:spLocks noChangeArrowheads="1"/>
          </p:cNvSpPr>
          <p:nvPr/>
        </p:nvSpPr>
        <p:spPr bwMode="auto">
          <a:xfrm>
            <a:off x="1246188" y="522990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5123062" y="471921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50" name="Straight Arrow Connector 11"/>
          <p:cNvCxnSpPr>
            <a:cxnSpLocks noChangeShapeType="1"/>
            <a:stCxn id="51" idx="2"/>
            <a:endCxn id="48" idx="0"/>
          </p:cNvCxnSpPr>
          <p:nvPr/>
        </p:nvCxnSpPr>
        <p:spPr bwMode="auto">
          <a:xfrm>
            <a:off x="5558631" y="5536461"/>
            <a:ext cx="1" cy="30340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ounded Rectangle 50"/>
          <p:cNvSpPr/>
          <p:nvPr/>
        </p:nvSpPr>
        <p:spPr bwMode="auto">
          <a:xfrm>
            <a:off x="5042309" y="5127838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Flowchart: Multidocument 17"/>
          <p:cNvSpPr>
            <a:spLocks noChangeArrowheads="1"/>
          </p:cNvSpPr>
          <p:nvPr/>
        </p:nvSpPr>
        <p:spPr bwMode="auto">
          <a:xfrm>
            <a:off x="7863913" y="2340696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sp>
        <p:nvSpPr>
          <p:cNvPr id="31" name="Flowchart: Multidocument 17"/>
          <p:cNvSpPr>
            <a:spLocks noChangeArrowheads="1"/>
          </p:cNvSpPr>
          <p:nvPr/>
        </p:nvSpPr>
        <p:spPr bwMode="auto">
          <a:xfrm>
            <a:off x="6832984" y="5537442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Shared History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60500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51138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7842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5575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2" idx="1"/>
            <a:endCxn id="43011" idx="3"/>
          </p:cNvCxnSpPr>
          <p:nvPr/>
        </p:nvCxnSpPr>
        <p:spPr bwMode="auto">
          <a:xfrm flipH="1">
            <a:off x="2219325" y="2961314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24"/>
          <p:cNvCxnSpPr>
            <a:cxnSpLocks noChangeShapeType="1"/>
            <a:stCxn id="43014" idx="1"/>
            <a:endCxn id="43012" idx="3"/>
          </p:cNvCxnSpPr>
          <p:nvPr/>
        </p:nvCxnSpPr>
        <p:spPr bwMode="auto">
          <a:xfrm flipH="1">
            <a:off x="3509963" y="2961314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27"/>
          <p:cNvCxnSpPr>
            <a:cxnSpLocks noChangeShapeType="1"/>
            <a:stCxn id="43013" idx="1"/>
            <a:endCxn id="43014" idx="3"/>
          </p:cNvCxnSpPr>
          <p:nvPr/>
        </p:nvCxnSpPr>
        <p:spPr bwMode="auto">
          <a:xfrm flipH="1">
            <a:off x="4724400" y="2961314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ounded Rectangle 38"/>
          <p:cNvSpPr>
            <a:spLocks noChangeArrowheads="1"/>
          </p:cNvSpPr>
          <p:nvPr/>
        </p:nvSpPr>
        <p:spPr bwMode="auto">
          <a:xfrm>
            <a:off x="1157288" y="2500661"/>
            <a:ext cx="6267859" cy="1003499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6"/>
          <p:cNvSpPr>
            <a:spLocks noChangeArrowheads="1"/>
          </p:cNvSpPr>
          <p:nvPr/>
        </p:nvSpPr>
        <p:spPr bwMode="auto">
          <a:xfrm>
            <a:off x="639127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3020" name="Straight Arrow Connector 27"/>
          <p:cNvCxnSpPr>
            <a:cxnSpLocks noChangeShapeType="1"/>
            <a:stCxn id="43019" idx="1"/>
            <a:endCxn id="43013" idx="3"/>
          </p:cNvCxnSpPr>
          <p:nvPr/>
        </p:nvCxnSpPr>
        <p:spPr bwMode="auto">
          <a:xfrm flipH="1">
            <a:off x="5938838" y="2962901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Box 41"/>
          <p:cNvSpPr txBox="1">
            <a:spLocks noChangeArrowheads="1"/>
          </p:cNvSpPr>
          <p:nvPr/>
        </p:nvSpPr>
        <p:spPr bwMode="auto">
          <a:xfrm>
            <a:off x="1235075" y="2118210"/>
            <a:ext cx="93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Sarah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335913" y="1527821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28" idx="2"/>
            <a:endCxn id="43019" idx="0"/>
          </p:cNvCxnSpPr>
          <p:nvPr/>
        </p:nvCxnSpPr>
        <p:spPr bwMode="auto">
          <a:xfrm>
            <a:off x="6771482" y="2345067"/>
            <a:ext cx="0" cy="31303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6255160" y="1936444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460500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751138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43" name="Straight Arrow Connector 9"/>
          <p:cNvCxnSpPr>
            <a:cxnSpLocks noChangeShapeType="1"/>
            <a:stCxn id="39" idx="1"/>
            <a:endCxn id="38" idx="3"/>
          </p:cNvCxnSpPr>
          <p:nvPr/>
        </p:nvCxnSpPr>
        <p:spPr bwMode="auto">
          <a:xfrm flipH="1">
            <a:off x="2219325" y="614307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4"/>
          <p:cNvCxnSpPr>
            <a:cxnSpLocks noChangeShapeType="1"/>
            <a:stCxn id="42" idx="1"/>
            <a:endCxn id="39" idx="3"/>
          </p:cNvCxnSpPr>
          <p:nvPr/>
        </p:nvCxnSpPr>
        <p:spPr bwMode="auto">
          <a:xfrm flipH="1">
            <a:off x="3509963" y="614307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27"/>
          <p:cNvCxnSpPr>
            <a:cxnSpLocks noChangeShapeType="1"/>
            <a:stCxn id="48" idx="1"/>
            <a:endCxn id="42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ounded Rectangle 38"/>
          <p:cNvSpPr>
            <a:spLocks noChangeArrowheads="1"/>
          </p:cNvSpPr>
          <p:nvPr/>
        </p:nvSpPr>
        <p:spPr bwMode="auto">
          <a:xfrm>
            <a:off x="1157288" y="5688250"/>
            <a:ext cx="5086350" cy="910741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1"/>
          <p:cNvSpPr txBox="1">
            <a:spLocks noChangeArrowheads="1"/>
          </p:cNvSpPr>
          <p:nvPr/>
        </p:nvSpPr>
        <p:spPr bwMode="auto">
          <a:xfrm>
            <a:off x="1246188" y="522990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5123062" y="471921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50" name="Straight Arrow Connector 11"/>
          <p:cNvCxnSpPr>
            <a:cxnSpLocks noChangeShapeType="1"/>
            <a:stCxn id="51" idx="2"/>
            <a:endCxn id="48" idx="0"/>
          </p:cNvCxnSpPr>
          <p:nvPr/>
        </p:nvCxnSpPr>
        <p:spPr bwMode="auto">
          <a:xfrm>
            <a:off x="5558631" y="5536461"/>
            <a:ext cx="1" cy="30340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ounded Rectangle 50"/>
          <p:cNvSpPr/>
          <p:nvPr/>
        </p:nvSpPr>
        <p:spPr bwMode="auto">
          <a:xfrm>
            <a:off x="5042309" y="5127838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2" name="Flowchart: Multidocument 17"/>
          <p:cNvSpPr>
            <a:spLocks noChangeArrowheads="1"/>
          </p:cNvSpPr>
          <p:nvPr/>
        </p:nvSpPr>
        <p:spPr bwMode="auto">
          <a:xfrm>
            <a:off x="7863913" y="2340696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sp>
        <p:nvSpPr>
          <p:cNvPr id="30" name="Flowchart: Multidocument 17"/>
          <p:cNvSpPr>
            <a:spLocks noChangeArrowheads="1"/>
          </p:cNvSpPr>
          <p:nvPr/>
        </p:nvSpPr>
        <p:spPr bwMode="auto">
          <a:xfrm>
            <a:off x="6832984" y="5537442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"D" Stand For?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Distributed</a:t>
            </a:r>
            <a:r>
              <a:rPr lang="en-US" dirty="0" smtClean="0"/>
              <a:t> version control</a:t>
            </a:r>
          </a:p>
          <a:p>
            <a:pPr lvl="1"/>
            <a:r>
              <a:rPr lang="en-US" dirty="0" smtClean="0"/>
              <a:t>Multiple people, distributed across network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person has their own repository!</a:t>
            </a:r>
          </a:p>
          <a:p>
            <a:pPr lvl="1"/>
            <a:r>
              <a:rPr lang="en-US" dirty="0" smtClean="0"/>
              <a:t>Everyone has their own store (history)!</a:t>
            </a:r>
          </a:p>
          <a:p>
            <a:pPr lvl="1"/>
            <a:r>
              <a:rPr lang="en-US" dirty="0" smtClean="0"/>
              <a:t>Big difference with older VCS (</a:t>
            </a:r>
            <a:r>
              <a:rPr lang="en-US" dirty="0" err="1" smtClean="0"/>
              <a:t>eg</a:t>
            </a:r>
            <a:r>
              <a:rPr lang="en-US" dirty="0" smtClean="0"/>
              <a:t> SVN)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Units of data movement: snapshots!</a:t>
            </a:r>
          </a:p>
          <a:p>
            <a:pPr lvl="1"/>
            <a:r>
              <a:rPr lang="en-US" dirty="0" smtClean="0"/>
              <a:t>Communication between teammates is to bring </a:t>
            </a:r>
            <a:r>
              <a:rPr lang="en-US" i="1" dirty="0" smtClean="0"/>
              <a:t>stores</a:t>
            </a:r>
            <a:r>
              <a:rPr lang="en-US" dirty="0" smtClean="0"/>
              <a:t> in sync</a:t>
            </a:r>
          </a:p>
          <a:p>
            <a:pPr lvl="1"/>
            <a:r>
              <a:rPr lang="en-US" dirty="0" smtClean="0"/>
              <a:t>Basic operators: fetch and push</a:t>
            </a:r>
          </a:p>
        </p:txBody>
      </p:sp>
    </p:spTree>
    <p:extLst>
      <p:ext uri="{BB962C8B-B14F-4D97-AF65-F5344CB8AC3E}">
        <p14:creationId xmlns:p14="http://schemas.microsoft.com/office/powerpoint/2010/main" val="39041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Fetch: Remote Store </a:t>
            </a:r>
            <a:r>
              <a:rPr lang="en-US" dirty="0" smtClean="0">
                <a:sym typeface="Wingdings" panose="05000000000000000000" pitchFamily="2" charset="2"/>
              </a:rPr>
              <a:t> Local</a:t>
            </a:r>
            <a:endParaRPr lang="en-US" dirty="0" smtClean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60500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51138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7842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5575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2" idx="1"/>
            <a:endCxn id="43011" idx="3"/>
          </p:cNvCxnSpPr>
          <p:nvPr/>
        </p:nvCxnSpPr>
        <p:spPr bwMode="auto">
          <a:xfrm flipH="1">
            <a:off x="2219325" y="2961314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24"/>
          <p:cNvCxnSpPr>
            <a:cxnSpLocks noChangeShapeType="1"/>
            <a:stCxn id="43014" idx="1"/>
            <a:endCxn id="43012" idx="3"/>
          </p:cNvCxnSpPr>
          <p:nvPr/>
        </p:nvCxnSpPr>
        <p:spPr bwMode="auto">
          <a:xfrm flipH="1">
            <a:off x="3509963" y="2961314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27"/>
          <p:cNvCxnSpPr>
            <a:cxnSpLocks noChangeShapeType="1"/>
            <a:stCxn id="43013" idx="1"/>
            <a:endCxn id="43014" idx="3"/>
          </p:cNvCxnSpPr>
          <p:nvPr/>
        </p:nvCxnSpPr>
        <p:spPr bwMode="auto">
          <a:xfrm flipH="1">
            <a:off x="4724400" y="2961314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ounded Rectangle 38"/>
          <p:cNvSpPr>
            <a:spLocks noChangeArrowheads="1"/>
          </p:cNvSpPr>
          <p:nvPr/>
        </p:nvSpPr>
        <p:spPr bwMode="auto">
          <a:xfrm>
            <a:off x="1157288" y="2500661"/>
            <a:ext cx="6267859" cy="18973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6"/>
          <p:cNvSpPr>
            <a:spLocks noChangeArrowheads="1"/>
          </p:cNvSpPr>
          <p:nvPr/>
        </p:nvSpPr>
        <p:spPr bwMode="auto">
          <a:xfrm>
            <a:off x="639127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3020" name="Straight Arrow Connector 27"/>
          <p:cNvCxnSpPr>
            <a:cxnSpLocks noChangeShapeType="1"/>
            <a:stCxn id="43019" idx="1"/>
            <a:endCxn id="43013" idx="3"/>
          </p:cNvCxnSpPr>
          <p:nvPr/>
        </p:nvCxnSpPr>
        <p:spPr bwMode="auto">
          <a:xfrm flipH="1">
            <a:off x="5938838" y="2962901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1" name="Rectangle 5"/>
          <p:cNvSpPr>
            <a:spLocks noChangeArrowheads="1"/>
          </p:cNvSpPr>
          <p:nvPr/>
        </p:nvSpPr>
        <p:spPr bwMode="auto">
          <a:xfrm>
            <a:off x="5938838" y="3645526"/>
            <a:ext cx="760412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3022" name="Rectangle 6"/>
          <p:cNvSpPr>
            <a:spLocks noChangeArrowheads="1"/>
          </p:cNvSpPr>
          <p:nvPr/>
        </p:nvSpPr>
        <p:spPr bwMode="auto">
          <a:xfrm>
            <a:off x="4419600" y="364552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43023" name="Straight Arrow Connector 27"/>
          <p:cNvCxnSpPr>
            <a:cxnSpLocks noChangeShapeType="1"/>
            <a:stCxn id="43021" idx="1"/>
            <a:endCxn id="43022" idx="3"/>
          </p:cNvCxnSpPr>
          <p:nvPr/>
        </p:nvCxnSpPr>
        <p:spPr bwMode="auto">
          <a:xfrm flipH="1">
            <a:off x="5178425" y="3948739"/>
            <a:ext cx="7604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Straight Arrow Connector 24"/>
          <p:cNvCxnSpPr>
            <a:cxnSpLocks noChangeShapeType="1"/>
            <a:stCxn id="43022" idx="1"/>
            <a:endCxn id="43012" idx="3"/>
          </p:cNvCxnSpPr>
          <p:nvPr/>
        </p:nvCxnSpPr>
        <p:spPr bwMode="auto">
          <a:xfrm flipH="1" flipV="1">
            <a:off x="3509963" y="2962901"/>
            <a:ext cx="909637" cy="9858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Box 41"/>
          <p:cNvSpPr txBox="1">
            <a:spLocks noChangeArrowheads="1"/>
          </p:cNvSpPr>
          <p:nvPr/>
        </p:nvSpPr>
        <p:spPr bwMode="auto">
          <a:xfrm>
            <a:off x="1235075" y="2118210"/>
            <a:ext cx="93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Sarah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335913" y="1527821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28" idx="2"/>
            <a:endCxn id="43019" idx="0"/>
          </p:cNvCxnSpPr>
          <p:nvPr/>
        </p:nvCxnSpPr>
        <p:spPr bwMode="auto">
          <a:xfrm>
            <a:off x="6771482" y="2345067"/>
            <a:ext cx="0" cy="31303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6255160" y="1936444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30" name="Straight Arrow Connector 11"/>
          <p:cNvCxnSpPr>
            <a:cxnSpLocks noChangeShapeType="1"/>
            <a:stCxn id="31" idx="0"/>
            <a:endCxn id="32" idx="2"/>
          </p:cNvCxnSpPr>
          <p:nvPr/>
        </p:nvCxnSpPr>
        <p:spPr bwMode="auto">
          <a:xfrm flipV="1">
            <a:off x="8246045" y="2924155"/>
            <a:ext cx="9433" cy="487445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41"/>
          <p:cNvSpPr txBox="1">
            <a:spLocks noChangeArrowheads="1"/>
          </p:cNvSpPr>
          <p:nvPr/>
        </p:nvSpPr>
        <p:spPr bwMode="auto">
          <a:xfrm>
            <a:off x="7425147" y="3411600"/>
            <a:ext cx="16417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working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tree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i="1" dirty="0" smtClean="0">
                <a:solidFill>
                  <a:schemeClr val="accent2"/>
                </a:solidFill>
              </a:rPr>
              <a:t>unaffected</a:t>
            </a:r>
            <a:r>
              <a:rPr lang="en-US" sz="20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2" name="Flowchart: Multidocument 17"/>
          <p:cNvSpPr>
            <a:spLocks noChangeArrowheads="1"/>
          </p:cNvSpPr>
          <p:nvPr/>
        </p:nvSpPr>
        <p:spPr bwMode="auto">
          <a:xfrm>
            <a:off x="7863913" y="2340696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sp>
        <p:nvSpPr>
          <p:cNvPr id="33" name="TextBox 41"/>
          <p:cNvSpPr txBox="1">
            <a:spLocks noChangeArrowheads="1"/>
          </p:cNvSpPr>
          <p:nvPr/>
        </p:nvSpPr>
        <p:spPr bwMode="auto">
          <a:xfrm>
            <a:off x="6599293" y="5705850"/>
            <a:ext cx="11047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remote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branch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4" name="Straight Arrow Connector 11"/>
          <p:cNvCxnSpPr>
            <a:cxnSpLocks noChangeShapeType="1"/>
            <a:stCxn id="33" idx="0"/>
            <a:endCxn id="40" idx="2"/>
          </p:cNvCxnSpPr>
          <p:nvPr/>
        </p:nvCxnSpPr>
        <p:spPr bwMode="auto">
          <a:xfrm flipV="1">
            <a:off x="7151688" y="5127838"/>
            <a:ext cx="20674" cy="578012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41"/>
          <p:cNvSpPr txBox="1">
            <a:spLocks noChangeArrowheads="1"/>
          </p:cNvSpPr>
          <p:nvPr/>
        </p:nvSpPr>
        <p:spPr bwMode="auto">
          <a:xfrm>
            <a:off x="3737769" y="5310507"/>
            <a:ext cx="2241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new </a:t>
            </a:r>
            <a:r>
              <a:rPr lang="en-US" sz="2000" dirty="0" err="1">
                <a:solidFill>
                  <a:schemeClr val="accent2"/>
                </a:solidFill>
              </a:rPr>
              <a:t>changesets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added to store</a:t>
            </a:r>
          </a:p>
        </p:txBody>
      </p:sp>
      <p:cxnSp>
        <p:nvCxnSpPr>
          <p:cNvPr id="36" name="Straight Arrow Connector 11"/>
          <p:cNvCxnSpPr>
            <a:cxnSpLocks noChangeShapeType="1"/>
            <a:stCxn id="35" idx="0"/>
            <a:endCxn id="43021" idx="2"/>
          </p:cNvCxnSpPr>
          <p:nvPr/>
        </p:nvCxnSpPr>
        <p:spPr bwMode="auto">
          <a:xfrm flipV="1">
            <a:off x="4858544" y="4253539"/>
            <a:ext cx="1460500" cy="1056968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11"/>
          <p:cNvCxnSpPr>
            <a:cxnSpLocks noChangeShapeType="1"/>
            <a:stCxn id="35" idx="0"/>
            <a:endCxn id="43022" idx="2"/>
          </p:cNvCxnSpPr>
          <p:nvPr/>
        </p:nvCxnSpPr>
        <p:spPr bwMode="auto">
          <a:xfrm flipH="1" flipV="1">
            <a:off x="4799013" y="4253539"/>
            <a:ext cx="59531" cy="1056968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ounded Rectangle 39"/>
          <p:cNvSpPr/>
          <p:nvPr/>
        </p:nvSpPr>
        <p:spPr bwMode="auto">
          <a:xfrm>
            <a:off x="6451600" y="4719215"/>
            <a:ext cx="1441523" cy="408623"/>
          </a:xfrm>
          <a:prstGeom prst="roundRect">
            <a:avLst/>
          </a:prstGeom>
          <a:solidFill>
            <a:srgbClr val="0070C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m</a:t>
            </a:r>
            <a:r>
              <a:rPr lang="en-US" dirty="0" err="1" smtClean="0"/>
              <a:t>t</a:t>
            </a:r>
            <a:r>
              <a:rPr lang="en-US" dirty="0" smtClean="0"/>
              <a:t>/master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1" name="Straight Arrow Connector 11"/>
          <p:cNvCxnSpPr>
            <a:cxnSpLocks noChangeShapeType="1"/>
            <a:stCxn id="40" idx="0"/>
            <a:endCxn id="43021" idx="2"/>
          </p:cNvCxnSpPr>
          <p:nvPr/>
        </p:nvCxnSpPr>
        <p:spPr bwMode="auto">
          <a:xfrm flipH="1" flipV="1">
            <a:off x="6319044" y="4253539"/>
            <a:ext cx="853318" cy="465676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909999" y="1683415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sarah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fetch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Unchanged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460500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751138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33" name="Straight Arrow Connector 9"/>
          <p:cNvCxnSpPr>
            <a:cxnSpLocks noChangeShapeType="1"/>
            <a:stCxn id="31" idx="1"/>
            <a:endCxn id="30" idx="3"/>
          </p:cNvCxnSpPr>
          <p:nvPr/>
        </p:nvCxnSpPr>
        <p:spPr bwMode="auto">
          <a:xfrm flipH="1">
            <a:off x="2219325" y="614307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24"/>
          <p:cNvCxnSpPr>
            <a:cxnSpLocks noChangeShapeType="1"/>
            <a:stCxn id="32" idx="1"/>
            <a:endCxn id="31" idx="3"/>
          </p:cNvCxnSpPr>
          <p:nvPr/>
        </p:nvCxnSpPr>
        <p:spPr bwMode="auto">
          <a:xfrm flipH="1">
            <a:off x="3509963" y="614307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27"/>
          <p:cNvCxnSpPr>
            <a:cxnSpLocks noChangeShapeType="1"/>
            <a:stCxn id="38" idx="1"/>
            <a:endCxn id="32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le 38"/>
          <p:cNvSpPr>
            <a:spLocks noChangeArrowheads="1"/>
          </p:cNvSpPr>
          <p:nvPr/>
        </p:nvSpPr>
        <p:spPr bwMode="auto">
          <a:xfrm>
            <a:off x="1157288" y="5688250"/>
            <a:ext cx="5086350" cy="910741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41"/>
          <p:cNvSpPr txBox="1">
            <a:spLocks noChangeArrowheads="1"/>
          </p:cNvSpPr>
          <p:nvPr/>
        </p:nvSpPr>
        <p:spPr bwMode="auto">
          <a:xfrm>
            <a:off x="1246188" y="522990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5123062" y="471921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40" name="Straight Arrow Connector 11"/>
          <p:cNvCxnSpPr>
            <a:cxnSpLocks noChangeShapeType="1"/>
            <a:stCxn id="41" idx="2"/>
            <a:endCxn id="38" idx="0"/>
          </p:cNvCxnSpPr>
          <p:nvPr/>
        </p:nvCxnSpPr>
        <p:spPr bwMode="auto">
          <a:xfrm>
            <a:off x="5558631" y="5536461"/>
            <a:ext cx="1" cy="30340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5042309" y="5127838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7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 Merge After Fetch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60500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51138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7842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5575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2" idx="1"/>
            <a:endCxn id="43011" idx="3"/>
          </p:cNvCxnSpPr>
          <p:nvPr/>
        </p:nvCxnSpPr>
        <p:spPr bwMode="auto">
          <a:xfrm flipH="1">
            <a:off x="2219325" y="2961314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24"/>
          <p:cNvCxnSpPr>
            <a:cxnSpLocks noChangeShapeType="1"/>
            <a:stCxn id="43014" idx="1"/>
            <a:endCxn id="43012" idx="3"/>
          </p:cNvCxnSpPr>
          <p:nvPr/>
        </p:nvCxnSpPr>
        <p:spPr bwMode="auto">
          <a:xfrm flipH="1">
            <a:off x="3509963" y="2961314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27"/>
          <p:cNvCxnSpPr>
            <a:cxnSpLocks noChangeShapeType="1"/>
            <a:stCxn id="43013" idx="1"/>
            <a:endCxn id="43014" idx="3"/>
          </p:cNvCxnSpPr>
          <p:nvPr/>
        </p:nvCxnSpPr>
        <p:spPr bwMode="auto">
          <a:xfrm flipH="1">
            <a:off x="4724400" y="2961314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ounded Rectangle 38"/>
          <p:cNvSpPr>
            <a:spLocks noChangeArrowheads="1"/>
          </p:cNvSpPr>
          <p:nvPr/>
        </p:nvSpPr>
        <p:spPr bwMode="auto">
          <a:xfrm>
            <a:off x="1157288" y="2500661"/>
            <a:ext cx="7361237" cy="18973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6"/>
          <p:cNvSpPr>
            <a:spLocks noChangeArrowheads="1"/>
          </p:cNvSpPr>
          <p:nvPr/>
        </p:nvSpPr>
        <p:spPr bwMode="auto">
          <a:xfrm>
            <a:off x="639127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3020" name="Straight Arrow Connector 27"/>
          <p:cNvCxnSpPr>
            <a:cxnSpLocks noChangeShapeType="1"/>
            <a:stCxn id="43019" idx="1"/>
            <a:endCxn id="43013" idx="3"/>
          </p:cNvCxnSpPr>
          <p:nvPr/>
        </p:nvCxnSpPr>
        <p:spPr bwMode="auto">
          <a:xfrm flipH="1">
            <a:off x="5938838" y="2962901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1" name="Rectangle 5"/>
          <p:cNvSpPr>
            <a:spLocks noChangeArrowheads="1"/>
          </p:cNvSpPr>
          <p:nvPr/>
        </p:nvSpPr>
        <p:spPr bwMode="auto">
          <a:xfrm>
            <a:off x="5938838" y="3645526"/>
            <a:ext cx="760412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3022" name="Rectangle 6"/>
          <p:cNvSpPr>
            <a:spLocks noChangeArrowheads="1"/>
          </p:cNvSpPr>
          <p:nvPr/>
        </p:nvSpPr>
        <p:spPr bwMode="auto">
          <a:xfrm>
            <a:off x="4419600" y="364552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43023" name="Straight Arrow Connector 27"/>
          <p:cNvCxnSpPr>
            <a:cxnSpLocks noChangeShapeType="1"/>
            <a:stCxn id="43021" idx="1"/>
            <a:endCxn id="43022" idx="3"/>
          </p:cNvCxnSpPr>
          <p:nvPr/>
        </p:nvCxnSpPr>
        <p:spPr bwMode="auto">
          <a:xfrm flipH="1">
            <a:off x="5178425" y="3948739"/>
            <a:ext cx="7604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Straight Arrow Connector 24"/>
          <p:cNvCxnSpPr>
            <a:cxnSpLocks noChangeShapeType="1"/>
            <a:stCxn id="43022" idx="1"/>
            <a:endCxn id="43012" idx="3"/>
          </p:cNvCxnSpPr>
          <p:nvPr/>
        </p:nvCxnSpPr>
        <p:spPr bwMode="auto">
          <a:xfrm flipH="1" flipV="1">
            <a:off x="3509963" y="2962901"/>
            <a:ext cx="909637" cy="9858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8" name="Rectangle 5"/>
          <p:cNvSpPr>
            <a:spLocks noChangeArrowheads="1"/>
          </p:cNvSpPr>
          <p:nvPr/>
        </p:nvSpPr>
        <p:spPr bwMode="auto">
          <a:xfrm>
            <a:off x="7561263" y="3213726"/>
            <a:ext cx="760412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h</a:t>
            </a:r>
          </a:p>
        </p:txBody>
      </p:sp>
      <p:cxnSp>
        <p:nvCxnSpPr>
          <p:cNvPr id="43029" name="Straight Arrow Connector 27"/>
          <p:cNvCxnSpPr>
            <a:cxnSpLocks noChangeShapeType="1"/>
            <a:stCxn id="43028" idx="1"/>
            <a:endCxn id="43021" idx="3"/>
          </p:cNvCxnSpPr>
          <p:nvPr/>
        </p:nvCxnSpPr>
        <p:spPr bwMode="auto">
          <a:xfrm flipH="1">
            <a:off x="6699250" y="3518526"/>
            <a:ext cx="862013" cy="4302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Straight Arrow Connector 27"/>
          <p:cNvCxnSpPr>
            <a:cxnSpLocks noChangeShapeType="1"/>
            <a:stCxn id="43028" idx="1"/>
            <a:endCxn id="43019" idx="3"/>
          </p:cNvCxnSpPr>
          <p:nvPr/>
        </p:nvCxnSpPr>
        <p:spPr bwMode="auto">
          <a:xfrm flipH="1" flipV="1">
            <a:off x="7151688" y="2962901"/>
            <a:ext cx="409575" cy="5556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23"/>
          <p:cNvSpPr/>
          <p:nvPr/>
        </p:nvSpPr>
        <p:spPr bwMode="auto">
          <a:xfrm>
            <a:off x="6451600" y="4719215"/>
            <a:ext cx="1441523" cy="408623"/>
          </a:xfrm>
          <a:prstGeom prst="roundRect">
            <a:avLst/>
          </a:prstGeom>
          <a:solidFill>
            <a:srgbClr val="0070C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m</a:t>
            </a:r>
            <a:r>
              <a:rPr lang="en-US" dirty="0" err="1" smtClean="0"/>
              <a:t>t</a:t>
            </a:r>
            <a:r>
              <a:rPr lang="en-US" dirty="0" smtClean="0"/>
              <a:t>/master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5" name="Straight Arrow Connector 11"/>
          <p:cNvCxnSpPr>
            <a:cxnSpLocks noChangeShapeType="1"/>
            <a:stCxn id="24" idx="0"/>
            <a:endCxn id="43021" idx="2"/>
          </p:cNvCxnSpPr>
          <p:nvPr/>
        </p:nvCxnSpPr>
        <p:spPr bwMode="auto">
          <a:xfrm flipH="1" flipV="1">
            <a:off x="6319044" y="4253539"/>
            <a:ext cx="853318" cy="465676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7505900" y="153162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28" idx="2"/>
            <a:endCxn id="43028" idx="0"/>
          </p:cNvCxnSpPr>
          <p:nvPr/>
        </p:nvCxnSpPr>
        <p:spPr bwMode="auto">
          <a:xfrm>
            <a:off x="7941469" y="2348871"/>
            <a:ext cx="0" cy="864855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7425147" y="1940248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235075" y="2118210"/>
            <a:ext cx="93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Sarah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9999" y="1683415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sarah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/master</a:t>
            </a:r>
          </a:p>
        </p:txBody>
      </p:sp>
    </p:spTree>
    <p:extLst>
      <p:ext uri="{BB962C8B-B14F-4D97-AF65-F5344CB8AC3E}">
        <p14:creationId xmlns:p14="http://schemas.microsoft.com/office/powerpoint/2010/main" val="33015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Unchanged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460500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751138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33" name="Straight Arrow Connector 9"/>
          <p:cNvCxnSpPr>
            <a:cxnSpLocks noChangeShapeType="1"/>
            <a:stCxn id="31" idx="1"/>
            <a:endCxn id="30" idx="3"/>
          </p:cNvCxnSpPr>
          <p:nvPr/>
        </p:nvCxnSpPr>
        <p:spPr bwMode="auto">
          <a:xfrm flipH="1">
            <a:off x="2219325" y="614307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24"/>
          <p:cNvCxnSpPr>
            <a:cxnSpLocks noChangeShapeType="1"/>
            <a:stCxn id="32" idx="1"/>
            <a:endCxn id="31" idx="3"/>
          </p:cNvCxnSpPr>
          <p:nvPr/>
        </p:nvCxnSpPr>
        <p:spPr bwMode="auto">
          <a:xfrm flipH="1">
            <a:off x="3509963" y="614307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27"/>
          <p:cNvCxnSpPr>
            <a:cxnSpLocks noChangeShapeType="1"/>
            <a:stCxn id="38" idx="1"/>
            <a:endCxn id="32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le 38"/>
          <p:cNvSpPr>
            <a:spLocks noChangeArrowheads="1"/>
          </p:cNvSpPr>
          <p:nvPr/>
        </p:nvSpPr>
        <p:spPr bwMode="auto">
          <a:xfrm>
            <a:off x="1157288" y="5688250"/>
            <a:ext cx="5086350" cy="910741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41"/>
          <p:cNvSpPr txBox="1">
            <a:spLocks noChangeArrowheads="1"/>
          </p:cNvSpPr>
          <p:nvPr/>
        </p:nvSpPr>
        <p:spPr bwMode="auto">
          <a:xfrm>
            <a:off x="1246188" y="522990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5123062" y="471921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40" name="Straight Arrow Connector 11"/>
          <p:cNvCxnSpPr>
            <a:cxnSpLocks noChangeShapeType="1"/>
            <a:stCxn id="41" idx="2"/>
            <a:endCxn id="38" idx="0"/>
          </p:cNvCxnSpPr>
          <p:nvPr/>
        </p:nvCxnSpPr>
        <p:spPr bwMode="auto">
          <a:xfrm>
            <a:off x="5558631" y="5536461"/>
            <a:ext cx="1" cy="30340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5042309" y="5127838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5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DAG with All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355" y="1607520"/>
            <a:ext cx="83484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--graph --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decorate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--all</a:t>
            </a:r>
          </a:p>
          <a:p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1618849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origin/master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clean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up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d579fa2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improvements from master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0f10869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replace image-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helper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 b595b10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origin/alert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buckeye alert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notes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 a6e8eb3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add raw buckeye alert download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|/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b4e201c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wrap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layout around content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e9d3686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Rakefile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and refactor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schedule loop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515aaa3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README.md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eb26605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initial commit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9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Merge: Bringing History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850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Bring work from another branch into current branch</a:t>
            </a:r>
          </a:p>
          <a:p>
            <a:pPr lvl="1"/>
            <a:r>
              <a:rPr lang="en-US" dirty="0" smtClean="0"/>
              <a:t>Implemented features, fixed bugs, etc.</a:t>
            </a:r>
          </a:p>
          <a:p>
            <a:endParaRPr lang="en-US" dirty="0" smtClean="0"/>
          </a:p>
          <a:p>
            <a:r>
              <a:rPr lang="en-US" dirty="0" smtClean="0"/>
              <a:t>Updates current branch, not other</a:t>
            </a:r>
            <a:endParaRPr lang="en-US" dirty="0"/>
          </a:p>
        </p:txBody>
      </p:sp>
      <p:sp>
        <p:nvSpPr>
          <p:cNvPr id="46" name="Rounded Rectangle 38"/>
          <p:cNvSpPr>
            <a:spLocks noChangeArrowheads="1"/>
          </p:cNvSpPr>
          <p:nvPr/>
        </p:nvSpPr>
        <p:spPr bwMode="auto">
          <a:xfrm>
            <a:off x="625460" y="4946900"/>
            <a:ext cx="3415275" cy="166969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1305582" y="578156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27"/>
          <p:cNvCxnSpPr>
            <a:cxnSpLocks noChangeShapeType="1"/>
            <a:stCxn id="47" idx="1"/>
          </p:cNvCxnSpPr>
          <p:nvPr/>
        </p:nvCxnSpPr>
        <p:spPr bwMode="auto">
          <a:xfrm flipH="1">
            <a:off x="853145" y="608636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/>
          <p:nvPr/>
        </p:nvSpPr>
        <p:spPr bwMode="auto">
          <a:xfrm>
            <a:off x="1250219" y="3779327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50" name="Straight Arrow Connector 11"/>
          <p:cNvCxnSpPr>
            <a:cxnSpLocks noChangeShapeType="1"/>
            <a:stCxn id="51" idx="2"/>
            <a:endCxn id="54" idx="0"/>
          </p:cNvCxnSpPr>
          <p:nvPr/>
        </p:nvCxnSpPr>
        <p:spPr bwMode="auto">
          <a:xfrm>
            <a:off x="2905305" y="4604444"/>
            <a:ext cx="0" cy="569288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ounded Rectangle 50"/>
          <p:cNvSpPr/>
          <p:nvPr/>
        </p:nvSpPr>
        <p:spPr bwMode="auto">
          <a:xfrm>
            <a:off x="2487528" y="4195821"/>
            <a:ext cx="83555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other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2" name="Straight Arrow Connector 11"/>
          <p:cNvCxnSpPr>
            <a:cxnSpLocks noChangeShapeType="1"/>
            <a:stCxn id="53" idx="2"/>
            <a:endCxn id="47" idx="0"/>
          </p:cNvCxnSpPr>
          <p:nvPr/>
        </p:nvCxnSpPr>
        <p:spPr bwMode="auto">
          <a:xfrm flipH="1">
            <a:off x="1685789" y="4596573"/>
            <a:ext cx="14151" cy="1184992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ounded Rectangle 52"/>
          <p:cNvSpPr/>
          <p:nvPr/>
        </p:nvSpPr>
        <p:spPr bwMode="auto">
          <a:xfrm>
            <a:off x="1169466" y="4187950"/>
            <a:ext cx="1060947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current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525892" y="517373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24"/>
          <p:cNvCxnSpPr>
            <a:cxnSpLocks noChangeShapeType="1"/>
            <a:stCxn id="54" idx="1"/>
          </p:cNvCxnSpPr>
          <p:nvPr/>
        </p:nvCxnSpPr>
        <p:spPr bwMode="auto">
          <a:xfrm flipH="1" flipV="1">
            <a:off x="2108747" y="5477738"/>
            <a:ext cx="417145" cy="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 flipH="1">
            <a:off x="3284717" y="5477739"/>
            <a:ext cx="45243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6"/>
          <p:cNvCxnSpPr>
            <a:cxnSpLocks noChangeShapeType="1"/>
            <a:endCxn id="47" idx="3"/>
          </p:cNvCxnSpPr>
          <p:nvPr/>
        </p:nvCxnSpPr>
        <p:spPr bwMode="auto">
          <a:xfrm flipH="1" flipV="1">
            <a:off x="2065995" y="6085572"/>
            <a:ext cx="444671" cy="15154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ounded Rectangle 38"/>
          <p:cNvSpPr>
            <a:spLocks noChangeArrowheads="1"/>
          </p:cNvSpPr>
          <p:nvPr/>
        </p:nvSpPr>
        <p:spPr bwMode="auto">
          <a:xfrm>
            <a:off x="4572000" y="4946900"/>
            <a:ext cx="4098330" cy="166969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5252122" y="578156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27"/>
          <p:cNvCxnSpPr>
            <a:cxnSpLocks noChangeShapeType="1"/>
            <a:stCxn id="59" idx="1"/>
          </p:cNvCxnSpPr>
          <p:nvPr/>
        </p:nvCxnSpPr>
        <p:spPr bwMode="auto">
          <a:xfrm flipH="1">
            <a:off x="4799685" y="608636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ounded Rectangle 60"/>
          <p:cNvSpPr/>
          <p:nvPr/>
        </p:nvSpPr>
        <p:spPr bwMode="auto">
          <a:xfrm>
            <a:off x="7614241" y="3779327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62" name="Straight Arrow Connector 11"/>
          <p:cNvCxnSpPr>
            <a:cxnSpLocks noChangeShapeType="1"/>
            <a:stCxn id="63" idx="2"/>
            <a:endCxn id="66" idx="0"/>
          </p:cNvCxnSpPr>
          <p:nvPr/>
        </p:nvCxnSpPr>
        <p:spPr bwMode="auto">
          <a:xfrm>
            <a:off x="6851845" y="4604444"/>
            <a:ext cx="0" cy="569288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ounded Rectangle 62"/>
          <p:cNvSpPr/>
          <p:nvPr/>
        </p:nvSpPr>
        <p:spPr bwMode="auto">
          <a:xfrm>
            <a:off x="6434068" y="4195821"/>
            <a:ext cx="83555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other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64" name="Straight Arrow Connector 11"/>
          <p:cNvCxnSpPr>
            <a:cxnSpLocks noChangeShapeType="1"/>
            <a:stCxn id="65" idx="2"/>
            <a:endCxn id="70" idx="0"/>
          </p:cNvCxnSpPr>
          <p:nvPr/>
        </p:nvCxnSpPr>
        <p:spPr bwMode="auto">
          <a:xfrm flipH="1">
            <a:off x="8063233" y="4596573"/>
            <a:ext cx="729" cy="1032529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ounded Rectangle 64"/>
          <p:cNvSpPr/>
          <p:nvPr/>
        </p:nvSpPr>
        <p:spPr bwMode="auto">
          <a:xfrm>
            <a:off x="7533488" y="4187950"/>
            <a:ext cx="1060947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current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472432" y="517373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24"/>
          <p:cNvCxnSpPr>
            <a:cxnSpLocks noChangeShapeType="1"/>
            <a:stCxn id="66" idx="1"/>
          </p:cNvCxnSpPr>
          <p:nvPr/>
        </p:nvCxnSpPr>
        <p:spPr bwMode="auto">
          <a:xfrm flipH="1" flipV="1">
            <a:off x="6055287" y="5477738"/>
            <a:ext cx="417145" cy="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 flipH="1">
            <a:off x="7231257" y="5477739"/>
            <a:ext cx="45243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  <a:endCxn id="59" idx="3"/>
          </p:cNvCxnSpPr>
          <p:nvPr/>
        </p:nvCxnSpPr>
        <p:spPr bwMode="auto">
          <a:xfrm flipH="1" flipV="1">
            <a:off x="6012535" y="6085572"/>
            <a:ext cx="444671" cy="15154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7683820" y="562910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/>
          <p:cNvCxnSpPr>
            <a:cxnSpLocks noChangeShapeType="1"/>
            <a:stCxn id="70" idx="1"/>
            <a:endCxn id="66" idx="3"/>
          </p:cNvCxnSpPr>
          <p:nvPr/>
        </p:nvCxnSpPr>
        <p:spPr bwMode="auto">
          <a:xfrm flipH="1" flipV="1">
            <a:off x="7231257" y="5477739"/>
            <a:ext cx="452563" cy="45537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  <a:stCxn id="70" idx="1"/>
            <a:endCxn id="59" idx="3"/>
          </p:cNvCxnSpPr>
          <p:nvPr/>
        </p:nvCxnSpPr>
        <p:spPr bwMode="auto">
          <a:xfrm flipH="1">
            <a:off x="6012535" y="5933109"/>
            <a:ext cx="1671285" cy="152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32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state of Matt's repository after each of the following steps</a:t>
            </a:r>
          </a:p>
          <a:p>
            <a:pPr lvl="1"/>
            <a:r>
              <a:rPr lang="en-US" dirty="0" smtClean="0"/>
              <a:t>Fetch (from Sarah)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endParaRPr lang="en-US" dirty="0"/>
          </a:p>
          <a:p>
            <a:r>
              <a:rPr lang="en-US" dirty="0" smtClean="0"/>
              <a:t>Aside: "pull" combines fetch &amp; merge</a:t>
            </a:r>
            <a:endParaRPr lang="en-US" dirty="0"/>
          </a:p>
          <a:p>
            <a:r>
              <a:rPr lang="en-US" dirty="0" smtClean="0"/>
              <a:t>Advice: Prefer explicit fetch, merge</a:t>
            </a:r>
          </a:p>
          <a:p>
            <a:pPr lvl="1"/>
            <a:r>
              <a:rPr lang="en-US" dirty="0" smtClean="0"/>
              <a:t>After fetch, examine changes</a:t>
            </a:r>
          </a:p>
          <a:p>
            <a:pPr lvl="1"/>
            <a:r>
              <a:rPr lang="en-US" dirty="0" smtClean="0"/>
              <a:t>Easier to adopt more complex workflows (e.g., rebasing instead of merging)</a:t>
            </a:r>
          </a:p>
        </p:txBody>
      </p:sp>
    </p:spTree>
    <p:extLst>
      <p:ext uri="{BB962C8B-B14F-4D97-AF65-F5344CB8AC3E}">
        <p14:creationId xmlns:p14="http://schemas.microsoft.com/office/powerpoint/2010/main" val="318594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Sarah and Matt's Repositories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60500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51138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7842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5575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2" idx="1"/>
            <a:endCxn id="43011" idx="3"/>
          </p:cNvCxnSpPr>
          <p:nvPr/>
        </p:nvCxnSpPr>
        <p:spPr bwMode="auto">
          <a:xfrm flipH="1">
            <a:off x="2219325" y="2961314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24"/>
          <p:cNvCxnSpPr>
            <a:cxnSpLocks noChangeShapeType="1"/>
            <a:stCxn id="43014" idx="1"/>
            <a:endCxn id="43012" idx="3"/>
          </p:cNvCxnSpPr>
          <p:nvPr/>
        </p:nvCxnSpPr>
        <p:spPr bwMode="auto">
          <a:xfrm flipH="1">
            <a:off x="3509963" y="2961314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27"/>
          <p:cNvCxnSpPr>
            <a:cxnSpLocks noChangeShapeType="1"/>
            <a:stCxn id="43013" idx="1"/>
            <a:endCxn id="43014" idx="3"/>
          </p:cNvCxnSpPr>
          <p:nvPr/>
        </p:nvCxnSpPr>
        <p:spPr bwMode="auto">
          <a:xfrm flipH="1">
            <a:off x="4724400" y="2961314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ounded Rectangle 38"/>
          <p:cNvSpPr>
            <a:spLocks noChangeArrowheads="1"/>
          </p:cNvSpPr>
          <p:nvPr/>
        </p:nvSpPr>
        <p:spPr bwMode="auto">
          <a:xfrm>
            <a:off x="1157288" y="2500661"/>
            <a:ext cx="7361237" cy="18973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6"/>
          <p:cNvSpPr>
            <a:spLocks noChangeArrowheads="1"/>
          </p:cNvSpPr>
          <p:nvPr/>
        </p:nvSpPr>
        <p:spPr bwMode="auto">
          <a:xfrm>
            <a:off x="639127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3020" name="Straight Arrow Connector 27"/>
          <p:cNvCxnSpPr>
            <a:cxnSpLocks noChangeShapeType="1"/>
            <a:stCxn id="43019" idx="1"/>
            <a:endCxn id="43013" idx="3"/>
          </p:cNvCxnSpPr>
          <p:nvPr/>
        </p:nvCxnSpPr>
        <p:spPr bwMode="auto">
          <a:xfrm flipH="1">
            <a:off x="5938838" y="2962901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1" name="Rectangle 5"/>
          <p:cNvSpPr>
            <a:spLocks noChangeArrowheads="1"/>
          </p:cNvSpPr>
          <p:nvPr/>
        </p:nvSpPr>
        <p:spPr bwMode="auto">
          <a:xfrm>
            <a:off x="5938838" y="3645526"/>
            <a:ext cx="760412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3022" name="Rectangle 6"/>
          <p:cNvSpPr>
            <a:spLocks noChangeArrowheads="1"/>
          </p:cNvSpPr>
          <p:nvPr/>
        </p:nvSpPr>
        <p:spPr bwMode="auto">
          <a:xfrm>
            <a:off x="4419600" y="364552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43023" name="Straight Arrow Connector 27"/>
          <p:cNvCxnSpPr>
            <a:cxnSpLocks noChangeShapeType="1"/>
            <a:stCxn id="43021" idx="1"/>
            <a:endCxn id="43022" idx="3"/>
          </p:cNvCxnSpPr>
          <p:nvPr/>
        </p:nvCxnSpPr>
        <p:spPr bwMode="auto">
          <a:xfrm flipH="1">
            <a:off x="5178425" y="3948739"/>
            <a:ext cx="7604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Straight Arrow Connector 24"/>
          <p:cNvCxnSpPr>
            <a:cxnSpLocks noChangeShapeType="1"/>
            <a:stCxn id="43022" idx="1"/>
            <a:endCxn id="43012" idx="3"/>
          </p:cNvCxnSpPr>
          <p:nvPr/>
        </p:nvCxnSpPr>
        <p:spPr bwMode="auto">
          <a:xfrm flipH="1" flipV="1">
            <a:off x="3509963" y="2962901"/>
            <a:ext cx="909637" cy="9858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Box 41"/>
          <p:cNvSpPr txBox="1">
            <a:spLocks noChangeArrowheads="1"/>
          </p:cNvSpPr>
          <p:nvPr/>
        </p:nvSpPr>
        <p:spPr bwMode="auto">
          <a:xfrm>
            <a:off x="1235075" y="2118210"/>
            <a:ext cx="93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Sarah</a:t>
            </a:r>
          </a:p>
        </p:txBody>
      </p:sp>
      <p:sp>
        <p:nvSpPr>
          <p:cNvPr id="43028" name="Rectangle 5"/>
          <p:cNvSpPr>
            <a:spLocks noChangeArrowheads="1"/>
          </p:cNvSpPr>
          <p:nvPr/>
        </p:nvSpPr>
        <p:spPr bwMode="auto">
          <a:xfrm>
            <a:off x="7561263" y="3213726"/>
            <a:ext cx="760412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h</a:t>
            </a:r>
          </a:p>
        </p:txBody>
      </p:sp>
      <p:cxnSp>
        <p:nvCxnSpPr>
          <p:cNvPr id="43029" name="Straight Arrow Connector 27"/>
          <p:cNvCxnSpPr>
            <a:cxnSpLocks noChangeShapeType="1"/>
            <a:stCxn id="43028" idx="1"/>
            <a:endCxn id="43021" idx="3"/>
          </p:cNvCxnSpPr>
          <p:nvPr/>
        </p:nvCxnSpPr>
        <p:spPr bwMode="auto">
          <a:xfrm flipH="1">
            <a:off x="6699250" y="3518526"/>
            <a:ext cx="862013" cy="4302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Straight Arrow Connector 27"/>
          <p:cNvCxnSpPr>
            <a:cxnSpLocks noChangeShapeType="1"/>
            <a:stCxn id="43028" idx="1"/>
            <a:endCxn id="43019" idx="3"/>
          </p:cNvCxnSpPr>
          <p:nvPr/>
        </p:nvCxnSpPr>
        <p:spPr bwMode="auto">
          <a:xfrm flipH="1" flipV="1">
            <a:off x="7151688" y="2962901"/>
            <a:ext cx="409575" cy="5556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23"/>
          <p:cNvSpPr/>
          <p:nvPr/>
        </p:nvSpPr>
        <p:spPr bwMode="auto">
          <a:xfrm>
            <a:off x="6451600" y="4719215"/>
            <a:ext cx="1441523" cy="408623"/>
          </a:xfrm>
          <a:prstGeom prst="roundRect">
            <a:avLst/>
          </a:prstGeom>
          <a:solidFill>
            <a:srgbClr val="0070C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m</a:t>
            </a:r>
            <a:r>
              <a:rPr lang="en-US" dirty="0" err="1" smtClean="0"/>
              <a:t>t</a:t>
            </a:r>
            <a:r>
              <a:rPr lang="en-US" dirty="0" smtClean="0"/>
              <a:t>/master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5" name="Straight Arrow Connector 11"/>
          <p:cNvCxnSpPr>
            <a:cxnSpLocks noChangeShapeType="1"/>
            <a:stCxn id="24" idx="0"/>
            <a:endCxn id="43021" idx="2"/>
          </p:cNvCxnSpPr>
          <p:nvPr/>
        </p:nvCxnSpPr>
        <p:spPr bwMode="auto">
          <a:xfrm flipH="1" flipV="1">
            <a:off x="6319044" y="4253539"/>
            <a:ext cx="853318" cy="465676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7505900" y="153162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28" idx="2"/>
            <a:endCxn id="43028" idx="0"/>
          </p:cNvCxnSpPr>
          <p:nvPr/>
        </p:nvCxnSpPr>
        <p:spPr bwMode="auto">
          <a:xfrm>
            <a:off x="7941469" y="2348871"/>
            <a:ext cx="0" cy="864855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7425147" y="1940248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460500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751138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33" name="Straight Arrow Connector 9"/>
          <p:cNvCxnSpPr>
            <a:cxnSpLocks noChangeShapeType="1"/>
            <a:stCxn id="31" idx="1"/>
            <a:endCxn id="30" idx="3"/>
          </p:cNvCxnSpPr>
          <p:nvPr/>
        </p:nvCxnSpPr>
        <p:spPr bwMode="auto">
          <a:xfrm flipH="1">
            <a:off x="2219325" y="614307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24"/>
          <p:cNvCxnSpPr>
            <a:cxnSpLocks noChangeShapeType="1"/>
            <a:stCxn id="32" idx="1"/>
            <a:endCxn id="31" idx="3"/>
          </p:cNvCxnSpPr>
          <p:nvPr/>
        </p:nvCxnSpPr>
        <p:spPr bwMode="auto">
          <a:xfrm flipH="1">
            <a:off x="3509963" y="614307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27"/>
          <p:cNvCxnSpPr>
            <a:cxnSpLocks noChangeShapeType="1"/>
            <a:stCxn id="38" idx="1"/>
            <a:endCxn id="32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le 38"/>
          <p:cNvSpPr>
            <a:spLocks noChangeArrowheads="1"/>
          </p:cNvSpPr>
          <p:nvPr/>
        </p:nvSpPr>
        <p:spPr bwMode="auto">
          <a:xfrm>
            <a:off x="1157288" y="5688250"/>
            <a:ext cx="5086350" cy="910741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41"/>
          <p:cNvSpPr txBox="1">
            <a:spLocks noChangeArrowheads="1"/>
          </p:cNvSpPr>
          <p:nvPr/>
        </p:nvSpPr>
        <p:spPr bwMode="auto">
          <a:xfrm>
            <a:off x="1246188" y="522990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5123062" y="471921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40" name="Straight Arrow Connector 11"/>
          <p:cNvCxnSpPr>
            <a:cxnSpLocks noChangeShapeType="1"/>
            <a:stCxn id="41" idx="2"/>
            <a:endCxn id="38" idx="0"/>
          </p:cNvCxnSpPr>
          <p:nvPr/>
        </p:nvCxnSpPr>
        <p:spPr bwMode="auto">
          <a:xfrm>
            <a:off x="5558631" y="5536461"/>
            <a:ext cx="1" cy="30340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5042309" y="5127838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5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Shared History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60500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51138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7842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5575" y="2658101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2" idx="1"/>
            <a:endCxn id="43011" idx="3"/>
          </p:cNvCxnSpPr>
          <p:nvPr/>
        </p:nvCxnSpPr>
        <p:spPr bwMode="auto">
          <a:xfrm flipH="1">
            <a:off x="2219325" y="2961314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24"/>
          <p:cNvCxnSpPr>
            <a:cxnSpLocks noChangeShapeType="1"/>
            <a:stCxn id="43014" idx="1"/>
            <a:endCxn id="43012" idx="3"/>
          </p:cNvCxnSpPr>
          <p:nvPr/>
        </p:nvCxnSpPr>
        <p:spPr bwMode="auto">
          <a:xfrm flipH="1">
            <a:off x="3509963" y="2961314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27"/>
          <p:cNvCxnSpPr>
            <a:cxnSpLocks noChangeShapeType="1"/>
            <a:stCxn id="43013" idx="1"/>
            <a:endCxn id="43014" idx="3"/>
          </p:cNvCxnSpPr>
          <p:nvPr/>
        </p:nvCxnSpPr>
        <p:spPr bwMode="auto">
          <a:xfrm flipH="1">
            <a:off x="4724400" y="2961314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ounded Rectangle 38"/>
          <p:cNvSpPr>
            <a:spLocks noChangeArrowheads="1"/>
          </p:cNvSpPr>
          <p:nvPr/>
        </p:nvSpPr>
        <p:spPr bwMode="auto">
          <a:xfrm>
            <a:off x="1157288" y="2500661"/>
            <a:ext cx="7361237" cy="18973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6"/>
          <p:cNvSpPr>
            <a:spLocks noChangeArrowheads="1"/>
          </p:cNvSpPr>
          <p:nvPr/>
        </p:nvSpPr>
        <p:spPr bwMode="auto">
          <a:xfrm>
            <a:off x="639127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3020" name="Straight Arrow Connector 27"/>
          <p:cNvCxnSpPr>
            <a:cxnSpLocks noChangeShapeType="1"/>
            <a:stCxn id="43019" idx="1"/>
            <a:endCxn id="43013" idx="3"/>
          </p:cNvCxnSpPr>
          <p:nvPr/>
        </p:nvCxnSpPr>
        <p:spPr bwMode="auto">
          <a:xfrm flipH="1">
            <a:off x="5938838" y="2962901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1" name="Rectangle 5"/>
          <p:cNvSpPr>
            <a:spLocks noChangeArrowheads="1"/>
          </p:cNvSpPr>
          <p:nvPr/>
        </p:nvSpPr>
        <p:spPr bwMode="auto">
          <a:xfrm>
            <a:off x="5938838" y="3645526"/>
            <a:ext cx="760412" cy="608013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3022" name="Rectangle 6"/>
          <p:cNvSpPr>
            <a:spLocks noChangeArrowheads="1"/>
          </p:cNvSpPr>
          <p:nvPr/>
        </p:nvSpPr>
        <p:spPr bwMode="auto">
          <a:xfrm>
            <a:off x="4419600" y="3645526"/>
            <a:ext cx="758825" cy="608013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43023" name="Straight Arrow Connector 27"/>
          <p:cNvCxnSpPr>
            <a:cxnSpLocks noChangeShapeType="1"/>
            <a:stCxn id="43021" idx="1"/>
            <a:endCxn id="43022" idx="3"/>
          </p:cNvCxnSpPr>
          <p:nvPr/>
        </p:nvCxnSpPr>
        <p:spPr bwMode="auto">
          <a:xfrm flipH="1">
            <a:off x="5178425" y="3948739"/>
            <a:ext cx="7604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Straight Arrow Connector 24"/>
          <p:cNvCxnSpPr>
            <a:cxnSpLocks noChangeShapeType="1"/>
            <a:stCxn id="43022" idx="1"/>
            <a:endCxn id="43012" idx="3"/>
          </p:cNvCxnSpPr>
          <p:nvPr/>
        </p:nvCxnSpPr>
        <p:spPr bwMode="auto">
          <a:xfrm flipH="1" flipV="1">
            <a:off x="3509963" y="2962901"/>
            <a:ext cx="909637" cy="9858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Box 41"/>
          <p:cNvSpPr txBox="1">
            <a:spLocks noChangeArrowheads="1"/>
          </p:cNvSpPr>
          <p:nvPr/>
        </p:nvSpPr>
        <p:spPr bwMode="auto">
          <a:xfrm>
            <a:off x="1235075" y="2118210"/>
            <a:ext cx="93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Sarah</a:t>
            </a:r>
          </a:p>
        </p:txBody>
      </p:sp>
      <p:sp>
        <p:nvSpPr>
          <p:cNvPr id="43028" name="Rectangle 5"/>
          <p:cNvSpPr>
            <a:spLocks noChangeArrowheads="1"/>
          </p:cNvSpPr>
          <p:nvPr/>
        </p:nvSpPr>
        <p:spPr bwMode="auto">
          <a:xfrm>
            <a:off x="7561263" y="3213726"/>
            <a:ext cx="760412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h</a:t>
            </a:r>
          </a:p>
        </p:txBody>
      </p:sp>
      <p:cxnSp>
        <p:nvCxnSpPr>
          <p:cNvPr id="43029" name="Straight Arrow Connector 27"/>
          <p:cNvCxnSpPr>
            <a:cxnSpLocks noChangeShapeType="1"/>
            <a:stCxn id="43028" idx="1"/>
            <a:endCxn id="43021" idx="3"/>
          </p:cNvCxnSpPr>
          <p:nvPr/>
        </p:nvCxnSpPr>
        <p:spPr bwMode="auto">
          <a:xfrm flipH="1">
            <a:off x="6699250" y="3518526"/>
            <a:ext cx="862013" cy="4302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Straight Arrow Connector 27"/>
          <p:cNvCxnSpPr>
            <a:cxnSpLocks noChangeShapeType="1"/>
            <a:stCxn id="43028" idx="1"/>
            <a:endCxn id="43019" idx="3"/>
          </p:cNvCxnSpPr>
          <p:nvPr/>
        </p:nvCxnSpPr>
        <p:spPr bwMode="auto">
          <a:xfrm flipH="1" flipV="1">
            <a:off x="7151688" y="2962901"/>
            <a:ext cx="409575" cy="5556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23"/>
          <p:cNvSpPr/>
          <p:nvPr/>
        </p:nvSpPr>
        <p:spPr bwMode="auto">
          <a:xfrm>
            <a:off x="6451600" y="4719215"/>
            <a:ext cx="1441523" cy="408623"/>
          </a:xfrm>
          <a:prstGeom prst="roundRect">
            <a:avLst/>
          </a:prstGeom>
          <a:solidFill>
            <a:srgbClr val="0070C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m</a:t>
            </a:r>
            <a:r>
              <a:rPr lang="en-US" dirty="0" err="1" smtClean="0"/>
              <a:t>t</a:t>
            </a:r>
            <a:r>
              <a:rPr lang="en-US" dirty="0" smtClean="0"/>
              <a:t>/master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5" name="Straight Arrow Connector 11"/>
          <p:cNvCxnSpPr>
            <a:cxnSpLocks noChangeShapeType="1"/>
            <a:stCxn id="24" idx="0"/>
            <a:endCxn id="43021" idx="2"/>
          </p:cNvCxnSpPr>
          <p:nvPr/>
        </p:nvCxnSpPr>
        <p:spPr bwMode="auto">
          <a:xfrm flipH="1" flipV="1">
            <a:off x="6319044" y="4253539"/>
            <a:ext cx="853318" cy="465676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7505900" y="153162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28" idx="2"/>
            <a:endCxn id="43028" idx="0"/>
          </p:cNvCxnSpPr>
          <p:nvPr/>
        </p:nvCxnSpPr>
        <p:spPr bwMode="auto">
          <a:xfrm>
            <a:off x="7941469" y="2348871"/>
            <a:ext cx="0" cy="864855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7425147" y="1940248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460500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751138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33" name="Straight Arrow Connector 9"/>
          <p:cNvCxnSpPr>
            <a:cxnSpLocks noChangeShapeType="1"/>
            <a:stCxn id="31" idx="1"/>
            <a:endCxn id="30" idx="3"/>
          </p:cNvCxnSpPr>
          <p:nvPr/>
        </p:nvCxnSpPr>
        <p:spPr bwMode="auto">
          <a:xfrm flipH="1">
            <a:off x="2219325" y="614307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24"/>
          <p:cNvCxnSpPr>
            <a:cxnSpLocks noChangeShapeType="1"/>
            <a:stCxn id="32" idx="1"/>
            <a:endCxn id="31" idx="3"/>
          </p:cNvCxnSpPr>
          <p:nvPr/>
        </p:nvCxnSpPr>
        <p:spPr bwMode="auto">
          <a:xfrm flipH="1">
            <a:off x="3509963" y="614307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27"/>
          <p:cNvCxnSpPr>
            <a:cxnSpLocks noChangeShapeType="1"/>
            <a:stCxn id="38" idx="1"/>
            <a:endCxn id="32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le 38"/>
          <p:cNvSpPr>
            <a:spLocks noChangeArrowheads="1"/>
          </p:cNvSpPr>
          <p:nvPr/>
        </p:nvSpPr>
        <p:spPr bwMode="auto">
          <a:xfrm>
            <a:off x="1157288" y="5688250"/>
            <a:ext cx="5086350" cy="910741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41"/>
          <p:cNvSpPr txBox="1">
            <a:spLocks noChangeArrowheads="1"/>
          </p:cNvSpPr>
          <p:nvPr/>
        </p:nvSpPr>
        <p:spPr bwMode="auto">
          <a:xfrm>
            <a:off x="1246188" y="522990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5123062" y="471921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40" name="Straight Arrow Connector 11"/>
          <p:cNvCxnSpPr>
            <a:cxnSpLocks noChangeShapeType="1"/>
            <a:stCxn id="41" idx="2"/>
            <a:endCxn id="38" idx="0"/>
          </p:cNvCxnSpPr>
          <p:nvPr/>
        </p:nvCxnSpPr>
        <p:spPr bwMode="auto">
          <a:xfrm>
            <a:off x="5558631" y="5536461"/>
            <a:ext cx="1" cy="30340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5042309" y="5127838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6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Fetch: Remote Store </a:t>
            </a:r>
            <a:r>
              <a:rPr lang="en-US" dirty="0" smtClean="0">
                <a:sym typeface="Wingdings" panose="05000000000000000000" pitchFamily="2" charset="2"/>
              </a:rPr>
              <a:t> Local</a:t>
            </a:r>
            <a:endParaRPr lang="en-US" dirty="0" smtClean="0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460500" y="4871005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751138" y="4871005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Straight Arrow Connector 9"/>
          <p:cNvCxnSpPr>
            <a:cxnSpLocks noChangeShapeType="1"/>
            <a:stCxn id="31" idx="1"/>
            <a:endCxn id="30" idx="3"/>
          </p:cNvCxnSpPr>
          <p:nvPr/>
        </p:nvCxnSpPr>
        <p:spPr bwMode="auto">
          <a:xfrm flipH="1">
            <a:off x="2219325" y="5174217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24"/>
          <p:cNvCxnSpPr>
            <a:cxnSpLocks noChangeShapeType="1"/>
            <a:endCxn id="31" idx="3"/>
          </p:cNvCxnSpPr>
          <p:nvPr/>
        </p:nvCxnSpPr>
        <p:spPr bwMode="auto">
          <a:xfrm flipH="1">
            <a:off x="3509963" y="5174217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27"/>
          <p:cNvCxnSpPr>
            <a:cxnSpLocks noChangeShapeType="1"/>
            <a:stCxn id="38" idx="1"/>
            <a:endCxn id="32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le 38"/>
          <p:cNvSpPr>
            <a:spLocks noChangeArrowheads="1"/>
          </p:cNvSpPr>
          <p:nvPr/>
        </p:nvSpPr>
        <p:spPr bwMode="auto">
          <a:xfrm>
            <a:off x="1157288" y="4719215"/>
            <a:ext cx="7437148" cy="187977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41"/>
          <p:cNvSpPr txBox="1">
            <a:spLocks noChangeArrowheads="1"/>
          </p:cNvSpPr>
          <p:nvPr/>
        </p:nvSpPr>
        <p:spPr bwMode="auto">
          <a:xfrm>
            <a:off x="1246188" y="431916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964840" y="4871005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43" name="Straight Arrow Connector 27"/>
          <p:cNvCxnSpPr>
            <a:cxnSpLocks noChangeShapeType="1"/>
            <a:stCxn id="44" idx="1"/>
          </p:cNvCxnSpPr>
          <p:nvPr/>
        </p:nvCxnSpPr>
        <p:spPr bwMode="auto">
          <a:xfrm flipH="1">
            <a:off x="4723790" y="5175011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177815" y="4871005"/>
            <a:ext cx="760413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6353550" y="583986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6" name="Straight Arrow Connector 27"/>
          <p:cNvCxnSpPr>
            <a:cxnSpLocks noChangeShapeType="1"/>
            <a:stCxn id="45" idx="1"/>
          </p:cNvCxnSpPr>
          <p:nvPr/>
        </p:nvCxnSpPr>
        <p:spPr bwMode="auto">
          <a:xfrm flipH="1">
            <a:off x="5901113" y="6144660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7561263" y="5425413"/>
            <a:ext cx="760412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h</a:t>
            </a:r>
          </a:p>
        </p:txBody>
      </p:sp>
      <p:cxnSp>
        <p:nvCxnSpPr>
          <p:cNvPr id="48" name="Straight Arrow Connector 27"/>
          <p:cNvCxnSpPr>
            <a:cxnSpLocks noChangeShapeType="1"/>
            <a:stCxn id="47" idx="1"/>
            <a:endCxn id="44" idx="3"/>
          </p:cNvCxnSpPr>
          <p:nvPr/>
        </p:nvCxnSpPr>
        <p:spPr bwMode="auto">
          <a:xfrm flipH="1" flipV="1">
            <a:off x="5938228" y="5175011"/>
            <a:ext cx="1623035" cy="55440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27"/>
          <p:cNvCxnSpPr>
            <a:cxnSpLocks noChangeShapeType="1"/>
            <a:stCxn id="47" idx="1"/>
            <a:endCxn id="45" idx="3"/>
          </p:cNvCxnSpPr>
          <p:nvPr/>
        </p:nvCxnSpPr>
        <p:spPr bwMode="auto">
          <a:xfrm flipH="1">
            <a:off x="7113963" y="5729420"/>
            <a:ext cx="447300" cy="4144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27"/>
          <p:cNvCxnSpPr>
            <a:cxnSpLocks noChangeShapeType="1"/>
            <a:stCxn id="32" idx="1"/>
            <a:endCxn id="31" idx="3"/>
          </p:cNvCxnSpPr>
          <p:nvPr/>
        </p:nvCxnSpPr>
        <p:spPr bwMode="auto">
          <a:xfrm flipH="1" flipV="1">
            <a:off x="3509963" y="5175011"/>
            <a:ext cx="455612" cy="96885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ounded Rectangle 58"/>
          <p:cNvSpPr/>
          <p:nvPr/>
        </p:nvSpPr>
        <p:spPr bwMode="auto">
          <a:xfrm>
            <a:off x="5123062" y="3466959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60" name="Straight Arrow Connector 11"/>
          <p:cNvCxnSpPr>
            <a:cxnSpLocks noChangeShapeType="1"/>
            <a:stCxn id="61" idx="2"/>
            <a:endCxn id="44" idx="0"/>
          </p:cNvCxnSpPr>
          <p:nvPr/>
        </p:nvCxnSpPr>
        <p:spPr bwMode="auto">
          <a:xfrm flipH="1">
            <a:off x="5558022" y="4284205"/>
            <a:ext cx="609" cy="58680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ounded Rectangle 60"/>
          <p:cNvSpPr/>
          <p:nvPr/>
        </p:nvSpPr>
        <p:spPr bwMode="auto">
          <a:xfrm>
            <a:off x="5042309" y="3875582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7456010" y="3882560"/>
            <a:ext cx="1354579" cy="408623"/>
          </a:xfrm>
          <a:prstGeom prst="roundRect">
            <a:avLst/>
          </a:prstGeom>
          <a:solidFill>
            <a:srgbClr val="0070C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sr</a:t>
            </a:r>
            <a:r>
              <a:rPr lang="en-US" dirty="0" smtClean="0"/>
              <a:t>/master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67" name="Straight Arrow Connector 11"/>
          <p:cNvCxnSpPr>
            <a:cxnSpLocks noChangeShapeType="1"/>
            <a:stCxn id="66" idx="2"/>
            <a:endCxn id="47" idx="0"/>
          </p:cNvCxnSpPr>
          <p:nvPr/>
        </p:nvCxnSpPr>
        <p:spPr bwMode="auto">
          <a:xfrm flipH="1">
            <a:off x="7941469" y="4291183"/>
            <a:ext cx="191831" cy="1134230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909999" y="168341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matt$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fetch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 Merge After Fetch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460500" y="4871005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751138" y="4871005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Straight Arrow Connector 9"/>
          <p:cNvCxnSpPr>
            <a:cxnSpLocks noChangeShapeType="1"/>
            <a:stCxn id="31" idx="1"/>
            <a:endCxn id="30" idx="3"/>
          </p:cNvCxnSpPr>
          <p:nvPr/>
        </p:nvCxnSpPr>
        <p:spPr bwMode="auto">
          <a:xfrm flipH="1">
            <a:off x="2219325" y="5174217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24"/>
          <p:cNvCxnSpPr>
            <a:cxnSpLocks noChangeShapeType="1"/>
            <a:endCxn id="31" idx="3"/>
          </p:cNvCxnSpPr>
          <p:nvPr/>
        </p:nvCxnSpPr>
        <p:spPr bwMode="auto">
          <a:xfrm flipH="1">
            <a:off x="3509963" y="5174217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27"/>
          <p:cNvCxnSpPr>
            <a:cxnSpLocks noChangeShapeType="1"/>
            <a:stCxn id="38" idx="1"/>
            <a:endCxn id="32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le 38"/>
          <p:cNvSpPr>
            <a:spLocks noChangeArrowheads="1"/>
          </p:cNvSpPr>
          <p:nvPr/>
        </p:nvSpPr>
        <p:spPr bwMode="auto">
          <a:xfrm>
            <a:off x="1157288" y="4719215"/>
            <a:ext cx="7437148" cy="187977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41"/>
          <p:cNvSpPr txBox="1">
            <a:spLocks noChangeArrowheads="1"/>
          </p:cNvSpPr>
          <p:nvPr/>
        </p:nvSpPr>
        <p:spPr bwMode="auto">
          <a:xfrm>
            <a:off x="1246188" y="431916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 bwMode="auto">
          <a:xfrm>
            <a:off x="6314481" y="3472744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40" name="Straight Arrow Connector 11"/>
          <p:cNvCxnSpPr>
            <a:cxnSpLocks noChangeShapeType="1"/>
            <a:stCxn id="41" idx="2"/>
            <a:endCxn id="47" idx="0"/>
          </p:cNvCxnSpPr>
          <p:nvPr/>
        </p:nvCxnSpPr>
        <p:spPr bwMode="auto">
          <a:xfrm>
            <a:off x="6750050" y="4289990"/>
            <a:ext cx="1191419" cy="1135423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6233728" y="3881367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964840" y="4871005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43" name="Straight Arrow Connector 27"/>
          <p:cNvCxnSpPr>
            <a:cxnSpLocks noChangeShapeType="1"/>
            <a:stCxn id="44" idx="1"/>
          </p:cNvCxnSpPr>
          <p:nvPr/>
        </p:nvCxnSpPr>
        <p:spPr bwMode="auto">
          <a:xfrm flipH="1">
            <a:off x="4723790" y="5175011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177815" y="4871005"/>
            <a:ext cx="760413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6353550" y="583986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6" name="Straight Arrow Connector 27"/>
          <p:cNvCxnSpPr>
            <a:cxnSpLocks noChangeShapeType="1"/>
            <a:stCxn id="45" idx="1"/>
          </p:cNvCxnSpPr>
          <p:nvPr/>
        </p:nvCxnSpPr>
        <p:spPr bwMode="auto">
          <a:xfrm flipH="1">
            <a:off x="5901113" y="6144660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7561263" y="5425413"/>
            <a:ext cx="760412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h</a:t>
            </a:r>
          </a:p>
        </p:txBody>
      </p:sp>
      <p:cxnSp>
        <p:nvCxnSpPr>
          <p:cNvPr id="48" name="Straight Arrow Connector 27"/>
          <p:cNvCxnSpPr>
            <a:cxnSpLocks noChangeShapeType="1"/>
            <a:stCxn id="47" idx="1"/>
            <a:endCxn id="44" idx="3"/>
          </p:cNvCxnSpPr>
          <p:nvPr/>
        </p:nvCxnSpPr>
        <p:spPr bwMode="auto">
          <a:xfrm flipH="1" flipV="1">
            <a:off x="5938228" y="5175011"/>
            <a:ext cx="1623035" cy="55440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27"/>
          <p:cNvCxnSpPr>
            <a:cxnSpLocks noChangeShapeType="1"/>
            <a:stCxn id="47" idx="1"/>
            <a:endCxn id="45" idx="3"/>
          </p:cNvCxnSpPr>
          <p:nvPr/>
        </p:nvCxnSpPr>
        <p:spPr bwMode="auto">
          <a:xfrm flipH="1">
            <a:off x="7113963" y="5729420"/>
            <a:ext cx="447300" cy="4144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27"/>
          <p:cNvCxnSpPr>
            <a:cxnSpLocks noChangeShapeType="1"/>
            <a:stCxn id="32" idx="1"/>
            <a:endCxn id="31" idx="3"/>
          </p:cNvCxnSpPr>
          <p:nvPr/>
        </p:nvCxnSpPr>
        <p:spPr bwMode="auto">
          <a:xfrm flipH="1" flipV="1">
            <a:off x="3509963" y="5175011"/>
            <a:ext cx="455612" cy="96885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ounded Rectangle 51"/>
          <p:cNvSpPr/>
          <p:nvPr/>
        </p:nvSpPr>
        <p:spPr bwMode="auto">
          <a:xfrm>
            <a:off x="7456010" y="3882560"/>
            <a:ext cx="1354579" cy="408623"/>
          </a:xfrm>
          <a:prstGeom prst="roundRect">
            <a:avLst/>
          </a:prstGeom>
          <a:solidFill>
            <a:srgbClr val="0070C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sr</a:t>
            </a:r>
            <a:r>
              <a:rPr lang="en-US" dirty="0" smtClean="0"/>
              <a:t>/master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3" name="Straight Arrow Connector 11"/>
          <p:cNvCxnSpPr>
            <a:cxnSpLocks noChangeShapeType="1"/>
            <a:stCxn id="52" idx="2"/>
            <a:endCxn id="47" idx="0"/>
          </p:cNvCxnSpPr>
          <p:nvPr/>
        </p:nvCxnSpPr>
        <p:spPr bwMode="auto">
          <a:xfrm flipH="1">
            <a:off x="7941469" y="4291183"/>
            <a:ext cx="191831" cy="1134230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909999" y="168341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matt$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/master</a:t>
            </a:r>
          </a:p>
        </p:txBody>
      </p:sp>
    </p:spTree>
    <p:extLst>
      <p:ext uri="{BB962C8B-B14F-4D97-AF65-F5344CB8AC3E}">
        <p14:creationId xmlns:p14="http://schemas.microsoft.com/office/powerpoint/2010/main" val="31352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Push: Local Store </a:t>
            </a:r>
            <a:r>
              <a:rPr lang="en-US" dirty="0" smtClean="0">
                <a:sym typeface="Wingdings" panose="05000000000000000000" pitchFamily="2" charset="2"/>
              </a:rPr>
              <a:t> Remote</a:t>
            </a:r>
            <a:endParaRPr lang="en-US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Push sends local commits to remote store</a:t>
            </a:r>
          </a:p>
          <a:p>
            <a:endParaRPr lang="en-US" dirty="0" smtClean="0"/>
          </a:p>
          <a:p>
            <a:r>
              <a:rPr lang="en-US" dirty="0" smtClean="0"/>
              <a:t>Usually push one branch (at a time)</a:t>
            </a:r>
          </a:p>
          <a:p>
            <a:pPr marL="471487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</a:p>
          <a:p>
            <a:pPr lvl="1"/>
            <a:r>
              <a:rPr lang="en-US" dirty="0" smtClean="0"/>
              <a:t>Advances Matt's fix branch</a:t>
            </a:r>
          </a:p>
          <a:p>
            <a:pPr lvl="1"/>
            <a:r>
              <a:rPr lang="en-US" dirty="0" smtClean="0"/>
              <a:t>Advances Sarah's </a:t>
            </a:r>
            <a:r>
              <a:rPr lang="en-US" dirty="0" err="1" smtClean="0"/>
              <a:t>mt</a:t>
            </a:r>
            <a:r>
              <a:rPr lang="en-US" dirty="0" smtClean="0"/>
              <a:t>/fix remote branch</a:t>
            </a:r>
          </a:p>
          <a:p>
            <a:endParaRPr lang="en-US" dirty="0" smtClean="0"/>
          </a:p>
          <a:p>
            <a:r>
              <a:rPr lang="en-US" dirty="0" smtClean="0"/>
              <a:t>Requires: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US" dirty="0" smtClean="0"/>
              <a:t>Matt's fix branch </a:t>
            </a:r>
            <a:r>
              <a:rPr lang="en-US" i="1" dirty="0" smtClean="0"/>
              <a:t>must not</a:t>
            </a:r>
            <a:r>
              <a:rPr lang="en-US" dirty="0" smtClean="0"/>
              <a:t> be his HEAD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US" dirty="0" smtClean="0"/>
              <a:t>Matt's fix branch </a:t>
            </a:r>
            <a:r>
              <a:rPr lang="en-US" i="1" dirty="0" smtClean="0"/>
              <a:t>must be </a:t>
            </a:r>
            <a:r>
              <a:rPr lang="en-US" dirty="0" smtClean="0"/>
              <a:t>ancestor of Sarah's</a:t>
            </a:r>
          </a:p>
          <a:p>
            <a:endParaRPr lang="en-US" dirty="0" smtClean="0"/>
          </a:p>
          <a:p>
            <a:r>
              <a:rPr lang="en-US" dirty="0" smtClean="0"/>
              <a:t>Common practices: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US" dirty="0" smtClean="0"/>
              <a:t>Only push to </a:t>
            </a:r>
            <a:r>
              <a:rPr lang="en-US" i="1" dirty="0" smtClean="0"/>
              <a:t>bare repositories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 no working tree, so no HEAD)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US" dirty="0" smtClean="0"/>
              <a:t>Get remote store's branch into local DAG (</a:t>
            </a:r>
            <a:r>
              <a:rPr lang="en-US" dirty="0" err="1" smtClean="0"/>
              <a:t>ie</a:t>
            </a:r>
            <a:r>
              <a:rPr lang="en-US" dirty="0" smtClean="0"/>
              <a:t> fetch, merge, commit</a:t>
            </a:r>
            <a:r>
              <a:rPr lang="en-US" dirty="0"/>
              <a:t>) </a:t>
            </a:r>
            <a:r>
              <a:rPr lang="en-US" i="1" dirty="0"/>
              <a:t>before</a:t>
            </a:r>
            <a:r>
              <a:rPr lang="en-US" dirty="0"/>
              <a:t> pushing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53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Remote's Branch is Ancestor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60500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51138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78425" y="2658101"/>
            <a:ext cx="760413" cy="608013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5575" y="2658101"/>
            <a:ext cx="758825" cy="608013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2" idx="1"/>
            <a:endCxn id="43011" idx="3"/>
          </p:cNvCxnSpPr>
          <p:nvPr/>
        </p:nvCxnSpPr>
        <p:spPr bwMode="auto">
          <a:xfrm flipH="1">
            <a:off x="2219325" y="2961314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24"/>
          <p:cNvCxnSpPr>
            <a:cxnSpLocks noChangeShapeType="1"/>
            <a:stCxn id="43014" idx="1"/>
            <a:endCxn id="43012" idx="3"/>
          </p:cNvCxnSpPr>
          <p:nvPr/>
        </p:nvCxnSpPr>
        <p:spPr bwMode="auto">
          <a:xfrm flipH="1">
            <a:off x="3509963" y="2961314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27"/>
          <p:cNvCxnSpPr>
            <a:cxnSpLocks noChangeShapeType="1"/>
            <a:stCxn id="43013" idx="1"/>
            <a:endCxn id="43014" idx="3"/>
          </p:cNvCxnSpPr>
          <p:nvPr/>
        </p:nvCxnSpPr>
        <p:spPr bwMode="auto">
          <a:xfrm flipH="1">
            <a:off x="4724400" y="2961314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ounded Rectangle 38"/>
          <p:cNvSpPr>
            <a:spLocks noChangeArrowheads="1"/>
          </p:cNvSpPr>
          <p:nvPr/>
        </p:nvSpPr>
        <p:spPr bwMode="auto">
          <a:xfrm>
            <a:off x="1157288" y="2500661"/>
            <a:ext cx="6267859" cy="1003499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6"/>
          <p:cNvSpPr>
            <a:spLocks noChangeArrowheads="1"/>
          </p:cNvSpPr>
          <p:nvPr/>
        </p:nvSpPr>
        <p:spPr bwMode="auto">
          <a:xfrm>
            <a:off x="6391275" y="2658101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3020" name="Straight Arrow Connector 27"/>
          <p:cNvCxnSpPr>
            <a:cxnSpLocks noChangeShapeType="1"/>
            <a:stCxn id="43019" idx="1"/>
            <a:endCxn id="43013" idx="3"/>
          </p:cNvCxnSpPr>
          <p:nvPr/>
        </p:nvCxnSpPr>
        <p:spPr bwMode="auto">
          <a:xfrm flipH="1">
            <a:off x="5938838" y="2962901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Box 41"/>
          <p:cNvSpPr txBox="1">
            <a:spLocks noChangeArrowheads="1"/>
          </p:cNvSpPr>
          <p:nvPr/>
        </p:nvSpPr>
        <p:spPr bwMode="auto">
          <a:xfrm>
            <a:off x="1235075" y="2118210"/>
            <a:ext cx="93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Sarah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335913" y="1527821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28" idx="2"/>
            <a:endCxn id="43019" idx="0"/>
          </p:cNvCxnSpPr>
          <p:nvPr/>
        </p:nvCxnSpPr>
        <p:spPr bwMode="auto">
          <a:xfrm>
            <a:off x="6771482" y="2345067"/>
            <a:ext cx="0" cy="31303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6520027" y="1936444"/>
            <a:ext cx="502910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460500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751138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3" name="Straight Arrow Connector 9"/>
          <p:cNvCxnSpPr>
            <a:cxnSpLocks noChangeShapeType="1"/>
            <a:stCxn id="39" idx="1"/>
            <a:endCxn id="38" idx="3"/>
          </p:cNvCxnSpPr>
          <p:nvPr/>
        </p:nvCxnSpPr>
        <p:spPr bwMode="auto">
          <a:xfrm flipH="1">
            <a:off x="2219325" y="614307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4"/>
          <p:cNvCxnSpPr>
            <a:cxnSpLocks noChangeShapeType="1"/>
            <a:stCxn id="42" idx="1"/>
            <a:endCxn id="39" idx="3"/>
          </p:cNvCxnSpPr>
          <p:nvPr/>
        </p:nvCxnSpPr>
        <p:spPr bwMode="auto">
          <a:xfrm flipH="1">
            <a:off x="3509963" y="614307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27"/>
          <p:cNvCxnSpPr>
            <a:cxnSpLocks noChangeShapeType="1"/>
            <a:stCxn id="48" idx="1"/>
            <a:endCxn id="42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ounded Rectangle 38"/>
          <p:cNvSpPr>
            <a:spLocks noChangeArrowheads="1"/>
          </p:cNvSpPr>
          <p:nvPr/>
        </p:nvSpPr>
        <p:spPr bwMode="auto">
          <a:xfrm>
            <a:off x="1157288" y="5688250"/>
            <a:ext cx="5086350" cy="910741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1"/>
          <p:cNvSpPr txBox="1">
            <a:spLocks noChangeArrowheads="1"/>
          </p:cNvSpPr>
          <p:nvPr/>
        </p:nvSpPr>
        <p:spPr bwMode="auto">
          <a:xfrm>
            <a:off x="1246188" y="522990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50" name="Straight Arrow Connector 11"/>
          <p:cNvCxnSpPr>
            <a:cxnSpLocks noChangeShapeType="1"/>
            <a:stCxn id="51" idx="2"/>
            <a:endCxn id="48" idx="0"/>
          </p:cNvCxnSpPr>
          <p:nvPr/>
        </p:nvCxnSpPr>
        <p:spPr bwMode="auto">
          <a:xfrm>
            <a:off x="5545219" y="5536460"/>
            <a:ext cx="13413" cy="303401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ounded Rectangle 50"/>
          <p:cNvSpPr/>
          <p:nvPr/>
        </p:nvSpPr>
        <p:spPr bwMode="auto">
          <a:xfrm>
            <a:off x="5293764" y="5127837"/>
            <a:ext cx="502910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091382" y="1938361"/>
            <a:ext cx="921086" cy="408623"/>
          </a:xfrm>
          <a:prstGeom prst="roundRect">
            <a:avLst/>
          </a:prstGeom>
          <a:solidFill>
            <a:srgbClr val="0070C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mt</a:t>
            </a:r>
            <a:r>
              <a:rPr lang="en-US" dirty="0" smtClean="0"/>
              <a:t>/fix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31" name="Straight Arrow Connector 11"/>
          <p:cNvCxnSpPr>
            <a:cxnSpLocks noChangeShapeType="1"/>
            <a:stCxn id="30" idx="2"/>
            <a:endCxn id="43013" idx="0"/>
          </p:cNvCxnSpPr>
          <p:nvPr/>
        </p:nvCxnSpPr>
        <p:spPr bwMode="auto">
          <a:xfrm>
            <a:off x="5551925" y="2346984"/>
            <a:ext cx="6707" cy="311117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Flowchart: Multidocument 17"/>
          <p:cNvSpPr>
            <a:spLocks noChangeArrowheads="1"/>
          </p:cNvSpPr>
          <p:nvPr/>
        </p:nvSpPr>
        <p:spPr bwMode="auto">
          <a:xfrm>
            <a:off x="7863913" y="5706585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94981" y="4721651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40" name="Straight Arrow Connector 11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3130550" y="5538897"/>
            <a:ext cx="1" cy="30096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2614228" y="5130274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29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Push: Local Store </a:t>
            </a:r>
            <a:r>
              <a:rPr lang="en-US" dirty="0" smtClean="0">
                <a:sym typeface="Wingdings" panose="05000000000000000000" pitchFamily="2" charset="2"/>
              </a:rPr>
              <a:t> Remote</a:t>
            </a:r>
            <a:endParaRPr lang="en-US" dirty="0" smtClean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60500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51138" y="2658101"/>
            <a:ext cx="758825" cy="608013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78425" y="2658101"/>
            <a:ext cx="760413" cy="608013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5575" y="2658101"/>
            <a:ext cx="758825" cy="608013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2" idx="1"/>
            <a:endCxn id="43011" idx="3"/>
          </p:cNvCxnSpPr>
          <p:nvPr/>
        </p:nvCxnSpPr>
        <p:spPr bwMode="auto">
          <a:xfrm flipH="1">
            <a:off x="2219325" y="2961314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24"/>
          <p:cNvCxnSpPr>
            <a:cxnSpLocks noChangeShapeType="1"/>
            <a:stCxn id="43014" idx="1"/>
            <a:endCxn id="43012" idx="3"/>
          </p:cNvCxnSpPr>
          <p:nvPr/>
        </p:nvCxnSpPr>
        <p:spPr bwMode="auto">
          <a:xfrm flipH="1">
            <a:off x="3509963" y="2961314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27"/>
          <p:cNvCxnSpPr>
            <a:cxnSpLocks noChangeShapeType="1"/>
            <a:stCxn id="43013" idx="1"/>
            <a:endCxn id="43014" idx="3"/>
          </p:cNvCxnSpPr>
          <p:nvPr/>
        </p:nvCxnSpPr>
        <p:spPr bwMode="auto">
          <a:xfrm flipH="1">
            <a:off x="4724400" y="2961314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ounded Rectangle 38"/>
          <p:cNvSpPr>
            <a:spLocks noChangeArrowheads="1"/>
          </p:cNvSpPr>
          <p:nvPr/>
        </p:nvSpPr>
        <p:spPr bwMode="auto">
          <a:xfrm>
            <a:off x="1157288" y="2500661"/>
            <a:ext cx="6267859" cy="1003499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6"/>
          <p:cNvSpPr>
            <a:spLocks noChangeArrowheads="1"/>
          </p:cNvSpPr>
          <p:nvPr/>
        </p:nvSpPr>
        <p:spPr bwMode="auto">
          <a:xfrm>
            <a:off x="6391275" y="2658101"/>
            <a:ext cx="760413" cy="608013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43020" name="Straight Arrow Connector 27"/>
          <p:cNvCxnSpPr>
            <a:cxnSpLocks noChangeShapeType="1"/>
            <a:stCxn id="43019" idx="1"/>
            <a:endCxn id="43013" idx="3"/>
          </p:cNvCxnSpPr>
          <p:nvPr/>
        </p:nvCxnSpPr>
        <p:spPr bwMode="auto">
          <a:xfrm flipH="1">
            <a:off x="5938838" y="2962901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TextBox 41"/>
          <p:cNvSpPr txBox="1">
            <a:spLocks noChangeArrowheads="1"/>
          </p:cNvSpPr>
          <p:nvPr/>
        </p:nvSpPr>
        <p:spPr bwMode="auto">
          <a:xfrm>
            <a:off x="1235075" y="2118210"/>
            <a:ext cx="93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Sarah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9999" y="1683415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sarah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fix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6390712" y="5856787"/>
            <a:ext cx="760413" cy="608013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55" name="Straight Arrow Connector 27"/>
          <p:cNvCxnSpPr>
            <a:cxnSpLocks noChangeShapeType="1"/>
            <a:stCxn id="54" idx="1"/>
          </p:cNvCxnSpPr>
          <p:nvPr/>
        </p:nvCxnSpPr>
        <p:spPr bwMode="auto">
          <a:xfrm flipH="1">
            <a:off x="5938275" y="6161587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460500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2751138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3965575" y="5839861"/>
            <a:ext cx="758825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5" name="Straight Arrow Connector 9"/>
          <p:cNvCxnSpPr>
            <a:cxnSpLocks noChangeShapeType="1"/>
            <a:stCxn id="63" idx="1"/>
            <a:endCxn id="62" idx="3"/>
          </p:cNvCxnSpPr>
          <p:nvPr/>
        </p:nvCxnSpPr>
        <p:spPr bwMode="auto">
          <a:xfrm flipH="1">
            <a:off x="2219325" y="614307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24"/>
          <p:cNvCxnSpPr>
            <a:cxnSpLocks noChangeShapeType="1"/>
            <a:stCxn id="64" idx="1"/>
            <a:endCxn id="63" idx="3"/>
          </p:cNvCxnSpPr>
          <p:nvPr/>
        </p:nvCxnSpPr>
        <p:spPr bwMode="auto">
          <a:xfrm flipH="1">
            <a:off x="3509963" y="614307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27"/>
          <p:cNvCxnSpPr>
            <a:cxnSpLocks noChangeShapeType="1"/>
            <a:stCxn id="70" idx="1"/>
            <a:endCxn id="64" idx="3"/>
          </p:cNvCxnSpPr>
          <p:nvPr/>
        </p:nvCxnSpPr>
        <p:spPr bwMode="auto">
          <a:xfrm flipH="1">
            <a:off x="4724400" y="614386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ounded Rectangle 38"/>
          <p:cNvSpPr>
            <a:spLocks noChangeArrowheads="1"/>
          </p:cNvSpPr>
          <p:nvPr/>
        </p:nvSpPr>
        <p:spPr bwMode="auto">
          <a:xfrm>
            <a:off x="1157287" y="5688250"/>
            <a:ext cx="6294205" cy="910741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Box 41"/>
          <p:cNvSpPr txBox="1">
            <a:spLocks noChangeArrowheads="1"/>
          </p:cNvSpPr>
          <p:nvPr/>
        </p:nvSpPr>
        <p:spPr bwMode="auto">
          <a:xfrm>
            <a:off x="1246188" y="5229905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Matt</a:t>
            </a: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5178425" y="5839861"/>
            <a:ext cx="760413" cy="60801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74" name="Straight Arrow Connector 11"/>
          <p:cNvCxnSpPr>
            <a:cxnSpLocks noChangeShapeType="1"/>
            <a:stCxn id="75" idx="2"/>
            <a:endCxn id="76" idx="0"/>
          </p:cNvCxnSpPr>
          <p:nvPr/>
        </p:nvCxnSpPr>
        <p:spPr bwMode="auto">
          <a:xfrm>
            <a:off x="8246045" y="5174585"/>
            <a:ext cx="135266" cy="53200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41"/>
          <p:cNvSpPr txBox="1">
            <a:spLocks noChangeArrowheads="1"/>
          </p:cNvSpPr>
          <p:nvPr/>
        </p:nvSpPr>
        <p:spPr bwMode="auto">
          <a:xfrm>
            <a:off x="7425147" y="4158922"/>
            <a:ext cx="16417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working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tree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i="1" dirty="0" smtClean="0">
                <a:solidFill>
                  <a:schemeClr val="accent2"/>
                </a:solidFill>
              </a:rPr>
              <a:t>unaffected</a:t>
            </a:r>
            <a:r>
              <a:rPr lang="en-US" sz="20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76" name="Flowchart: Multidocument 17"/>
          <p:cNvSpPr>
            <a:spLocks noChangeArrowheads="1"/>
          </p:cNvSpPr>
          <p:nvPr/>
        </p:nvSpPr>
        <p:spPr bwMode="auto">
          <a:xfrm>
            <a:off x="7863913" y="5706585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 bwMode="auto">
          <a:xfrm>
            <a:off x="6335913" y="1527821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78" name="Straight Arrow Connector 11"/>
          <p:cNvCxnSpPr>
            <a:cxnSpLocks noChangeShapeType="1"/>
            <a:stCxn id="79" idx="2"/>
          </p:cNvCxnSpPr>
          <p:nvPr/>
        </p:nvCxnSpPr>
        <p:spPr bwMode="auto">
          <a:xfrm>
            <a:off x="6771482" y="2345067"/>
            <a:ext cx="0" cy="31303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 bwMode="auto">
          <a:xfrm>
            <a:off x="6520027" y="1936444"/>
            <a:ext cx="502910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7304220" y="1938361"/>
            <a:ext cx="921086" cy="408623"/>
          </a:xfrm>
          <a:prstGeom prst="roundRect">
            <a:avLst/>
          </a:prstGeom>
          <a:solidFill>
            <a:srgbClr val="0070C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mt</a:t>
            </a:r>
            <a:r>
              <a:rPr lang="en-US" dirty="0" smtClean="0"/>
              <a:t>/fix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81" name="Straight Arrow Connector 11"/>
          <p:cNvCxnSpPr>
            <a:cxnSpLocks noChangeShapeType="1"/>
            <a:stCxn id="80" idx="2"/>
            <a:endCxn id="43019" idx="0"/>
          </p:cNvCxnSpPr>
          <p:nvPr/>
        </p:nvCxnSpPr>
        <p:spPr bwMode="auto">
          <a:xfrm flipH="1">
            <a:off x="6771482" y="2346984"/>
            <a:ext cx="993281" cy="311117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Arrow Connector 11"/>
          <p:cNvCxnSpPr>
            <a:cxnSpLocks noChangeShapeType="1"/>
            <a:stCxn id="83" idx="2"/>
            <a:endCxn id="54" idx="0"/>
          </p:cNvCxnSpPr>
          <p:nvPr/>
        </p:nvCxnSpPr>
        <p:spPr bwMode="auto">
          <a:xfrm>
            <a:off x="6749185" y="5536460"/>
            <a:ext cx="21734" cy="32032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Rounded Rectangle 82"/>
          <p:cNvSpPr/>
          <p:nvPr/>
        </p:nvSpPr>
        <p:spPr bwMode="auto">
          <a:xfrm>
            <a:off x="6497730" y="5127837"/>
            <a:ext cx="502910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2694981" y="4721651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85" name="Straight Arrow Connector 11"/>
          <p:cNvCxnSpPr>
            <a:cxnSpLocks noChangeShapeType="1"/>
            <a:stCxn id="86" idx="2"/>
          </p:cNvCxnSpPr>
          <p:nvPr/>
        </p:nvCxnSpPr>
        <p:spPr bwMode="auto">
          <a:xfrm>
            <a:off x="3130550" y="5538897"/>
            <a:ext cx="1" cy="30096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Rounded Rectangle 85"/>
          <p:cNvSpPr/>
          <p:nvPr/>
        </p:nvSpPr>
        <p:spPr bwMode="auto">
          <a:xfrm>
            <a:off x="2614228" y="5130274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80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Commit/Checkout vs Push/Fetch</a:t>
            </a:r>
            <a:endParaRPr lang="en-US" dirty="0"/>
          </a:p>
        </p:txBody>
      </p:sp>
      <p:pic>
        <p:nvPicPr>
          <p:cNvPr id="1026" name="Picture 2" descr="D:\Courses\3901\3901.2014.15.master\media-lecture\git_everthing_is_lo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05" y="1599600"/>
            <a:ext cx="6223390" cy="510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9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Topology: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has n+1 repositories</a:t>
            </a:r>
            <a:endParaRPr lang="en-US" dirty="0"/>
          </a:p>
          <a:p>
            <a:pPr lvl="1"/>
            <a:r>
              <a:rPr lang="en-US" dirty="0"/>
              <a:t>1 shared central </a:t>
            </a:r>
            <a:r>
              <a:rPr lang="en-US" dirty="0" smtClean="0"/>
              <a:t>repository (bare)</a:t>
            </a:r>
          </a:p>
          <a:p>
            <a:pPr lvl="1"/>
            <a:r>
              <a:rPr lang="en-US" dirty="0" smtClean="0"/>
              <a:t>1 local repository / developer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developer </a:t>
            </a:r>
            <a:r>
              <a:rPr lang="en-US" i="1" dirty="0"/>
              <a:t>clones</a:t>
            </a:r>
            <a:r>
              <a:rPr lang="en-US" dirty="0"/>
              <a:t> central repository</a:t>
            </a:r>
          </a:p>
          <a:p>
            <a:pPr lvl="1"/>
            <a:r>
              <a:rPr lang="en-US" dirty="0"/>
              <a:t>Cloning </a:t>
            </a:r>
            <a:r>
              <a:rPr lang="en-US" dirty="0" smtClean="0"/>
              <a:t>creates a remote called "origin"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source/destination for </a:t>
            </a:r>
            <a:r>
              <a:rPr lang="en-US" dirty="0" smtClean="0"/>
              <a:t>fetch/push</a:t>
            </a:r>
          </a:p>
          <a:p>
            <a:endParaRPr lang="en-US" dirty="0" smtClean="0"/>
          </a:p>
          <a:p>
            <a:r>
              <a:rPr lang="en-US" dirty="0" smtClean="0"/>
              <a:t>Variations for central repository:</a:t>
            </a:r>
          </a:p>
          <a:p>
            <a:pPr lvl="1"/>
            <a:r>
              <a:rPr lang="en-US" dirty="0" smtClean="0"/>
              <a:t>Everyone can read and write (</a:t>
            </a:r>
            <a:r>
              <a:rPr lang="en-US" dirty="0" err="1" smtClean="0"/>
              <a:t>ie</a:t>
            </a:r>
            <a:r>
              <a:rPr lang="en-US" dirty="0" smtClean="0"/>
              <a:t> push)</a:t>
            </a:r>
          </a:p>
          <a:p>
            <a:pPr lvl="1"/>
            <a:r>
              <a:rPr lang="en-US" dirty="0" smtClean="0"/>
              <a:t>Everyone can read, but only 1 person can write (responsible for pulling and merging)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– Case 1: Ancestor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is an ancestor of other branch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8" name="Straight Arrow Connector 9"/>
          <p:cNvCxnSpPr>
            <a:cxnSpLocks noChangeShapeType="1"/>
            <a:stCxn id="5" idx="1"/>
            <a:endCxn id="4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24"/>
          <p:cNvCxnSpPr>
            <a:cxnSpLocks noChangeShapeType="1"/>
            <a:stCxn id="7" idx="1"/>
            <a:endCxn id="5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7"/>
          <p:cNvCxnSpPr>
            <a:cxnSpLocks noChangeShapeType="1"/>
            <a:stCxn id="6" idx="1"/>
            <a:endCxn id="7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38"/>
          <p:cNvSpPr>
            <a:spLocks noChangeArrowheads="1"/>
          </p:cNvSpPr>
          <p:nvPr/>
        </p:nvSpPr>
        <p:spPr bwMode="auto">
          <a:xfrm>
            <a:off x="1157288" y="3808413"/>
            <a:ext cx="6223000" cy="11382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13" name="Straight Arrow Connector 27"/>
          <p:cNvCxnSpPr>
            <a:cxnSpLocks noChangeShapeType="1"/>
            <a:stCxn id="12" idx="1"/>
            <a:endCxn id="6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 bwMode="auto">
          <a:xfrm>
            <a:off x="2689987" y="2577012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1" name="Straight Arrow Connector 11"/>
          <p:cNvCxnSpPr>
            <a:cxnSpLocks noChangeShapeType="1"/>
            <a:stCxn id="22" idx="2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ounded Rectangle 21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3" name="Straight Arrow Connector 11"/>
          <p:cNvCxnSpPr>
            <a:cxnSpLocks noChangeShapeType="1"/>
            <a:stCxn id="24" idx="2"/>
          </p:cNvCxnSpPr>
          <p:nvPr/>
        </p:nvCxnSpPr>
        <p:spPr bwMode="auto">
          <a:xfrm>
            <a:off x="677148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23"/>
          <p:cNvSpPr/>
          <p:nvPr/>
        </p:nvSpPr>
        <p:spPr bwMode="auto">
          <a:xfrm>
            <a:off x="6255159" y="2985635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5" name="Flowchart: Multidocument 1"/>
          <p:cNvSpPr>
            <a:spLocks noChangeArrowheads="1"/>
          </p:cNvSpPr>
          <p:nvPr/>
        </p:nvSpPr>
        <p:spPr bwMode="auto">
          <a:xfrm>
            <a:off x="3206993" y="555406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17873" y="5250480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73" y="5250480"/>
                <a:ext cx="41287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 Configure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team member, </a:t>
            </a:r>
            <a:r>
              <a:rPr lang="en-US" dirty="0" smtClean="0"/>
              <a:t>in </a:t>
            </a:r>
            <a:r>
              <a:rPr lang="en-US" dirty="0"/>
              <a:t>their </a:t>
            </a:r>
            <a:r>
              <a:rPr lang="en-US" dirty="0" smtClean="0"/>
              <a:t>own VM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 identity for authoring commits</a:t>
            </a:r>
          </a:p>
          <a:p>
            <a:pPr marL="471487" lvl="1" indent="0"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--global user.name "Brutus Buckeye"</a:t>
            </a:r>
          </a:p>
          <a:p>
            <a:pPr marL="471487" lvl="1" indent="0"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--global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bb@osu.edu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Optional: diff and merge tool (</a:t>
            </a:r>
            <a:r>
              <a:rPr lang="en-US" dirty="0" err="1" smtClean="0"/>
              <a:t>eg</a:t>
            </a:r>
            <a:r>
              <a:rPr lang="en-US" dirty="0" smtClean="0"/>
              <a:t> meld)</a:t>
            </a:r>
          </a:p>
          <a:p>
            <a:pPr marL="471487" lvl="1" indent="0"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apt-get install meld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# to get tool</a:t>
            </a:r>
          </a:p>
          <a:p>
            <a:pPr marL="471487" lvl="1" indent="0"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--global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merge.tool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pPr marL="471487" lvl="1" indent="0"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--global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diff.tool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meld</a:t>
            </a:r>
          </a:p>
          <a:p>
            <a:pPr marL="471487" lvl="1" indent="0">
              <a:buNone/>
              <a:defRPr/>
            </a:pP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# example use: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difftool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e9d36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166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 Initialize Central 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One person, once (</a:t>
            </a:r>
            <a:r>
              <a:rPr lang="en-US" dirty="0" err="1" smtClean="0"/>
              <a:t>ssh'ed</a:t>
            </a:r>
            <a:r>
              <a:rPr lang="en-US" dirty="0" smtClean="0"/>
              <a:t> to </a:t>
            </a:r>
            <a:r>
              <a:rPr lang="en-US" dirty="0" err="1" smtClean="0"/>
              <a:t>stdlinux</a:t>
            </a:r>
            <a:r>
              <a:rPr lang="en-US" dirty="0" smtClean="0"/>
              <a:t>):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Create central repository in group's project directory (/project/c3901aa03)</a:t>
            </a:r>
          </a:p>
          <a:p>
            <a:pPr marL="471487" lvl="1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cd /project/c3901aa03</a:t>
            </a:r>
          </a:p>
          <a:p>
            <a:pPr marL="471487" lvl="1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rep.git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# ordinary directory</a:t>
            </a:r>
          </a:p>
          <a:p>
            <a:pPr lvl="1">
              <a:defRPr/>
            </a:pPr>
            <a:endParaRPr lang="en-US" dirty="0" smtClean="0">
              <a:cs typeface="Courier New" pitchFamily="49" charset="0"/>
            </a:endParaRPr>
          </a:p>
          <a:p>
            <a:pPr lvl="1">
              <a:defRPr/>
            </a:pPr>
            <a:r>
              <a:rPr lang="en-US" dirty="0" smtClean="0">
                <a:cs typeface="Courier New" pitchFamily="49" charset="0"/>
              </a:rPr>
              <a:t>Initialize </a:t>
            </a:r>
            <a:r>
              <a:rPr lang="en-US" dirty="0">
                <a:cs typeface="Courier New" pitchFamily="49" charset="0"/>
              </a:rPr>
              <a:t>central </a:t>
            </a:r>
            <a:r>
              <a:rPr lang="en-US" dirty="0" smtClean="0">
                <a:cs typeface="Courier New" pitchFamily="49" charset="0"/>
              </a:rPr>
              <a:t>repository as bare and shared within the group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--bare --shared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rep.git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 Initialize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Each team member, once, in their VM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Create local repository by </a:t>
            </a:r>
            <a:r>
              <a:rPr lang="en-US" i="1" dirty="0" smtClean="0"/>
              <a:t>cloning</a:t>
            </a:r>
            <a:r>
              <a:rPr lang="en-US" dirty="0" smtClean="0"/>
              <a:t> the central repository</a:t>
            </a:r>
          </a:p>
          <a:p>
            <a:pPr marL="471487" lvl="1" indent="0"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ssh://brutus@stdlinux.cse.ohio-state.edu//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project/c3901aa03/rep.git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mywork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You will be prompted for your (</a:t>
            </a:r>
            <a:r>
              <a:rPr lang="en-US" dirty="0" err="1" smtClean="0"/>
              <a:t>stdlinux</a:t>
            </a:r>
            <a:r>
              <a:rPr lang="en-US" dirty="0" smtClean="0"/>
              <a:t>) password (every time you fetch and push too)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To avoid having to enter your password each time, create an </a:t>
            </a:r>
            <a:r>
              <a:rPr lang="en-US" dirty="0" err="1" smtClean="0"/>
              <a:t>ssh</a:t>
            </a:r>
            <a:r>
              <a:rPr lang="en-US" dirty="0" smtClean="0"/>
              <a:t> key-pair (see VM setup instructions)</a:t>
            </a:r>
          </a:p>
          <a:p>
            <a:pPr marL="471487" lvl="1" indent="0"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4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Files from Working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file .</a:t>
            </a:r>
            <a:r>
              <a:rPr lang="en-US" dirty="0" err="1" smtClean="0"/>
              <a:t>gitignore</a:t>
            </a:r>
            <a:r>
              <a:rPr lang="en-US" dirty="0" smtClean="0"/>
              <a:t> in root of project</a:t>
            </a:r>
          </a:p>
          <a:p>
            <a:pPr marL="471487" lvl="1" indent="0">
              <a:buNone/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Ignore auto-saved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emacs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files</a:t>
            </a:r>
          </a:p>
          <a:p>
            <a:pPr marL="471487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*~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# Ignore bundler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/.bundle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# Ignore the default SQLite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database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/*.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sqlite3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# Ignore all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logfiles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tempfiles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/log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/*.log</a:t>
            </a:r>
          </a:p>
          <a:p>
            <a:pPr marL="471487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0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 Local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Each team member repeats: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Edit and commit (to local repository) often</a:t>
            </a:r>
          </a:p>
          <a:p>
            <a:pPr marL="471487" lvl="1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Pull others' work when can benefit</a:t>
            </a:r>
          </a:p>
          <a:p>
            <a:pPr marL="471487" lvl="1" indent="0"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origin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# bring in changes</a:t>
            </a:r>
          </a:p>
          <a:p>
            <a:pPr marL="471487" lvl="1" indent="0"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checkout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# examine new work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merge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# merge work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Push to central repository when confident</a:t>
            </a:r>
          </a:p>
          <a:p>
            <a:pPr marL="471487" lvl="1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# share</a:t>
            </a:r>
          </a:p>
        </p:txBody>
      </p:sp>
    </p:spTree>
    <p:extLst>
      <p:ext uri="{BB962C8B-B14F-4D97-AF65-F5344CB8AC3E}">
        <p14:creationId xmlns:p14="http://schemas.microsoft.com/office/powerpoint/2010/main" val="200266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 and Hosting Services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Recommended client: Command line!</a:t>
            </a:r>
          </a:p>
          <a:p>
            <a:endParaRPr lang="en-US" dirty="0" smtClean="0"/>
          </a:p>
          <a:p>
            <a:r>
              <a:rPr lang="en-US" dirty="0" smtClean="0"/>
              <a:t>Various GUIs:</a:t>
            </a:r>
          </a:p>
          <a:p>
            <a:pPr lvl="1"/>
            <a:r>
              <a:rPr lang="en-US" dirty="0" smtClean="0"/>
              <a:t>Linux: </a:t>
            </a:r>
            <a:r>
              <a:rPr lang="en-US" dirty="0" err="1" smtClean="0"/>
              <a:t>gitg</a:t>
            </a:r>
            <a:r>
              <a:rPr lang="en-US" dirty="0" smtClean="0"/>
              <a:t>, </a:t>
            </a:r>
            <a:r>
              <a:rPr lang="en-US" dirty="0" err="1" smtClean="0"/>
              <a:t>git-gui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-cola, giggle</a:t>
            </a:r>
          </a:p>
          <a:p>
            <a:pPr lvl="1"/>
            <a:r>
              <a:rPr lang="en-US" dirty="0" smtClean="0"/>
              <a:t>Win/mac GUI: </a:t>
            </a:r>
            <a:r>
              <a:rPr lang="en-US" dirty="0" err="1" smtClean="0"/>
              <a:t>SourceTree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Lots of sites for hosting your repos: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SourceForge</a:t>
            </a:r>
            <a:r>
              <a:rPr lang="en-US" dirty="0" smtClean="0"/>
              <a:t>, Google Code,…</a:t>
            </a:r>
          </a:p>
          <a:p>
            <a:endParaRPr lang="en-US" dirty="0" smtClean="0"/>
          </a:p>
          <a:p>
            <a:r>
              <a:rPr lang="en-US" dirty="0" smtClean="0"/>
              <a:t>These cloud services provide</a:t>
            </a:r>
          </a:p>
          <a:p>
            <a:pPr lvl="1"/>
            <a:r>
              <a:rPr lang="en-US" dirty="0" smtClean="0"/>
              <a:t>Storage space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retty web interface</a:t>
            </a:r>
          </a:p>
          <a:p>
            <a:pPr lvl="1"/>
            <a:r>
              <a:rPr lang="en-US" dirty="0" smtClean="0"/>
              <a:t>Issues, bug tracking</a:t>
            </a:r>
          </a:p>
          <a:p>
            <a:pPr lvl="1"/>
            <a:r>
              <a:rPr lang="en-US" dirty="0" smtClean="0"/>
              <a:t>Workflow with "forks" and "pull requests" to promote contributions from others</a:t>
            </a:r>
          </a:p>
        </p:txBody>
      </p:sp>
    </p:spTree>
    <p:extLst>
      <p:ext uri="{BB962C8B-B14F-4D97-AF65-F5344CB8AC3E}">
        <p14:creationId xmlns:p14="http://schemas.microsoft.com/office/powerpoint/2010/main" val="21503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Academic Misconduct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very popular service</a:t>
            </a:r>
          </a:p>
          <a:p>
            <a:pPr lvl="1"/>
            <a:r>
              <a:rPr lang="en-US" dirty="0" smtClean="0"/>
              <a:t>But only </a:t>
            </a:r>
            <a:r>
              <a:rPr lang="en-US" i="1" dirty="0" smtClean="0"/>
              <a:t>public</a:t>
            </a:r>
            <a:r>
              <a:rPr lang="en-US" dirty="0" smtClean="0"/>
              <a:t> repo's are free</a:t>
            </a:r>
          </a:p>
          <a:p>
            <a:pPr lvl="1"/>
            <a:r>
              <a:rPr lang="en-US" dirty="0" smtClean="0"/>
              <a:t>Edu discount gives you 5 private repo's</a:t>
            </a:r>
          </a:p>
          <a:p>
            <a:pPr lvl="1"/>
            <a:r>
              <a:rPr lang="en-US" dirty="0" smtClean="0"/>
              <a:t>3901 has an account for creating more private repo's (see class web site)</a:t>
            </a:r>
          </a:p>
          <a:p>
            <a:endParaRPr lang="en-US" dirty="0" smtClean="0"/>
          </a:p>
          <a:p>
            <a:r>
              <a:rPr lang="en-US" dirty="0" err="1" smtClean="0"/>
              <a:t>Bitbucket</a:t>
            </a:r>
            <a:r>
              <a:rPr lang="en-US" dirty="0" smtClean="0"/>
              <a:t> has free private repo's, for small teams (&lt; 5 collaborators)</a:t>
            </a:r>
          </a:p>
          <a:p>
            <a:endParaRPr lang="en-US" dirty="0" smtClean="0"/>
          </a:p>
          <a:p>
            <a:r>
              <a:rPr lang="en-US" dirty="0" smtClean="0"/>
              <a:t>Public repo's containing coursework can create academic misconduct issues</a:t>
            </a:r>
          </a:p>
          <a:p>
            <a:pPr lvl="1"/>
            <a:r>
              <a:rPr lang="en-US" dirty="0" smtClean="0"/>
              <a:t>Problems for poster</a:t>
            </a:r>
          </a:p>
          <a:p>
            <a:pPr lvl="1"/>
            <a:r>
              <a:rPr lang="en-US" dirty="0" smtClean="0"/>
              <a:t>Problems for plagiarist</a:t>
            </a:r>
          </a:p>
        </p:txBody>
      </p:sp>
    </p:spTree>
    <p:extLst>
      <p:ext uri="{BB962C8B-B14F-4D97-AF65-F5344CB8AC3E}">
        <p14:creationId xmlns:p14="http://schemas.microsoft.com/office/powerpoint/2010/main" val="832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 (hg): Another DVCS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Slightly simpler mental model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Some differences in terminology</a:t>
            </a:r>
          </a:p>
          <a:p>
            <a:pPr lvl="1">
              <a:defRPr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fetch/pull ~= hg pull/fetch</a:t>
            </a:r>
          </a:p>
          <a:p>
            <a:pPr lvl="1">
              <a:defRPr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~= hg update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Some (minor) differences in features</a:t>
            </a:r>
          </a:p>
          <a:p>
            <a:pPr lvl="1">
              <a:defRPr/>
            </a:pPr>
            <a:r>
              <a:rPr lang="en-US" dirty="0" smtClean="0"/>
              <a:t>No rebasing (only merging)</a:t>
            </a:r>
          </a:p>
          <a:p>
            <a:pPr lvl="1">
              <a:defRPr/>
            </a:pPr>
            <a:r>
              <a:rPr lang="en-US" dirty="0"/>
              <a:t>N</a:t>
            </a:r>
            <a:r>
              <a:rPr lang="en-US" dirty="0" smtClean="0"/>
              <a:t>o octopus merge (#parents &lt;= 2)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But key ideas are identical</a:t>
            </a:r>
          </a:p>
          <a:p>
            <a:pPr lvl="1">
              <a:defRPr/>
            </a:pPr>
            <a:r>
              <a:rPr lang="en-US" dirty="0" smtClean="0"/>
              <a:t>Repository = working directory + store</a:t>
            </a:r>
          </a:p>
          <a:p>
            <a:pPr lvl="1">
              <a:defRPr/>
            </a:pPr>
            <a:r>
              <a:rPr lang="en-US" dirty="0" smtClean="0"/>
              <a:t>Send/Receive changes between 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pPr defTabSz="449263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Summary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normAutofit lnSpcReduction="10000"/>
          </a:bodyPr>
          <a:lstStyle/>
          <a:p>
            <a:pPr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Repository = </a:t>
            </a:r>
            <a:r>
              <a:rPr lang="en-GB" dirty="0"/>
              <a:t>w</a:t>
            </a:r>
            <a:r>
              <a:rPr lang="en-GB" dirty="0" smtClean="0"/>
              <a:t>orking tree + store</a:t>
            </a:r>
          </a:p>
          <a:p>
            <a:pPr lvl="1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Store contains history</a:t>
            </a:r>
          </a:p>
          <a:p>
            <a:pPr lvl="1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History is a DAG of commits</a:t>
            </a:r>
            <a:endParaRPr lang="en-GB" dirty="0"/>
          </a:p>
          <a:p>
            <a:pPr lvl="1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References, tags, and HEAD</a:t>
            </a:r>
          </a:p>
          <a:p>
            <a:pPr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Commit/checkout are local operations</a:t>
            </a:r>
          </a:p>
          <a:p>
            <a:pPr lvl="1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Former changes store, latter working tree</a:t>
            </a:r>
          </a:p>
          <a:p>
            <a:pPr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Push/fetch to share your store with remote repositories</a:t>
            </a:r>
          </a:p>
          <a:p>
            <a:pPr lvl="1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Neither working tree is affected</a:t>
            </a:r>
          </a:p>
          <a:p>
            <a:pPr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Branches everywhere</a:t>
            </a:r>
          </a:p>
          <a:p>
            <a:pPr lvl="1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Commit when HEAD is not a leaf</a:t>
            </a:r>
          </a:p>
          <a:p>
            <a:pPr lvl="1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Fetch can create remote branches</a:t>
            </a:r>
          </a:p>
        </p:txBody>
      </p:sp>
    </p:spTree>
    <p:extLst>
      <p:ext uri="{BB962C8B-B14F-4D97-AF65-F5344CB8AC3E}">
        <p14:creationId xmlns:p14="http://schemas.microsoft.com/office/powerpoint/2010/main" val="113592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Undoing Mistakes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you want to throw away all your </a:t>
            </a:r>
            <a:r>
              <a:rPr lang="en-US" dirty="0" err="1" smtClean="0"/>
              <a:t>uncommited</a:t>
            </a:r>
            <a:r>
              <a:rPr lang="en-US" dirty="0" smtClean="0"/>
              <a:t> work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"Roll back" to last </a:t>
            </a:r>
            <a:r>
              <a:rPr lang="en-US" dirty="0" err="1" smtClean="0"/>
              <a:t>commited</a:t>
            </a:r>
            <a:r>
              <a:rPr lang="en-US" dirty="0" smtClean="0"/>
              <a:t> state</a:t>
            </a:r>
          </a:p>
          <a:p>
            <a:r>
              <a:rPr lang="en-US" dirty="0" smtClean="0"/>
              <a:t>Checkout won't work!</a:t>
            </a:r>
            <a:endParaRPr lang="en-US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60500" y="502261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51138" y="502261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78425" y="5022616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65575" y="502261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14340" idx="1"/>
            <a:endCxn id="14339" idx="3"/>
          </p:cNvCxnSpPr>
          <p:nvPr/>
        </p:nvCxnSpPr>
        <p:spPr bwMode="auto">
          <a:xfrm flipH="1">
            <a:off x="2219325" y="5325829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Arrow Connector 24"/>
          <p:cNvCxnSpPr>
            <a:cxnSpLocks noChangeShapeType="1"/>
            <a:stCxn id="14342" idx="1"/>
            <a:endCxn id="14340" idx="3"/>
          </p:cNvCxnSpPr>
          <p:nvPr/>
        </p:nvCxnSpPr>
        <p:spPr bwMode="auto">
          <a:xfrm flipH="1">
            <a:off x="3509963" y="5325829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Arrow Connector 27"/>
          <p:cNvCxnSpPr>
            <a:cxnSpLocks noChangeShapeType="1"/>
            <a:stCxn id="14341" idx="1"/>
            <a:endCxn id="14342" idx="3"/>
          </p:cNvCxnSpPr>
          <p:nvPr/>
        </p:nvCxnSpPr>
        <p:spPr bwMode="auto">
          <a:xfrm flipH="1">
            <a:off x="4724400" y="5325829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Rounded Rectangle 38"/>
          <p:cNvSpPr>
            <a:spLocks noChangeArrowheads="1"/>
          </p:cNvSpPr>
          <p:nvPr/>
        </p:nvSpPr>
        <p:spPr bwMode="auto">
          <a:xfrm>
            <a:off x="1157288" y="4719465"/>
            <a:ext cx="5159375" cy="11381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Flowchart: Multidocument 1"/>
          <p:cNvSpPr>
            <a:spLocks noChangeArrowheads="1"/>
          </p:cNvSpPr>
          <p:nvPr/>
        </p:nvSpPr>
        <p:spPr bwMode="auto">
          <a:xfrm>
            <a:off x="7305323" y="3277945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cxnSp>
        <p:nvCxnSpPr>
          <p:cNvPr id="21" name="Straight Arrow Connector 11"/>
          <p:cNvCxnSpPr>
            <a:cxnSpLocks noChangeShapeType="1"/>
            <a:stCxn id="22" idx="2"/>
            <a:endCxn id="14341" idx="0"/>
          </p:cNvCxnSpPr>
          <p:nvPr/>
        </p:nvCxnSpPr>
        <p:spPr bwMode="auto">
          <a:xfrm>
            <a:off x="5558631" y="4305249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5042309" y="3488003"/>
            <a:ext cx="1032643" cy="817246"/>
            <a:chOff x="5042309" y="2577012"/>
            <a:chExt cx="1032643" cy="817246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5042309" y="2985635"/>
              <a:ext cx="1032643" cy="408623"/>
            </a:xfrm>
            <a:prstGeom prst="roundRect">
              <a:avLst/>
            </a:prstGeom>
            <a:solidFill>
              <a:srgbClr val="FFDE75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07389" y="2577012"/>
              <a:ext cx="871136" cy="408623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HEAD</a:t>
              </a:r>
            </a:p>
          </p:txBody>
        </p:sp>
      </p:grpSp>
      <p:sp>
        <p:nvSpPr>
          <p:cNvPr id="23" name="TextBox 41"/>
          <p:cNvSpPr txBox="1">
            <a:spLocks noChangeArrowheads="1"/>
          </p:cNvSpPr>
          <p:nvPr/>
        </p:nvSpPr>
        <p:spPr bwMode="auto">
          <a:xfrm>
            <a:off x="7109238" y="4239014"/>
            <a:ext cx="17812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err="1">
                <a:solidFill>
                  <a:schemeClr val="accent2"/>
                </a:solidFill>
              </a:rPr>
              <a:t>u</a:t>
            </a:r>
            <a:r>
              <a:rPr lang="en-US" sz="2000" dirty="0" err="1" smtClean="0">
                <a:solidFill>
                  <a:schemeClr val="accent2"/>
                </a:solidFill>
              </a:rPr>
              <a:t>ncommited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changes</a:t>
            </a:r>
          </a:p>
        </p:txBody>
      </p:sp>
      <p:cxnSp>
        <p:nvCxnSpPr>
          <p:cNvPr id="24" name="Straight Arrow Connector 11"/>
          <p:cNvCxnSpPr>
            <a:cxnSpLocks noChangeShapeType="1"/>
            <a:stCxn id="23" idx="0"/>
            <a:endCxn id="14353" idx="2"/>
          </p:cNvCxnSpPr>
          <p:nvPr/>
        </p:nvCxnSpPr>
        <p:spPr bwMode="auto">
          <a:xfrm flipH="1" flipV="1">
            <a:off x="7696888" y="3861404"/>
            <a:ext cx="302979" cy="37761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11"/>
          <p:cNvCxnSpPr>
            <a:cxnSpLocks noChangeShapeType="1"/>
            <a:stCxn id="28" idx="2"/>
            <a:endCxn id="14340" idx="0"/>
          </p:cNvCxnSpPr>
          <p:nvPr/>
        </p:nvCxnSpPr>
        <p:spPr bwMode="auto">
          <a:xfrm>
            <a:off x="3130550" y="4305249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2689987" y="3896626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84410" y="4729609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4729609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74625" y="4729609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4729609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90904" y="4729609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4729609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3927" y="4729609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4729609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282811" y="2908613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11" y="2908613"/>
                <a:ext cx="3795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owchart: Multidocument 1"/>
          <p:cNvSpPr>
            <a:spLocks noChangeArrowheads="1"/>
          </p:cNvSpPr>
          <p:nvPr/>
        </p:nvSpPr>
        <p:spPr bwMode="auto">
          <a:xfrm>
            <a:off x="7304220" y="578248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17361" y="541314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61" y="5413148"/>
                <a:ext cx="3882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3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8" name="Straight Arrow Connector 9"/>
          <p:cNvCxnSpPr>
            <a:cxnSpLocks noChangeShapeType="1"/>
            <a:stCxn id="5" idx="1"/>
            <a:endCxn id="4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24"/>
          <p:cNvCxnSpPr>
            <a:cxnSpLocks noChangeShapeType="1"/>
            <a:stCxn id="7" idx="1"/>
            <a:endCxn id="5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7"/>
          <p:cNvCxnSpPr>
            <a:cxnSpLocks noChangeShapeType="1"/>
            <a:stCxn id="6" idx="1"/>
            <a:endCxn id="7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38"/>
          <p:cNvSpPr>
            <a:spLocks noChangeArrowheads="1"/>
          </p:cNvSpPr>
          <p:nvPr/>
        </p:nvSpPr>
        <p:spPr bwMode="auto">
          <a:xfrm>
            <a:off x="1157288" y="3808413"/>
            <a:ext cx="6223000" cy="11382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13" name="Straight Arrow Connector 27"/>
          <p:cNvCxnSpPr>
            <a:cxnSpLocks noChangeShapeType="1"/>
            <a:stCxn id="12" idx="1"/>
            <a:endCxn id="6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 bwMode="auto">
          <a:xfrm>
            <a:off x="5695756" y="2577012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1" name="Straight Arrow Connector 11"/>
          <p:cNvCxnSpPr>
            <a:cxnSpLocks noChangeShapeType="1"/>
            <a:stCxn id="22" idx="2"/>
            <a:endCxn id="12" idx="0"/>
          </p:cNvCxnSpPr>
          <p:nvPr/>
        </p:nvCxnSpPr>
        <p:spPr bwMode="auto">
          <a:xfrm>
            <a:off x="6136319" y="3394258"/>
            <a:ext cx="635163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ounded Rectangle 21"/>
          <p:cNvSpPr/>
          <p:nvPr/>
        </p:nvSpPr>
        <p:spPr bwMode="auto">
          <a:xfrm>
            <a:off x="5695756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3" name="Straight Arrow Connector 11"/>
          <p:cNvCxnSpPr>
            <a:cxnSpLocks noChangeShapeType="1"/>
            <a:stCxn id="24" idx="2"/>
            <a:endCxn id="12" idx="0"/>
          </p:cNvCxnSpPr>
          <p:nvPr/>
        </p:nvCxnSpPr>
        <p:spPr bwMode="auto">
          <a:xfrm flipH="1">
            <a:off x="6771482" y="3394258"/>
            <a:ext cx="399754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Flowchart: Multidocument 1"/>
          <p:cNvSpPr>
            <a:spLocks noChangeArrowheads="1"/>
          </p:cNvSpPr>
          <p:nvPr/>
        </p:nvSpPr>
        <p:spPr bwMode="auto">
          <a:xfrm>
            <a:off x="3206993" y="555406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9999" y="168341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merge master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654914" y="2985635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49260" y="52504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60" y="5250480"/>
                <a:ext cx="3795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4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Reset: Discarding Changes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60500" y="502261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51138" y="502261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78425" y="5022616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65575" y="502261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14340" idx="1"/>
            <a:endCxn id="14339" idx="3"/>
          </p:cNvCxnSpPr>
          <p:nvPr/>
        </p:nvCxnSpPr>
        <p:spPr bwMode="auto">
          <a:xfrm flipH="1">
            <a:off x="2219325" y="5325829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Arrow Connector 24"/>
          <p:cNvCxnSpPr>
            <a:cxnSpLocks noChangeShapeType="1"/>
            <a:stCxn id="14342" idx="1"/>
            <a:endCxn id="14340" idx="3"/>
          </p:cNvCxnSpPr>
          <p:nvPr/>
        </p:nvCxnSpPr>
        <p:spPr bwMode="auto">
          <a:xfrm flipH="1">
            <a:off x="3509963" y="5325829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Arrow Connector 27"/>
          <p:cNvCxnSpPr>
            <a:cxnSpLocks noChangeShapeType="1"/>
            <a:stCxn id="14341" idx="1"/>
            <a:endCxn id="14342" idx="3"/>
          </p:cNvCxnSpPr>
          <p:nvPr/>
        </p:nvCxnSpPr>
        <p:spPr bwMode="auto">
          <a:xfrm flipH="1">
            <a:off x="4724400" y="5325829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Rounded Rectangle 38"/>
          <p:cNvSpPr>
            <a:spLocks noChangeArrowheads="1"/>
          </p:cNvSpPr>
          <p:nvPr/>
        </p:nvSpPr>
        <p:spPr bwMode="auto">
          <a:xfrm>
            <a:off x="1157288" y="4719465"/>
            <a:ext cx="5159375" cy="11381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11"/>
          <p:cNvCxnSpPr>
            <a:cxnSpLocks noChangeShapeType="1"/>
            <a:stCxn id="22" idx="2"/>
            <a:endCxn id="14341" idx="0"/>
          </p:cNvCxnSpPr>
          <p:nvPr/>
        </p:nvCxnSpPr>
        <p:spPr bwMode="auto">
          <a:xfrm>
            <a:off x="5558631" y="4305249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5042309" y="3488003"/>
            <a:ext cx="1032643" cy="817246"/>
            <a:chOff x="5042309" y="2577012"/>
            <a:chExt cx="1032643" cy="817246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5042309" y="2985635"/>
              <a:ext cx="1032643" cy="408623"/>
            </a:xfrm>
            <a:prstGeom prst="roundRect">
              <a:avLst/>
            </a:prstGeom>
            <a:solidFill>
              <a:srgbClr val="FFDE75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07389" y="2577012"/>
              <a:ext cx="871136" cy="408623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HEAD</a:t>
              </a:r>
            </a:p>
          </p:txBody>
        </p:sp>
      </p:grpSp>
      <p:cxnSp>
        <p:nvCxnSpPr>
          <p:cNvPr id="27" name="Straight Arrow Connector 11"/>
          <p:cNvCxnSpPr>
            <a:cxnSpLocks noChangeShapeType="1"/>
            <a:stCxn id="28" idx="2"/>
            <a:endCxn id="14340" idx="0"/>
          </p:cNvCxnSpPr>
          <p:nvPr/>
        </p:nvCxnSpPr>
        <p:spPr bwMode="auto">
          <a:xfrm>
            <a:off x="3130550" y="4305249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2689987" y="3896626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84410" y="4729609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4729609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74625" y="4729609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4729609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90904" y="4729609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4729609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3927" y="4729609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4729609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909999" y="1730282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reset --hard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clean –-dry-run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# list untracked files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clean –-force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# remove untracked files </a:t>
            </a:r>
          </a:p>
        </p:txBody>
      </p:sp>
      <p:sp>
        <p:nvSpPr>
          <p:cNvPr id="38" name="Flowchart: Multidocument 1"/>
          <p:cNvSpPr>
            <a:spLocks noChangeArrowheads="1"/>
          </p:cNvSpPr>
          <p:nvPr/>
        </p:nvSpPr>
        <p:spPr bwMode="auto">
          <a:xfrm>
            <a:off x="7304220" y="578248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17361" y="541314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61" y="5413148"/>
                <a:ext cx="3882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41"/>
          <p:cNvSpPr txBox="1">
            <a:spLocks noChangeArrowheads="1"/>
          </p:cNvSpPr>
          <p:nvPr/>
        </p:nvSpPr>
        <p:spPr bwMode="auto">
          <a:xfrm>
            <a:off x="6924745" y="4234817"/>
            <a:ext cx="20491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replaced to be same as HEAD</a:t>
            </a:r>
          </a:p>
        </p:txBody>
      </p:sp>
      <p:cxnSp>
        <p:nvCxnSpPr>
          <p:cNvPr id="41" name="Straight Arrow Connector 11"/>
          <p:cNvCxnSpPr>
            <a:cxnSpLocks noChangeShapeType="1"/>
            <a:stCxn id="40" idx="0"/>
            <a:endCxn id="42" idx="2"/>
          </p:cNvCxnSpPr>
          <p:nvPr/>
        </p:nvCxnSpPr>
        <p:spPr bwMode="auto">
          <a:xfrm flipH="1" flipV="1">
            <a:off x="7696888" y="3850526"/>
            <a:ext cx="252440" cy="384291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Flowchart: Multidocument 1"/>
          <p:cNvSpPr>
            <a:spLocks noChangeArrowheads="1"/>
          </p:cNvSpPr>
          <p:nvPr/>
        </p:nvSpPr>
        <p:spPr bwMode="auto">
          <a:xfrm>
            <a:off x="7305323" y="3267067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82811" y="2897735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11" y="2897735"/>
                <a:ext cx="3988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11"/>
          <p:cNvCxnSpPr>
            <a:cxnSpLocks noChangeShapeType="1"/>
            <a:stCxn id="40" idx="2"/>
            <a:endCxn id="38" idx="0"/>
          </p:cNvCxnSpPr>
          <p:nvPr/>
        </p:nvCxnSpPr>
        <p:spPr bwMode="auto">
          <a:xfrm flipH="1">
            <a:off x="7821618" y="4942703"/>
            <a:ext cx="127710" cy="839777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073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Reset: Discarding Commits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60500" y="502261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51138" y="502261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78425" y="5022616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65575" y="5022616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14340" idx="1"/>
            <a:endCxn id="14339" idx="3"/>
          </p:cNvCxnSpPr>
          <p:nvPr/>
        </p:nvCxnSpPr>
        <p:spPr bwMode="auto">
          <a:xfrm flipH="1">
            <a:off x="2219325" y="5325829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Arrow Connector 24"/>
          <p:cNvCxnSpPr>
            <a:cxnSpLocks noChangeShapeType="1"/>
            <a:stCxn id="14342" idx="1"/>
            <a:endCxn id="14340" idx="3"/>
          </p:cNvCxnSpPr>
          <p:nvPr/>
        </p:nvCxnSpPr>
        <p:spPr bwMode="auto">
          <a:xfrm flipH="1">
            <a:off x="3509963" y="5325829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Arrow Connector 27"/>
          <p:cNvCxnSpPr>
            <a:cxnSpLocks noChangeShapeType="1"/>
            <a:stCxn id="14341" idx="1"/>
            <a:endCxn id="14342" idx="3"/>
          </p:cNvCxnSpPr>
          <p:nvPr/>
        </p:nvCxnSpPr>
        <p:spPr bwMode="auto">
          <a:xfrm flipH="1">
            <a:off x="4724400" y="5325829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Rounded Rectangle 38"/>
          <p:cNvSpPr>
            <a:spLocks noChangeArrowheads="1"/>
          </p:cNvSpPr>
          <p:nvPr/>
        </p:nvSpPr>
        <p:spPr bwMode="auto">
          <a:xfrm>
            <a:off x="1157288" y="4719465"/>
            <a:ext cx="5159375" cy="11381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11"/>
          <p:cNvCxnSpPr>
            <a:cxnSpLocks noChangeShapeType="1"/>
            <a:stCxn id="22" idx="2"/>
          </p:cNvCxnSpPr>
          <p:nvPr/>
        </p:nvCxnSpPr>
        <p:spPr bwMode="auto">
          <a:xfrm>
            <a:off x="4344987" y="4305249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3828665" y="3488003"/>
            <a:ext cx="1032643" cy="817246"/>
            <a:chOff x="5042309" y="2577012"/>
            <a:chExt cx="1032643" cy="817246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5042309" y="2985635"/>
              <a:ext cx="1032643" cy="408623"/>
            </a:xfrm>
            <a:prstGeom prst="roundRect">
              <a:avLst/>
            </a:prstGeom>
            <a:solidFill>
              <a:srgbClr val="FFDE75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07389" y="2577012"/>
              <a:ext cx="871136" cy="408623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HEAD</a:t>
              </a:r>
            </a:p>
          </p:txBody>
        </p:sp>
      </p:grpSp>
      <p:cxnSp>
        <p:nvCxnSpPr>
          <p:cNvPr id="27" name="Straight Arrow Connector 11"/>
          <p:cNvCxnSpPr>
            <a:cxnSpLocks noChangeShapeType="1"/>
            <a:stCxn id="28" idx="2"/>
            <a:endCxn id="14340" idx="0"/>
          </p:cNvCxnSpPr>
          <p:nvPr/>
        </p:nvCxnSpPr>
        <p:spPr bwMode="auto">
          <a:xfrm>
            <a:off x="3130550" y="4305249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2689987" y="3896626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84410" y="4729609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4729609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74625" y="4729609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4729609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90904" y="4729609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4729609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3927" y="4729609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4729609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909999" y="1730282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reset --hard HEAD~1</a:t>
            </a:r>
          </a:p>
          <a:p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# no need to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clean, since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wt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was already clean</a:t>
            </a:r>
          </a:p>
        </p:txBody>
      </p:sp>
      <p:sp>
        <p:nvSpPr>
          <p:cNvPr id="38" name="Flowchart: Multidocument 1"/>
          <p:cNvSpPr>
            <a:spLocks noChangeArrowheads="1"/>
          </p:cNvSpPr>
          <p:nvPr/>
        </p:nvSpPr>
        <p:spPr bwMode="auto">
          <a:xfrm>
            <a:off x="7304220" y="578248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p:sp>
        <p:nvSpPr>
          <p:cNvPr id="40" name="TextBox 41"/>
          <p:cNvSpPr txBox="1">
            <a:spLocks noChangeArrowheads="1"/>
          </p:cNvSpPr>
          <p:nvPr/>
        </p:nvSpPr>
        <p:spPr bwMode="auto">
          <a:xfrm>
            <a:off x="6924745" y="4234817"/>
            <a:ext cx="204916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replaced to be same as HEAD~1</a:t>
            </a:r>
          </a:p>
        </p:txBody>
      </p:sp>
      <p:cxnSp>
        <p:nvCxnSpPr>
          <p:cNvPr id="41" name="Straight Arrow Connector 11"/>
          <p:cNvCxnSpPr>
            <a:cxnSpLocks noChangeShapeType="1"/>
            <a:stCxn id="40" idx="0"/>
            <a:endCxn id="42" idx="2"/>
          </p:cNvCxnSpPr>
          <p:nvPr/>
        </p:nvCxnSpPr>
        <p:spPr bwMode="auto">
          <a:xfrm flipH="1" flipV="1">
            <a:off x="7696888" y="3850526"/>
            <a:ext cx="252440" cy="384291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Flowchart: Multidocument 1"/>
          <p:cNvSpPr>
            <a:spLocks noChangeArrowheads="1"/>
          </p:cNvSpPr>
          <p:nvPr/>
        </p:nvSpPr>
        <p:spPr bwMode="auto">
          <a:xfrm>
            <a:off x="7305323" y="3267067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1542" y="289773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542" y="2897735"/>
                <a:ext cx="40267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01542" y="541314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542" y="5413148"/>
                <a:ext cx="40267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41"/>
          <p:cNvSpPr txBox="1">
            <a:spLocks noChangeArrowheads="1"/>
          </p:cNvSpPr>
          <p:nvPr/>
        </p:nvSpPr>
        <p:spPr bwMode="auto">
          <a:xfrm>
            <a:off x="439528" y="2728458"/>
            <a:ext cx="28007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HEAD (and attached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b</a:t>
            </a:r>
            <a:r>
              <a:rPr lang="en-US" sz="2000" dirty="0" smtClean="0">
                <a:solidFill>
                  <a:schemeClr val="accent2"/>
                </a:solidFill>
              </a:rPr>
              <a:t>ranch) moved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7" name="Straight Arrow Connector 11"/>
          <p:cNvCxnSpPr>
            <a:cxnSpLocks noChangeShapeType="1"/>
            <a:stCxn id="35" idx="3"/>
            <a:endCxn id="25" idx="0"/>
          </p:cNvCxnSpPr>
          <p:nvPr/>
        </p:nvCxnSpPr>
        <p:spPr bwMode="auto">
          <a:xfrm>
            <a:off x="3240295" y="3082401"/>
            <a:ext cx="1089018" cy="405602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2642282" y="6221664"/>
            <a:ext cx="23727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n</a:t>
            </a:r>
            <a:r>
              <a:rPr lang="en-US" sz="2000" dirty="0" smtClean="0">
                <a:solidFill>
                  <a:schemeClr val="accent2"/>
                </a:solidFill>
              </a:rPr>
              <a:t>ow unreachable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45" name="Straight Arrow Connector 11"/>
          <p:cNvCxnSpPr>
            <a:cxnSpLocks noChangeShapeType="1"/>
            <a:stCxn id="44" idx="3"/>
            <a:endCxn id="14341" idx="2"/>
          </p:cNvCxnSpPr>
          <p:nvPr/>
        </p:nvCxnSpPr>
        <p:spPr bwMode="auto">
          <a:xfrm flipV="1">
            <a:off x="5015047" y="5630629"/>
            <a:ext cx="543585" cy="79109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11"/>
          <p:cNvCxnSpPr>
            <a:cxnSpLocks noChangeShapeType="1"/>
            <a:stCxn id="40" idx="2"/>
            <a:endCxn id="38" idx="0"/>
          </p:cNvCxnSpPr>
          <p:nvPr/>
        </p:nvCxnSpPr>
        <p:spPr bwMode="auto">
          <a:xfrm flipH="1">
            <a:off x="7821618" y="5250480"/>
            <a:ext cx="127710" cy="53200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917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– Case 2: No Conflicts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2985635"/>
            <a:ext cx="6223000" cy="196101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6335912" y="1806057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33" idx="2"/>
            <a:endCxn id="19" idx="0"/>
          </p:cNvCxnSpPr>
          <p:nvPr/>
        </p:nvCxnSpPr>
        <p:spPr bwMode="auto">
          <a:xfrm>
            <a:off x="4344252" y="2576556"/>
            <a:ext cx="1" cy="623906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3903689" y="2167933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6" name="Straight Arrow Connector 11"/>
          <p:cNvCxnSpPr>
            <a:cxnSpLocks noChangeShapeType="1"/>
            <a:stCxn id="47" idx="2"/>
            <a:endCxn id="21516" idx="0"/>
          </p:cNvCxnSpPr>
          <p:nvPr/>
        </p:nvCxnSpPr>
        <p:spPr bwMode="auto">
          <a:xfrm>
            <a:off x="6771481" y="2623303"/>
            <a:ext cx="1" cy="1488322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ounded Rectangle 46"/>
          <p:cNvSpPr/>
          <p:nvPr/>
        </p:nvSpPr>
        <p:spPr bwMode="auto">
          <a:xfrm>
            <a:off x="6255159" y="221468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964840" y="320046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2" name="Straight Arrow Connector 24"/>
          <p:cNvCxnSpPr>
            <a:cxnSpLocks noChangeShapeType="1"/>
            <a:stCxn id="19" idx="1"/>
            <a:endCxn id="21508" idx="0"/>
          </p:cNvCxnSpPr>
          <p:nvPr/>
        </p:nvCxnSpPr>
        <p:spPr bwMode="auto">
          <a:xfrm flipH="1">
            <a:off x="3130551" y="3504469"/>
            <a:ext cx="834289" cy="60715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owchart: Multidocument 1"/>
          <p:cNvSpPr>
            <a:spLocks noChangeArrowheads="1"/>
          </p:cNvSpPr>
          <p:nvPr/>
        </p:nvSpPr>
        <p:spPr bwMode="auto">
          <a:xfrm>
            <a:off x="3206993" y="555406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253823" y="52504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823" y="5250480"/>
                <a:ext cx="37952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Automatically Commits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7" y="2985635"/>
            <a:ext cx="7437147" cy="196101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7559918" y="1806057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33" idx="2"/>
            <a:endCxn id="19" idx="0"/>
          </p:cNvCxnSpPr>
          <p:nvPr/>
        </p:nvCxnSpPr>
        <p:spPr bwMode="auto">
          <a:xfrm>
            <a:off x="4344252" y="2576556"/>
            <a:ext cx="1" cy="623906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3903689" y="2167933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6" name="Straight Arrow Connector 11"/>
          <p:cNvCxnSpPr>
            <a:cxnSpLocks noChangeShapeType="1"/>
            <a:stCxn id="47" idx="2"/>
            <a:endCxn id="23" idx="0"/>
          </p:cNvCxnSpPr>
          <p:nvPr/>
        </p:nvCxnSpPr>
        <p:spPr bwMode="auto">
          <a:xfrm flipH="1">
            <a:off x="7985074" y="2623303"/>
            <a:ext cx="10413" cy="95748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ounded Rectangle 46"/>
          <p:cNvSpPr/>
          <p:nvPr/>
        </p:nvSpPr>
        <p:spPr bwMode="auto">
          <a:xfrm>
            <a:off x="7479165" y="221468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964840" y="320046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2" name="Straight Arrow Connector 24"/>
          <p:cNvCxnSpPr>
            <a:cxnSpLocks noChangeShapeType="1"/>
            <a:stCxn id="19" idx="1"/>
            <a:endCxn id="21508" idx="0"/>
          </p:cNvCxnSpPr>
          <p:nvPr/>
        </p:nvCxnSpPr>
        <p:spPr bwMode="auto">
          <a:xfrm flipH="1">
            <a:off x="3130551" y="3504469"/>
            <a:ext cx="834289" cy="60715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7604867" y="358079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4" name="Straight Arrow Connector 27"/>
          <p:cNvCxnSpPr>
            <a:cxnSpLocks noChangeShapeType="1"/>
            <a:stCxn id="23" idx="1"/>
            <a:endCxn id="21516" idx="3"/>
          </p:cNvCxnSpPr>
          <p:nvPr/>
        </p:nvCxnSpPr>
        <p:spPr bwMode="auto">
          <a:xfrm flipH="1">
            <a:off x="7151688" y="3884797"/>
            <a:ext cx="453179" cy="53083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  <a:stCxn id="23" idx="1"/>
            <a:endCxn id="19" idx="3"/>
          </p:cNvCxnSpPr>
          <p:nvPr/>
        </p:nvCxnSpPr>
        <p:spPr bwMode="auto">
          <a:xfrm flipH="1" flipV="1">
            <a:off x="4723665" y="3504469"/>
            <a:ext cx="2881202" cy="3803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909999" y="1683415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maint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512105" y="3287353"/>
                <a:ext cx="399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105" y="3287353"/>
                <a:ext cx="39927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Multidocument 1"/>
          <p:cNvSpPr>
            <a:spLocks noChangeArrowheads="1"/>
          </p:cNvSpPr>
          <p:nvPr/>
        </p:nvSpPr>
        <p:spPr bwMode="auto">
          <a:xfrm>
            <a:off x="3206993" y="555406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1587" y="525048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87" y="5250480"/>
                <a:ext cx="4106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1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– Case 3: Conflicts Exist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2985635"/>
            <a:ext cx="6223000" cy="196101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6335912" y="1806057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32" name="Flowchart: Multidocument 1"/>
          <p:cNvSpPr>
            <a:spLocks noChangeArrowheads="1"/>
          </p:cNvSpPr>
          <p:nvPr/>
        </p:nvSpPr>
        <p:spPr bwMode="auto">
          <a:xfrm>
            <a:off x="3206993" y="5554060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cxnSp>
        <p:nvCxnSpPr>
          <p:cNvPr id="46" name="Straight Arrow Connector 11"/>
          <p:cNvCxnSpPr>
            <a:cxnSpLocks noChangeShapeType="1"/>
            <a:stCxn id="47" idx="2"/>
            <a:endCxn id="21516" idx="0"/>
          </p:cNvCxnSpPr>
          <p:nvPr/>
        </p:nvCxnSpPr>
        <p:spPr bwMode="auto">
          <a:xfrm>
            <a:off x="6771481" y="2623303"/>
            <a:ext cx="1" cy="1488322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ounded Rectangle 46"/>
          <p:cNvSpPr/>
          <p:nvPr/>
        </p:nvSpPr>
        <p:spPr bwMode="auto">
          <a:xfrm>
            <a:off x="6255159" y="221468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999" y="1683415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maint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Flowchart: Multidocument 1"/>
          <p:cNvSpPr>
            <a:spLocks noChangeArrowheads="1"/>
          </p:cNvSpPr>
          <p:nvPr/>
        </p:nvSpPr>
        <p:spPr bwMode="auto">
          <a:xfrm>
            <a:off x="4572000" y="5570920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p:sp>
        <p:nvSpPr>
          <p:cNvPr id="24" name="TextBox 41"/>
          <p:cNvSpPr txBox="1">
            <a:spLocks noChangeArrowheads="1"/>
          </p:cNvSpPr>
          <p:nvPr/>
        </p:nvSpPr>
        <p:spPr bwMode="auto">
          <a:xfrm>
            <a:off x="6924745" y="5366301"/>
            <a:ext cx="20794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en-US" sz="2000" dirty="0" smtClean="0">
                <a:solidFill>
                  <a:schemeClr val="accent2"/>
                </a:solidFill>
              </a:rPr>
              <a:t>iles that could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b</a:t>
            </a:r>
            <a:r>
              <a:rPr lang="en-US" sz="2000" dirty="0" smtClean="0">
                <a:solidFill>
                  <a:schemeClr val="accent2"/>
                </a:solidFill>
              </a:rPr>
              <a:t>e merged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automatically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11"/>
          <p:cNvCxnSpPr>
            <a:cxnSpLocks noChangeShapeType="1"/>
            <a:stCxn id="24" idx="1"/>
            <a:endCxn id="23" idx="3"/>
          </p:cNvCxnSpPr>
          <p:nvPr/>
        </p:nvCxnSpPr>
        <p:spPr bwMode="auto">
          <a:xfrm flipH="1">
            <a:off x="5481637" y="5874133"/>
            <a:ext cx="1443108" cy="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41"/>
          <p:cNvSpPr txBox="1">
            <a:spLocks noChangeArrowheads="1"/>
          </p:cNvSpPr>
          <p:nvPr/>
        </p:nvSpPr>
        <p:spPr bwMode="auto">
          <a:xfrm>
            <a:off x="613234" y="5366301"/>
            <a:ext cx="13340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en-US" sz="2000" dirty="0" smtClean="0">
                <a:solidFill>
                  <a:schemeClr val="accent2"/>
                </a:solidFill>
              </a:rPr>
              <a:t>iles with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 smtClean="0">
                <a:solidFill>
                  <a:schemeClr val="accent2"/>
                </a:solidFill>
              </a:rPr>
              <a:t>onflicts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marked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11"/>
          <p:cNvCxnSpPr>
            <a:cxnSpLocks noChangeShapeType="1"/>
            <a:stCxn id="28" idx="3"/>
            <a:endCxn id="32" idx="1"/>
          </p:cNvCxnSpPr>
          <p:nvPr/>
        </p:nvCxnSpPr>
        <p:spPr bwMode="auto">
          <a:xfrm flipV="1">
            <a:off x="1947254" y="5857273"/>
            <a:ext cx="1259739" cy="1686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11"/>
          <p:cNvCxnSpPr>
            <a:cxnSpLocks noChangeShapeType="1"/>
            <a:stCxn id="35" idx="2"/>
            <a:endCxn id="36" idx="0"/>
          </p:cNvCxnSpPr>
          <p:nvPr/>
        </p:nvCxnSpPr>
        <p:spPr bwMode="auto">
          <a:xfrm>
            <a:off x="4344252" y="2576556"/>
            <a:ext cx="1" cy="623906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ounded Rectangle 34"/>
          <p:cNvSpPr/>
          <p:nvPr/>
        </p:nvSpPr>
        <p:spPr bwMode="auto">
          <a:xfrm>
            <a:off x="3903689" y="2167933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964840" y="320046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Straight Arrow Connector 24"/>
          <p:cNvCxnSpPr>
            <a:cxnSpLocks noChangeShapeType="1"/>
            <a:stCxn id="36" idx="1"/>
          </p:cNvCxnSpPr>
          <p:nvPr/>
        </p:nvCxnSpPr>
        <p:spPr bwMode="auto">
          <a:xfrm flipH="1">
            <a:off x="3130551" y="3504469"/>
            <a:ext cx="834289" cy="60715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32334" y="5208075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34" y="5208075"/>
                <a:ext cx="43152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95290" y="525048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90" y="5250480"/>
                <a:ext cx="490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Merge: Resolve Conflicts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2985635"/>
            <a:ext cx="6223000" cy="196101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6335912" y="1806057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32" name="Flowchart: Multidocument 1"/>
          <p:cNvSpPr>
            <a:spLocks noChangeArrowheads="1"/>
          </p:cNvSpPr>
          <p:nvPr/>
        </p:nvSpPr>
        <p:spPr bwMode="auto">
          <a:xfrm>
            <a:off x="3206993" y="5554060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cxnSp>
        <p:nvCxnSpPr>
          <p:cNvPr id="46" name="Straight Arrow Connector 11"/>
          <p:cNvCxnSpPr>
            <a:cxnSpLocks noChangeShapeType="1"/>
            <a:stCxn id="47" idx="2"/>
            <a:endCxn id="21516" idx="0"/>
          </p:cNvCxnSpPr>
          <p:nvPr/>
        </p:nvCxnSpPr>
        <p:spPr bwMode="auto">
          <a:xfrm>
            <a:off x="6771481" y="2623303"/>
            <a:ext cx="1" cy="1488322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ounded Rectangle 46"/>
          <p:cNvSpPr/>
          <p:nvPr/>
        </p:nvSpPr>
        <p:spPr bwMode="auto">
          <a:xfrm>
            <a:off x="6255159" y="221468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999" y="168341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emacs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somefile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Flowchart: Multidocument 1"/>
          <p:cNvSpPr>
            <a:spLocks noChangeArrowheads="1"/>
          </p:cNvSpPr>
          <p:nvPr/>
        </p:nvSpPr>
        <p:spPr bwMode="auto">
          <a:xfrm>
            <a:off x="4572000" y="5570920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p:sp>
        <p:nvSpPr>
          <p:cNvPr id="28" name="TextBox 41"/>
          <p:cNvSpPr txBox="1">
            <a:spLocks noChangeArrowheads="1"/>
          </p:cNvSpPr>
          <p:nvPr/>
        </p:nvSpPr>
        <p:spPr bwMode="auto">
          <a:xfrm>
            <a:off x="613234" y="5366301"/>
            <a:ext cx="13340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en-US" sz="2000" dirty="0" smtClean="0">
                <a:solidFill>
                  <a:schemeClr val="accent2"/>
                </a:solidFill>
              </a:rPr>
              <a:t>iles with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 smtClean="0">
                <a:solidFill>
                  <a:schemeClr val="accent2"/>
                </a:solidFill>
              </a:rPr>
              <a:t>onflicts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resolved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11"/>
          <p:cNvCxnSpPr>
            <a:cxnSpLocks noChangeShapeType="1"/>
            <a:stCxn id="28" idx="3"/>
            <a:endCxn id="32" idx="1"/>
          </p:cNvCxnSpPr>
          <p:nvPr/>
        </p:nvCxnSpPr>
        <p:spPr bwMode="auto">
          <a:xfrm flipV="1">
            <a:off x="1947254" y="5857273"/>
            <a:ext cx="1259739" cy="1686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11"/>
          <p:cNvCxnSpPr>
            <a:cxnSpLocks noChangeShapeType="1"/>
            <a:stCxn id="35" idx="2"/>
            <a:endCxn id="36" idx="0"/>
          </p:cNvCxnSpPr>
          <p:nvPr/>
        </p:nvCxnSpPr>
        <p:spPr bwMode="auto">
          <a:xfrm>
            <a:off x="4344252" y="2576556"/>
            <a:ext cx="1" cy="623906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ounded Rectangle 34"/>
          <p:cNvSpPr/>
          <p:nvPr/>
        </p:nvSpPr>
        <p:spPr bwMode="auto">
          <a:xfrm>
            <a:off x="3903689" y="2167933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964840" y="320046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Straight Arrow Connector 24"/>
          <p:cNvCxnSpPr>
            <a:cxnSpLocks noChangeShapeType="1"/>
            <a:stCxn id="36" idx="1"/>
          </p:cNvCxnSpPr>
          <p:nvPr/>
        </p:nvCxnSpPr>
        <p:spPr bwMode="auto">
          <a:xfrm flipH="1">
            <a:off x="3130551" y="3504469"/>
            <a:ext cx="834289" cy="60715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95290" y="525048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90" y="5250480"/>
                <a:ext cx="49084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1587" y="525048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87" y="5250480"/>
                <a:ext cx="4106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1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with Conflicts: Add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2985635"/>
            <a:ext cx="6223000" cy="196101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6335912" y="1806057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32" name="Flowchart: Multidocument 1"/>
          <p:cNvSpPr>
            <a:spLocks noChangeArrowheads="1"/>
          </p:cNvSpPr>
          <p:nvPr/>
        </p:nvSpPr>
        <p:spPr bwMode="auto">
          <a:xfrm>
            <a:off x="3206993" y="5554060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cxnSp>
        <p:nvCxnSpPr>
          <p:cNvPr id="46" name="Straight Arrow Connector 11"/>
          <p:cNvCxnSpPr>
            <a:cxnSpLocks noChangeShapeType="1"/>
            <a:stCxn id="47" idx="2"/>
            <a:endCxn id="21516" idx="0"/>
          </p:cNvCxnSpPr>
          <p:nvPr/>
        </p:nvCxnSpPr>
        <p:spPr bwMode="auto">
          <a:xfrm>
            <a:off x="6771481" y="2623303"/>
            <a:ext cx="1" cy="1488322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ounded Rectangle 46"/>
          <p:cNvSpPr/>
          <p:nvPr/>
        </p:nvSpPr>
        <p:spPr bwMode="auto">
          <a:xfrm>
            <a:off x="6255159" y="221468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999" y="168341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somefile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Flowchart: Multidocument 1"/>
          <p:cNvSpPr>
            <a:spLocks noChangeArrowheads="1"/>
          </p:cNvSpPr>
          <p:nvPr/>
        </p:nvSpPr>
        <p:spPr bwMode="auto">
          <a:xfrm>
            <a:off x="4572000" y="5570920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p:cxnSp>
        <p:nvCxnSpPr>
          <p:cNvPr id="34" name="Straight Arrow Connector 11"/>
          <p:cNvCxnSpPr>
            <a:cxnSpLocks noChangeShapeType="1"/>
            <a:stCxn id="35" idx="2"/>
            <a:endCxn id="36" idx="0"/>
          </p:cNvCxnSpPr>
          <p:nvPr/>
        </p:nvCxnSpPr>
        <p:spPr bwMode="auto">
          <a:xfrm>
            <a:off x="4344252" y="2576556"/>
            <a:ext cx="1" cy="623906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ounded Rectangle 34"/>
          <p:cNvSpPr/>
          <p:nvPr/>
        </p:nvSpPr>
        <p:spPr bwMode="auto">
          <a:xfrm>
            <a:off x="3903689" y="2167933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964840" y="320046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Straight Arrow Connector 24"/>
          <p:cNvCxnSpPr>
            <a:cxnSpLocks noChangeShapeType="1"/>
            <a:stCxn id="36" idx="1"/>
          </p:cNvCxnSpPr>
          <p:nvPr/>
        </p:nvCxnSpPr>
        <p:spPr bwMode="auto">
          <a:xfrm flipH="1">
            <a:off x="3130551" y="3504469"/>
            <a:ext cx="834289" cy="60715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1587" y="525048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87" y="5250480"/>
                <a:ext cx="41069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72000" y="525048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250480"/>
                <a:ext cx="4106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7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14047</TotalTime>
  <Words>1576</Words>
  <Application>Microsoft Office PowerPoint</Application>
  <PresentationFormat>On-screen Show (4:3)</PresentationFormat>
  <Paragraphs>647</Paragraphs>
  <Slides>41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Profile</vt:lpstr>
      <vt:lpstr>1_Profile</vt:lpstr>
      <vt:lpstr>2_Profile</vt:lpstr>
      <vt:lpstr>3_Profile</vt:lpstr>
      <vt:lpstr>Git: Distributed Version Control</vt:lpstr>
      <vt:lpstr>Merge: Bringing History together</vt:lpstr>
      <vt:lpstr>Merge – Case 1: Ancestor</vt:lpstr>
      <vt:lpstr>Fast-Forward Merge</vt:lpstr>
      <vt:lpstr>Merge – Case 2: No Conflicts</vt:lpstr>
      <vt:lpstr>Merge Automatically Commits</vt:lpstr>
      <vt:lpstr>Merge – Case 3: Conflicts Exist</vt:lpstr>
      <vt:lpstr>Merge: Resolve Conflicts</vt:lpstr>
      <vt:lpstr>Merge with Conflicts: Add</vt:lpstr>
      <vt:lpstr>Merge with Conflicts: Commit</vt:lpstr>
      <vt:lpstr>(Distributed)VCS</vt:lpstr>
      <vt:lpstr>And Matt's Repository</vt:lpstr>
      <vt:lpstr>Some Shared History</vt:lpstr>
      <vt:lpstr>What Does "D" Stand For?</vt:lpstr>
      <vt:lpstr>Fetch: Remote Store  Local</vt:lpstr>
      <vt:lpstr>Remote Repository Unchanged</vt:lpstr>
      <vt:lpstr>Workflow: Merge After Fetch</vt:lpstr>
      <vt:lpstr>Remote Repository Unchanged</vt:lpstr>
      <vt:lpstr>View of DAG with All Branches</vt:lpstr>
      <vt:lpstr>Your Turn</vt:lpstr>
      <vt:lpstr>Sarah and Matt's Repositories</vt:lpstr>
      <vt:lpstr>Some Shared History</vt:lpstr>
      <vt:lpstr>Fetch: Remote Store  Local</vt:lpstr>
      <vt:lpstr>Workflow: Merge After Fetch</vt:lpstr>
      <vt:lpstr>Push: Local Store  Remote</vt:lpstr>
      <vt:lpstr>Remote's Branch is Ancestor</vt:lpstr>
      <vt:lpstr>Push: Local Store  Remote</vt:lpstr>
      <vt:lpstr>Commit/Checkout vs Push/Fetch</vt:lpstr>
      <vt:lpstr>Common Topology: Star</vt:lpstr>
      <vt:lpstr>Workflow: Configure Git</vt:lpstr>
      <vt:lpstr>Workflow: Initialize Central Rep</vt:lpstr>
      <vt:lpstr>Workflow: Initialize Repository</vt:lpstr>
      <vt:lpstr>Ignoring Files from Working Tree</vt:lpstr>
      <vt:lpstr>Workflow: Local Development</vt:lpstr>
      <vt:lpstr>Git Clients and Hosting Services</vt:lpstr>
      <vt:lpstr>Warning: Academic Misconduct</vt:lpstr>
      <vt:lpstr>Mercurial (hg): Another DVCS</vt:lpstr>
      <vt:lpstr>Summary</vt:lpstr>
      <vt:lpstr>Advanced: Undoing Mistakes</vt:lpstr>
      <vt:lpstr>Reset: Discarding Changes</vt:lpstr>
      <vt:lpstr>Reset: Discarding Commits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Java</dc:title>
  <dc:creator>Paul Sivilotti</dc:creator>
  <cp:lastModifiedBy>shareef</cp:lastModifiedBy>
  <cp:revision>997</cp:revision>
  <cp:lastPrinted>2014-06-04T11:46:23Z</cp:lastPrinted>
  <dcterms:created xsi:type="dcterms:W3CDTF">2005-03-22T22:30:11Z</dcterms:created>
  <dcterms:modified xsi:type="dcterms:W3CDTF">2015-01-23T14:17:32Z</dcterms:modified>
</cp:coreProperties>
</file>