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94" r:id="rId5"/>
    <p:sldId id="263" r:id="rId6"/>
    <p:sldId id="295" r:id="rId7"/>
    <p:sldId id="296" r:id="rId8"/>
    <p:sldId id="291" r:id="rId9"/>
    <p:sldId id="297" r:id="rId10"/>
    <p:sldId id="265" r:id="rId11"/>
    <p:sldId id="259" r:id="rId12"/>
    <p:sldId id="292" r:id="rId13"/>
    <p:sldId id="260" r:id="rId14"/>
    <p:sldId id="272" r:id="rId15"/>
    <p:sldId id="278" r:id="rId16"/>
    <p:sldId id="285" r:id="rId17"/>
    <p:sldId id="286" r:id="rId18"/>
    <p:sldId id="287" r:id="rId19"/>
    <p:sldId id="274" r:id="rId20"/>
    <p:sldId id="261" r:id="rId21"/>
    <p:sldId id="275" r:id="rId22"/>
    <p:sldId id="262" r:id="rId23"/>
    <p:sldId id="288" r:id="rId24"/>
    <p:sldId id="289" r:id="rId25"/>
    <p:sldId id="28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031"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92A8E-6978-4529-88EC-A441EBAF4613}" type="datetimeFigureOut">
              <a:rPr lang="zh-CN" altLang="en-US" smtClean="0"/>
              <a:t>2021/3/28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0D2F1-649E-450B-9AA4-D8FDF95ACD5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34C0D2F1-649E-450B-9AA4-D8FDF95ACD5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C0D2F1-649E-450B-9AA4-D8FDF95ACD51}" type="slidenum">
              <a:rPr lang="zh-CN" altLang="en-US" smtClean="0"/>
              <a:t>4</a:t>
            </a:fld>
            <a:endParaRPr lang="zh-CN" altLang="en-US"/>
          </a:p>
        </p:txBody>
      </p:sp>
    </p:spTree>
    <p:extLst>
      <p:ext uri="{BB962C8B-B14F-4D97-AF65-F5344CB8AC3E}">
        <p14:creationId xmlns:p14="http://schemas.microsoft.com/office/powerpoint/2010/main" val="384817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C0D2F1-649E-450B-9AA4-D8FDF95ACD51}" type="slidenum">
              <a:rPr lang="zh-CN" altLang="en-US" smtClean="0"/>
              <a:t>10</a:t>
            </a:fld>
            <a:endParaRPr lang="zh-CN" altLang="en-US"/>
          </a:p>
        </p:txBody>
      </p:sp>
    </p:spTree>
    <p:extLst>
      <p:ext uri="{BB962C8B-B14F-4D97-AF65-F5344CB8AC3E}">
        <p14:creationId xmlns:p14="http://schemas.microsoft.com/office/powerpoint/2010/main" val="1749115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12E845-C68A-454E-AC97-D47171583812}" type="slidenum">
              <a:rPr lang="zh-CN" altLang="en-US" smtClean="0"/>
              <a:t>‹#›</a:t>
            </a:fld>
            <a:endParaRPr lang="zh-CN" altLang="en-US"/>
          </a:p>
        </p:txBody>
      </p:sp>
      <p:pic>
        <p:nvPicPr>
          <p:cNvPr id="8" name="PA_图片 12"/>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1F0D25C-CA8D-4BD8-8D51-1E0C35D5B48A}"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12E845-C68A-454E-AC97-D471715838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0D25C-CA8D-4BD8-8D51-1E0C35D5B48A}" type="datetimeFigureOut">
              <a:rPr lang="zh-CN" altLang="en-US" smtClean="0"/>
              <a:t>2021/3/28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2E845-C68A-454E-AC97-D47171583812}"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0" y="-71120"/>
            <a:ext cx="12303760" cy="70002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emf"/><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emf"/><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emf"/><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emf"/><Relationship Id="rId5" Type="http://schemas.openxmlformats.org/officeDocument/2006/relationships/slideLayout" Target="../slideLayouts/slideLayout1.xml"/><Relationship Id="rId4"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baike.sogou.com/lemma/ShowInnerLink.htm?lemmaId=761131&amp;ss_c=ssc.citiao.link" TargetMode="External"/><Relationship Id="rId2" Type="http://schemas.openxmlformats.org/officeDocument/2006/relationships/hyperlink" Target="https://baike.sogou.com/lemma/ShowInnerLink.htm?lemmaId=62899&amp;ss_c=ssc.citiao.link"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emf"/><Relationship Id="rId5" Type="http://schemas.openxmlformats.org/officeDocument/2006/relationships/slideLayout" Target="../slideLayouts/slideLayout1.xml"/><Relationship Id="rId4" Type="http://schemas.openxmlformats.org/officeDocument/2006/relationships/tags" Target="../tags/tag4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emf"/><Relationship Id="rId5" Type="http://schemas.openxmlformats.org/officeDocument/2006/relationships/slideLayout" Target="../slideLayouts/slideLayout1.xml"/><Relationship Id="rId4"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60.xml"/><Relationship Id="rId7"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emf"/><Relationship Id="rId5" Type="http://schemas.openxmlformats.org/officeDocument/2006/relationships/slideLayout" Target="../slideLayouts/slideLayout1.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emf"/><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A_图片 6"/>
          <p:cNvPicPr>
            <a:picLocks noChangeAspect="1"/>
          </p:cNvPicPr>
          <p:nvPr>
            <p:custDataLst>
              <p:tags r:id="rId1"/>
            </p:custDataLst>
          </p:nvPr>
        </p:nvPicPr>
        <p:blipFill>
          <a:blip r:embed="rId9"/>
          <a:stretch>
            <a:fillRect/>
          </a:stretch>
        </p:blipFill>
        <p:spPr>
          <a:xfrm>
            <a:off x="647657" y="4091225"/>
            <a:ext cx="1296450" cy="1286667"/>
          </a:xfrm>
          <a:prstGeom prst="rect">
            <a:avLst/>
          </a:prstGeom>
        </p:spPr>
      </p:pic>
      <p:pic>
        <p:nvPicPr>
          <p:cNvPr id="10" name="PA_图片 9"/>
          <p:cNvPicPr>
            <a:picLocks noChangeAspect="1"/>
          </p:cNvPicPr>
          <p:nvPr>
            <p:custDataLst>
              <p:tags r:id="rId2"/>
            </p:custDataLst>
          </p:nvPr>
        </p:nvPicPr>
        <p:blipFill>
          <a:blip r:embed="rId9"/>
          <a:stretch>
            <a:fillRect/>
          </a:stretch>
        </p:blipFill>
        <p:spPr>
          <a:xfrm flipH="1">
            <a:off x="10247893" y="4091226"/>
            <a:ext cx="1296450" cy="1286667"/>
          </a:xfrm>
          <a:prstGeom prst="rect">
            <a:avLst/>
          </a:prstGeom>
        </p:spPr>
      </p:pic>
      <p:sp>
        <p:nvSpPr>
          <p:cNvPr id="2" name="文本框 1"/>
          <p:cNvSpPr txBox="1"/>
          <p:nvPr/>
        </p:nvSpPr>
        <p:spPr>
          <a:xfrm>
            <a:off x="1189264" y="2085915"/>
            <a:ext cx="9813471" cy="830997"/>
          </a:xfrm>
          <a:prstGeom prst="rect">
            <a:avLst/>
          </a:prstGeom>
          <a:noFill/>
        </p:spPr>
        <p:txBody>
          <a:bodyPr wrap="square" rtlCol="0">
            <a:spAutoFit/>
          </a:bodyPr>
          <a:lstStyle/>
          <a:p>
            <a:pPr algn="ctr"/>
            <a:r>
              <a:rPr lang="zh-CN" altLang="en-US" sz="4800" dirty="0">
                <a:solidFill>
                  <a:srgbClr val="00B0F0"/>
                </a:solidFill>
                <a:latin typeface="方正兰亭超细黑简体" panose="02000000000000000000" pitchFamily="2" charset="-122"/>
                <a:ea typeface="方正兰亭超细黑简体" panose="02000000000000000000" pitchFamily="2" charset="-122"/>
              </a:rPr>
              <a:t>神经</a:t>
            </a:r>
            <a:r>
              <a:rPr lang="en-US" altLang="zh-CN" sz="4800" dirty="0">
                <a:solidFill>
                  <a:srgbClr val="00B0F0"/>
                </a:solidFill>
                <a:latin typeface="方正兰亭超细黑简体" panose="02000000000000000000" pitchFamily="2" charset="-122"/>
                <a:ea typeface="方正兰亭超细黑简体" panose="02000000000000000000" pitchFamily="2" charset="-122"/>
              </a:rPr>
              <a:t>SLAM</a:t>
            </a:r>
            <a:endParaRPr lang="zh-CN" altLang="en-US" sz="4800" dirty="0">
              <a:solidFill>
                <a:srgbClr val="00B0F0"/>
              </a:solidFill>
              <a:latin typeface="方正兰亭超细黑简体" panose="02000000000000000000" pitchFamily="2" charset="-122"/>
              <a:ea typeface="方正兰亭超细黑简体" panose="02000000000000000000" pitchFamily="2" charset="-122"/>
            </a:endParaRPr>
          </a:p>
        </p:txBody>
      </p:sp>
      <p:sp>
        <p:nvSpPr>
          <p:cNvPr id="6" name="PA_文本框 14"/>
          <p:cNvSpPr txBox="1"/>
          <p:nvPr>
            <p:custDataLst>
              <p:tags r:id="rId3"/>
            </p:custDataLst>
          </p:nvPr>
        </p:nvSpPr>
        <p:spPr>
          <a:xfrm>
            <a:off x="3310128" y="3230030"/>
            <a:ext cx="5571744" cy="396070"/>
          </a:xfrm>
          <a:prstGeom prst="rect">
            <a:avLst/>
          </a:prstGeom>
          <a:noFill/>
        </p:spPr>
        <p:txBody>
          <a:bodyPr wrap="square" rtlCol="0">
            <a:spAutoFit/>
          </a:bodyPr>
          <a:lstStyle/>
          <a:p>
            <a:pPr algn="dist">
              <a:lnSpc>
                <a:spcPct val="120000"/>
              </a:lnSpc>
            </a:pPr>
            <a:r>
              <a:rPr lang="zh-CN" altLang="en-US" dirty="0">
                <a:solidFill>
                  <a:srgbClr val="00B0F0"/>
                </a:solidFill>
                <a:latin typeface="Segoe UI Light" panose="020B0502040204020203" pitchFamily="34" charset="0"/>
                <a:cs typeface="Segoe UI Light" panose="020B0502040204020203" pitchFamily="34" charset="0"/>
              </a:rPr>
              <a:t>一种基于大脑的三维环境</a:t>
            </a:r>
            <a:r>
              <a:rPr lang="en-US" altLang="zh-CN" dirty="0">
                <a:solidFill>
                  <a:srgbClr val="00B0F0"/>
                </a:solidFill>
                <a:latin typeface="Segoe UI Light" panose="020B0502040204020203" pitchFamily="34" charset="0"/>
                <a:cs typeface="Segoe UI Light" panose="020B0502040204020203" pitchFamily="34" charset="0"/>
              </a:rPr>
              <a:t>SLAM</a:t>
            </a:r>
            <a:r>
              <a:rPr lang="zh-CN" altLang="en-US" dirty="0">
                <a:solidFill>
                  <a:srgbClr val="00B0F0"/>
                </a:solidFill>
                <a:latin typeface="Segoe UI Light" panose="020B0502040204020203" pitchFamily="34" charset="0"/>
                <a:cs typeface="Segoe UI Light" panose="020B0502040204020203" pitchFamily="34" charset="0"/>
              </a:rPr>
              <a:t>系统</a:t>
            </a:r>
          </a:p>
        </p:txBody>
      </p:sp>
      <p:cxnSp>
        <p:nvCxnSpPr>
          <p:cNvPr id="8" name="PA_直接连接符 15"/>
          <p:cNvCxnSpPr/>
          <p:nvPr>
            <p:custDataLst>
              <p:tags r:id="rId4"/>
            </p:custDataLst>
          </p:nvPr>
        </p:nvCxnSpPr>
        <p:spPr>
          <a:xfrm>
            <a:off x="3392424" y="3642230"/>
            <a:ext cx="5407152" cy="0"/>
          </a:xfrm>
          <a:prstGeom prst="line">
            <a:avLst/>
          </a:prstGeom>
          <a:ln w="635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PA_矩形 16"/>
          <p:cNvSpPr/>
          <p:nvPr>
            <p:custDataLst>
              <p:tags r:id="rId5"/>
            </p:custDataLst>
          </p:nvPr>
        </p:nvSpPr>
        <p:spPr>
          <a:xfrm>
            <a:off x="3721362" y="3670535"/>
            <a:ext cx="1824910" cy="955326"/>
          </a:xfrm>
          <a:prstGeom prst="rect">
            <a:avLst/>
          </a:prstGeom>
        </p:spPr>
        <p:txBody>
          <a:bodyPr wrap="square">
            <a:spAutoFit/>
          </a:bodyPr>
          <a:lstStyle/>
          <a:p>
            <a:pPr lvl="0">
              <a:lnSpc>
                <a:spcPct val="120000"/>
              </a:lnSpc>
              <a:defRPr/>
            </a:pPr>
            <a:r>
              <a:rPr lang="zh-CN" altLang="en-US" sz="1600" dirty="0">
                <a:solidFill>
                  <a:srgbClr val="00B0F0"/>
                </a:solidFill>
                <a:latin typeface="微软雅黑 Light" panose="020B0502040204020203" pitchFamily="34" charset="-122"/>
                <a:ea typeface="微软雅黑 Light" panose="020B0502040204020203" pitchFamily="34" charset="-122"/>
              </a:rPr>
              <a:t>研究小组：闻豪、成泽宇、邓宇欣、黄创丰、丁煜晟</a:t>
            </a:r>
          </a:p>
        </p:txBody>
      </p:sp>
      <p:sp>
        <p:nvSpPr>
          <p:cNvPr id="11" name="PA_矩形 17"/>
          <p:cNvSpPr/>
          <p:nvPr>
            <p:custDataLst>
              <p:tags r:id="rId6"/>
            </p:custDataLst>
          </p:nvPr>
        </p:nvSpPr>
        <p:spPr>
          <a:xfrm>
            <a:off x="6737637" y="3670535"/>
            <a:ext cx="1733002" cy="364395"/>
          </a:xfrm>
          <a:prstGeom prst="rect">
            <a:avLst/>
          </a:prstGeom>
        </p:spPr>
        <p:txBody>
          <a:bodyPr wrap="square">
            <a:spAutoFit/>
          </a:bodyPr>
          <a:lstStyle/>
          <a:p>
            <a:pPr lvl="0" algn="r">
              <a:lnSpc>
                <a:spcPct val="120000"/>
              </a:lnSpc>
              <a:defRPr/>
            </a:pPr>
            <a:r>
              <a:rPr lang="zh-CN" altLang="en-US" sz="1600" dirty="0">
                <a:solidFill>
                  <a:srgbClr val="00B0F0"/>
                </a:solidFill>
                <a:latin typeface="微软雅黑 Light" panose="020B0502040204020203" pitchFamily="34" charset="-122"/>
                <a:ea typeface="微软雅黑 Light" panose="020B0502040204020203" pitchFamily="34" charset="-122"/>
              </a:rPr>
              <a:t>汇报人：丁煜晟</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5">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5">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1" y="257315"/>
            <a:ext cx="2438400" cy="400110"/>
          </a:xfrm>
          <a:prstGeom prst="rect">
            <a:avLst/>
          </a:prstGeom>
          <a:noFill/>
        </p:spPr>
        <p:txBody>
          <a:bodyPr wrap="square" rtlCol="0">
            <a:spAutoFit/>
          </a:bodyPr>
          <a:lstStyle/>
          <a:p>
            <a:r>
              <a:rPr lang="zh-CN" altLang="en-US" sz="2000" dirty="0">
                <a:solidFill>
                  <a:srgbClr val="00B0F0"/>
                </a:solidFill>
                <a:latin typeface="微软雅黑 Light" panose="020B0502040204020203" pitchFamily="34" charset="-122"/>
                <a:ea typeface="微软雅黑 Light" panose="020B0502040204020203" pitchFamily="34" charset="-122"/>
              </a:rPr>
              <a:t>研究意义</a:t>
            </a:r>
          </a:p>
        </p:txBody>
      </p:sp>
      <p:sp>
        <p:nvSpPr>
          <p:cNvPr id="6" name="任意多边形 5"/>
          <p:cNvSpPr/>
          <p:nvPr/>
        </p:nvSpPr>
        <p:spPr>
          <a:xfrm rot="16200000">
            <a:off x="5798922" y="2414934"/>
            <a:ext cx="2992933" cy="2293177"/>
          </a:xfrm>
          <a:custGeom>
            <a:avLst/>
            <a:gdLst>
              <a:gd name="connsiteX0" fmla="*/ 3313343 w 3313343"/>
              <a:gd name="connsiteY0" fmla="*/ 142292 h 2293177"/>
              <a:gd name="connsiteX1" fmla="*/ 3313343 w 3313343"/>
              <a:gd name="connsiteY1" fmla="*/ 2150885 h 2293177"/>
              <a:gd name="connsiteX2" fmla="*/ 3171051 w 3313343"/>
              <a:gd name="connsiteY2" fmla="*/ 2293177 h 2293177"/>
              <a:gd name="connsiteX3" fmla="*/ 142292 w 3313343"/>
              <a:gd name="connsiteY3" fmla="*/ 2293177 h 2293177"/>
              <a:gd name="connsiteX4" fmla="*/ 0 w 3313343"/>
              <a:gd name="connsiteY4" fmla="*/ 2150885 h 2293177"/>
              <a:gd name="connsiteX5" fmla="*/ 0 w 3313343"/>
              <a:gd name="connsiteY5" fmla="*/ 1662231 h 2293177"/>
              <a:gd name="connsiteX6" fmla="*/ 104001 w 3313343"/>
              <a:gd name="connsiteY6" fmla="*/ 1651755 h 2293177"/>
              <a:gd name="connsiteX7" fmla="*/ 516068 w 3313343"/>
              <a:gd name="connsiteY7" fmla="*/ 1146587 h 2293177"/>
              <a:gd name="connsiteX8" fmla="*/ 104001 w 3313343"/>
              <a:gd name="connsiteY8" fmla="*/ 641419 h 2293177"/>
              <a:gd name="connsiteX9" fmla="*/ 0 w 3313343"/>
              <a:gd name="connsiteY9" fmla="*/ 630944 h 2293177"/>
              <a:gd name="connsiteX10" fmla="*/ 0 w 3313343"/>
              <a:gd name="connsiteY10" fmla="*/ 142292 h 2293177"/>
              <a:gd name="connsiteX11" fmla="*/ 142292 w 3313343"/>
              <a:gd name="connsiteY11" fmla="*/ 0 h 2293177"/>
              <a:gd name="connsiteX12" fmla="*/ 3171051 w 3313343"/>
              <a:gd name="connsiteY12" fmla="*/ 0 h 2293177"/>
              <a:gd name="connsiteX13" fmla="*/ 3313343 w 3313343"/>
              <a:gd name="connsiteY13" fmla="*/ 142292 h 229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3343" h="2293177">
                <a:moveTo>
                  <a:pt x="3313343" y="142292"/>
                </a:moveTo>
                <a:lnTo>
                  <a:pt x="3313343" y="2150885"/>
                </a:lnTo>
                <a:cubicBezTo>
                  <a:pt x="3313343" y="2229471"/>
                  <a:pt x="3249637" y="2293177"/>
                  <a:pt x="3171051" y="2293177"/>
                </a:cubicBezTo>
                <a:lnTo>
                  <a:pt x="142292" y="2293177"/>
                </a:lnTo>
                <a:cubicBezTo>
                  <a:pt x="63706" y="2293177"/>
                  <a:pt x="0" y="2229471"/>
                  <a:pt x="0" y="2150885"/>
                </a:cubicBezTo>
                <a:lnTo>
                  <a:pt x="0" y="1662231"/>
                </a:lnTo>
                <a:lnTo>
                  <a:pt x="104001" y="1651755"/>
                </a:lnTo>
                <a:cubicBezTo>
                  <a:pt x="339167" y="1603673"/>
                  <a:pt x="516068" y="1395772"/>
                  <a:pt x="516068" y="1146587"/>
                </a:cubicBezTo>
                <a:cubicBezTo>
                  <a:pt x="516068" y="897403"/>
                  <a:pt x="339168" y="689501"/>
                  <a:pt x="104001" y="641419"/>
                </a:cubicBezTo>
                <a:lnTo>
                  <a:pt x="0" y="630944"/>
                </a:lnTo>
                <a:lnTo>
                  <a:pt x="0" y="142292"/>
                </a:lnTo>
                <a:cubicBezTo>
                  <a:pt x="0" y="63706"/>
                  <a:pt x="63706" y="0"/>
                  <a:pt x="142292" y="0"/>
                </a:cubicBezTo>
                <a:lnTo>
                  <a:pt x="3171051" y="0"/>
                </a:lnTo>
                <a:cubicBezTo>
                  <a:pt x="3249637" y="0"/>
                  <a:pt x="3313343" y="63706"/>
                  <a:pt x="3313343" y="142292"/>
                </a:cubicBezTo>
                <a:close/>
              </a:path>
            </a:pathLst>
          </a:custGeom>
          <a:solidFill>
            <a:srgbClr val="00B0F0"/>
          </a:solidFill>
          <a:ln>
            <a:noFill/>
          </a:ln>
        </p:spPr>
        <p:txBody>
          <a:bodyPr/>
          <a:lstStyle/>
          <a:p>
            <a:endParaRPr lang="en-US" dirty="0">
              <a:solidFill>
                <a:schemeClr val="bg1"/>
              </a:solidFill>
            </a:endParaRPr>
          </a:p>
        </p:txBody>
      </p:sp>
      <p:sp>
        <p:nvSpPr>
          <p:cNvPr id="7" name="任意多边形 6"/>
          <p:cNvSpPr/>
          <p:nvPr/>
        </p:nvSpPr>
        <p:spPr>
          <a:xfrm rot="16200000">
            <a:off x="8197704" y="2414933"/>
            <a:ext cx="2992942" cy="2293182"/>
          </a:xfrm>
          <a:custGeom>
            <a:avLst/>
            <a:gdLst>
              <a:gd name="connsiteX0" fmla="*/ 3313353 w 3313353"/>
              <a:gd name="connsiteY0" fmla="*/ 142292 h 2293182"/>
              <a:gd name="connsiteX1" fmla="*/ 3313353 w 3313353"/>
              <a:gd name="connsiteY1" fmla="*/ 2150890 h 2293182"/>
              <a:gd name="connsiteX2" fmla="*/ 3171061 w 3313353"/>
              <a:gd name="connsiteY2" fmla="*/ 2293182 h 2293182"/>
              <a:gd name="connsiteX3" fmla="*/ 142292 w 3313353"/>
              <a:gd name="connsiteY3" fmla="*/ 2293182 h 2293182"/>
              <a:gd name="connsiteX4" fmla="*/ 0 w 3313353"/>
              <a:gd name="connsiteY4" fmla="*/ 2150890 h 2293182"/>
              <a:gd name="connsiteX5" fmla="*/ 0 w 3313353"/>
              <a:gd name="connsiteY5" fmla="*/ 1662232 h 2293182"/>
              <a:gd name="connsiteX6" fmla="*/ 7 w 3313353"/>
              <a:gd name="connsiteY6" fmla="*/ 1662233 h 2293182"/>
              <a:gd name="connsiteX7" fmla="*/ 516081 w 3313353"/>
              <a:gd name="connsiteY7" fmla="*/ 1146589 h 2293182"/>
              <a:gd name="connsiteX8" fmla="*/ 7 w 3313353"/>
              <a:gd name="connsiteY8" fmla="*/ 630945 h 2293182"/>
              <a:gd name="connsiteX9" fmla="*/ 0 w 3313353"/>
              <a:gd name="connsiteY9" fmla="*/ 630946 h 2293182"/>
              <a:gd name="connsiteX10" fmla="*/ 0 w 3313353"/>
              <a:gd name="connsiteY10" fmla="*/ 142292 h 2293182"/>
              <a:gd name="connsiteX11" fmla="*/ 142292 w 3313353"/>
              <a:gd name="connsiteY11" fmla="*/ 0 h 2293182"/>
              <a:gd name="connsiteX12" fmla="*/ 3171061 w 3313353"/>
              <a:gd name="connsiteY12" fmla="*/ 0 h 2293182"/>
              <a:gd name="connsiteX13" fmla="*/ 3313353 w 3313353"/>
              <a:gd name="connsiteY13" fmla="*/ 142292 h 229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3353" h="2293182">
                <a:moveTo>
                  <a:pt x="3313353" y="142292"/>
                </a:moveTo>
                <a:lnTo>
                  <a:pt x="3313353" y="2150890"/>
                </a:lnTo>
                <a:cubicBezTo>
                  <a:pt x="3313353" y="2229476"/>
                  <a:pt x="3249647" y="2293182"/>
                  <a:pt x="3171061" y="2293182"/>
                </a:cubicBezTo>
                <a:lnTo>
                  <a:pt x="142292" y="2293182"/>
                </a:lnTo>
                <a:cubicBezTo>
                  <a:pt x="63706" y="2293182"/>
                  <a:pt x="0" y="2229476"/>
                  <a:pt x="0" y="2150890"/>
                </a:cubicBezTo>
                <a:lnTo>
                  <a:pt x="0" y="1662232"/>
                </a:lnTo>
                <a:lnTo>
                  <a:pt x="7" y="1662233"/>
                </a:lnTo>
                <a:cubicBezTo>
                  <a:pt x="285027" y="1662233"/>
                  <a:pt x="516081" y="1431371"/>
                  <a:pt x="516081" y="1146589"/>
                </a:cubicBezTo>
                <a:cubicBezTo>
                  <a:pt x="516081" y="861807"/>
                  <a:pt x="285027" y="630945"/>
                  <a:pt x="7" y="630945"/>
                </a:cubicBezTo>
                <a:lnTo>
                  <a:pt x="0" y="630946"/>
                </a:lnTo>
                <a:lnTo>
                  <a:pt x="0" y="142292"/>
                </a:lnTo>
                <a:cubicBezTo>
                  <a:pt x="0" y="63706"/>
                  <a:pt x="63706" y="0"/>
                  <a:pt x="142292" y="0"/>
                </a:cubicBezTo>
                <a:lnTo>
                  <a:pt x="3171061" y="0"/>
                </a:lnTo>
                <a:cubicBezTo>
                  <a:pt x="3249647" y="0"/>
                  <a:pt x="3313353" y="63706"/>
                  <a:pt x="3313353" y="142292"/>
                </a:cubicBezTo>
                <a:close/>
              </a:path>
            </a:pathLst>
          </a:custGeom>
          <a:solidFill>
            <a:srgbClr val="00B0F0"/>
          </a:solidFill>
          <a:ln>
            <a:noFill/>
          </a:ln>
        </p:spPr>
        <p:txBody>
          <a:bodyPr/>
          <a:lstStyle/>
          <a:p>
            <a:endParaRPr lang="en-US" dirty="0">
              <a:solidFill>
                <a:schemeClr val="bg1"/>
              </a:solidFill>
            </a:endParaRPr>
          </a:p>
        </p:txBody>
      </p:sp>
      <p:sp>
        <p:nvSpPr>
          <p:cNvPr id="8" name="任意多边形 7"/>
          <p:cNvSpPr/>
          <p:nvPr/>
        </p:nvSpPr>
        <p:spPr>
          <a:xfrm rot="16200000">
            <a:off x="3400132" y="2414932"/>
            <a:ext cx="2992944" cy="2293180"/>
          </a:xfrm>
          <a:custGeom>
            <a:avLst/>
            <a:gdLst>
              <a:gd name="connsiteX0" fmla="*/ 3313353 w 3313353"/>
              <a:gd name="connsiteY0" fmla="*/ 142292 h 2293180"/>
              <a:gd name="connsiteX1" fmla="*/ 3313353 w 3313353"/>
              <a:gd name="connsiteY1" fmla="*/ 2150888 h 2293180"/>
              <a:gd name="connsiteX2" fmla="*/ 3171061 w 3313353"/>
              <a:gd name="connsiteY2" fmla="*/ 2293180 h 2293180"/>
              <a:gd name="connsiteX3" fmla="*/ 142292 w 3313353"/>
              <a:gd name="connsiteY3" fmla="*/ 2293180 h 2293180"/>
              <a:gd name="connsiteX4" fmla="*/ 0 w 3313353"/>
              <a:gd name="connsiteY4" fmla="*/ 2150888 h 2293180"/>
              <a:gd name="connsiteX5" fmla="*/ 0 w 3313353"/>
              <a:gd name="connsiteY5" fmla="*/ 1662235 h 2293180"/>
              <a:gd name="connsiteX6" fmla="*/ 104006 w 3313353"/>
              <a:gd name="connsiteY6" fmla="*/ 1651759 h 2293180"/>
              <a:gd name="connsiteX7" fmla="*/ 516073 w 3313353"/>
              <a:gd name="connsiteY7" fmla="*/ 1146591 h 2293180"/>
              <a:gd name="connsiteX8" fmla="*/ 104006 w 3313353"/>
              <a:gd name="connsiteY8" fmla="*/ 641423 h 2293180"/>
              <a:gd name="connsiteX9" fmla="*/ 0 w 3313353"/>
              <a:gd name="connsiteY9" fmla="*/ 630947 h 2293180"/>
              <a:gd name="connsiteX10" fmla="*/ 0 w 3313353"/>
              <a:gd name="connsiteY10" fmla="*/ 142292 h 2293180"/>
              <a:gd name="connsiteX11" fmla="*/ 142292 w 3313353"/>
              <a:gd name="connsiteY11" fmla="*/ 0 h 2293180"/>
              <a:gd name="connsiteX12" fmla="*/ 3171061 w 3313353"/>
              <a:gd name="connsiteY12" fmla="*/ 0 h 2293180"/>
              <a:gd name="connsiteX13" fmla="*/ 3313353 w 3313353"/>
              <a:gd name="connsiteY13" fmla="*/ 142292 h 229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3353" h="2293180">
                <a:moveTo>
                  <a:pt x="3313353" y="142292"/>
                </a:moveTo>
                <a:lnTo>
                  <a:pt x="3313353" y="2150888"/>
                </a:lnTo>
                <a:cubicBezTo>
                  <a:pt x="3313353" y="2229474"/>
                  <a:pt x="3249647" y="2293180"/>
                  <a:pt x="3171061" y="2293180"/>
                </a:cubicBezTo>
                <a:lnTo>
                  <a:pt x="142292" y="2293180"/>
                </a:lnTo>
                <a:cubicBezTo>
                  <a:pt x="63706" y="2293180"/>
                  <a:pt x="0" y="2229474"/>
                  <a:pt x="0" y="2150888"/>
                </a:cubicBezTo>
                <a:lnTo>
                  <a:pt x="0" y="1662235"/>
                </a:lnTo>
                <a:lnTo>
                  <a:pt x="104006" y="1651759"/>
                </a:lnTo>
                <a:cubicBezTo>
                  <a:pt x="339172" y="1603677"/>
                  <a:pt x="516073" y="1395775"/>
                  <a:pt x="516073" y="1146591"/>
                </a:cubicBezTo>
                <a:cubicBezTo>
                  <a:pt x="516073" y="897407"/>
                  <a:pt x="339172" y="689505"/>
                  <a:pt x="104006" y="641423"/>
                </a:cubicBezTo>
                <a:lnTo>
                  <a:pt x="0" y="630947"/>
                </a:lnTo>
                <a:lnTo>
                  <a:pt x="0" y="142292"/>
                </a:lnTo>
                <a:cubicBezTo>
                  <a:pt x="0" y="63706"/>
                  <a:pt x="63706" y="0"/>
                  <a:pt x="142292" y="0"/>
                </a:cubicBezTo>
                <a:lnTo>
                  <a:pt x="3171061" y="0"/>
                </a:lnTo>
                <a:cubicBezTo>
                  <a:pt x="3249647" y="0"/>
                  <a:pt x="3313353" y="63706"/>
                  <a:pt x="3313353" y="142292"/>
                </a:cubicBezTo>
                <a:close/>
              </a:path>
            </a:pathLst>
          </a:custGeom>
          <a:solidFill>
            <a:srgbClr val="00B0F0"/>
          </a:solidFill>
          <a:ln>
            <a:noFill/>
          </a:ln>
        </p:spPr>
        <p:txBody>
          <a:bodyPr/>
          <a:lstStyle/>
          <a:p>
            <a:endParaRPr lang="en-US" dirty="0">
              <a:solidFill>
                <a:schemeClr val="bg1"/>
              </a:solidFill>
            </a:endParaRPr>
          </a:p>
        </p:txBody>
      </p:sp>
      <p:sp>
        <p:nvSpPr>
          <p:cNvPr id="9" name="任意多边形 8"/>
          <p:cNvSpPr/>
          <p:nvPr/>
        </p:nvSpPr>
        <p:spPr>
          <a:xfrm rot="16200000">
            <a:off x="1001355" y="2414932"/>
            <a:ext cx="2992933" cy="2293177"/>
          </a:xfrm>
          <a:custGeom>
            <a:avLst/>
            <a:gdLst>
              <a:gd name="connsiteX0" fmla="*/ 3313343 w 3313343"/>
              <a:gd name="connsiteY0" fmla="*/ 142292 h 2293177"/>
              <a:gd name="connsiteX1" fmla="*/ 3313343 w 3313343"/>
              <a:gd name="connsiteY1" fmla="*/ 2150885 h 2293177"/>
              <a:gd name="connsiteX2" fmla="*/ 3171051 w 3313343"/>
              <a:gd name="connsiteY2" fmla="*/ 2293177 h 2293177"/>
              <a:gd name="connsiteX3" fmla="*/ 142292 w 3313343"/>
              <a:gd name="connsiteY3" fmla="*/ 2293177 h 2293177"/>
              <a:gd name="connsiteX4" fmla="*/ 0 w 3313343"/>
              <a:gd name="connsiteY4" fmla="*/ 2150885 h 2293177"/>
              <a:gd name="connsiteX5" fmla="*/ 0 w 3313343"/>
              <a:gd name="connsiteY5" fmla="*/ 1662231 h 2293177"/>
              <a:gd name="connsiteX6" fmla="*/ 103999 w 3313343"/>
              <a:gd name="connsiteY6" fmla="*/ 1651756 h 2293177"/>
              <a:gd name="connsiteX7" fmla="*/ 516066 w 3313343"/>
              <a:gd name="connsiteY7" fmla="*/ 1146588 h 2293177"/>
              <a:gd name="connsiteX8" fmla="*/ 103999 w 3313343"/>
              <a:gd name="connsiteY8" fmla="*/ 641420 h 2293177"/>
              <a:gd name="connsiteX9" fmla="*/ 0 w 3313343"/>
              <a:gd name="connsiteY9" fmla="*/ 630945 h 2293177"/>
              <a:gd name="connsiteX10" fmla="*/ 0 w 3313343"/>
              <a:gd name="connsiteY10" fmla="*/ 142292 h 2293177"/>
              <a:gd name="connsiteX11" fmla="*/ 142292 w 3313343"/>
              <a:gd name="connsiteY11" fmla="*/ 0 h 2293177"/>
              <a:gd name="connsiteX12" fmla="*/ 3171051 w 3313343"/>
              <a:gd name="connsiteY12" fmla="*/ 0 h 2293177"/>
              <a:gd name="connsiteX13" fmla="*/ 3313343 w 3313343"/>
              <a:gd name="connsiteY13" fmla="*/ 142292 h 229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3343" h="2293177">
                <a:moveTo>
                  <a:pt x="3313343" y="142292"/>
                </a:moveTo>
                <a:lnTo>
                  <a:pt x="3313343" y="2150885"/>
                </a:lnTo>
                <a:cubicBezTo>
                  <a:pt x="3313343" y="2229471"/>
                  <a:pt x="3249637" y="2293177"/>
                  <a:pt x="3171051" y="2293177"/>
                </a:cubicBezTo>
                <a:lnTo>
                  <a:pt x="142292" y="2293177"/>
                </a:lnTo>
                <a:cubicBezTo>
                  <a:pt x="63706" y="2293177"/>
                  <a:pt x="0" y="2229471"/>
                  <a:pt x="0" y="2150885"/>
                </a:cubicBezTo>
                <a:lnTo>
                  <a:pt x="0" y="1662231"/>
                </a:lnTo>
                <a:lnTo>
                  <a:pt x="103999" y="1651756"/>
                </a:lnTo>
                <a:cubicBezTo>
                  <a:pt x="339165" y="1603674"/>
                  <a:pt x="516066" y="1395772"/>
                  <a:pt x="516066" y="1146588"/>
                </a:cubicBezTo>
                <a:cubicBezTo>
                  <a:pt x="516066" y="897404"/>
                  <a:pt x="339166" y="689502"/>
                  <a:pt x="103999" y="641420"/>
                </a:cubicBezTo>
                <a:lnTo>
                  <a:pt x="0" y="630945"/>
                </a:lnTo>
                <a:lnTo>
                  <a:pt x="0" y="142292"/>
                </a:lnTo>
                <a:cubicBezTo>
                  <a:pt x="0" y="63706"/>
                  <a:pt x="63706" y="0"/>
                  <a:pt x="142292" y="0"/>
                </a:cubicBezTo>
                <a:lnTo>
                  <a:pt x="3171051" y="0"/>
                </a:lnTo>
                <a:cubicBezTo>
                  <a:pt x="3249637" y="0"/>
                  <a:pt x="3313343" y="63706"/>
                  <a:pt x="3313343" y="142292"/>
                </a:cubicBezTo>
                <a:close/>
              </a:path>
            </a:pathLst>
          </a:custGeom>
          <a:solidFill>
            <a:srgbClr val="00B0F0"/>
          </a:solidFill>
          <a:ln>
            <a:noFill/>
          </a:ln>
        </p:spPr>
        <p:txBody>
          <a:bodyPr/>
          <a:lstStyle/>
          <a:p>
            <a:endParaRPr lang="en-US" dirty="0">
              <a:solidFill>
                <a:schemeClr val="bg1"/>
              </a:solidFill>
            </a:endParaRPr>
          </a:p>
        </p:txBody>
      </p:sp>
      <p:sp>
        <p:nvSpPr>
          <p:cNvPr id="10" name="Oval 94"/>
          <p:cNvSpPr>
            <a:spLocks noChangeAspect="1"/>
          </p:cNvSpPr>
          <p:nvPr/>
        </p:nvSpPr>
        <p:spPr>
          <a:xfrm>
            <a:off x="2101172" y="4661017"/>
            <a:ext cx="793298" cy="793960"/>
          </a:xfrm>
          <a:prstGeom prst="ellipse">
            <a:avLst/>
          </a:prstGeom>
          <a:solidFill>
            <a:srgbClr val="00B0F0"/>
          </a:solidFill>
          <a:ln>
            <a:noFill/>
          </a:ln>
        </p:spPr>
        <p:txBody>
          <a:bodyPr/>
          <a:lstStyle/>
          <a:p>
            <a:r>
              <a:rPr lang="en-US" dirty="0">
                <a:solidFill>
                  <a:schemeClr val="bg1"/>
                </a:solidFill>
              </a:rPr>
              <a:t>01</a:t>
            </a:r>
          </a:p>
        </p:txBody>
      </p:sp>
      <p:sp>
        <p:nvSpPr>
          <p:cNvPr id="11" name="Oval 110"/>
          <p:cNvSpPr>
            <a:spLocks noChangeAspect="1"/>
          </p:cNvSpPr>
          <p:nvPr/>
        </p:nvSpPr>
        <p:spPr>
          <a:xfrm>
            <a:off x="4499955" y="4661017"/>
            <a:ext cx="793298" cy="793960"/>
          </a:xfrm>
          <a:prstGeom prst="ellipse">
            <a:avLst/>
          </a:prstGeom>
          <a:solidFill>
            <a:srgbClr val="00B0F0"/>
          </a:solidFill>
          <a:ln>
            <a:noFill/>
          </a:ln>
        </p:spPr>
        <p:txBody>
          <a:bodyPr/>
          <a:lstStyle/>
          <a:p>
            <a:r>
              <a:rPr lang="en-US" dirty="0">
                <a:solidFill>
                  <a:schemeClr val="bg1"/>
                </a:solidFill>
              </a:rPr>
              <a:t>02</a:t>
            </a:r>
          </a:p>
        </p:txBody>
      </p:sp>
      <p:sp>
        <p:nvSpPr>
          <p:cNvPr id="12" name="Oval 128"/>
          <p:cNvSpPr>
            <a:spLocks noChangeAspect="1"/>
          </p:cNvSpPr>
          <p:nvPr/>
        </p:nvSpPr>
        <p:spPr>
          <a:xfrm>
            <a:off x="6898738" y="4661017"/>
            <a:ext cx="793298" cy="793960"/>
          </a:xfrm>
          <a:prstGeom prst="ellipse">
            <a:avLst/>
          </a:prstGeom>
          <a:solidFill>
            <a:srgbClr val="00B0F0"/>
          </a:solidFill>
          <a:ln>
            <a:noFill/>
          </a:ln>
        </p:spPr>
        <p:txBody>
          <a:bodyPr/>
          <a:lstStyle/>
          <a:p>
            <a:r>
              <a:rPr lang="en-US" dirty="0">
                <a:solidFill>
                  <a:schemeClr val="bg1"/>
                </a:solidFill>
              </a:rPr>
              <a:t>03</a:t>
            </a:r>
          </a:p>
        </p:txBody>
      </p:sp>
      <p:sp>
        <p:nvSpPr>
          <p:cNvPr id="13" name="Oval 131"/>
          <p:cNvSpPr>
            <a:spLocks noChangeAspect="1"/>
          </p:cNvSpPr>
          <p:nvPr/>
        </p:nvSpPr>
        <p:spPr>
          <a:xfrm>
            <a:off x="9297523" y="4661010"/>
            <a:ext cx="793298" cy="793960"/>
          </a:xfrm>
          <a:prstGeom prst="ellipse">
            <a:avLst/>
          </a:prstGeom>
          <a:solidFill>
            <a:srgbClr val="00B0F0"/>
          </a:solidFill>
          <a:ln>
            <a:noFill/>
          </a:ln>
        </p:spPr>
        <p:txBody>
          <a:bodyPr/>
          <a:lstStyle/>
          <a:p>
            <a:r>
              <a:rPr lang="en-US" dirty="0">
                <a:solidFill>
                  <a:schemeClr val="bg1"/>
                </a:solidFill>
              </a:rPr>
              <a:t>04</a:t>
            </a:r>
          </a:p>
        </p:txBody>
      </p:sp>
      <p:sp>
        <p:nvSpPr>
          <p:cNvPr id="14" name="Freeform 187"/>
          <p:cNvSpPr>
            <a:spLocks noEditPoints="1"/>
          </p:cNvSpPr>
          <p:nvPr/>
        </p:nvSpPr>
        <p:spPr bwMode="auto">
          <a:xfrm>
            <a:off x="2179429" y="2518447"/>
            <a:ext cx="636779" cy="371728"/>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5" name="Freeform 52"/>
          <p:cNvSpPr>
            <a:spLocks noEditPoints="1"/>
          </p:cNvSpPr>
          <p:nvPr/>
        </p:nvSpPr>
        <p:spPr bwMode="auto">
          <a:xfrm>
            <a:off x="4606433" y="2394245"/>
            <a:ext cx="580337" cy="580337"/>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6" name="Freeform 56"/>
          <p:cNvSpPr>
            <a:spLocks noEditPoints="1"/>
          </p:cNvSpPr>
          <p:nvPr/>
        </p:nvSpPr>
        <p:spPr bwMode="auto">
          <a:xfrm>
            <a:off x="7017529" y="2406557"/>
            <a:ext cx="555714" cy="555714"/>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7" name="Freeform 152"/>
          <p:cNvSpPr>
            <a:spLocks noEditPoints="1"/>
          </p:cNvSpPr>
          <p:nvPr/>
        </p:nvSpPr>
        <p:spPr bwMode="auto">
          <a:xfrm>
            <a:off x="9422944" y="2433764"/>
            <a:ext cx="542451" cy="501298"/>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8" name="TextBox 13"/>
          <p:cNvSpPr txBox="1"/>
          <p:nvPr/>
        </p:nvSpPr>
        <p:spPr>
          <a:xfrm>
            <a:off x="1707064" y="3378991"/>
            <a:ext cx="158151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三维多层体验图</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4105846" y="3378991"/>
            <a:ext cx="158151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增量更新</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6351298" y="3378991"/>
            <a:ext cx="1768512" cy="61298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三维空间路径制导</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defTabSz="1216660">
              <a:lnSpc>
                <a:spcPct val="120000"/>
              </a:lnSpc>
              <a:spcBef>
                <a:spcPct val="20000"/>
              </a:spcBef>
              <a:defRPr/>
            </a:pP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8731240" y="3378991"/>
            <a:ext cx="1753696"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经验地图的实用性</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842" y="2793066"/>
            <a:ext cx="4114317" cy="707886"/>
          </a:xfrm>
          <a:prstGeom prst="rect">
            <a:avLst/>
          </a:prstGeom>
          <a:noFill/>
        </p:spPr>
        <p:txBody>
          <a:bodyPr wrap="square" rtlCol="0">
            <a:spAutoFit/>
          </a:bodyPr>
          <a:lstStyle/>
          <a:p>
            <a:pPr algn="ctr"/>
            <a:r>
              <a:rPr lang="en-US" altLang="zh-CN" sz="4000">
                <a:solidFill>
                  <a:srgbClr val="00B0F0"/>
                </a:solidFill>
                <a:latin typeface="微软雅黑 Light" panose="020B0502040204020203" pitchFamily="34" charset="-122"/>
                <a:ea typeface="微软雅黑 Light" panose="020B0502040204020203" pitchFamily="34" charset="-122"/>
              </a:rPr>
              <a:t>Part 02  </a:t>
            </a:r>
          </a:p>
        </p:txBody>
      </p:sp>
      <p:sp>
        <p:nvSpPr>
          <p:cNvPr id="5" name="文本框 4"/>
          <p:cNvSpPr txBox="1"/>
          <p:nvPr/>
        </p:nvSpPr>
        <p:spPr>
          <a:xfrm>
            <a:off x="4038842" y="3664396"/>
            <a:ext cx="4114317" cy="707886"/>
          </a:xfrm>
          <a:prstGeom prst="rect">
            <a:avLst/>
          </a:prstGeom>
          <a:noFill/>
        </p:spPr>
        <p:txBody>
          <a:bodyPr wrap="square" rtlCol="0">
            <a:spAutoFit/>
          </a:bodyPr>
          <a:lstStyle/>
          <a:p>
            <a:pPr algn="ctr"/>
            <a:r>
              <a:rPr lang="zh-CN" altLang="en-US" sz="4000" dirty="0">
                <a:solidFill>
                  <a:srgbClr val="00B0F0"/>
                </a:solidFill>
              </a:rPr>
              <a:t>论文框架与内容</a:t>
            </a:r>
            <a:endParaRPr lang="zh-CN" altLang="en-US" sz="4000" b="1" dirty="0">
              <a:solidFill>
                <a:srgbClr val="00B0F0"/>
              </a:solidFill>
              <a:latin typeface="+mj-ea"/>
              <a:ea typeface="+mj-ea"/>
            </a:endParaRPr>
          </a:p>
        </p:txBody>
      </p:sp>
      <p:cxnSp>
        <p:nvCxnSpPr>
          <p:cNvPr id="6" name="直接连接符 5"/>
          <p:cNvCxnSpPr/>
          <p:nvPr/>
        </p:nvCxnSpPr>
        <p:spPr>
          <a:xfrm>
            <a:off x="5692140" y="3531432"/>
            <a:ext cx="80772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779820" y="3500952"/>
            <a:ext cx="1259022" cy="1034773"/>
            <a:chOff x="3755490" y="2475060"/>
            <a:chExt cx="1565505" cy="1286667"/>
          </a:xfrm>
        </p:grpSpPr>
        <p:pic>
          <p:nvPicPr>
            <p:cNvPr id="7" name="PA_图片 6"/>
            <p:cNvPicPr>
              <a:picLocks noChangeAspect="1"/>
            </p:cNvPicPr>
            <p:nvPr>
              <p:custDataLst>
                <p:tags r:id="rId3"/>
              </p:custDataLst>
            </p:nvPr>
          </p:nvPicPr>
          <p:blipFill>
            <a:blip r:embed="rId6"/>
            <a:stretch>
              <a:fillRect/>
            </a:stretch>
          </p:blipFill>
          <p:spPr>
            <a:xfrm>
              <a:off x="3755490" y="2475060"/>
              <a:ext cx="1296450" cy="1286667"/>
            </a:xfrm>
            <a:prstGeom prst="rect">
              <a:avLst/>
            </a:prstGeom>
          </p:spPr>
        </p:pic>
        <p:pic>
          <p:nvPicPr>
            <p:cNvPr id="11" name="PA_图片 6"/>
            <p:cNvPicPr>
              <a:picLocks noChangeAspect="1"/>
            </p:cNvPicPr>
            <p:nvPr>
              <p:custDataLst>
                <p:tags r:id="rId4"/>
              </p:custDataLst>
            </p:nvPr>
          </p:nvPicPr>
          <p:blipFill>
            <a:blip r:embed="rId6"/>
            <a:stretch>
              <a:fillRect/>
            </a:stretch>
          </p:blipFill>
          <p:spPr>
            <a:xfrm>
              <a:off x="4358641" y="2653535"/>
              <a:ext cx="962354" cy="955091"/>
            </a:xfrm>
            <a:prstGeom prst="rect">
              <a:avLst/>
            </a:prstGeom>
          </p:spPr>
        </p:pic>
      </p:grpSp>
      <p:grpSp>
        <p:nvGrpSpPr>
          <p:cNvPr id="14" name="组合 13"/>
          <p:cNvGrpSpPr/>
          <p:nvPr/>
        </p:nvGrpSpPr>
        <p:grpSpPr>
          <a:xfrm>
            <a:off x="8153159" y="3500953"/>
            <a:ext cx="1259021" cy="1034773"/>
            <a:chOff x="6871007" y="2475061"/>
            <a:chExt cx="1565504" cy="1286667"/>
          </a:xfrm>
        </p:grpSpPr>
        <p:pic>
          <p:nvPicPr>
            <p:cNvPr id="8" name="PA_图片 9"/>
            <p:cNvPicPr>
              <a:picLocks noChangeAspect="1"/>
            </p:cNvPicPr>
            <p:nvPr>
              <p:custDataLst>
                <p:tags r:id="rId1"/>
              </p:custDataLst>
            </p:nvPr>
          </p:nvPicPr>
          <p:blipFill>
            <a:blip r:embed="rId6"/>
            <a:stretch>
              <a:fillRect/>
            </a:stretch>
          </p:blipFill>
          <p:spPr>
            <a:xfrm flipH="1">
              <a:off x="7140061" y="2475061"/>
              <a:ext cx="1296450" cy="1286667"/>
            </a:xfrm>
            <a:prstGeom prst="rect">
              <a:avLst/>
            </a:prstGeom>
          </p:spPr>
        </p:pic>
        <p:pic>
          <p:nvPicPr>
            <p:cNvPr id="12" name="PA_图片 9"/>
            <p:cNvPicPr>
              <a:picLocks noChangeAspect="1"/>
            </p:cNvPicPr>
            <p:nvPr>
              <p:custDataLst>
                <p:tags r:id="rId2"/>
              </p:custDataLst>
            </p:nvPr>
          </p:nvPicPr>
          <p:blipFill>
            <a:blip r:embed="rId6"/>
            <a:stretch>
              <a:fillRect/>
            </a:stretch>
          </p:blipFill>
          <p:spPr>
            <a:xfrm flipH="1">
              <a:off x="6871007" y="2653536"/>
              <a:ext cx="962354" cy="955091"/>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4">
            <a:extLst>
              <a:ext uri="{FF2B5EF4-FFF2-40B4-BE49-F238E27FC236}">
                <a16:creationId xmlns:a16="http://schemas.microsoft.com/office/drawing/2014/main" id="{92CD1538-50F5-43AF-B3DA-6566A65453A5}"/>
              </a:ext>
            </a:extLst>
          </p:cNvPr>
          <p:cNvSpPr/>
          <p:nvPr/>
        </p:nvSpPr>
        <p:spPr bwMode="auto">
          <a:xfrm>
            <a:off x="1009844" y="1152662"/>
            <a:ext cx="301216" cy="430908"/>
          </a:xfrm>
          <a:custGeom>
            <a:avLst/>
            <a:gdLst>
              <a:gd name="T0" fmla="*/ 41 w 61"/>
              <a:gd name="T1" fmla="*/ 33 h 87"/>
              <a:gd name="T2" fmla="*/ 49 w 61"/>
              <a:gd name="T3" fmla="*/ 18 h 87"/>
              <a:gd name="T4" fmla="*/ 30 w 61"/>
              <a:gd name="T5" fmla="*/ 0 h 87"/>
              <a:gd name="T6" fmla="*/ 11 w 61"/>
              <a:gd name="T7" fmla="*/ 18 h 87"/>
              <a:gd name="T8" fmla="*/ 20 w 61"/>
              <a:gd name="T9" fmla="*/ 33 h 87"/>
              <a:gd name="T10" fmla="*/ 0 w 61"/>
              <a:gd name="T11" fmla="*/ 66 h 87"/>
              <a:gd name="T12" fmla="*/ 0 w 61"/>
              <a:gd name="T13" fmla="*/ 72 h 87"/>
              <a:gd name="T14" fmla="*/ 30 w 61"/>
              <a:gd name="T15" fmla="*/ 87 h 87"/>
              <a:gd name="T16" fmla="*/ 60 w 61"/>
              <a:gd name="T17" fmla="*/ 72 h 87"/>
              <a:gd name="T18" fmla="*/ 61 w 61"/>
              <a:gd name="T19" fmla="*/ 66 h 87"/>
              <a:gd name="T20" fmla="*/ 41 w 61"/>
              <a:gd name="T21"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7">
                <a:moveTo>
                  <a:pt x="41" y="33"/>
                </a:moveTo>
                <a:cubicBezTo>
                  <a:pt x="46" y="30"/>
                  <a:pt x="49" y="24"/>
                  <a:pt x="49" y="18"/>
                </a:cubicBezTo>
                <a:cubicBezTo>
                  <a:pt x="49" y="8"/>
                  <a:pt x="41" y="0"/>
                  <a:pt x="30" y="0"/>
                </a:cubicBezTo>
                <a:cubicBezTo>
                  <a:pt x="20" y="0"/>
                  <a:pt x="11" y="8"/>
                  <a:pt x="11" y="18"/>
                </a:cubicBezTo>
                <a:cubicBezTo>
                  <a:pt x="11" y="24"/>
                  <a:pt x="15" y="30"/>
                  <a:pt x="20" y="33"/>
                </a:cubicBezTo>
                <a:cubicBezTo>
                  <a:pt x="8" y="38"/>
                  <a:pt x="0" y="50"/>
                  <a:pt x="0" y="66"/>
                </a:cubicBezTo>
                <a:cubicBezTo>
                  <a:pt x="0" y="68"/>
                  <a:pt x="0" y="70"/>
                  <a:pt x="0" y="72"/>
                </a:cubicBezTo>
                <a:cubicBezTo>
                  <a:pt x="8" y="82"/>
                  <a:pt x="18" y="87"/>
                  <a:pt x="30" y="87"/>
                </a:cubicBezTo>
                <a:cubicBezTo>
                  <a:pt x="42" y="87"/>
                  <a:pt x="53" y="82"/>
                  <a:pt x="60" y="72"/>
                </a:cubicBezTo>
                <a:cubicBezTo>
                  <a:pt x="61" y="70"/>
                  <a:pt x="61" y="68"/>
                  <a:pt x="61" y="66"/>
                </a:cubicBezTo>
                <a:cubicBezTo>
                  <a:pt x="61" y="50"/>
                  <a:pt x="53" y="38"/>
                  <a:pt x="41" y="3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 name="组合 5">
            <a:extLst>
              <a:ext uri="{FF2B5EF4-FFF2-40B4-BE49-F238E27FC236}">
                <a16:creationId xmlns:a16="http://schemas.microsoft.com/office/drawing/2014/main" id="{2990FC46-B081-4237-8000-7F08C66D3FD8}"/>
              </a:ext>
            </a:extLst>
          </p:cNvPr>
          <p:cNvGrpSpPr/>
          <p:nvPr/>
        </p:nvGrpSpPr>
        <p:grpSpPr>
          <a:xfrm>
            <a:off x="965169" y="2749416"/>
            <a:ext cx="430908" cy="405806"/>
            <a:chOff x="6090690" y="5218195"/>
            <a:chExt cx="430908" cy="405806"/>
          </a:xfrm>
          <a:solidFill>
            <a:schemeClr val="bg1"/>
          </a:solidFill>
        </p:grpSpPr>
        <p:sp>
          <p:nvSpPr>
            <p:cNvPr id="7" name="Freeform 78">
              <a:extLst>
                <a:ext uri="{FF2B5EF4-FFF2-40B4-BE49-F238E27FC236}">
                  <a16:creationId xmlns:a16="http://schemas.microsoft.com/office/drawing/2014/main" id="{3EC9F471-50D3-4EB3-A7B3-C39E0AA68334}"/>
                </a:ext>
              </a:extLst>
            </p:cNvPr>
            <p:cNvSpPr/>
            <p:nvPr/>
          </p:nvSpPr>
          <p:spPr bwMode="auto">
            <a:xfrm>
              <a:off x="6090690" y="5218195"/>
              <a:ext cx="257290" cy="405806"/>
            </a:xfrm>
            <a:custGeom>
              <a:avLst/>
              <a:gdLst>
                <a:gd name="T0" fmla="*/ 42 w 52"/>
                <a:gd name="T1" fmla="*/ 74 h 82"/>
                <a:gd name="T2" fmla="*/ 41 w 52"/>
                <a:gd name="T3" fmla="*/ 74 h 82"/>
                <a:gd name="T4" fmla="*/ 41 w 52"/>
                <a:gd name="T5" fmla="*/ 73 h 82"/>
                <a:gd name="T6" fmla="*/ 41 w 52"/>
                <a:gd name="T7" fmla="*/ 68 h 82"/>
                <a:gd name="T8" fmla="*/ 52 w 52"/>
                <a:gd name="T9" fmla="*/ 44 h 82"/>
                <a:gd name="T10" fmla="*/ 38 w 52"/>
                <a:gd name="T11" fmla="*/ 32 h 82"/>
                <a:gd name="T12" fmla="*/ 33 w 52"/>
                <a:gd name="T13" fmla="*/ 30 h 82"/>
                <a:gd name="T14" fmla="*/ 37 w 52"/>
                <a:gd name="T15" fmla="*/ 28 h 82"/>
                <a:gd name="T16" fmla="*/ 45 w 52"/>
                <a:gd name="T17" fmla="*/ 15 h 82"/>
                <a:gd name="T18" fmla="*/ 28 w 52"/>
                <a:gd name="T19" fmla="*/ 0 h 82"/>
                <a:gd name="T20" fmla="*/ 11 w 52"/>
                <a:gd name="T21" fmla="*/ 15 h 82"/>
                <a:gd name="T22" fmla="*/ 19 w 52"/>
                <a:gd name="T23" fmla="*/ 28 h 82"/>
                <a:gd name="T24" fmla="*/ 23 w 52"/>
                <a:gd name="T25" fmla="*/ 30 h 82"/>
                <a:gd name="T26" fmla="*/ 19 w 52"/>
                <a:gd name="T27" fmla="*/ 32 h 82"/>
                <a:gd name="T28" fmla="*/ 0 w 52"/>
                <a:gd name="T29" fmla="*/ 63 h 82"/>
                <a:gd name="T30" fmla="*/ 0 w 52"/>
                <a:gd name="T31" fmla="*/ 68 h 82"/>
                <a:gd name="T32" fmla="*/ 28 w 52"/>
                <a:gd name="T33" fmla="*/ 82 h 82"/>
                <a:gd name="T34" fmla="*/ 45 w 52"/>
                <a:gd name="T35" fmla="*/ 78 h 82"/>
                <a:gd name="T36" fmla="*/ 42 w 52"/>
                <a:gd name="T3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82">
                  <a:moveTo>
                    <a:pt x="42" y="74"/>
                  </a:moveTo>
                  <a:cubicBezTo>
                    <a:pt x="41" y="74"/>
                    <a:pt x="41" y="74"/>
                    <a:pt x="41" y="74"/>
                  </a:cubicBezTo>
                  <a:cubicBezTo>
                    <a:pt x="41" y="73"/>
                    <a:pt x="41" y="73"/>
                    <a:pt x="41" y="73"/>
                  </a:cubicBezTo>
                  <a:cubicBezTo>
                    <a:pt x="41" y="72"/>
                    <a:pt x="41" y="70"/>
                    <a:pt x="41" y="68"/>
                  </a:cubicBezTo>
                  <a:cubicBezTo>
                    <a:pt x="41" y="58"/>
                    <a:pt x="45" y="50"/>
                    <a:pt x="52" y="44"/>
                  </a:cubicBezTo>
                  <a:cubicBezTo>
                    <a:pt x="48" y="39"/>
                    <a:pt x="43" y="34"/>
                    <a:pt x="38" y="32"/>
                  </a:cubicBezTo>
                  <a:cubicBezTo>
                    <a:pt x="33" y="30"/>
                    <a:pt x="33" y="30"/>
                    <a:pt x="33" y="30"/>
                  </a:cubicBezTo>
                  <a:cubicBezTo>
                    <a:pt x="37" y="28"/>
                    <a:pt x="37" y="28"/>
                    <a:pt x="37" y="28"/>
                  </a:cubicBezTo>
                  <a:cubicBezTo>
                    <a:pt x="42" y="25"/>
                    <a:pt x="45" y="20"/>
                    <a:pt x="45" y="15"/>
                  </a:cubicBezTo>
                  <a:cubicBezTo>
                    <a:pt x="45" y="7"/>
                    <a:pt x="38" y="0"/>
                    <a:pt x="28" y="0"/>
                  </a:cubicBezTo>
                  <a:cubicBezTo>
                    <a:pt x="19" y="0"/>
                    <a:pt x="11" y="7"/>
                    <a:pt x="11" y="15"/>
                  </a:cubicBezTo>
                  <a:cubicBezTo>
                    <a:pt x="11" y="20"/>
                    <a:pt x="14" y="25"/>
                    <a:pt x="19" y="28"/>
                  </a:cubicBezTo>
                  <a:cubicBezTo>
                    <a:pt x="23" y="30"/>
                    <a:pt x="23" y="30"/>
                    <a:pt x="23" y="30"/>
                  </a:cubicBezTo>
                  <a:cubicBezTo>
                    <a:pt x="19" y="32"/>
                    <a:pt x="19" y="32"/>
                    <a:pt x="19" y="32"/>
                  </a:cubicBezTo>
                  <a:cubicBezTo>
                    <a:pt x="8" y="36"/>
                    <a:pt x="0" y="48"/>
                    <a:pt x="0" y="63"/>
                  </a:cubicBezTo>
                  <a:cubicBezTo>
                    <a:pt x="0" y="65"/>
                    <a:pt x="0" y="66"/>
                    <a:pt x="0" y="68"/>
                  </a:cubicBezTo>
                  <a:cubicBezTo>
                    <a:pt x="7" y="77"/>
                    <a:pt x="17" y="82"/>
                    <a:pt x="28" y="82"/>
                  </a:cubicBezTo>
                  <a:cubicBezTo>
                    <a:pt x="34" y="82"/>
                    <a:pt x="40" y="80"/>
                    <a:pt x="45" y="78"/>
                  </a:cubicBezTo>
                  <a:cubicBezTo>
                    <a:pt x="44" y="77"/>
                    <a:pt x="43" y="76"/>
                    <a:pt x="42" y="74"/>
                  </a:cubicBezTo>
                  <a:close/>
                </a:path>
              </a:pathLst>
            </a:custGeom>
            <a:grpFill/>
            <a:ln>
              <a:noFill/>
            </a:ln>
          </p:spPr>
          <p:txBody>
            <a:bodyPr vert="horz" wrap="square" lIns="91440" tIns="45720" rIns="91440" bIns="45720" numCol="1" anchor="t" anchorCtr="0" compatLnSpc="1"/>
            <a:lstStyle/>
            <a:p>
              <a:endParaRPr lang="zh-CN" altLang="en-US"/>
            </a:p>
          </p:txBody>
        </p:sp>
        <p:sp>
          <p:nvSpPr>
            <p:cNvPr id="8" name="Freeform 79">
              <a:extLst>
                <a:ext uri="{FF2B5EF4-FFF2-40B4-BE49-F238E27FC236}">
                  <a16:creationId xmlns:a16="http://schemas.microsoft.com/office/drawing/2014/main" id="{8BF6B829-5EE5-4EBA-96ED-1DF8E0692FFD}"/>
                </a:ext>
              </a:extLst>
            </p:cNvPr>
            <p:cNvSpPr/>
            <p:nvPr/>
          </p:nvSpPr>
          <p:spPr bwMode="auto">
            <a:xfrm>
              <a:off x="6312420" y="5322785"/>
              <a:ext cx="209178" cy="301216"/>
            </a:xfrm>
            <a:custGeom>
              <a:avLst/>
              <a:gdLst>
                <a:gd name="T0" fmla="*/ 28 w 42"/>
                <a:gd name="T1" fmla="*/ 24 h 61"/>
                <a:gd name="T2" fmla="*/ 24 w 42"/>
                <a:gd name="T3" fmla="*/ 22 h 61"/>
                <a:gd name="T4" fmla="*/ 28 w 42"/>
                <a:gd name="T5" fmla="*/ 20 h 61"/>
                <a:gd name="T6" fmla="*/ 33 w 42"/>
                <a:gd name="T7" fmla="*/ 11 h 61"/>
                <a:gd name="T8" fmla="*/ 21 w 42"/>
                <a:gd name="T9" fmla="*/ 0 h 61"/>
                <a:gd name="T10" fmla="*/ 9 w 42"/>
                <a:gd name="T11" fmla="*/ 11 h 61"/>
                <a:gd name="T12" fmla="*/ 15 w 42"/>
                <a:gd name="T13" fmla="*/ 20 h 61"/>
                <a:gd name="T14" fmla="*/ 19 w 42"/>
                <a:gd name="T15" fmla="*/ 22 h 61"/>
                <a:gd name="T16" fmla="*/ 14 w 42"/>
                <a:gd name="T17" fmla="*/ 24 h 61"/>
                <a:gd name="T18" fmla="*/ 13 w 42"/>
                <a:gd name="T19" fmla="*/ 25 h 61"/>
                <a:gd name="T20" fmla="*/ 11 w 42"/>
                <a:gd name="T21" fmla="*/ 26 h 61"/>
                <a:gd name="T22" fmla="*/ 9 w 42"/>
                <a:gd name="T23" fmla="*/ 28 h 61"/>
                <a:gd name="T24" fmla="*/ 0 w 42"/>
                <a:gd name="T25" fmla="*/ 47 h 61"/>
                <a:gd name="T26" fmla="*/ 1 w 42"/>
                <a:gd name="T27" fmla="*/ 51 h 61"/>
                <a:gd name="T28" fmla="*/ 4 w 42"/>
                <a:gd name="T29" fmla="*/ 54 h 61"/>
                <a:gd name="T30" fmla="*/ 6 w 42"/>
                <a:gd name="T31" fmla="*/ 56 h 61"/>
                <a:gd name="T32" fmla="*/ 8 w 42"/>
                <a:gd name="T33" fmla="*/ 57 h 61"/>
                <a:gd name="T34" fmla="*/ 21 w 42"/>
                <a:gd name="T35" fmla="*/ 61 h 61"/>
                <a:gd name="T36" fmla="*/ 42 w 42"/>
                <a:gd name="T37" fmla="*/ 51 h 61"/>
                <a:gd name="T38" fmla="*/ 42 w 42"/>
                <a:gd name="T39" fmla="*/ 47 h 61"/>
                <a:gd name="T40" fmla="*/ 28 w 42"/>
                <a:gd name="T4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1">
                  <a:moveTo>
                    <a:pt x="28" y="24"/>
                  </a:moveTo>
                  <a:cubicBezTo>
                    <a:pt x="24" y="22"/>
                    <a:pt x="24" y="22"/>
                    <a:pt x="24" y="22"/>
                  </a:cubicBezTo>
                  <a:cubicBezTo>
                    <a:pt x="28" y="20"/>
                    <a:pt x="28" y="20"/>
                    <a:pt x="28" y="20"/>
                  </a:cubicBezTo>
                  <a:cubicBezTo>
                    <a:pt x="31" y="18"/>
                    <a:pt x="33" y="15"/>
                    <a:pt x="33" y="11"/>
                  </a:cubicBezTo>
                  <a:cubicBezTo>
                    <a:pt x="33" y="5"/>
                    <a:pt x="28" y="0"/>
                    <a:pt x="21" y="0"/>
                  </a:cubicBezTo>
                  <a:cubicBezTo>
                    <a:pt x="14" y="0"/>
                    <a:pt x="9" y="5"/>
                    <a:pt x="9" y="11"/>
                  </a:cubicBezTo>
                  <a:cubicBezTo>
                    <a:pt x="9" y="15"/>
                    <a:pt x="11" y="18"/>
                    <a:pt x="15" y="20"/>
                  </a:cubicBezTo>
                  <a:cubicBezTo>
                    <a:pt x="19" y="22"/>
                    <a:pt x="19" y="22"/>
                    <a:pt x="19" y="22"/>
                  </a:cubicBezTo>
                  <a:cubicBezTo>
                    <a:pt x="14" y="24"/>
                    <a:pt x="14" y="24"/>
                    <a:pt x="14" y="24"/>
                  </a:cubicBezTo>
                  <a:cubicBezTo>
                    <a:pt x="14" y="24"/>
                    <a:pt x="13" y="25"/>
                    <a:pt x="13" y="25"/>
                  </a:cubicBezTo>
                  <a:cubicBezTo>
                    <a:pt x="12" y="25"/>
                    <a:pt x="11" y="26"/>
                    <a:pt x="11" y="26"/>
                  </a:cubicBezTo>
                  <a:cubicBezTo>
                    <a:pt x="10" y="27"/>
                    <a:pt x="9" y="27"/>
                    <a:pt x="9" y="28"/>
                  </a:cubicBezTo>
                  <a:cubicBezTo>
                    <a:pt x="4" y="32"/>
                    <a:pt x="0" y="39"/>
                    <a:pt x="0" y="47"/>
                  </a:cubicBezTo>
                  <a:cubicBezTo>
                    <a:pt x="0" y="48"/>
                    <a:pt x="1" y="50"/>
                    <a:pt x="1" y="51"/>
                  </a:cubicBezTo>
                  <a:cubicBezTo>
                    <a:pt x="2" y="52"/>
                    <a:pt x="3" y="53"/>
                    <a:pt x="4" y="54"/>
                  </a:cubicBezTo>
                  <a:cubicBezTo>
                    <a:pt x="4" y="55"/>
                    <a:pt x="5" y="55"/>
                    <a:pt x="6" y="56"/>
                  </a:cubicBezTo>
                  <a:cubicBezTo>
                    <a:pt x="6" y="56"/>
                    <a:pt x="7" y="57"/>
                    <a:pt x="8" y="57"/>
                  </a:cubicBezTo>
                  <a:cubicBezTo>
                    <a:pt x="12" y="60"/>
                    <a:pt x="16" y="61"/>
                    <a:pt x="21" y="61"/>
                  </a:cubicBezTo>
                  <a:cubicBezTo>
                    <a:pt x="29" y="61"/>
                    <a:pt x="37" y="57"/>
                    <a:pt x="42" y="51"/>
                  </a:cubicBezTo>
                  <a:cubicBezTo>
                    <a:pt x="42" y="50"/>
                    <a:pt x="42" y="48"/>
                    <a:pt x="42" y="47"/>
                  </a:cubicBezTo>
                  <a:cubicBezTo>
                    <a:pt x="42" y="36"/>
                    <a:pt x="36" y="27"/>
                    <a:pt x="28" y="2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0" name="Freeform 76">
            <a:extLst>
              <a:ext uri="{FF2B5EF4-FFF2-40B4-BE49-F238E27FC236}">
                <a16:creationId xmlns:a16="http://schemas.microsoft.com/office/drawing/2014/main" id="{E27C6C2F-CDAE-48AB-A4F6-6D7CBC7BFEFD}"/>
              </a:ext>
            </a:extLst>
          </p:cNvPr>
          <p:cNvSpPr>
            <a:spLocks noEditPoints="1"/>
          </p:cNvSpPr>
          <p:nvPr/>
        </p:nvSpPr>
        <p:spPr bwMode="auto">
          <a:xfrm>
            <a:off x="1088647" y="3678321"/>
            <a:ext cx="263565" cy="263565"/>
          </a:xfrm>
          <a:custGeom>
            <a:avLst/>
            <a:gdLst>
              <a:gd name="T0" fmla="*/ 43 w 53"/>
              <a:gd name="T1" fmla="*/ 10 h 53"/>
              <a:gd name="T2" fmla="*/ 9 w 53"/>
              <a:gd name="T3" fmla="*/ 10 h 53"/>
              <a:gd name="T4" fmla="*/ 2 w 53"/>
              <a:gd name="T5" fmla="*/ 34 h 53"/>
              <a:gd name="T6" fmla="*/ 4 w 53"/>
              <a:gd name="T7" fmla="*/ 32 h 53"/>
              <a:gd name="T8" fmla="*/ 19 w 53"/>
              <a:gd name="T9" fmla="*/ 34 h 53"/>
              <a:gd name="T10" fmla="*/ 21 w 53"/>
              <a:gd name="T11" fmla="*/ 49 h 53"/>
              <a:gd name="T12" fmla="*/ 19 w 53"/>
              <a:gd name="T13" fmla="*/ 51 h 53"/>
              <a:gd name="T14" fmla="*/ 43 w 53"/>
              <a:gd name="T15" fmla="*/ 44 h 53"/>
              <a:gd name="T16" fmla="*/ 43 w 53"/>
              <a:gd name="T17" fmla="*/ 10 h 53"/>
              <a:gd name="T18" fmla="*/ 39 w 53"/>
              <a:gd name="T19" fmla="*/ 25 h 53"/>
              <a:gd name="T20" fmla="*/ 29 w 53"/>
              <a:gd name="T21" fmla="*/ 25 h 53"/>
              <a:gd name="T22" fmla="*/ 29 w 53"/>
              <a:gd name="T23" fmla="*/ 15 h 53"/>
              <a:gd name="T24" fmla="*/ 39 w 53"/>
              <a:gd name="T25" fmla="*/ 15 h 53"/>
              <a:gd name="T26" fmla="*/ 39 w 53"/>
              <a:gd name="T27"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53">
                <a:moveTo>
                  <a:pt x="43" y="10"/>
                </a:moveTo>
                <a:cubicBezTo>
                  <a:pt x="34" y="0"/>
                  <a:pt x="18" y="0"/>
                  <a:pt x="9" y="10"/>
                </a:cubicBezTo>
                <a:cubicBezTo>
                  <a:pt x="2" y="16"/>
                  <a:pt x="0" y="25"/>
                  <a:pt x="2" y="34"/>
                </a:cubicBezTo>
                <a:cubicBezTo>
                  <a:pt x="4" y="32"/>
                  <a:pt x="4" y="32"/>
                  <a:pt x="4" y="32"/>
                </a:cubicBezTo>
                <a:cubicBezTo>
                  <a:pt x="7" y="29"/>
                  <a:pt x="14" y="29"/>
                  <a:pt x="19" y="34"/>
                </a:cubicBezTo>
                <a:cubicBezTo>
                  <a:pt x="24" y="39"/>
                  <a:pt x="24" y="46"/>
                  <a:pt x="21" y="49"/>
                </a:cubicBezTo>
                <a:cubicBezTo>
                  <a:pt x="19" y="51"/>
                  <a:pt x="19" y="51"/>
                  <a:pt x="19" y="51"/>
                </a:cubicBezTo>
                <a:cubicBezTo>
                  <a:pt x="28" y="53"/>
                  <a:pt x="37" y="51"/>
                  <a:pt x="43" y="44"/>
                </a:cubicBezTo>
                <a:cubicBezTo>
                  <a:pt x="53" y="35"/>
                  <a:pt x="53" y="19"/>
                  <a:pt x="43" y="10"/>
                </a:cubicBezTo>
                <a:close/>
                <a:moveTo>
                  <a:pt x="39" y="25"/>
                </a:moveTo>
                <a:cubicBezTo>
                  <a:pt x="36" y="28"/>
                  <a:pt x="32" y="28"/>
                  <a:pt x="29" y="25"/>
                </a:cubicBezTo>
                <a:cubicBezTo>
                  <a:pt x="26" y="22"/>
                  <a:pt x="26" y="18"/>
                  <a:pt x="29" y="15"/>
                </a:cubicBezTo>
                <a:cubicBezTo>
                  <a:pt x="32" y="12"/>
                  <a:pt x="36" y="12"/>
                  <a:pt x="39" y="15"/>
                </a:cubicBezTo>
                <a:cubicBezTo>
                  <a:pt x="41" y="18"/>
                  <a:pt x="41" y="22"/>
                  <a:pt x="39" y="2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77">
            <a:extLst>
              <a:ext uri="{FF2B5EF4-FFF2-40B4-BE49-F238E27FC236}">
                <a16:creationId xmlns:a16="http://schemas.microsoft.com/office/drawing/2014/main" id="{157258E1-FAC4-4F7C-A3C8-03087CB1079E}"/>
              </a:ext>
            </a:extLst>
          </p:cNvPr>
          <p:cNvSpPr/>
          <p:nvPr/>
        </p:nvSpPr>
        <p:spPr bwMode="auto">
          <a:xfrm>
            <a:off x="921305" y="3826838"/>
            <a:ext cx="282391" cy="282391"/>
          </a:xfrm>
          <a:custGeom>
            <a:avLst/>
            <a:gdLst>
              <a:gd name="T0" fmla="*/ 52 w 57"/>
              <a:gd name="T1" fmla="*/ 5 h 57"/>
              <a:gd name="T2" fmla="*/ 38 w 57"/>
              <a:gd name="T3" fmla="*/ 4 h 57"/>
              <a:gd name="T4" fmla="*/ 37 w 57"/>
              <a:gd name="T5" fmla="*/ 5 h 57"/>
              <a:gd name="T6" fmla="*/ 4 w 57"/>
              <a:gd name="T7" fmla="*/ 38 h 57"/>
              <a:gd name="T8" fmla="*/ 5 w 57"/>
              <a:gd name="T9" fmla="*/ 52 h 57"/>
              <a:gd name="T10" fmla="*/ 19 w 57"/>
              <a:gd name="T11" fmla="*/ 53 h 57"/>
              <a:gd name="T12" fmla="*/ 19 w 57"/>
              <a:gd name="T13" fmla="*/ 53 h 57"/>
              <a:gd name="T14" fmla="*/ 19 w 57"/>
              <a:gd name="T15" fmla="*/ 53 h 57"/>
              <a:gd name="T16" fmla="*/ 18 w 57"/>
              <a:gd name="T17" fmla="*/ 46 h 57"/>
              <a:gd name="T18" fmla="*/ 25 w 57"/>
              <a:gd name="T19" fmla="*/ 47 h 57"/>
              <a:gd name="T20" fmla="*/ 25 w 57"/>
              <a:gd name="T21" fmla="*/ 47 h 57"/>
              <a:gd name="T22" fmla="*/ 26 w 57"/>
              <a:gd name="T23" fmla="*/ 46 h 57"/>
              <a:gd name="T24" fmla="*/ 26 w 57"/>
              <a:gd name="T25" fmla="*/ 46 h 57"/>
              <a:gd name="T26" fmla="*/ 25 w 57"/>
              <a:gd name="T27" fmla="*/ 39 h 57"/>
              <a:gd name="T28" fmla="*/ 32 w 57"/>
              <a:gd name="T29" fmla="*/ 40 h 57"/>
              <a:gd name="T30" fmla="*/ 32 w 57"/>
              <a:gd name="T31" fmla="*/ 40 h 57"/>
              <a:gd name="T32" fmla="*/ 33 w 57"/>
              <a:gd name="T33" fmla="*/ 39 h 57"/>
              <a:gd name="T34" fmla="*/ 33 w 57"/>
              <a:gd name="T35" fmla="*/ 38 h 57"/>
              <a:gd name="T36" fmla="*/ 32 w 57"/>
              <a:gd name="T37" fmla="*/ 32 h 57"/>
              <a:gd name="T38" fmla="*/ 39 w 57"/>
              <a:gd name="T39" fmla="*/ 33 h 57"/>
              <a:gd name="T40" fmla="*/ 39 w 57"/>
              <a:gd name="T41" fmla="*/ 33 h 57"/>
              <a:gd name="T42" fmla="*/ 41 w 57"/>
              <a:gd name="T43" fmla="*/ 31 h 57"/>
              <a:gd name="T44" fmla="*/ 41 w 57"/>
              <a:gd name="T45" fmla="*/ 31 h 57"/>
              <a:gd name="T46" fmla="*/ 40 w 57"/>
              <a:gd name="T47" fmla="*/ 25 h 57"/>
              <a:gd name="T48" fmla="*/ 46 w 57"/>
              <a:gd name="T49" fmla="*/ 25 h 57"/>
              <a:gd name="T50" fmla="*/ 47 w 57"/>
              <a:gd name="T51" fmla="*/ 26 h 57"/>
              <a:gd name="T52" fmla="*/ 52 w 57"/>
              <a:gd name="T53" fmla="*/ 20 h 57"/>
              <a:gd name="T54" fmla="*/ 53 w 57"/>
              <a:gd name="T55" fmla="*/ 19 h 57"/>
              <a:gd name="T56" fmla="*/ 52 w 57"/>
              <a:gd name="T57"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52" y="5"/>
                </a:moveTo>
                <a:cubicBezTo>
                  <a:pt x="48" y="1"/>
                  <a:pt x="42" y="0"/>
                  <a:pt x="38" y="4"/>
                </a:cubicBezTo>
                <a:cubicBezTo>
                  <a:pt x="37" y="5"/>
                  <a:pt x="37" y="5"/>
                  <a:pt x="37" y="5"/>
                </a:cubicBezTo>
                <a:cubicBezTo>
                  <a:pt x="4" y="38"/>
                  <a:pt x="4" y="38"/>
                  <a:pt x="4" y="38"/>
                </a:cubicBezTo>
                <a:cubicBezTo>
                  <a:pt x="0" y="42"/>
                  <a:pt x="1" y="48"/>
                  <a:pt x="5" y="52"/>
                </a:cubicBezTo>
                <a:cubicBezTo>
                  <a:pt x="9" y="56"/>
                  <a:pt x="15" y="57"/>
                  <a:pt x="19" y="53"/>
                </a:cubicBezTo>
                <a:cubicBezTo>
                  <a:pt x="19" y="53"/>
                  <a:pt x="19" y="53"/>
                  <a:pt x="19" y="53"/>
                </a:cubicBezTo>
                <a:cubicBezTo>
                  <a:pt x="19" y="53"/>
                  <a:pt x="19" y="53"/>
                  <a:pt x="19" y="53"/>
                </a:cubicBezTo>
                <a:cubicBezTo>
                  <a:pt x="18" y="46"/>
                  <a:pt x="18" y="46"/>
                  <a:pt x="18" y="46"/>
                </a:cubicBezTo>
                <a:cubicBezTo>
                  <a:pt x="25" y="47"/>
                  <a:pt x="25" y="47"/>
                  <a:pt x="25" y="47"/>
                </a:cubicBezTo>
                <a:cubicBezTo>
                  <a:pt x="25" y="47"/>
                  <a:pt x="25" y="47"/>
                  <a:pt x="25" y="47"/>
                </a:cubicBezTo>
                <a:cubicBezTo>
                  <a:pt x="26" y="46"/>
                  <a:pt x="26" y="46"/>
                  <a:pt x="26" y="46"/>
                </a:cubicBezTo>
                <a:cubicBezTo>
                  <a:pt x="26" y="46"/>
                  <a:pt x="26" y="46"/>
                  <a:pt x="26" y="46"/>
                </a:cubicBezTo>
                <a:cubicBezTo>
                  <a:pt x="25" y="39"/>
                  <a:pt x="25" y="39"/>
                  <a:pt x="25" y="39"/>
                </a:cubicBezTo>
                <a:cubicBezTo>
                  <a:pt x="32" y="40"/>
                  <a:pt x="32" y="40"/>
                  <a:pt x="32" y="40"/>
                </a:cubicBezTo>
                <a:cubicBezTo>
                  <a:pt x="32" y="40"/>
                  <a:pt x="32" y="40"/>
                  <a:pt x="32" y="40"/>
                </a:cubicBezTo>
                <a:cubicBezTo>
                  <a:pt x="33" y="39"/>
                  <a:pt x="33" y="39"/>
                  <a:pt x="33" y="39"/>
                </a:cubicBezTo>
                <a:cubicBezTo>
                  <a:pt x="33" y="38"/>
                  <a:pt x="33" y="38"/>
                  <a:pt x="33" y="38"/>
                </a:cubicBezTo>
                <a:cubicBezTo>
                  <a:pt x="32" y="32"/>
                  <a:pt x="32" y="32"/>
                  <a:pt x="32" y="32"/>
                </a:cubicBezTo>
                <a:cubicBezTo>
                  <a:pt x="39" y="33"/>
                  <a:pt x="39" y="33"/>
                  <a:pt x="39" y="33"/>
                </a:cubicBezTo>
                <a:cubicBezTo>
                  <a:pt x="39" y="33"/>
                  <a:pt x="39" y="33"/>
                  <a:pt x="39" y="33"/>
                </a:cubicBezTo>
                <a:cubicBezTo>
                  <a:pt x="41" y="31"/>
                  <a:pt x="41" y="31"/>
                  <a:pt x="41" y="31"/>
                </a:cubicBezTo>
                <a:cubicBezTo>
                  <a:pt x="41" y="31"/>
                  <a:pt x="41" y="31"/>
                  <a:pt x="41" y="31"/>
                </a:cubicBezTo>
                <a:cubicBezTo>
                  <a:pt x="40" y="25"/>
                  <a:pt x="40" y="25"/>
                  <a:pt x="40" y="25"/>
                </a:cubicBezTo>
                <a:cubicBezTo>
                  <a:pt x="46" y="25"/>
                  <a:pt x="46" y="25"/>
                  <a:pt x="46" y="25"/>
                </a:cubicBezTo>
                <a:cubicBezTo>
                  <a:pt x="47" y="26"/>
                  <a:pt x="47" y="26"/>
                  <a:pt x="47" y="26"/>
                </a:cubicBezTo>
                <a:cubicBezTo>
                  <a:pt x="52" y="20"/>
                  <a:pt x="52" y="20"/>
                  <a:pt x="52" y="20"/>
                </a:cubicBezTo>
                <a:cubicBezTo>
                  <a:pt x="53" y="19"/>
                  <a:pt x="53" y="19"/>
                  <a:pt x="53" y="19"/>
                </a:cubicBezTo>
                <a:cubicBezTo>
                  <a:pt x="57" y="15"/>
                  <a:pt x="56" y="9"/>
                  <a:pt x="52"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Freeform 75">
            <a:extLst>
              <a:ext uri="{FF2B5EF4-FFF2-40B4-BE49-F238E27FC236}">
                <a16:creationId xmlns:a16="http://schemas.microsoft.com/office/drawing/2014/main" id="{A8DF5CBD-B9DA-4EB4-8513-1853CA73C2E9}"/>
              </a:ext>
            </a:extLst>
          </p:cNvPr>
          <p:cNvSpPr>
            <a:spLocks noEditPoints="1"/>
          </p:cNvSpPr>
          <p:nvPr/>
        </p:nvSpPr>
        <p:spPr bwMode="auto">
          <a:xfrm>
            <a:off x="992533" y="4485817"/>
            <a:ext cx="317951" cy="395348"/>
          </a:xfrm>
          <a:custGeom>
            <a:avLst/>
            <a:gdLst>
              <a:gd name="T0" fmla="*/ 15 w 64"/>
              <a:gd name="T1" fmla="*/ 20 h 80"/>
              <a:gd name="T2" fmla="*/ 28 w 64"/>
              <a:gd name="T3" fmla="*/ 9 h 80"/>
              <a:gd name="T4" fmla="*/ 40 w 64"/>
              <a:gd name="T5" fmla="*/ 9 h 80"/>
              <a:gd name="T6" fmla="*/ 40 w 64"/>
              <a:gd name="T7" fmla="*/ 0 h 80"/>
              <a:gd name="T8" fmla="*/ 24 w 64"/>
              <a:gd name="T9" fmla="*/ 0 h 80"/>
              <a:gd name="T10" fmla="*/ 6 w 64"/>
              <a:gd name="T11" fmla="*/ 17 h 80"/>
              <a:gd name="T12" fmla="*/ 6 w 64"/>
              <a:gd name="T13" fmla="*/ 28 h 80"/>
              <a:gd name="T14" fmla="*/ 15 w 64"/>
              <a:gd name="T15" fmla="*/ 28 h 80"/>
              <a:gd name="T16" fmla="*/ 15 w 64"/>
              <a:gd name="T17" fmla="*/ 20 h 80"/>
              <a:gd name="T18" fmla="*/ 64 w 64"/>
              <a:gd name="T19" fmla="*/ 46 h 80"/>
              <a:gd name="T20" fmla="*/ 64 w 64"/>
              <a:gd name="T21" fmla="*/ 38 h 80"/>
              <a:gd name="T22" fmla="*/ 56 w 64"/>
              <a:gd name="T23" fmla="*/ 30 h 80"/>
              <a:gd name="T24" fmla="*/ 8 w 64"/>
              <a:gd name="T25" fmla="*/ 30 h 80"/>
              <a:gd name="T26" fmla="*/ 0 w 64"/>
              <a:gd name="T27" fmla="*/ 38 h 80"/>
              <a:gd name="T28" fmla="*/ 0 w 64"/>
              <a:gd name="T29" fmla="*/ 72 h 80"/>
              <a:gd name="T30" fmla="*/ 8 w 64"/>
              <a:gd name="T31" fmla="*/ 80 h 80"/>
              <a:gd name="T32" fmla="*/ 56 w 64"/>
              <a:gd name="T33" fmla="*/ 80 h 80"/>
              <a:gd name="T34" fmla="*/ 64 w 64"/>
              <a:gd name="T35" fmla="*/ 72 h 80"/>
              <a:gd name="T36" fmla="*/ 64 w 64"/>
              <a:gd name="T37" fmla="*/ 70 h 80"/>
              <a:gd name="T38" fmla="*/ 53 w 64"/>
              <a:gd name="T39" fmla="*/ 70 h 80"/>
              <a:gd name="T40" fmla="*/ 53 w 64"/>
              <a:gd name="T41" fmla="*/ 66 h 80"/>
              <a:gd name="T42" fmla="*/ 64 w 64"/>
              <a:gd name="T43" fmla="*/ 66 h 80"/>
              <a:gd name="T44" fmla="*/ 64 w 64"/>
              <a:gd name="T45" fmla="*/ 60 h 80"/>
              <a:gd name="T46" fmla="*/ 53 w 64"/>
              <a:gd name="T47" fmla="*/ 60 h 80"/>
              <a:gd name="T48" fmla="*/ 53 w 64"/>
              <a:gd name="T49" fmla="*/ 56 h 80"/>
              <a:gd name="T50" fmla="*/ 64 w 64"/>
              <a:gd name="T51" fmla="*/ 56 h 80"/>
              <a:gd name="T52" fmla="*/ 64 w 64"/>
              <a:gd name="T53" fmla="*/ 50 h 80"/>
              <a:gd name="T54" fmla="*/ 53 w 64"/>
              <a:gd name="T55" fmla="*/ 50 h 80"/>
              <a:gd name="T56" fmla="*/ 53 w 64"/>
              <a:gd name="T57" fmla="*/ 46 h 80"/>
              <a:gd name="T58" fmla="*/ 64 w 64"/>
              <a:gd name="T59" fmla="*/ 46 h 80"/>
              <a:gd name="T60" fmla="*/ 35 w 64"/>
              <a:gd name="T61" fmla="*/ 61 h 80"/>
              <a:gd name="T62" fmla="*/ 35 w 64"/>
              <a:gd name="T63" fmla="*/ 66 h 80"/>
              <a:gd name="T64" fmla="*/ 32 w 64"/>
              <a:gd name="T65" fmla="*/ 68 h 80"/>
              <a:gd name="T66" fmla="*/ 29 w 64"/>
              <a:gd name="T67" fmla="*/ 66 h 80"/>
              <a:gd name="T68" fmla="*/ 29 w 64"/>
              <a:gd name="T69" fmla="*/ 61 h 80"/>
              <a:gd name="T70" fmla="*/ 25 w 64"/>
              <a:gd name="T71" fmla="*/ 55 h 80"/>
              <a:gd name="T72" fmla="*/ 32 w 64"/>
              <a:gd name="T73" fmla="*/ 48 h 80"/>
              <a:gd name="T74" fmla="*/ 38 w 64"/>
              <a:gd name="T75" fmla="*/ 55 h 80"/>
              <a:gd name="T76" fmla="*/ 35 w 64"/>
              <a:gd name="T77" fmla="*/ 6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80">
                <a:moveTo>
                  <a:pt x="15" y="20"/>
                </a:moveTo>
                <a:cubicBezTo>
                  <a:pt x="15" y="13"/>
                  <a:pt x="21" y="9"/>
                  <a:pt x="28" y="9"/>
                </a:cubicBezTo>
                <a:cubicBezTo>
                  <a:pt x="40" y="9"/>
                  <a:pt x="40" y="9"/>
                  <a:pt x="40" y="9"/>
                </a:cubicBezTo>
                <a:cubicBezTo>
                  <a:pt x="40" y="0"/>
                  <a:pt x="40" y="0"/>
                  <a:pt x="40" y="0"/>
                </a:cubicBezTo>
                <a:cubicBezTo>
                  <a:pt x="24" y="0"/>
                  <a:pt x="24" y="0"/>
                  <a:pt x="24" y="0"/>
                </a:cubicBezTo>
                <a:cubicBezTo>
                  <a:pt x="14" y="0"/>
                  <a:pt x="6" y="8"/>
                  <a:pt x="6" y="17"/>
                </a:cubicBezTo>
                <a:cubicBezTo>
                  <a:pt x="6" y="28"/>
                  <a:pt x="6" y="28"/>
                  <a:pt x="6" y="28"/>
                </a:cubicBezTo>
                <a:cubicBezTo>
                  <a:pt x="15" y="28"/>
                  <a:pt x="15" y="28"/>
                  <a:pt x="15" y="28"/>
                </a:cubicBezTo>
                <a:lnTo>
                  <a:pt x="15" y="20"/>
                </a:lnTo>
                <a:close/>
                <a:moveTo>
                  <a:pt x="64" y="46"/>
                </a:moveTo>
                <a:cubicBezTo>
                  <a:pt x="64" y="38"/>
                  <a:pt x="64" y="38"/>
                  <a:pt x="64" y="38"/>
                </a:cubicBezTo>
                <a:cubicBezTo>
                  <a:pt x="64" y="34"/>
                  <a:pt x="60" y="30"/>
                  <a:pt x="56" y="30"/>
                </a:cubicBezTo>
                <a:cubicBezTo>
                  <a:pt x="8" y="30"/>
                  <a:pt x="8" y="30"/>
                  <a:pt x="8" y="30"/>
                </a:cubicBezTo>
                <a:cubicBezTo>
                  <a:pt x="4" y="30"/>
                  <a:pt x="0" y="34"/>
                  <a:pt x="0" y="38"/>
                </a:cubicBezTo>
                <a:cubicBezTo>
                  <a:pt x="0" y="72"/>
                  <a:pt x="0" y="72"/>
                  <a:pt x="0" y="72"/>
                </a:cubicBezTo>
                <a:cubicBezTo>
                  <a:pt x="0" y="76"/>
                  <a:pt x="4" y="80"/>
                  <a:pt x="8" y="80"/>
                </a:cubicBezTo>
                <a:cubicBezTo>
                  <a:pt x="56" y="80"/>
                  <a:pt x="56" y="80"/>
                  <a:pt x="56" y="80"/>
                </a:cubicBezTo>
                <a:cubicBezTo>
                  <a:pt x="60" y="80"/>
                  <a:pt x="64" y="76"/>
                  <a:pt x="64" y="72"/>
                </a:cubicBezTo>
                <a:cubicBezTo>
                  <a:pt x="64" y="70"/>
                  <a:pt x="64" y="70"/>
                  <a:pt x="64" y="70"/>
                </a:cubicBezTo>
                <a:cubicBezTo>
                  <a:pt x="53" y="70"/>
                  <a:pt x="53" y="70"/>
                  <a:pt x="53" y="70"/>
                </a:cubicBezTo>
                <a:cubicBezTo>
                  <a:pt x="53" y="66"/>
                  <a:pt x="53" y="66"/>
                  <a:pt x="53" y="66"/>
                </a:cubicBezTo>
                <a:cubicBezTo>
                  <a:pt x="64" y="66"/>
                  <a:pt x="64" y="66"/>
                  <a:pt x="64" y="66"/>
                </a:cubicBezTo>
                <a:cubicBezTo>
                  <a:pt x="64" y="60"/>
                  <a:pt x="64" y="60"/>
                  <a:pt x="64" y="60"/>
                </a:cubicBezTo>
                <a:cubicBezTo>
                  <a:pt x="53" y="60"/>
                  <a:pt x="53" y="60"/>
                  <a:pt x="53" y="60"/>
                </a:cubicBezTo>
                <a:cubicBezTo>
                  <a:pt x="53" y="56"/>
                  <a:pt x="53" y="56"/>
                  <a:pt x="53" y="56"/>
                </a:cubicBezTo>
                <a:cubicBezTo>
                  <a:pt x="64" y="56"/>
                  <a:pt x="64" y="56"/>
                  <a:pt x="64" y="56"/>
                </a:cubicBezTo>
                <a:cubicBezTo>
                  <a:pt x="64" y="50"/>
                  <a:pt x="64" y="50"/>
                  <a:pt x="64" y="50"/>
                </a:cubicBezTo>
                <a:cubicBezTo>
                  <a:pt x="53" y="50"/>
                  <a:pt x="53" y="50"/>
                  <a:pt x="53" y="50"/>
                </a:cubicBezTo>
                <a:cubicBezTo>
                  <a:pt x="53" y="46"/>
                  <a:pt x="53" y="46"/>
                  <a:pt x="53" y="46"/>
                </a:cubicBezTo>
                <a:lnTo>
                  <a:pt x="64" y="46"/>
                </a:lnTo>
                <a:close/>
                <a:moveTo>
                  <a:pt x="35" y="61"/>
                </a:moveTo>
                <a:cubicBezTo>
                  <a:pt x="35" y="66"/>
                  <a:pt x="35" y="66"/>
                  <a:pt x="35" y="66"/>
                </a:cubicBezTo>
                <a:cubicBezTo>
                  <a:pt x="35" y="67"/>
                  <a:pt x="33" y="68"/>
                  <a:pt x="32" y="68"/>
                </a:cubicBezTo>
                <a:cubicBezTo>
                  <a:pt x="30" y="68"/>
                  <a:pt x="29" y="67"/>
                  <a:pt x="29" y="66"/>
                </a:cubicBezTo>
                <a:cubicBezTo>
                  <a:pt x="29" y="61"/>
                  <a:pt x="29" y="61"/>
                  <a:pt x="29" y="61"/>
                </a:cubicBezTo>
                <a:cubicBezTo>
                  <a:pt x="27" y="59"/>
                  <a:pt x="25" y="57"/>
                  <a:pt x="25" y="55"/>
                </a:cubicBezTo>
                <a:cubicBezTo>
                  <a:pt x="25" y="51"/>
                  <a:pt x="28" y="48"/>
                  <a:pt x="32" y="48"/>
                </a:cubicBezTo>
                <a:cubicBezTo>
                  <a:pt x="36" y="48"/>
                  <a:pt x="38" y="51"/>
                  <a:pt x="38" y="55"/>
                </a:cubicBezTo>
                <a:cubicBezTo>
                  <a:pt x="38" y="57"/>
                  <a:pt x="37" y="59"/>
                  <a:pt x="35" y="6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3" name="组合 12">
            <a:extLst>
              <a:ext uri="{FF2B5EF4-FFF2-40B4-BE49-F238E27FC236}">
                <a16:creationId xmlns:a16="http://schemas.microsoft.com/office/drawing/2014/main" id="{90883206-3991-4EB2-8FE9-00CA23DE7E98}"/>
              </a:ext>
            </a:extLst>
          </p:cNvPr>
          <p:cNvGrpSpPr/>
          <p:nvPr/>
        </p:nvGrpSpPr>
        <p:grpSpPr>
          <a:xfrm>
            <a:off x="243824" y="113936"/>
            <a:ext cx="766020" cy="629582"/>
            <a:chOff x="3755490" y="2475060"/>
            <a:chExt cx="1565505" cy="1286667"/>
          </a:xfrm>
          <a:effectLst>
            <a:glow rad="25400">
              <a:srgbClr val="00B0F0">
                <a:alpha val="40000"/>
              </a:srgbClr>
            </a:glow>
          </a:effectLst>
        </p:grpSpPr>
        <p:pic>
          <p:nvPicPr>
            <p:cNvPr id="14" name="PA_图片 6">
              <a:extLst>
                <a:ext uri="{FF2B5EF4-FFF2-40B4-BE49-F238E27FC236}">
                  <a16:creationId xmlns:a16="http://schemas.microsoft.com/office/drawing/2014/main" id="{F44C500D-5154-4970-B994-4EA8196BF93E}"/>
                </a:ext>
              </a:extLst>
            </p:cNvPr>
            <p:cNvPicPr>
              <a:picLocks noChangeAspect="1"/>
            </p:cNvPicPr>
            <p:nvPr>
              <p:custDataLst>
                <p:tags r:id="rId3"/>
              </p:custDataLst>
            </p:nvPr>
          </p:nvPicPr>
          <p:blipFill>
            <a:blip r:embed="rId6">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15" name="PA_图片 6">
              <a:extLst>
                <a:ext uri="{FF2B5EF4-FFF2-40B4-BE49-F238E27FC236}">
                  <a16:creationId xmlns:a16="http://schemas.microsoft.com/office/drawing/2014/main" id="{093B229D-B1CD-4F37-AC61-6DB0D87188D8}"/>
                </a:ext>
              </a:extLst>
            </p:cNvPr>
            <p:cNvPicPr>
              <a:picLocks noChangeAspect="1"/>
            </p:cNvPicPr>
            <p:nvPr>
              <p:custDataLst>
                <p:tags r:id="rId4"/>
              </p:custDataLst>
            </p:nvPr>
          </p:nvPicPr>
          <p:blipFill>
            <a:blip r:embed="rId6">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16" name="文本框 15">
            <a:extLst>
              <a:ext uri="{FF2B5EF4-FFF2-40B4-BE49-F238E27FC236}">
                <a16:creationId xmlns:a16="http://schemas.microsoft.com/office/drawing/2014/main" id="{9FB26D1D-BA2A-46A7-AC6B-1F4B2D498090}"/>
              </a:ext>
            </a:extLst>
          </p:cNvPr>
          <p:cNvSpPr txBox="1"/>
          <p:nvPr/>
        </p:nvSpPr>
        <p:spPr>
          <a:xfrm>
            <a:off x="1170284" y="228672"/>
            <a:ext cx="2438400" cy="400110"/>
          </a:xfrm>
          <a:prstGeom prst="rect">
            <a:avLst/>
          </a:prstGeom>
          <a:noFill/>
        </p:spPr>
        <p:txBody>
          <a:bodyPr wrap="square" rtlCol="0">
            <a:spAutoFit/>
          </a:bodyPr>
          <a:lstStyle/>
          <a:p>
            <a:r>
              <a:rPr lang="zh-CN" altLang="en-US" sz="2000" b="1" dirty="0">
                <a:solidFill>
                  <a:srgbClr val="00B0F0"/>
                </a:solidFill>
                <a:latin typeface="+mn-ea"/>
              </a:rPr>
              <a:t>论文框架</a:t>
            </a:r>
          </a:p>
        </p:txBody>
      </p:sp>
      <p:sp>
        <p:nvSpPr>
          <p:cNvPr id="17" name="文本框 16">
            <a:extLst>
              <a:ext uri="{FF2B5EF4-FFF2-40B4-BE49-F238E27FC236}">
                <a16:creationId xmlns:a16="http://schemas.microsoft.com/office/drawing/2014/main" id="{88E0BDF2-27EF-455C-9D83-BEE544A56971}"/>
              </a:ext>
            </a:extLst>
          </p:cNvPr>
          <p:cNvSpPr txBox="1"/>
          <p:nvPr/>
        </p:nvSpPr>
        <p:spPr>
          <a:xfrm>
            <a:off x="1664802" y="1186166"/>
            <a:ext cx="1265210" cy="369332"/>
          </a:xfrm>
          <a:prstGeom prst="rect">
            <a:avLst/>
          </a:prstGeom>
          <a:noFill/>
        </p:spPr>
        <p:txBody>
          <a:bodyPr wrap="square" rtlCol="0">
            <a:spAutoFit/>
          </a:bodyPr>
          <a:lstStyle/>
          <a:p>
            <a:r>
              <a:rPr lang="zh-CN" altLang="en-US" dirty="0">
                <a:solidFill>
                  <a:schemeClr val="bg1"/>
                </a:solidFill>
              </a:rPr>
              <a:t>研究背景</a:t>
            </a:r>
          </a:p>
        </p:txBody>
      </p:sp>
      <p:sp>
        <p:nvSpPr>
          <p:cNvPr id="24" name="文本框 23">
            <a:extLst>
              <a:ext uri="{FF2B5EF4-FFF2-40B4-BE49-F238E27FC236}">
                <a16:creationId xmlns:a16="http://schemas.microsoft.com/office/drawing/2014/main" id="{55F2A17A-BF95-41BA-8CB1-67E6DD0B6B0F}"/>
              </a:ext>
            </a:extLst>
          </p:cNvPr>
          <p:cNvSpPr txBox="1"/>
          <p:nvPr/>
        </p:nvSpPr>
        <p:spPr>
          <a:xfrm>
            <a:off x="1651820" y="2779150"/>
            <a:ext cx="2438399" cy="369332"/>
          </a:xfrm>
          <a:prstGeom prst="rect">
            <a:avLst/>
          </a:prstGeom>
          <a:noFill/>
        </p:spPr>
        <p:txBody>
          <a:bodyPr wrap="square" rtlCol="0">
            <a:spAutoFit/>
          </a:bodyPr>
          <a:lstStyle/>
          <a:p>
            <a:r>
              <a:rPr lang="en-US" altLang="zh-CN" dirty="0" err="1">
                <a:solidFill>
                  <a:schemeClr val="bg1"/>
                </a:solidFill>
              </a:rPr>
              <a:t>NeuroSLAM</a:t>
            </a:r>
            <a:r>
              <a:rPr lang="zh-CN" altLang="en-US" dirty="0">
                <a:solidFill>
                  <a:schemeClr val="bg1"/>
                </a:solidFill>
              </a:rPr>
              <a:t>理论基础</a:t>
            </a:r>
          </a:p>
        </p:txBody>
      </p:sp>
      <p:sp>
        <p:nvSpPr>
          <p:cNvPr id="26" name="文本框 25">
            <a:extLst>
              <a:ext uri="{FF2B5EF4-FFF2-40B4-BE49-F238E27FC236}">
                <a16:creationId xmlns:a16="http://schemas.microsoft.com/office/drawing/2014/main" id="{EA24B44B-5AE4-404A-A69D-08EF6301841D}"/>
              </a:ext>
            </a:extLst>
          </p:cNvPr>
          <p:cNvSpPr txBox="1"/>
          <p:nvPr/>
        </p:nvSpPr>
        <p:spPr>
          <a:xfrm>
            <a:off x="1620830" y="3671810"/>
            <a:ext cx="2074607" cy="369332"/>
          </a:xfrm>
          <a:prstGeom prst="rect">
            <a:avLst/>
          </a:prstGeom>
          <a:noFill/>
        </p:spPr>
        <p:txBody>
          <a:bodyPr wrap="square" rtlCol="0">
            <a:spAutoFit/>
          </a:bodyPr>
          <a:lstStyle/>
          <a:p>
            <a:r>
              <a:rPr lang="zh-CN" altLang="en-US" dirty="0">
                <a:solidFill>
                  <a:schemeClr val="bg1"/>
                </a:solidFill>
              </a:rPr>
              <a:t>实验结果</a:t>
            </a:r>
          </a:p>
        </p:txBody>
      </p:sp>
      <p:sp>
        <p:nvSpPr>
          <p:cNvPr id="27" name="文本框 26">
            <a:extLst>
              <a:ext uri="{FF2B5EF4-FFF2-40B4-BE49-F238E27FC236}">
                <a16:creationId xmlns:a16="http://schemas.microsoft.com/office/drawing/2014/main" id="{E24B1167-EFE5-476B-A100-C89F4AC37F55}"/>
              </a:ext>
            </a:extLst>
          </p:cNvPr>
          <p:cNvSpPr txBox="1"/>
          <p:nvPr/>
        </p:nvSpPr>
        <p:spPr>
          <a:xfrm>
            <a:off x="1635704" y="4501742"/>
            <a:ext cx="1828800" cy="369332"/>
          </a:xfrm>
          <a:prstGeom prst="rect">
            <a:avLst/>
          </a:prstGeom>
          <a:noFill/>
        </p:spPr>
        <p:txBody>
          <a:bodyPr wrap="square" rtlCol="0">
            <a:spAutoFit/>
          </a:bodyPr>
          <a:lstStyle/>
          <a:p>
            <a:r>
              <a:rPr lang="zh-CN" altLang="en-US" dirty="0">
                <a:solidFill>
                  <a:schemeClr val="bg1"/>
                </a:solidFill>
              </a:rPr>
              <a:t>未来展望</a:t>
            </a:r>
          </a:p>
        </p:txBody>
      </p:sp>
      <p:sp>
        <p:nvSpPr>
          <p:cNvPr id="28" name="文本框 27">
            <a:extLst>
              <a:ext uri="{FF2B5EF4-FFF2-40B4-BE49-F238E27FC236}">
                <a16:creationId xmlns:a16="http://schemas.microsoft.com/office/drawing/2014/main" id="{7ED5DC04-3B72-491D-B382-A203811A0AF7}"/>
              </a:ext>
            </a:extLst>
          </p:cNvPr>
          <p:cNvSpPr txBox="1"/>
          <p:nvPr/>
        </p:nvSpPr>
        <p:spPr>
          <a:xfrm>
            <a:off x="3755920" y="914404"/>
            <a:ext cx="7561009" cy="1846659"/>
          </a:xfrm>
          <a:prstGeom prst="rect">
            <a:avLst/>
          </a:prstGeom>
          <a:noFill/>
        </p:spPr>
        <p:txBody>
          <a:bodyPr wrap="square" rtlCol="0">
            <a:spAutoFit/>
          </a:bodyPr>
          <a:lstStyle/>
          <a:p>
            <a:r>
              <a:rPr lang="en-US" altLang="zh-CN" sz="2400" kern="100" dirty="0">
                <a:solidFill>
                  <a:schemeClr val="bg1"/>
                </a:solidFill>
                <a:effectLst/>
                <a:latin typeface="+mn-ea"/>
                <a:cs typeface="Times New Roman" panose="02020603050405020304" pitchFamily="18" charset="0"/>
              </a:rPr>
              <a:t>      </a:t>
            </a:r>
            <a:r>
              <a:rPr lang="zh-CN" altLang="zh-CN" sz="2400" kern="100" dirty="0">
                <a:solidFill>
                  <a:schemeClr val="bg1"/>
                </a:solidFill>
                <a:effectLst/>
                <a:latin typeface="+mn-ea"/>
                <a:cs typeface="Times New Roman" panose="02020603050405020304" pitchFamily="18" charset="0"/>
              </a:rPr>
              <a:t>综述问题的历史</a:t>
            </a:r>
            <a:r>
              <a:rPr lang="zh-CN" altLang="en-US" sz="2400" kern="100" dirty="0">
                <a:solidFill>
                  <a:schemeClr val="bg1"/>
                </a:solidFill>
                <a:effectLst/>
                <a:latin typeface="+mn-ea"/>
                <a:cs typeface="Times New Roman" panose="02020603050405020304" pitchFamily="18" charset="0"/>
              </a:rPr>
              <a:t>、</a:t>
            </a:r>
            <a:r>
              <a:rPr lang="zh-CN" altLang="zh-CN" sz="2400" kern="100" dirty="0">
                <a:solidFill>
                  <a:schemeClr val="bg1"/>
                </a:solidFill>
                <a:effectLst/>
                <a:latin typeface="+mn-ea"/>
                <a:cs typeface="Times New Roman" panose="02020603050405020304" pitchFamily="18" charset="0"/>
              </a:rPr>
              <a:t>现状和发展动态，采用纵向对比在过去、现在与未来的类脑导航技术，横向对比主要的五种类脑导航技术：吸引子神经网络型、深度学习型、脉冲神经网络型 、振荡相干型和贝叶斯推理型。</a:t>
            </a:r>
          </a:p>
          <a:p>
            <a:endParaRPr lang="zh-CN" altLang="en-US" dirty="0"/>
          </a:p>
        </p:txBody>
      </p:sp>
      <p:sp>
        <p:nvSpPr>
          <p:cNvPr id="30" name="文本框 29">
            <a:extLst>
              <a:ext uri="{FF2B5EF4-FFF2-40B4-BE49-F238E27FC236}">
                <a16:creationId xmlns:a16="http://schemas.microsoft.com/office/drawing/2014/main" id="{512DBD3D-71F3-4519-9132-AC741D5CF125}"/>
              </a:ext>
            </a:extLst>
          </p:cNvPr>
          <p:cNvSpPr txBox="1"/>
          <p:nvPr/>
        </p:nvSpPr>
        <p:spPr>
          <a:xfrm>
            <a:off x="4296248" y="1808161"/>
            <a:ext cx="7334761" cy="2677656"/>
          </a:xfrm>
          <a:prstGeom prst="rect">
            <a:avLst/>
          </a:prstGeom>
          <a:noFill/>
        </p:spPr>
        <p:txBody>
          <a:bodyPr wrap="square" rtlCol="0">
            <a:spAutoFit/>
          </a:bodyPr>
          <a:lstStyle/>
          <a:p>
            <a:pPr lvl="0" algn="just"/>
            <a:r>
              <a:rPr lang="en-US" altLang="zh-CN" sz="1800" kern="100" dirty="0">
                <a:solidFill>
                  <a:schemeClr val="bg1"/>
                </a:solidFill>
                <a:effectLst/>
                <a:latin typeface="宋体" panose="02010600030101010101" pitchFamily="2" charset="-122"/>
                <a:ea typeface="等线" panose="02010600030101010101" pitchFamily="2" charset="-122"/>
                <a:cs typeface="Times New Roman" panose="02020603050405020304" pitchFamily="18" charset="0"/>
              </a:rPr>
              <a:t>    </a:t>
            </a:r>
            <a:r>
              <a:rPr lang="zh-CN" altLang="zh-CN" sz="2400" kern="100" dirty="0">
                <a:solidFill>
                  <a:schemeClr val="bg1"/>
                </a:solidFill>
                <a:effectLst/>
                <a:latin typeface="+mn-ea"/>
                <a:cs typeface="Times New Roman" panose="02020603050405020304" pitchFamily="18" charset="0"/>
              </a:rPr>
              <a:t>传统的</a:t>
            </a:r>
            <a:r>
              <a:rPr lang="en-US" altLang="zh-CN" sz="2400" kern="100" dirty="0">
                <a:solidFill>
                  <a:schemeClr val="bg1"/>
                </a:solidFill>
                <a:effectLst/>
                <a:latin typeface="+mn-ea"/>
                <a:cs typeface="Times New Roman" panose="02020603050405020304" pitchFamily="18" charset="0"/>
              </a:rPr>
              <a:t>3D</a:t>
            </a:r>
            <a:r>
              <a:rPr lang="zh-CN" altLang="zh-CN" sz="2400" kern="100" dirty="0">
                <a:solidFill>
                  <a:schemeClr val="bg1"/>
                </a:solidFill>
                <a:effectLst/>
                <a:latin typeface="+mn-ea"/>
                <a:cs typeface="Times New Roman" panose="02020603050405020304" pitchFamily="18" charset="0"/>
              </a:rPr>
              <a:t>视觉</a:t>
            </a:r>
            <a:r>
              <a:rPr lang="en-US" altLang="zh-CN" sz="2400" kern="100" dirty="0">
                <a:solidFill>
                  <a:schemeClr val="bg1"/>
                </a:solidFill>
                <a:effectLst/>
                <a:latin typeface="+mn-ea"/>
                <a:cs typeface="Times New Roman" panose="02020603050405020304" pitchFamily="18" charset="0"/>
              </a:rPr>
              <a:t>SLAM</a:t>
            </a:r>
            <a:r>
              <a:rPr lang="zh-CN" altLang="zh-CN" sz="2400" kern="100" dirty="0">
                <a:solidFill>
                  <a:schemeClr val="bg1"/>
                </a:solidFill>
                <a:effectLst/>
                <a:latin typeface="+mn-ea"/>
                <a:cs typeface="Times New Roman" panose="02020603050405020304" pitchFamily="18" charset="0"/>
              </a:rPr>
              <a:t>和已经在</a:t>
            </a:r>
            <a:r>
              <a:rPr lang="en-US" altLang="zh-CN" sz="2400" kern="100" dirty="0">
                <a:solidFill>
                  <a:schemeClr val="bg1"/>
                </a:solidFill>
                <a:effectLst/>
                <a:latin typeface="+mn-ea"/>
                <a:cs typeface="Times New Roman" panose="02020603050405020304" pitchFamily="18" charset="0"/>
              </a:rPr>
              <a:t>2D</a:t>
            </a:r>
            <a:r>
              <a:rPr lang="zh-CN" altLang="zh-CN" sz="2400" kern="100" dirty="0">
                <a:solidFill>
                  <a:schemeClr val="bg1"/>
                </a:solidFill>
                <a:effectLst/>
                <a:latin typeface="+mn-ea"/>
                <a:cs typeface="Times New Roman" panose="02020603050405020304" pitchFamily="18" charset="0"/>
              </a:rPr>
              <a:t>领域有成熟应用的类脑</a:t>
            </a:r>
            <a:r>
              <a:rPr lang="en-US" altLang="zh-CN" sz="2400" kern="100" dirty="0">
                <a:solidFill>
                  <a:schemeClr val="bg1"/>
                </a:solidFill>
                <a:effectLst/>
                <a:latin typeface="+mn-ea"/>
                <a:cs typeface="Times New Roman" panose="02020603050405020304" pitchFamily="18" charset="0"/>
              </a:rPr>
              <a:t>SLAM</a:t>
            </a:r>
            <a:r>
              <a:rPr lang="zh-CN" altLang="zh-CN" sz="2400" kern="100" dirty="0">
                <a:solidFill>
                  <a:schemeClr val="bg1"/>
                </a:solidFill>
                <a:effectLst/>
                <a:latin typeface="+mn-ea"/>
                <a:cs typeface="Times New Roman" panose="02020603050405020304" pitchFamily="18" charset="0"/>
              </a:rPr>
              <a:t>系统；</a:t>
            </a:r>
            <a:r>
              <a:rPr lang="en-US" altLang="zh-CN" sz="2400" kern="100" dirty="0">
                <a:solidFill>
                  <a:schemeClr val="bg1"/>
                </a:solidFill>
                <a:effectLst/>
                <a:latin typeface="+mn-ea"/>
                <a:cs typeface="Times New Roman" panose="02020603050405020304" pitchFamily="18" charset="0"/>
              </a:rPr>
              <a:t>2.</a:t>
            </a:r>
            <a:r>
              <a:rPr lang="zh-CN" altLang="zh-CN" sz="2400" kern="100" dirty="0">
                <a:solidFill>
                  <a:schemeClr val="bg1"/>
                </a:solidFill>
                <a:effectLst/>
                <a:latin typeface="+mn-ea"/>
                <a:cs typeface="Times New Roman" panose="02020603050405020304" pitchFamily="18" charset="0"/>
              </a:rPr>
              <a:t>三种空间感知神经元的发现：</a:t>
            </a:r>
            <a:r>
              <a:rPr lang="en-US" altLang="zh-CN" sz="2400" kern="100" dirty="0">
                <a:solidFill>
                  <a:schemeClr val="bg1"/>
                </a:solidFill>
                <a:effectLst/>
                <a:latin typeface="+mn-ea"/>
                <a:cs typeface="Times New Roman" panose="02020603050405020304" pitchFamily="18" charset="0"/>
              </a:rPr>
              <a:t>3D</a:t>
            </a:r>
            <a:r>
              <a:rPr lang="zh-CN" altLang="zh-CN" sz="2400" kern="100" dirty="0">
                <a:solidFill>
                  <a:schemeClr val="bg1"/>
                </a:solidFill>
                <a:effectLst/>
                <a:latin typeface="+mn-ea"/>
                <a:cs typeface="Times New Roman" panose="02020603050405020304" pitchFamily="18" charset="0"/>
              </a:rPr>
              <a:t>位置细胞、</a:t>
            </a:r>
            <a:r>
              <a:rPr lang="en-US" altLang="zh-CN" sz="2400" kern="100" dirty="0">
                <a:solidFill>
                  <a:schemeClr val="bg1"/>
                </a:solidFill>
                <a:effectLst/>
                <a:latin typeface="+mn-ea"/>
                <a:cs typeface="Times New Roman" panose="02020603050405020304" pitchFamily="18" charset="0"/>
              </a:rPr>
              <a:t>3D</a:t>
            </a:r>
            <a:r>
              <a:rPr lang="zh-CN" altLang="zh-CN" sz="2400" kern="100" dirty="0">
                <a:solidFill>
                  <a:schemeClr val="bg1"/>
                </a:solidFill>
                <a:effectLst/>
                <a:latin typeface="+mn-ea"/>
                <a:cs typeface="Times New Roman" panose="02020603050405020304" pitchFamily="18" charset="0"/>
              </a:rPr>
              <a:t>网格细胞和头部方向细胞；</a:t>
            </a:r>
            <a:r>
              <a:rPr lang="en-US" altLang="zh-CN" sz="2400" kern="100" dirty="0">
                <a:solidFill>
                  <a:schemeClr val="bg1"/>
                </a:solidFill>
                <a:effectLst/>
                <a:latin typeface="+mn-ea"/>
                <a:cs typeface="Times New Roman" panose="02020603050405020304" pitchFamily="18" charset="0"/>
              </a:rPr>
              <a:t>3.</a:t>
            </a:r>
            <a:r>
              <a:rPr lang="zh-CN" altLang="zh-CN" sz="2400" kern="100" dirty="0">
                <a:solidFill>
                  <a:schemeClr val="bg1"/>
                </a:solidFill>
                <a:effectLst/>
                <a:latin typeface="+mn-ea"/>
                <a:cs typeface="Times New Roman" panose="02020603050405020304" pitchFamily="18" charset="0"/>
              </a:rPr>
              <a:t>依据多维连续吸引子神经网络模型对</a:t>
            </a:r>
            <a:r>
              <a:rPr lang="en-US" altLang="zh-CN" sz="2400" kern="100" dirty="0">
                <a:solidFill>
                  <a:schemeClr val="bg1"/>
                </a:solidFill>
                <a:effectLst/>
                <a:latin typeface="+mn-ea"/>
                <a:cs typeface="Times New Roman" panose="02020603050405020304" pitchFamily="18" charset="0"/>
              </a:rPr>
              <a:t>3D</a:t>
            </a:r>
            <a:r>
              <a:rPr lang="zh-CN" altLang="zh-CN" sz="2400" kern="100" dirty="0">
                <a:solidFill>
                  <a:schemeClr val="bg1"/>
                </a:solidFill>
                <a:effectLst/>
                <a:latin typeface="+mn-ea"/>
                <a:cs typeface="Times New Roman" panose="02020603050405020304" pitchFamily="18" charset="0"/>
              </a:rPr>
              <a:t>网格细胞和头部方向细胞进行建模；</a:t>
            </a:r>
            <a:r>
              <a:rPr lang="en-US" altLang="zh-CN" sz="2400" kern="100" dirty="0">
                <a:solidFill>
                  <a:schemeClr val="bg1"/>
                </a:solidFill>
                <a:effectLst/>
                <a:latin typeface="+mn-ea"/>
                <a:cs typeface="Times New Roman" panose="02020603050405020304" pitchFamily="18" charset="0"/>
              </a:rPr>
              <a:t>4.</a:t>
            </a:r>
            <a:r>
              <a:rPr lang="zh-CN" altLang="zh-CN" sz="2400" kern="100" dirty="0">
                <a:solidFill>
                  <a:schemeClr val="bg1"/>
                </a:solidFill>
                <a:effectLst/>
                <a:latin typeface="+mn-ea"/>
                <a:cs typeface="Times New Roman" panose="02020603050405020304" pitchFamily="18" charset="0"/>
              </a:rPr>
              <a:t>通过两类相机：本地视觉相机和视觉里程计，实现两大功能：路径整合和依据经验的多层地图建构。</a:t>
            </a:r>
            <a:endParaRPr lang="zh-CN" altLang="zh-CN" sz="1800" kern="100" dirty="0">
              <a:solidFill>
                <a:schemeClr val="bg1"/>
              </a:solidFill>
              <a:effectLst/>
              <a:latin typeface="+mn-ea"/>
              <a:cs typeface="Times New Roman" panose="02020603050405020304" pitchFamily="18" charset="0"/>
            </a:endParaRPr>
          </a:p>
        </p:txBody>
      </p:sp>
      <p:grpSp>
        <p:nvGrpSpPr>
          <p:cNvPr id="31" name="组合 30">
            <a:extLst>
              <a:ext uri="{FF2B5EF4-FFF2-40B4-BE49-F238E27FC236}">
                <a16:creationId xmlns:a16="http://schemas.microsoft.com/office/drawing/2014/main" id="{1AA730C5-6EDB-4589-998A-45A38DEE2A15}"/>
              </a:ext>
            </a:extLst>
          </p:cNvPr>
          <p:cNvGrpSpPr/>
          <p:nvPr/>
        </p:nvGrpSpPr>
        <p:grpSpPr>
          <a:xfrm>
            <a:off x="316414" y="1851215"/>
            <a:ext cx="766020" cy="629582"/>
            <a:chOff x="3755490" y="2475060"/>
            <a:chExt cx="1565505" cy="1286667"/>
          </a:xfrm>
          <a:effectLst>
            <a:glow rad="25400">
              <a:srgbClr val="00B0F0">
                <a:alpha val="40000"/>
              </a:srgbClr>
            </a:glow>
          </a:effectLst>
        </p:grpSpPr>
        <p:pic>
          <p:nvPicPr>
            <p:cNvPr id="32" name="PA_图片 6">
              <a:extLst>
                <a:ext uri="{FF2B5EF4-FFF2-40B4-BE49-F238E27FC236}">
                  <a16:creationId xmlns:a16="http://schemas.microsoft.com/office/drawing/2014/main" id="{47C08649-BC47-47B2-98F9-E8CBA9DC80D2}"/>
                </a:ext>
              </a:extLst>
            </p:cNvPr>
            <p:cNvPicPr>
              <a:picLocks noChangeAspect="1"/>
            </p:cNvPicPr>
            <p:nvPr>
              <p:custDataLst>
                <p:tags r:id="rId1"/>
              </p:custDataLst>
            </p:nvPr>
          </p:nvPicPr>
          <p:blipFill>
            <a:blip r:embed="rId6">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33" name="PA_图片 6">
              <a:extLst>
                <a:ext uri="{FF2B5EF4-FFF2-40B4-BE49-F238E27FC236}">
                  <a16:creationId xmlns:a16="http://schemas.microsoft.com/office/drawing/2014/main" id="{6788BE42-1895-48C5-B057-2559025731C0}"/>
                </a:ext>
              </a:extLst>
            </p:cNvPr>
            <p:cNvPicPr>
              <a:picLocks noChangeAspect="1"/>
            </p:cNvPicPr>
            <p:nvPr>
              <p:custDataLst>
                <p:tags r:id="rId2"/>
              </p:custDataLst>
            </p:nvPr>
          </p:nvPicPr>
          <p:blipFill>
            <a:blip r:embed="rId6">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34" name="文本框 33">
            <a:extLst>
              <a:ext uri="{FF2B5EF4-FFF2-40B4-BE49-F238E27FC236}">
                <a16:creationId xmlns:a16="http://schemas.microsoft.com/office/drawing/2014/main" id="{E007CB01-D2F6-431C-9AD0-72A7D802CCA0}"/>
              </a:ext>
            </a:extLst>
          </p:cNvPr>
          <p:cNvSpPr txBox="1"/>
          <p:nvPr/>
        </p:nvSpPr>
        <p:spPr>
          <a:xfrm>
            <a:off x="1257037" y="1937308"/>
            <a:ext cx="2438400" cy="400110"/>
          </a:xfrm>
          <a:prstGeom prst="rect">
            <a:avLst/>
          </a:prstGeom>
          <a:noFill/>
        </p:spPr>
        <p:txBody>
          <a:bodyPr wrap="square" rtlCol="0">
            <a:spAutoFit/>
          </a:bodyPr>
          <a:lstStyle/>
          <a:p>
            <a:r>
              <a:rPr lang="zh-CN" altLang="en-US" sz="2000" b="1" dirty="0">
                <a:solidFill>
                  <a:srgbClr val="00B0F0"/>
                </a:solidFill>
                <a:latin typeface="+mn-ea"/>
              </a:rPr>
              <a:t>论文摘要</a:t>
            </a:r>
          </a:p>
        </p:txBody>
      </p:sp>
      <p:sp>
        <p:nvSpPr>
          <p:cNvPr id="35" name="文本框 34">
            <a:extLst>
              <a:ext uri="{FF2B5EF4-FFF2-40B4-BE49-F238E27FC236}">
                <a16:creationId xmlns:a16="http://schemas.microsoft.com/office/drawing/2014/main" id="{1B7DD643-4830-486E-90DE-9350EC1EE885}"/>
              </a:ext>
            </a:extLst>
          </p:cNvPr>
          <p:cNvSpPr txBox="1"/>
          <p:nvPr/>
        </p:nvSpPr>
        <p:spPr>
          <a:xfrm>
            <a:off x="4182888" y="3534013"/>
            <a:ext cx="7688226" cy="2954655"/>
          </a:xfrm>
          <a:prstGeom prst="rect">
            <a:avLst/>
          </a:prstGeom>
          <a:noFill/>
        </p:spPr>
        <p:txBody>
          <a:bodyPr wrap="square" rtlCol="0">
            <a:spAutoFit/>
          </a:bodyPr>
          <a:lstStyle/>
          <a:p>
            <a:r>
              <a:rPr lang="en-US" altLang="zh-CN"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solidFill>
                  <a:schemeClr val="bg1"/>
                </a:solidFill>
                <a:effectLst/>
                <a:latin typeface="+mn-ea"/>
                <a:cs typeface="Times New Roman" panose="02020603050405020304" pitchFamily="18" charset="0"/>
              </a:rPr>
              <a:t>通过对比神经林地图、</a:t>
            </a:r>
            <a:r>
              <a:rPr lang="en-US" altLang="zh-CN" sz="2400" kern="100" dirty="0" err="1">
                <a:solidFill>
                  <a:schemeClr val="bg1"/>
                </a:solidFill>
                <a:effectLst/>
                <a:latin typeface="+mn-ea"/>
                <a:cs typeface="Times New Roman" panose="02020603050405020304" pitchFamily="18" charset="0"/>
              </a:rPr>
              <a:t>aidvo</a:t>
            </a:r>
            <a:r>
              <a:rPr lang="zh-CN" altLang="zh-CN" sz="2400" kern="100" dirty="0">
                <a:solidFill>
                  <a:schemeClr val="bg1"/>
                </a:solidFill>
                <a:effectLst/>
                <a:latin typeface="+mn-ea"/>
                <a:cs typeface="Times New Roman" panose="02020603050405020304" pitchFamily="18" charset="0"/>
              </a:rPr>
              <a:t>地图和地面真实地图评估总体轨迹的准确性，总体看来</a:t>
            </a:r>
            <a:r>
              <a:rPr lang="en-US" altLang="zh-CN" sz="2400" kern="100" dirty="0" err="1">
                <a:solidFill>
                  <a:schemeClr val="bg1"/>
                </a:solidFill>
                <a:effectLst/>
                <a:latin typeface="+mn-ea"/>
                <a:cs typeface="Times New Roman" panose="02020603050405020304" pitchFamily="18" charset="0"/>
              </a:rPr>
              <a:t>NeuroSLAM</a:t>
            </a:r>
            <a:r>
              <a:rPr lang="zh-CN" altLang="zh-CN" sz="2400" kern="100" dirty="0">
                <a:solidFill>
                  <a:schemeClr val="bg1"/>
                </a:solidFill>
                <a:effectLst/>
                <a:latin typeface="+mn-ea"/>
                <a:cs typeface="Times New Roman" panose="02020603050405020304" pitchFamily="18" charset="0"/>
              </a:rPr>
              <a:t>系统的性能优于</a:t>
            </a:r>
            <a:r>
              <a:rPr lang="en-US" altLang="zh-CN" sz="2400" kern="100" dirty="0" err="1">
                <a:solidFill>
                  <a:schemeClr val="bg1"/>
                </a:solidFill>
                <a:effectLst/>
                <a:latin typeface="+mn-ea"/>
                <a:cs typeface="Times New Roman" panose="02020603050405020304" pitchFamily="18" charset="0"/>
              </a:rPr>
              <a:t>aidvo</a:t>
            </a:r>
            <a:r>
              <a:rPr lang="zh-CN" altLang="zh-CN" sz="2400" kern="100" dirty="0">
                <a:solidFill>
                  <a:schemeClr val="bg1"/>
                </a:solidFill>
                <a:effectLst/>
                <a:latin typeface="+mn-ea"/>
                <a:cs typeface="Times New Roman" panose="02020603050405020304" pitchFamily="18" charset="0"/>
              </a:rPr>
              <a:t>；通过与最先进的</a:t>
            </a:r>
            <a:r>
              <a:rPr lang="en-US" altLang="zh-CN" sz="2400" kern="100" dirty="0">
                <a:solidFill>
                  <a:schemeClr val="bg1"/>
                </a:solidFill>
                <a:effectLst/>
                <a:latin typeface="+mn-ea"/>
                <a:cs typeface="Times New Roman" panose="02020603050405020304" pitchFamily="18" charset="0"/>
              </a:rPr>
              <a:t>3D SLAM</a:t>
            </a:r>
            <a:r>
              <a:rPr lang="zh-CN" altLang="zh-CN" sz="2400" kern="100" dirty="0">
                <a:solidFill>
                  <a:schemeClr val="bg1"/>
                </a:solidFill>
                <a:effectLst/>
                <a:latin typeface="+mn-ea"/>
                <a:cs typeface="Times New Roman" panose="02020603050405020304" pitchFamily="18" charset="0"/>
              </a:rPr>
              <a:t>对比检验</a:t>
            </a:r>
            <a:r>
              <a:rPr lang="en-US" altLang="zh-CN" sz="2400" kern="100" dirty="0" err="1">
                <a:solidFill>
                  <a:schemeClr val="bg1"/>
                </a:solidFill>
                <a:effectLst/>
                <a:latin typeface="+mn-ea"/>
                <a:cs typeface="Times New Roman" panose="02020603050405020304" pitchFamily="18" charset="0"/>
              </a:rPr>
              <a:t>NeuroSLAM</a:t>
            </a:r>
            <a:r>
              <a:rPr lang="zh-CN" altLang="zh-CN" sz="2400" kern="100" dirty="0">
                <a:solidFill>
                  <a:schemeClr val="bg1"/>
                </a:solidFill>
                <a:effectLst/>
                <a:latin typeface="+mn-ea"/>
                <a:cs typeface="Times New Roman" panose="02020603050405020304" pitchFamily="18" charset="0"/>
              </a:rPr>
              <a:t>系统，</a:t>
            </a:r>
            <a:r>
              <a:rPr lang="en-US" altLang="zh-CN" sz="2400" kern="100" dirty="0" err="1">
                <a:solidFill>
                  <a:schemeClr val="bg1"/>
                </a:solidFill>
                <a:effectLst/>
                <a:latin typeface="+mn-ea"/>
                <a:cs typeface="Times New Roman" panose="02020603050405020304" pitchFamily="18" charset="0"/>
              </a:rPr>
              <a:t>NeuroSLAM</a:t>
            </a:r>
            <a:r>
              <a:rPr lang="zh-CN" altLang="zh-CN" sz="2400" kern="100" dirty="0">
                <a:solidFill>
                  <a:schemeClr val="bg1"/>
                </a:solidFill>
                <a:effectLst/>
                <a:latin typeface="+mn-ea"/>
                <a:cs typeface="Times New Roman" panose="02020603050405020304" pitchFamily="18" charset="0"/>
              </a:rPr>
              <a:t>的准确率和</a:t>
            </a:r>
            <a:r>
              <a:rPr lang="en-US" altLang="zh-CN" sz="2400" kern="100" dirty="0">
                <a:solidFill>
                  <a:schemeClr val="bg1"/>
                </a:solidFill>
                <a:effectLst/>
                <a:latin typeface="+mn-ea"/>
                <a:cs typeface="Times New Roman" panose="02020603050405020304" pitchFamily="18" charset="0"/>
              </a:rPr>
              <a:t>ORB-SLAM</a:t>
            </a:r>
            <a:r>
              <a:rPr lang="zh-CN" altLang="zh-CN" sz="2400" kern="100" dirty="0">
                <a:solidFill>
                  <a:schemeClr val="bg1"/>
                </a:solidFill>
                <a:effectLst/>
                <a:latin typeface="+mn-ea"/>
                <a:cs typeface="Times New Roman" panose="02020603050405020304" pitchFamily="18" charset="0"/>
              </a:rPr>
              <a:t>差不多，比</a:t>
            </a:r>
            <a:r>
              <a:rPr lang="en-US" altLang="zh-CN" sz="2400" kern="100" dirty="0">
                <a:solidFill>
                  <a:schemeClr val="bg1"/>
                </a:solidFill>
                <a:effectLst/>
                <a:latin typeface="+mn-ea"/>
                <a:cs typeface="Times New Roman" panose="02020603050405020304" pitchFamily="18" charset="0"/>
              </a:rPr>
              <a:t>LDSO</a:t>
            </a:r>
            <a:r>
              <a:rPr lang="zh-CN" altLang="zh-CN" sz="2400" kern="100" dirty="0">
                <a:solidFill>
                  <a:schemeClr val="bg1"/>
                </a:solidFill>
                <a:effectLst/>
                <a:latin typeface="+mn-ea"/>
                <a:cs typeface="Times New Roman" panose="02020603050405020304" pitchFamily="18" charset="0"/>
              </a:rPr>
              <a:t>高，且在多变的场景和极端条件下更加稳健。当与高质量里程计集成时</a:t>
            </a:r>
            <a:r>
              <a:rPr lang="zh-CN" altLang="en-US" sz="2400" kern="100" dirty="0">
                <a:solidFill>
                  <a:schemeClr val="bg1"/>
                </a:solidFill>
                <a:effectLst/>
                <a:latin typeface="+mn-ea"/>
                <a:cs typeface="Times New Roman" panose="02020603050405020304" pitchFamily="18" charset="0"/>
              </a:rPr>
              <a:t>，</a:t>
            </a:r>
            <a:r>
              <a:rPr lang="en-US" altLang="zh-CN" sz="2400" kern="100" dirty="0" err="1">
                <a:solidFill>
                  <a:schemeClr val="bg1"/>
                </a:solidFill>
                <a:effectLst/>
                <a:latin typeface="+mn-ea"/>
                <a:cs typeface="Times New Roman" panose="02020603050405020304" pitchFamily="18" charset="0"/>
              </a:rPr>
              <a:t>NeuroSLAM</a:t>
            </a:r>
            <a:r>
              <a:rPr lang="zh-CN" altLang="zh-CN" sz="2400" kern="100" dirty="0">
                <a:solidFill>
                  <a:schemeClr val="bg1"/>
                </a:solidFill>
                <a:effectLst/>
                <a:latin typeface="+mn-ea"/>
                <a:cs typeface="Times New Roman" panose="02020603050405020304" pitchFamily="18" charset="0"/>
              </a:rPr>
              <a:t>系统可以实现更好的几何精度和拓扑一致性。</a:t>
            </a:r>
          </a:p>
          <a:p>
            <a:endParaRPr lang="zh-CN" altLang="en-US" dirty="0"/>
          </a:p>
        </p:txBody>
      </p:sp>
      <p:sp>
        <p:nvSpPr>
          <p:cNvPr id="29" name="内容占位符 2">
            <a:extLst>
              <a:ext uri="{FF2B5EF4-FFF2-40B4-BE49-F238E27FC236}">
                <a16:creationId xmlns:a16="http://schemas.microsoft.com/office/drawing/2014/main" id="{E0C29C79-D15F-4975-99B3-4C864FE99DF0}"/>
              </a:ext>
            </a:extLst>
          </p:cNvPr>
          <p:cNvSpPr>
            <a:spLocks noGrp="1"/>
          </p:cNvSpPr>
          <p:nvPr>
            <p:ph idx="1"/>
          </p:nvPr>
        </p:nvSpPr>
        <p:spPr>
          <a:xfrm>
            <a:off x="3703777" y="2887609"/>
            <a:ext cx="8146330" cy="3503459"/>
          </a:xfrm>
        </p:spPr>
        <p:txBody>
          <a:bodyPr>
            <a:noAutofit/>
          </a:bodyPr>
          <a:lstStyle/>
          <a:p>
            <a:pPr marL="0" indent="0">
              <a:lnSpc>
                <a:spcPct val="120000"/>
              </a:lnSpc>
              <a:buNone/>
            </a:pPr>
            <a:r>
              <a:rPr lang="en-US" altLang="zh-CN" sz="2000" dirty="0">
                <a:solidFill>
                  <a:schemeClr val="bg1"/>
                </a:solidFill>
                <a:latin typeface="+mn-ea"/>
              </a:rPr>
              <a:t>        </a:t>
            </a:r>
            <a:r>
              <a:rPr lang="en-US" altLang="zh-CN" sz="2400" dirty="0" err="1">
                <a:solidFill>
                  <a:schemeClr val="bg1"/>
                </a:solidFill>
                <a:latin typeface="+mn-ea"/>
              </a:rPr>
              <a:t>NeuroSLAM</a:t>
            </a:r>
            <a:r>
              <a:rPr lang="zh-CN" altLang="en-US" sz="2400" dirty="0">
                <a:solidFill>
                  <a:schemeClr val="bg1"/>
                </a:solidFill>
                <a:latin typeface="+mn-ea"/>
              </a:rPr>
              <a:t>的展望和未来工作：</a:t>
            </a:r>
            <a:r>
              <a:rPr lang="en-US" altLang="zh-CN" sz="2400" dirty="0" err="1">
                <a:solidFill>
                  <a:schemeClr val="bg1"/>
                </a:solidFill>
                <a:latin typeface="+mn-ea"/>
              </a:rPr>
              <a:t>NeuroSLAM</a:t>
            </a:r>
            <a:r>
              <a:rPr lang="zh-CN" altLang="en-US" sz="2400" dirty="0">
                <a:solidFill>
                  <a:schemeClr val="bg1"/>
                </a:solidFill>
                <a:latin typeface="+mn-ea"/>
              </a:rPr>
              <a:t>起源于生物灵感，这意味着它也有可能结合在哺乳动物大脑中发现的进一步发现和机制。例如，我们可以将</a:t>
            </a:r>
            <a:r>
              <a:rPr lang="en-US" altLang="zh-CN" sz="2400" dirty="0" err="1">
                <a:solidFill>
                  <a:schemeClr val="bg1"/>
                </a:solidFill>
                <a:latin typeface="+mn-ea"/>
              </a:rPr>
              <a:t>NeuroSLAM</a:t>
            </a:r>
            <a:r>
              <a:rPr lang="zh-CN" altLang="en-US" sz="2400" dirty="0">
                <a:solidFill>
                  <a:schemeClr val="bg1"/>
                </a:solidFill>
                <a:latin typeface="+mn-ea"/>
              </a:rPr>
              <a:t>系统与情节记忆模块集成，以提高在不可预测环境中的适应性。总的来说，这些特性使</a:t>
            </a:r>
            <a:r>
              <a:rPr lang="en-US" altLang="zh-CN" sz="2400" dirty="0" err="1">
                <a:solidFill>
                  <a:schemeClr val="bg1"/>
                </a:solidFill>
                <a:latin typeface="+mn-ea"/>
              </a:rPr>
              <a:t>NeuroSLAM</a:t>
            </a:r>
            <a:r>
              <a:rPr lang="zh-CN" altLang="en-US" sz="2400" dirty="0">
                <a:solidFill>
                  <a:schemeClr val="bg1"/>
                </a:solidFill>
                <a:latin typeface="+mn-ea"/>
              </a:rPr>
              <a:t>比传统方法具有一些竞争优势。受大脑启发的模型显示了在大型、非结构化、不可预测的环境中帮助进一步将</a:t>
            </a:r>
            <a:r>
              <a:rPr lang="en-US" altLang="zh-CN" sz="2400" dirty="0">
                <a:solidFill>
                  <a:schemeClr val="bg1"/>
                </a:solidFill>
                <a:latin typeface="+mn-ea"/>
              </a:rPr>
              <a:t>SLAM</a:t>
            </a:r>
            <a:r>
              <a:rPr lang="zh-CN" altLang="en-US" sz="2400" dirty="0">
                <a:solidFill>
                  <a:schemeClr val="bg1"/>
                </a:solidFill>
                <a:latin typeface="+mn-ea"/>
              </a:rPr>
              <a:t>推向新水平的潜力。在未来的工作中，神经形态模型有可能使用受大脑启发的神经形态芯片来部署，该芯片具有低功耗和高计算效率的相关优势。</a:t>
            </a:r>
            <a:endParaRPr lang="zh-CN" altLang="en-US" sz="2400" dirty="0"/>
          </a:p>
        </p:txBody>
      </p:sp>
    </p:spTree>
    <p:extLst>
      <p:ext uri="{BB962C8B-B14F-4D97-AF65-F5344CB8AC3E}">
        <p14:creationId xmlns:p14="http://schemas.microsoft.com/office/powerpoint/2010/main" val="281856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anim calcmode="lin" valueType="num">
                                      <p:cBhvr>
                                        <p:cTn id="68" dur="1000" fill="hold"/>
                                        <p:tgtEl>
                                          <p:spTgt spid="34"/>
                                        </p:tgtEl>
                                        <p:attrNameLst>
                                          <p:attrName>ppt_x</p:attrName>
                                        </p:attrNameLst>
                                      </p:cBhvr>
                                      <p:tavLst>
                                        <p:tav tm="0">
                                          <p:val>
                                            <p:strVal val="#ppt_x"/>
                                          </p:val>
                                        </p:tav>
                                        <p:tav tm="100000">
                                          <p:val>
                                            <p:strVal val="#ppt_x"/>
                                          </p:val>
                                        </p:tav>
                                      </p:tavLst>
                                    </p:anim>
                                    <p:anim calcmode="lin" valueType="num">
                                      <p:cBhvr>
                                        <p:cTn id="6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28">
                                            <p:txEl>
                                              <p:pRg st="0" end="0"/>
                                            </p:txEl>
                                          </p:spTgt>
                                        </p:tgtEl>
                                        <p:attrNameLst>
                                          <p:attrName>style.visibility</p:attrName>
                                        </p:attrNameLst>
                                      </p:cBhvr>
                                      <p:to>
                                        <p:strVal val="visible"/>
                                      </p:to>
                                    </p:set>
                                    <p:anim calcmode="lin" valueType="num">
                                      <p:cBhvr additive="base">
                                        <p:cTn id="74"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nodeType="clickEffect">
                                  <p:stCondLst>
                                    <p:cond delay="0"/>
                                  </p:stCondLst>
                                  <p:childTnLst>
                                    <p:animEffect transition="out" filter="blinds(horizontal)">
                                      <p:cBhvr>
                                        <p:cTn id="79" dur="500"/>
                                        <p:tgtEl>
                                          <p:spTgt spid="28">
                                            <p:txEl>
                                              <p:pRg st="0" end="0"/>
                                            </p:txEl>
                                          </p:spTgt>
                                        </p:tgtEl>
                                      </p:cBhvr>
                                    </p:animEffect>
                                    <p:set>
                                      <p:cBhvr>
                                        <p:cTn id="80" dur="1" fill="hold">
                                          <p:stCondLst>
                                            <p:cond delay="499"/>
                                          </p:stCondLst>
                                        </p:cTn>
                                        <p:tgtEl>
                                          <p:spTgt spid="28">
                                            <p:txEl>
                                              <p:pRg st="0" end="0"/>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0">
                                            <p:txEl>
                                              <p:pRg st="0" end="0"/>
                                            </p:txEl>
                                          </p:spTgt>
                                        </p:tgtEl>
                                        <p:attrNameLst>
                                          <p:attrName>style.visibility</p:attrName>
                                        </p:attrNameLst>
                                      </p:cBhvr>
                                      <p:to>
                                        <p:strVal val="visible"/>
                                      </p:to>
                                    </p:set>
                                    <p:anim calcmode="lin" valueType="num">
                                      <p:cBhvr additive="base">
                                        <p:cTn id="8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 presetClass="exit" presetSubtype="10" fill="hold" nodeType="clickEffect">
                                  <p:stCondLst>
                                    <p:cond delay="0"/>
                                  </p:stCondLst>
                                  <p:childTnLst>
                                    <p:animEffect transition="out" filter="blinds(horizontal)">
                                      <p:cBhvr>
                                        <p:cTn id="90" dur="500"/>
                                        <p:tgtEl>
                                          <p:spTgt spid="30">
                                            <p:txEl>
                                              <p:pRg st="0" end="0"/>
                                            </p:txEl>
                                          </p:spTgt>
                                        </p:tgtEl>
                                      </p:cBhvr>
                                    </p:animEffect>
                                    <p:set>
                                      <p:cBhvr>
                                        <p:cTn id="91" dur="1" fill="hold">
                                          <p:stCondLst>
                                            <p:cond delay="499"/>
                                          </p:stCondLst>
                                        </p:cTn>
                                        <p:tgtEl>
                                          <p:spTgt spid="30">
                                            <p:txEl>
                                              <p:pRg st="0" end="0"/>
                                            </p:txEl>
                                          </p:spTgt>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5">
                                            <p:txEl>
                                              <p:pRg st="0" end="0"/>
                                            </p:txEl>
                                          </p:spTgt>
                                        </p:tgtEl>
                                        <p:attrNameLst>
                                          <p:attrName>style.visibility</p:attrName>
                                        </p:attrNameLst>
                                      </p:cBhvr>
                                      <p:to>
                                        <p:strVal val="visible"/>
                                      </p:to>
                                    </p:set>
                                    <p:anim calcmode="lin" valueType="num">
                                      <p:cBhvr additive="base">
                                        <p:cTn id="96"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35">
                                            <p:txEl>
                                              <p:pRg st="0" end="0"/>
                                            </p:txEl>
                                          </p:spTgt>
                                        </p:tgtEl>
                                      </p:cBhvr>
                                    </p:animEffect>
                                    <p:set>
                                      <p:cBhvr>
                                        <p:cTn id="102" dur="1" fill="hold">
                                          <p:stCondLst>
                                            <p:cond delay="499"/>
                                          </p:stCondLst>
                                        </p:cTn>
                                        <p:tgtEl>
                                          <p:spTgt spid="35">
                                            <p:txEl>
                                              <p:pRg st="0" end="0"/>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9">
                                            <p:txEl>
                                              <p:pRg st="0" end="0"/>
                                            </p:txEl>
                                          </p:spTgt>
                                        </p:tgtEl>
                                        <p:attrNameLst>
                                          <p:attrName>style.visibility</p:attrName>
                                        </p:attrNameLst>
                                      </p:cBhvr>
                                      <p:to>
                                        <p:strVal val="visible"/>
                                      </p:to>
                                    </p:set>
                                    <p:anim calcmode="lin" valueType="num">
                                      <p:cBhvr additive="base">
                                        <p:cTn id="10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29">
                                            <p:txEl>
                                              <p:pRg st="0" end="0"/>
                                            </p:txEl>
                                          </p:spTgt>
                                        </p:tgtEl>
                                      </p:cBhvr>
                                    </p:animEffect>
                                    <p:set>
                                      <p:cBhvr>
                                        <p:cTn id="113" dur="1" fill="hold">
                                          <p:stCondLst>
                                            <p:cond delay="499"/>
                                          </p:stCondLst>
                                        </p:cTn>
                                        <p:tgtEl>
                                          <p:spTgt spid="2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6" grpId="0"/>
      <p:bldP spid="17" grpId="0"/>
      <p:bldP spid="24" grpId="0"/>
      <p:bldP spid="26" grpId="0"/>
      <p:bldP spid="27" grpId="0"/>
      <p:bldP spid="34" grpId="0"/>
      <p:bldP spid="29" grpId="0" build="p"/>
      <p:bldP spid="29"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842" y="2793066"/>
            <a:ext cx="4114317" cy="707886"/>
          </a:xfrm>
          <a:prstGeom prst="rect">
            <a:avLst/>
          </a:prstGeom>
          <a:noFill/>
        </p:spPr>
        <p:txBody>
          <a:bodyPr wrap="square" rtlCol="0">
            <a:spAutoFit/>
          </a:bodyPr>
          <a:lstStyle/>
          <a:p>
            <a:pPr algn="ctr"/>
            <a:r>
              <a:rPr lang="en-US" altLang="zh-CN" sz="4000">
                <a:solidFill>
                  <a:srgbClr val="00B0F0"/>
                </a:solidFill>
                <a:latin typeface="微软雅黑 Light" panose="020B0502040204020203" pitchFamily="34" charset="-122"/>
                <a:ea typeface="微软雅黑 Light" panose="020B0502040204020203" pitchFamily="34" charset="-122"/>
              </a:rPr>
              <a:t>Part 03  </a:t>
            </a:r>
          </a:p>
        </p:txBody>
      </p:sp>
      <p:sp>
        <p:nvSpPr>
          <p:cNvPr id="5" name="文本框 4"/>
          <p:cNvSpPr txBox="1"/>
          <p:nvPr/>
        </p:nvSpPr>
        <p:spPr>
          <a:xfrm>
            <a:off x="3830335" y="3644487"/>
            <a:ext cx="4547079" cy="707886"/>
          </a:xfrm>
          <a:prstGeom prst="rect">
            <a:avLst/>
          </a:prstGeom>
          <a:noFill/>
        </p:spPr>
        <p:txBody>
          <a:bodyPr wrap="square" rtlCol="0">
            <a:spAutoFit/>
          </a:bodyPr>
          <a:lstStyle/>
          <a:p>
            <a:pPr algn="ctr"/>
            <a:r>
              <a:rPr lang="en-US" altLang="zh-CN" sz="4000" b="1" dirty="0" err="1">
                <a:solidFill>
                  <a:srgbClr val="00B0F0"/>
                </a:solidFill>
                <a:latin typeface="+mj-ea"/>
                <a:ea typeface="+mj-ea"/>
              </a:rPr>
              <a:t>NeuroSLAM</a:t>
            </a:r>
            <a:r>
              <a:rPr lang="en-US" altLang="zh-CN" sz="4000" b="1" dirty="0">
                <a:solidFill>
                  <a:srgbClr val="00B0F0"/>
                </a:solidFill>
                <a:latin typeface="+mj-ea"/>
                <a:ea typeface="+mj-ea"/>
              </a:rPr>
              <a:t> </a:t>
            </a:r>
            <a:r>
              <a:rPr lang="zh-CN" altLang="en-US" sz="4000" b="1" dirty="0">
                <a:solidFill>
                  <a:srgbClr val="00B0F0"/>
                </a:solidFill>
                <a:latin typeface="+mj-ea"/>
                <a:ea typeface="+mj-ea"/>
              </a:rPr>
              <a:t>算法</a:t>
            </a:r>
          </a:p>
        </p:txBody>
      </p:sp>
      <p:cxnSp>
        <p:nvCxnSpPr>
          <p:cNvPr id="6" name="直接连接符 5"/>
          <p:cNvCxnSpPr/>
          <p:nvPr/>
        </p:nvCxnSpPr>
        <p:spPr>
          <a:xfrm>
            <a:off x="5692140" y="3531432"/>
            <a:ext cx="80772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571313" y="3500952"/>
            <a:ext cx="1259022" cy="1034773"/>
            <a:chOff x="3755490" y="2475060"/>
            <a:chExt cx="1565505" cy="1286667"/>
          </a:xfrm>
        </p:grpSpPr>
        <p:pic>
          <p:nvPicPr>
            <p:cNvPr id="7" name="PA_图片 6"/>
            <p:cNvPicPr>
              <a:picLocks noChangeAspect="1"/>
            </p:cNvPicPr>
            <p:nvPr>
              <p:custDataLst>
                <p:tags r:id="rId3"/>
              </p:custDataLst>
            </p:nvPr>
          </p:nvPicPr>
          <p:blipFill>
            <a:blip r:embed="rId6"/>
            <a:stretch>
              <a:fillRect/>
            </a:stretch>
          </p:blipFill>
          <p:spPr>
            <a:xfrm>
              <a:off x="3755490" y="2475060"/>
              <a:ext cx="1296450" cy="1286667"/>
            </a:xfrm>
            <a:prstGeom prst="rect">
              <a:avLst/>
            </a:prstGeom>
          </p:spPr>
        </p:pic>
        <p:pic>
          <p:nvPicPr>
            <p:cNvPr id="11" name="PA_图片 6"/>
            <p:cNvPicPr>
              <a:picLocks noChangeAspect="1"/>
            </p:cNvPicPr>
            <p:nvPr>
              <p:custDataLst>
                <p:tags r:id="rId4"/>
              </p:custDataLst>
            </p:nvPr>
          </p:nvPicPr>
          <p:blipFill>
            <a:blip r:embed="rId6"/>
            <a:stretch>
              <a:fillRect/>
            </a:stretch>
          </p:blipFill>
          <p:spPr>
            <a:xfrm>
              <a:off x="4358641" y="2653535"/>
              <a:ext cx="962354" cy="955091"/>
            </a:xfrm>
            <a:prstGeom prst="rect">
              <a:avLst/>
            </a:prstGeom>
          </p:spPr>
        </p:pic>
      </p:grpSp>
      <p:grpSp>
        <p:nvGrpSpPr>
          <p:cNvPr id="14" name="组合 13"/>
          <p:cNvGrpSpPr/>
          <p:nvPr/>
        </p:nvGrpSpPr>
        <p:grpSpPr>
          <a:xfrm>
            <a:off x="8369539" y="3500952"/>
            <a:ext cx="1259021" cy="1034773"/>
            <a:chOff x="6871007" y="2475061"/>
            <a:chExt cx="1565504" cy="1286667"/>
          </a:xfrm>
        </p:grpSpPr>
        <p:pic>
          <p:nvPicPr>
            <p:cNvPr id="8" name="PA_图片 9"/>
            <p:cNvPicPr>
              <a:picLocks noChangeAspect="1"/>
            </p:cNvPicPr>
            <p:nvPr>
              <p:custDataLst>
                <p:tags r:id="rId1"/>
              </p:custDataLst>
            </p:nvPr>
          </p:nvPicPr>
          <p:blipFill>
            <a:blip r:embed="rId6"/>
            <a:stretch>
              <a:fillRect/>
            </a:stretch>
          </p:blipFill>
          <p:spPr>
            <a:xfrm flipH="1">
              <a:off x="7140061" y="2475061"/>
              <a:ext cx="1296450" cy="1286667"/>
            </a:xfrm>
            <a:prstGeom prst="rect">
              <a:avLst/>
            </a:prstGeom>
          </p:spPr>
        </p:pic>
        <p:pic>
          <p:nvPicPr>
            <p:cNvPr id="12" name="PA_图片 9"/>
            <p:cNvPicPr>
              <a:picLocks noChangeAspect="1"/>
            </p:cNvPicPr>
            <p:nvPr>
              <p:custDataLst>
                <p:tags r:id="rId2"/>
              </p:custDataLst>
            </p:nvPr>
          </p:nvPicPr>
          <p:blipFill>
            <a:blip r:embed="rId6"/>
            <a:stretch>
              <a:fillRect/>
            </a:stretch>
          </p:blipFill>
          <p:spPr>
            <a:xfrm flipH="1">
              <a:off x="6871007" y="2653536"/>
              <a:ext cx="962354" cy="955091"/>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0" y="257315"/>
            <a:ext cx="2807725" cy="461665"/>
          </a:xfrm>
          <a:prstGeom prst="rect">
            <a:avLst/>
          </a:prstGeom>
          <a:noFill/>
        </p:spPr>
        <p:txBody>
          <a:bodyPr wrap="square" rtlCol="0">
            <a:spAutoFit/>
          </a:bodyPr>
          <a:lstStyle/>
          <a:p>
            <a:r>
              <a:rPr lang="en-US" altLang="zh-CN" sz="2400" b="1" dirty="0" err="1">
                <a:solidFill>
                  <a:srgbClr val="00B0F0"/>
                </a:solidFill>
                <a:latin typeface="+mj-ea"/>
                <a:ea typeface="+mj-ea"/>
              </a:rPr>
              <a:t>NeuroSLAM</a:t>
            </a:r>
            <a:r>
              <a:rPr lang="zh-CN" altLang="en-US" sz="2400" b="1" dirty="0">
                <a:solidFill>
                  <a:srgbClr val="00B0F0"/>
                </a:solidFill>
                <a:latin typeface="+mj-ea"/>
                <a:ea typeface="+mj-ea"/>
              </a:rPr>
              <a:t>算法</a:t>
            </a:r>
          </a:p>
        </p:txBody>
      </p:sp>
      <p:sp>
        <p:nvSpPr>
          <p:cNvPr id="6" name="Freeform 5"/>
          <p:cNvSpPr/>
          <p:nvPr/>
        </p:nvSpPr>
        <p:spPr bwMode="auto">
          <a:xfrm>
            <a:off x="3984126" y="2018512"/>
            <a:ext cx="2090255" cy="1618698"/>
          </a:xfrm>
          <a:custGeom>
            <a:avLst/>
            <a:gdLst>
              <a:gd name="T0" fmla="*/ 29 w 96"/>
              <a:gd name="T1" fmla="*/ 44 h 74"/>
              <a:gd name="T2" fmla="*/ 1 w 96"/>
              <a:gd name="T3" fmla="*/ 44 h 74"/>
              <a:gd name="T4" fmla="*/ 0 w 96"/>
              <a:gd name="T5" fmla="*/ 45 h 74"/>
              <a:gd name="T6" fmla="*/ 0 w 96"/>
              <a:gd name="T7" fmla="*/ 73 h 74"/>
              <a:gd name="T8" fmla="*/ 1 w 96"/>
              <a:gd name="T9" fmla="*/ 74 h 74"/>
              <a:gd name="T10" fmla="*/ 23 w 96"/>
              <a:gd name="T11" fmla="*/ 74 h 74"/>
              <a:gd name="T12" fmla="*/ 44 w 96"/>
              <a:gd name="T13" fmla="*/ 74 h 74"/>
              <a:gd name="T14" fmla="*/ 51 w 96"/>
              <a:gd name="T15" fmla="*/ 74 h 74"/>
              <a:gd name="T16" fmla="*/ 96 w 96"/>
              <a:gd name="T17" fmla="*/ 28 h 74"/>
              <a:gd name="T18" fmla="*/ 96 w 96"/>
              <a:gd name="T19" fmla="*/ 0 h 74"/>
              <a:gd name="T20" fmla="*/ 29 w 96"/>
              <a:gd name="T21"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74">
                <a:moveTo>
                  <a:pt x="29" y="44"/>
                </a:moveTo>
                <a:cubicBezTo>
                  <a:pt x="1" y="44"/>
                  <a:pt x="1" y="44"/>
                  <a:pt x="1" y="44"/>
                </a:cubicBezTo>
                <a:cubicBezTo>
                  <a:pt x="0" y="44"/>
                  <a:pt x="0" y="44"/>
                  <a:pt x="0" y="45"/>
                </a:cubicBezTo>
                <a:cubicBezTo>
                  <a:pt x="0" y="73"/>
                  <a:pt x="0" y="73"/>
                  <a:pt x="0" y="73"/>
                </a:cubicBezTo>
                <a:cubicBezTo>
                  <a:pt x="0" y="73"/>
                  <a:pt x="0" y="74"/>
                  <a:pt x="1" y="74"/>
                </a:cubicBezTo>
                <a:cubicBezTo>
                  <a:pt x="23" y="74"/>
                  <a:pt x="23" y="74"/>
                  <a:pt x="23" y="74"/>
                </a:cubicBezTo>
                <a:cubicBezTo>
                  <a:pt x="44" y="74"/>
                  <a:pt x="44" y="74"/>
                  <a:pt x="44" y="74"/>
                </a:cubicBezTo>
                <a:cubicBezTo>
                  <a:pt x="51" y="74"/>
                  <a:pt x="51" y="74"/>
                  <a:pt x="51" y="74"/>
                </a:cubicBezTo>
                <a:cubicBezTo>
                  <a:pt x="51" y="49"/>
                  <a:pt x="71" y="28"/>
                  <a:pt x="96" y="28"/>
                </a:cubicBezTo>
                <a:cubicBezTo>
                  <a:pt x="96" y="0"/>
                  <a:pt x="96" y="0"/>
                  <a:pt x="96" y="0"/>
                </a:cubicBezTo>
                <a:cubicBezTo>
                  <a:pt x="66" y="0"/>
                  <a:pt x="41" y="18"/>
                  <a:pt x="29" y="44"/>
                </a:cubicBezTo>
                <a:close/>
              </a:path>
            </a:pathLst>
          </a:custGeom>
          <a:solidFill>
            <a:srgbClr val="00B0F0"/>
          </a:solidFill>
          <a:ln>
            <a:noFill/>
          </a:ln>
        </p:spPr>
        <p:txBody>
          <a:bodyPr/>
          <a:lstStyle/>
          <a:p>
            <a:r>
              <a:rPr lang="en-US" altLang="zh-CN" b="1" dirty="0">
                <a:solidFill>
                  <a:schemeClr val="bg1"/>
                </a:solidFill>
              </a:rPr>
              <a:t>SLAM</a:t>
            </a:r>
            <a:endParaRPr lang="zh-CN" altLang="en-US" b="1" dirty="0">
              <a:solidFill>
                <a:schemeClr val="bg1"/>
              </a:solidFill>
            </a:endParaRPr>
          </a:p>
        </p:txBody>
      </p:sp>
      <p:sp>
        <p:nvSpPr>
          <p:cNvPr id="7" name="Freeform 7"/>
          <p:cNvSpPr/>
          <p:nvPr/>
        </p:nvSpPr>
        <p:spPr bwMode="auto">
          <a:xfrm>
            <a:off x="6117618" y="2018512"/>
            <a:ext cx="2090256" cy="1618698"/>
          </a:xfrm>
          <a:custGeom>
            <a:avLst/>
            <a:gdLst>
              <a:gd name="T0" fmla="*/ 95 w 96"/>
              <a:gd name="T1" fmla="*/ 44 h 74"/>
              <a:gd name="T2" fmla="*/ 67 w 96"/>
              <a:gd name="T3" fmla="*/ 44 h 74"/>
              <a:gd name="T4" fmla="*/ 0 w 96"/>
              <a:gd name="T5" fmla="*/ 0 h 74"/>
              <a:gd name="T6" fmla="*/ 0 w 96"/>
              <a:gd name="T7" fmla="*/ 28 h 74"/>
              <a:gd name="T8" fmla="*/ 46 w 96"/>
              <a:gd name="T9" fmla="*/ 74 h 74"/>
              <a:gd name="T10" fmla="*/ 52 w 96"/>
              <a:gd name="T11" fmla="*/ 74 h 74"/>
              <a:gd name="T12" fmla="*/ 74 w 96"/>
              <a:gd name="T13" fmla="*/ 74 h 74"/>
              <a:gd name="T14" fmla="*/ 95 w 96"/>
              <a:gd name="T15" fmla="*/ 74 h 74"/>
              <a:gd name="T16" fmla="*/ 96 w 96"/>
              <a:gd name="T17" fmla="*/ 73 h 74"/>
              <a:gd name="T18" fmla="*/ 96 w 96"/>
              <a:gd name="T19" fmla="*/ 45 h 74"/>
              <a:gd name="T20" fmla="*/ 95 w 96"/>
              <a:gd name="T21"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74">
                <a:moveTo>
                  <a:pt x="95" y="44"/>
                </a:moveTo>
                <a:cubicBezTo>
                  <a:pt x="67" y="44"/>
                  <a:pt x="67" y="44"/>
                  <a:pt x="67" y="44"/>
                </a:cubicBezTo>
                <a:cubicBezTo>
                  <a:pt x="56" y="18"/>
                  <a:pt x="30" y="0"/>
                  <a:pt x="0" y="0"/>
                </a:cubicBezTo>
                <a:cubicBezTo>
                  <a:pt x="0" y="28"/>
                  <a:pt x="0" y="28"/>
                  <a:pt x="0" y="28"/>
                </a:cubicBezTo>
                <a:cubicBezTo>
                  <a:pt x="25" y="28"/>
                  <a:pt x="46" y="49"/>
                  <a:pt x="46" y="74"/>
                </a:cubicBezTo>
                <a:cubicBezTo>
                  <a:pt x="52" y="74"/>
                  <a:pt x="52" y="74"/>
                  <a:pt x="52" y="74"/>
                </a:cubicBezTo>
                <a:cubicBezTo>
                  <a:pt x="74" y="74"/>
                  <a:pt x="74" y="74"/>
                  <a:pt x="74" y="74"/>
                </a:cubicBezTo>
                <a:cubicBezTo>
                  <a:pt x="95" y="74"/>
                  <a:pt x="95" y="74"/>
                  <a:pt x="95" y="74"/>
                </a:cubicBezTo>
                <a:cubicBezTo>
                  <a:pt x="96" y="74"/>
                  <a:pt x="96" y="73"/>
                  <a:pt x="96" y="73"/>
                </a:cubicBezTo>
                <a:cubicBezTo>
                  <a:pt x="96" y="45"/>
                  <a:pt x="96" y="45"/>
                  <a:pt x="96" y="45"/>
                </a:cubicBezTo>
                <a:cubicBezTo>
                  <a:pt x="96" y="44"/>
                  <a:pt x="96" y="44"/>
                  <a:pt x="95" y="44"/>
                </a:cubicBezTo>
                <a:close/>
              </a:path>
            </a:pathLst>
          </a:custGeom>
          <a:solidFill>
            <a:srgbClr val="00B0F0"/>
          </a:solidFill>
          <a:ln>
            <a:noFill/>
          </a:ln>
        </p:spPr>
        <p:txBody>
          <a:bodyPr/>
          <a:lstStyle/>
          <a:p>
            <a:r>
              <a:rPr lang="en-US" altLang="zh-CN" dirty="0">
                <a:solidFill>
                  <a:schemeClr val="bg1"/>
                </a:solidFill>
              </a:rPr>
              <a:t>               </a:t>
            </a:r>
            <a:r>
              <a:rPr lang="zh-CN" altLang="en-US" b="1" dirty="0">
                <a:solidFill>
                  <a:schemeClr val="bg1"/>
                </a:solidFill>
              </a:rPr>
              <a:t>网格细胞</a:t>
            </a:r>
          </a:p>
        </p:txBody>
      </p:sp>
      <p:sp>
        <p:nvSpPr>
          <p:cNvPr id="8" name="Freeform 5"/>
          <p:cNvSpPr/>
          <p:nvPr/>
        </p:nvSpPr>
        <p:spPr bwMode="auto">
          <a:xfrm flipH="1" flipV="1">
            <a:off x="6117618" y="3695310"/>
            <a:ext cx="2090256" cy="1618698"/>
          </a:xfrm>
          <a:custGeom>
            <a:avLst/>
            <a:gdLst>
              <a:gd name="T0" fmla="*/ 29 w 96"/>
              <a:gd name="T1" fmla="*/ 44 h 74"/>
              <a:gd name="T2" fmla="*/ 1 w 96"/>
              <a:gd name="T3" fmla="*/ 44 h 74"/>
              <a:gd name="T4" fmla="*/ 0 w 96"/>
              <a:gd name="T5" fmla="*/ 45 h 74"/>
              <a:gd name="T6" fmla="*/ 0 w 96"/>
              <a:gd name="T7" fmla="*/ 73 h 74"/>
              <a:gd name="T8" fmla="*/ 1 w 96"/>
              <a:gd name="T9" fmla="*/ 74 h 74"/>
              <a:gd name="T10" fmla="*/ 23 w 96"/>
              <a:gd name="T11" fmla="*/ 74 h 74"/>
              <a:gd name="T12" fmla="*/ 44 w 96"/>
              <a:gd name="T13" fmla="*/ 74 h 74"/>
              <a:gd name="T14" fmla="*/ 51 w 96"/>
              <a:gd name="T15" fmla="*/ 74 h 74"/>
              <a:gd name="T16" fmla="*/ 96 w 96"/>
              <a:gd name="T17" fmla="*/ 28 h 74"/>
              <a:gd name="T18" fmla="*/ 96 w 96"/>
              <a:gd name="T19" fmla="*/ 0 h 74"/>
              <a:gd name="T20" fmla="*/ 29 w 96"/>
              <a:gd name="T21"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74">
                <a:moveTo>
                  <a:pt x="29" y="44"/>
                </a:moveTo>
                <a:cubicBezTo>
                  <a:pt x="1" y="44"/>
                  <a:pt x="1" y="44"/>
                  <a:pt x="1" y="44"/>
                </a:cubicBezTo>
                <a:cubicBezTo>
                  <a:pt x="0" y="44"/>
                  <a:pt x="0" y="44"/>
                  <a:pt x="0" y="45"/>
                </a:cubicBezTo>
                <a:cubicBezTo>
                  <a:pt x="0" y="73"/>
                  <a:pt x="0" y="73"/>
                  <a:pt x="0" y="73"/>
                </a:cubicBezTo>
                <a:cubicBezTo>
                  <a:pt x="0" y="73"/>
                  <a:pt x="0" y="74"/>
                  <a:pt x="1" y="74"/>
                </a:cubicBezTo>
                <a:cubicBezTo>
                  <a:pt x="23" y="74"/>
                  <a:pt x="23" y="74"/>
                  <a:pt x="23" y="74"/>
                </a:cubicBezTo>
                <a:cubicBezTo>
                  <a:pt x="44" y="74"/>
                  <a:pt x="44" y="74"/>
                  <a:pt x="44" y="74"/>
                </a:cubicBezTo>
                <a:cubicBezTo>
                  <a:pt x="51" y="74"/>
                  <a:pt x="51" y="74"/>
                  <a:pt x="51" y="74"/>
                </a:cubicBezTo>
                <a:cubicBezTo>
                  <a:pt x="51" y="49"/>
                  <a:pt x="71" y="28"/>
                  <a:pt x="96" y="28"/>
                </a:cubicBezTo>
                <a:cubicBezTo>
                  <a:pt x="96" y="0"/>
                  <a:pt x="96" y="0"/>
                  <a:pt x="96" y="0"/>
                </a:cubicBezTo>
                <a:cubicBezTo>
                  <a:pt x="66" y="0"/>
                  <a:pt x="41" y="18"/>
                  <a:pt x="29" y="44"/>
                </a:cubicBezTo>
                <a:close/>
              </a:path>
            </a:pathLst>
          </a:custGeom>
          <a:solidFill>
            <a:srgbClr val="00B0F0"/>
          </a:solidFill>
          <a:ln>
            <a:noFill/>
          </a:ln>
        </p:spPr>
        <p:txBody>
          <a:bodyPr/>
          <a:lstStyle/>
          <a:p>
            <a:endParaRPr lang="zh-CN" altLang="en-US" dirty="0">
              <a:solidFill>
                <a:schemeClr val="bg1"/>
              </a:solidFill>
            </a:endParaRPr>
          </a:p>
        </p:txBody>
      </p:sp>
      <p:sp>
        <p:nvSpPr>
          <p:cNvPr id="9" name="Freeform 7"/>
          <p:cNvSpPr/>
          <p:nvPr/>
        </p:nvSpPr>
        <p:spPr bwMode="auto">
          <a:xfrm flipH="1" flipV="1">
            <a:off x="3984126" y="3695310"/>
            <a:ext cx="2090255" cy="1618698"/>
          </a:xfrm>
          <a:custGeom>
            <a:avLst/>
            <a:gdLst>
              <a:gd name="T0" fmla="*/ 95 w 96"/>
              <a:gd name="T1" fmla="*/ 44 h 74"/>
              <a:gd name="T2" fmla="*/ 67 w 96"/>
              <a:gd name="T3" fmla="*/ 44 h 74"/>
              <a:gd name="T4" fmla="*/ 0 w 96"/>
              <a:gd name="T5" fmla="*/ 0 h 74"/>
              <a:gd name="T6" fmla="*/ 0 w 96"/>
              <a:gd name="T7" fmla="*/ 28 h 74"/>
              <a:gd name="T8" fmla="*/ 46 w 96"/>
              <a:gd name="T9" fmla="*/ 74 h 74"/>
              <a:gd name="T10" fmla="*/ 52 w 96"/>
              <a:gd name="T11" fmla="*/ 74 h 74"/>
              <a:gd name="T12" fmla="*/ 74 w 96"/>
              <a:gd name="T13" fmla="*/ 74 h 74"/>
              <a:gd name="T14" fmla="*/ 95 w 96"/>
              <a:gd name="T15" fmla="*/ 74 h 74"/>
              <a:gd name="T16" fmla="*/ 96 w 96"/>
              <a:gd name="T17" fmla="*/ 73 h 74"/>
              <a:gd name="T18" fmla="*/ 96 w 96"/>
              <a:gd name="T19" fmla="*/ 45 h 74"/>
              <a:gd name="T20" fmla="*/ 95 w 96"/>
              <a:gd name="T21"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74">
                <a:moveTo>
                  <a:pt x="95" y="44"/>
                </a:moveTo>
                <a:cubicBezTo>
                  <a:pt x="67" y="44"/>
                  <a:pt x="67" y="44"/>
                  <a:pt x="67" y="44"/>
                </a:cubicBezTo>
                <a:cubicBezTo>
                  <a:pt x="56" y="18"/>
                  <a:pt x="30" y="0"/>
                  <a:pt x="0" y="0"/>
                </a:cubicBezTo>
                <a:cubicBezTo>
                  <a:pt x="0" y="28"/>
                  <a:pt x="0" y="28"/>
                  <a:pt x="0" y="28"/>
                </a:cubicBezTo>
                <a:cubicBezTo>
                  <a:pt x="25" y="28"/>
                  <a:pt x="46" y="49"/>
                  <a:pt x="46" y="74"/>
                </a:cubicBezTo>
                <a:cubicBezTo>
                  <a:pt x="52" y="74"/>
                  <a:pt x="52" y="74"/>
                  <a:pt x="52" y="74"/>
                </a:cubicBezTo>
                <a:cubicBezTo>
                  <a:pt x="74" y="74"/>
                  <a:pt x="74" y="74"/>
                  <a:pt x="74" y="74"/>
                </a:cubicBezTo>
                <a:cubicBezTo>
                  <a:pt x="95" y="74"/>
                  <a:pt x="95" y="74"/>
                  <a:pt x="95" y="74"/>
                </a:cubicBezTo>
                <a:cubicBezTo>
                  <a:pt x="96" y="74"/>
                  <a:pt x="96" y="73"/>
                  <a:pt x="96" y="73"/>
                </a:cubicBezTo>
                <a:cubicBezTo>
                  <a:pt x="96" y="45"/>
                  <a:pt x="96" y="45"/>
                  <a:pt x="96" y="45"/>
                </a:cubicBezTo>
                <a:cubicBezTo>
                  <a:pt x="96" y="44"/>
                  <a:pt x="96" y="44"/>
                  <a:pt x="95" y="44"/>
                </a:cubicBezTo>
                <a:close/>
              </a:path>
            </a:pathLst>
          </a:custGeom>
          <a:solidFill>
            <a:srgbClr val="00B0F0"/>
          </a:solidFill>
          <a:ln>
            <a:noFill/>
          </a:ln>
        </p:spPr>
        <p:txBody>
          <a:bodyPr/>
          <a:lstStyle/>
          <a:p>
            <a:endParaRPr lang="zh-CN" altLang="en-US">
              <a:solidFill>
                <a:schemeClr val="bg1"/>
              </a:solidFill>
            </a:endParaRPr>
          </a:p>
        </p:txBody>
      </p:sp>
      <p:cxnSp>
        <p:nvCxnSpPr>
          <p:cNvPr id="10" name="直接连接符 52"/>
          <p:cNvCxnSpPr>
            <a:cxnSpLocks noChangeShapeType="1"/>
          </p:cNvCxnSpPr>
          <p:nvPr/>
        </p:nvCxnSpPr>
        <p:spPr bwMode="auto">
          <a:xfrm>
            <a:off x="1051419" y="3675043"/>
            <a:ext cx="2807725" cy="0"/>
          </a:xfrm>
          <a:prstGeom prst="line">
            <a:avLst/>
          </a:prstGeom>
          <a:noFill/>
          <a:ln w="6350" cmpd="sng">
            <a:solidFill>
              <a:srgbClr val="00B0F0"/>
            </a:solidFill>
            <a:round/>
          </a:ln>
          <a:extLst>
            <a:ext uri="{909E8E84-426E-40DD-AFC4-6F175D3DCCD1}">
              <a14:hiddenFill xmlns:a14="http://schemas.microsoft.com/office/drawing/2010/main">
                <a:noFill/>
              </a14:hiddenFill>
            </a:ext>
          </a:extLst>
        </p:spPr>
      </p:cxnSp>
      <p:cxnSp>
        <p:nvCxnSpPr>
          <p:cNvPr id="11" name="直接连接符 53"/>
          <p:cNvCxnSpPr>
            <a:cxnSpLocks noChangeShapeType="1"/>
          </p:cNvCxnSpPr>
          <p:nvPr/>
        </p:nvCxnSpPr>
        <p:spPr bwMode="auto">
          <a:xfrm>
            <a:off x="8334209" y="3672340"/>
            <a:ext cx="2806373" cy="0"/>
          </a:xfrm>
          <a:prstGeom prst="line">
            <a:avLst/>
          </a:prstGeom>
          <a:noFill/>
          <a:ln w="6350" cmpd="sng">
            <a:solidFill>
              <a:srgbClr val="00B0F0"/>
            </a:solidFill>
            <a:round/>
          </a:ln>
          <a:extLst>
            <a:ext uri="{909E8E84-426E-40DD-AFC4-6F175D3DCCD1}">
              <a14:hiddenFill xmlns:a14="http://schemas.microsoft.com/office/drawing/2010/main">
                <a:noFill/>
              </a14:hiddenFill>
            </a:ext>
          </a:extLst>
        </p:spPr>
      </p:cxnSp>
      <p:sp>
        <p:nvSpPr>
          <p:cNvPr id="12" name="矩形 58"/>
          <p:cNvSpPr>
            <a:spLocks noChangeArrowheads="1"/>
          </p:cNvSpPr>
          <p:nvPr/>
        </p:nvSpPr>
        <p:spPr bwMode="auto">
          <a:xfrm>
            <a:off x="1087523" y="2475631"/>
            <a:ext cx="27301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2000" dirty="0">
                <a:solidFill>
                  <a:schemeClr val="bg1"/>
                </a:solidFill>
                <a:latin typeface="微软雅黑" panose="020B0503020204020204" pitchFamily="34" charset="-122"/>
                <a:ea typeface="微软雅黑" panose="020B0503020204020204" pitchFamily="34" charset="-122"/>
              </a:rPr>
              <a:t>可应用于非结构化、大规模的</a:t>
            </a:r>
            <a:r>
              <a:rPr lang="en-US" altLang="zh-CN" sz="2000" dirty="0">
                <a:solidFill>
                  <a:schemeClr val="bg1"/>
                </a:solidFill>
                <a:latin typeface="微软雅黑" panose="020B0503020204020204" pitchFamily="34" charset="-122"/>
                <a:ea typeface="微软雅黑" panose="020B0503020204020204" pitchFamily="34" charset="-122"/>
              </a:rPr>
              <a:t>3D</a:t>
            </a:r>
            <a:r>
              <a:rPr lang="zh-CN" altLang="en-US" sz="2000" dirty="0">
                <a:solidFill>
                  <a:schemeClr val="bg1"/>
                </a:solidFill>
                <a:latin typeface="微软雅黑" panose="020B0503020204020204" pitchFamily="34" charset="-122"/>
                <a:ea typeface="微软雅黑" panose="020B0503020204020204" pitchFamily="34" charset="-122"/>
              </a:rPr>
              <a:t>开放环境下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3" name="矩形 61"/>
          <p:cNvSpPr>
            <a:spLocks noChangeArrowheads="1"/>
          </p:cNvSpPr>
          <p:nvPr/>
        </p:nvSpPr>
        <p:spPr bwMode="auto">
          <a:xfrm>
            <a:off x="78658" y="4025893"/>
            <a:ext cx="37389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刻画大脑对朝向、运动方向和空间位置等连续变量的编码过程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4" name="矩形 62"/>
          <p:cNvSpPr>
            <a:spLocks noChangeArrowheads="1"/>
          </p:cNvSpPr>
          <p:nvPr/>
        </p:nvSpPr>
        <p:spPr bwMode="auto">
          <a:xfrm>
            <a:off x="8326478" y="2475868"/>
            <a:ext cx="27779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网格细胞的放电野和空间位置有着准确的关系</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5" name="矩形 63"/>
          <p:cNvSpPr>
            <a:spLocks noChangeArrowheads="1"/>
          </p:cNvSpPr>
          <p:nvPr/>
        </p:nvSpPr>
        <p:spPr bwMode="auto">
          <a:xfrm>
            <a:off x="8635677" y="4387487"/>
            <a:ext cx="2850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一类特殊的神经元</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6" name="文本框 64"/>
          <p:cNvSpPr txBox="1">
            <a:spLocks noChangeArrowheads="1"/>
          </p:cNvSpPr>
          <p:nvPr/>
        </p:nvSpPr>
        <p:spPr bwMode="auto">
          <a:xfrm>
            <a:off x="5501487" y="3496983"/>
            <a:ext cx="11890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关键词</a:t>
            </a:r>
          </a:p>
        </p:txBody>
      </p:sp>
      <p:sp>
        <p:nvSpPr>
          <p:cNvPr id="17" name="Shape 233"/>
          <p:cNvSpPr/>
          <p:nvPr/>
        </p:nvSpPr>
        <p:spPr>
          <a:xfrm>
            <a:off x="4941956" y="2450274"/>
            <a:ext cx="412878" cy="412984"/>
          </a:xfrm>
          <a:custGeom>
            <a:avLst/>
            <a:gdLst/>
            <a:ahLst/>
            <a:cxnLst/>
            <a:rect l="0" t="0" r="0" b="0"/>
            <a:pathLst>
              <a:path w="120000" h="120000" extrusionOk="0">
                <a:moveTo>
                  <a:pt x="59869" y="2082"/>
                </a:moveTo>
                <a:lnTo>
                  <a:pt x="59869" y="2082"/>
                </a:lnTo>
                <a:cubicBezTo>
                  <a:pt x="25249" y="2082"/>
                  <a:pt x="0" y="27592"/>
                  <a:pt x="0" y="62212"/>
                </a:cubicBezTo>
                <a:cubicBezTo>
                  <a:pt x="0" y="94490"/>
                  <a:pt x="27592" y="119739"/>
                  <a:pt x="59869" y="119739"/>
                </a:cubicBezTo>
                <a:cubicBezTo>
                  <a:pt x="94490" y="119739"/>
                  <a:pt x="119739" y="92147"/>
                  <a:pt x="119739" y="59869"/>
                </a:cubicBezTo>
                <a:cubicBezTo>
                  <a:pt x="119739" y="27592"/>
                  <a:pt x="92147" y="0"/>
                  <a:pt x="59869" y="2082"/>
                </a:cubicBezTo>
                <a:close/>
                <a:moveTo>
                  <a:pt x="59869" y="9110"/>
                </a:moveTo>
                <a:lnTo>
                  <a:pt x="59869" y="9110"/>
                </a:lnTo>
                <a:cubicBezTo>
                  <a:pt x="66637" y="9110"/>
                  <a:pt x="75748" y="11453"/>
                  <a:pt x="83036" y="13796"/>
                </a:cubicBezTo>
                <a:cubicBezTo>
                  <a:pt x="75748" y="27592"/>
                  <a:pt x="75748" y="27592"/>
                  <a:pt x="75748" y="27592"/>
                </a:cubicBezTo>
                <a:cubicBezTo>
                  <a:pt x="71583" y="25249"/>
                  <a:pt x="64295" y="25249"/>
                  <a:pt x="59869" y="25249"/>
                </a:cubicBezTo>
                <a:cubicBezTo>
                  <a:pt x="52841" y="25249"/>
                  <a:pt x="48156" y="25249"/>
                  <a:pt x="43731" y="27592"/>
                </a:cubicBezTo>
                <a:cubicBezTo>
                  <a:pt x="36702" y="13796"/>
                  <a:pt x="36702" y="13796"/>
                  <a:pt x="36702" y="13796"/>
                </a:cubicBezTo>
                <a:cubicBezTo>
                  <a:pt x="43731" y="11453"/>
                  <a:pt x="50498" y="9110"/>
                  <a:pt x="59869" y="9110"/>
                </a:cubicBezTo>
                <a:close/>
                <a:moveTo>
                  <a:pt x="27592" y="76008"/>
                </a:moveTo>
                <a:lnTo>
                  <a:pt x="27592" y="76008"/>
                </a:lnTo>
                <a:cubicBezTo>
                  <a:pt x="13796" y="85119"/>
                  <a:pt x="13796" y="85119"/>
                  <a:pt x="13796" y="85119"/>
                </a:cubicBezTo>
                <a:cubicBezTo>
                  <a:pt x="9110" y="78351"/>
                  <a:pt x="9110" y="68980"/>
                  <a:pt x="9110" y="62212"/>
                </a:cubicBezTo>
                <a:cubicBezTo>
                  <a:pt x="6767" y="53101"/>
                  <a:pt x="9110" y="43470"/>
                  <a:pt x="13796" y="36702"/>
                </a:cubicBezTo>
                <a:cubicBezTo>
                  <a:pt x="27592" y="43470"/>
                  <a:pt x="27592" y="43470"/>
                  <a:pt x="27592" y="43470"/>
                </a:cubicBezTo>
                <a:cubicBezTo>
                  <a:pt x="25249" y="48156"/>
                  <a:pt x="22906" y="55184"/>
                  <a:pt x="22906" y="59869"/>
                </a:cubicBezTo>
                <a:cubicBezTo>
                  <a:pt x="22906" y="66898"/>
                  <a:pt x="25249" y="71323"/>
                  <a:pt x="27592" y="76008"/>
                </a:cubicBezTo>
                <a:close/>
                <a:moveTo>
                  <a:pt x="59869" y="112711"/>
                </a:moveTo>
                <a:lnTo>
                  <a:pt x="59869" y="112711"/>
                </a:lnTo>
                <a:cubicBezTo>
                  <a:pt x="50498" y="112711"/>
                  <a:pt x="43731" y="110629"/>
                  <a:pt x="36702" y="105943"/>
                </a:cubicBezTo>
                <a:cubicBezTo>
                  <a:pt x="43731" y="92147"/>
                  <a:pt x="43731" y="92147"/>
                  <a:pt x="43731" y="92147"/>
                </a:cubicBezTo>
                <a:cubicBezTo>
                  <a:pt x="48156" y="94490"/>
                  <a:pt x="52841" y="96832"/>
                  <a:pt x="59869" y="96832"/>
                </a:cubicBezTo>
                <a:cubicBezTo>
                  <a:pt x="64295" y="96832"/>
                  <a:pt x="71583" y="94490"/>
                  <a:pt x="75748" y="92147"/>
                </a:cubicBezTo>
                <a:cubicBezTo>
                  <a:pt x="83036" y="105943"/>
                  <a:pt x="83036" y="105943"/>
                  <a:pt x="83036" y="105943"/>
                </a:cubicBezTo>
                <a:cubicBezTo>
                  <a:pt x="75748" y="110629"/>
                  <a:pt x="69240" y="112711"/>
                  <a:pt x="59869" y="112711"/>
                </a:cubicBezTo>
                <a:close/>
                <a:moveTo>
                  <a:pt x="59869" y="89804"/>
                </a:moveTo>
                <a:lnTo>
                  <a:pt x="59869" y="89804"/>
                </a:lnTo>
                <a:cubicBezTo>
                  <a:pt x="43731" y="89804"/>
                  <a:pt x="32277" y="76008"/>
                  <a:pt x="32277" y="59869"/>
                </a:cubicBezTo>
                <a:cubicBezTo>
                  <a:pt x="32277" y="43470"/>
                  <a:pt x="43731" y="32017"/>
                  <a:pt x="59869" y="32017"/>
                </a:cubicBezTo>
                <a:cubicBezTo>
                  <a:pt x="75748" y="32017"/>
                  <a:pt x="87462" y="43470"/>
                  <a:pt x="87462" y="59869"/>
                </a:cubicBezTo>
                <a:cubicBezTo>
                  <a:pt x="87462" y="76008"/>
                  <a:pt x="75748" y="89804"/>
                  <a:pt x="59869" y="89804"/>
                </a:cubicBezTo>
                <a:close/>
                <a:moveTo>
                  <a:pt x="92147" y="76008"/>
                </a:moveTo>
                <a:lnTo>
                  <a:pt x="92147" y="76008"/>
                </a:lnTo>
                <a:cubicBezTo>
                  <a:pt x="94490" y="71323"/>
                  <a:pt x="96832" y="66898"/>
                  <a:pt x="96832" y="59869"/>
                </a:cubicBezTo>
                <a:cubicBezTo>
                  <a:pt x="96832" y="55184"/>
                  <a:pt x="94490" y="48156"/>
                  <a:pt x="92147" y="43470"/>
                </a:cubicBezTo>
                <a:cubicBezTo>
                  <a:pt x="105943" y="36702"/>
                  <a:pt x="105943" y="36702"/>
                  <a:pt x="105943" y="36702"/>
                </a:cubicBezTo>
                <a:cubicBezTo>
                  <a:pt x="108286" y="43470"/>
                  <a:pt x="110629" y="50759"/>
                  <a:pt x="110629" y="59869"/>
                </a:cubicBezTo>
                <a:cubicBezTo>
                  <a:pt x="110629" y="68980"/>
                  <a:pt x="108286" y="76008"/>
                  <a:pt x="105943" y="85119"/>
                </a:cubicBezTo>
                <a:lnTo>
                  <a:pt x="92147" y="76008"/>
                </a:lnTo>
                <a:close/>
              </a:path>
            </a:pathLst>
          </a:custGeom>
          <a:solidFill>
            <a:schemeClr val="bg1"/>
          </a:solidFill>
          <a:ln>
            <a:noFill/>
          </a:ln>
        </p:spPr>
        <p:txBody>
          <a:bodyPr lIns="45700" tIns="22850" rIns="45700" bIns="22850" anchor="ctr" anchorCtr="0">
            <a:noAutofit/>
          </a:bodyPr>
          <a:lstStyle/>
          <a:p>
            <a:endParaRPr>
              <a:solidFill>
                <a:schemeClr val="bg1"/>
              </a:solidFill>
              <a:latin typeface="Lato"/>
              <a:ea typeface="Lato"/>
              <a:cs typeface="Lato"/>
              <a:sym typeface="Lato"/>
            </a:endParaRPr>
          </a:p>
        </p:txBody>
      </p:sp>
      <p:sp>
        <p:nvSpPr>
          <p:cNvPr id="18" name="Shape 234"/>
          <p:cNvSpPr/>
          <p:nvPr/>
        </p:nvSpPr>
        <p:spPr>
          <a:xfrm>
            <a:off x="5046182" y="4317784"/>
            <a:ext cx="204426" cy="462771"/>
          </a:xfrm>
          <a:custGeom>
            <a:avLst/>
            <a:gdLst/>
            <a:ahLst/>
            <a:cxnLst/>
            <a:rect l="0" t="0" r="0" b="0"/>
            <a:pathLst>
              <a:path w="120000" h="120000" extrusionOk="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bg1"/>
          </a:solidFill>
          <a:ln>
            <a:noFill/>
          </a:ln>
        </p:spPr>
        <p:txBody>
          <a:bodyPr lIns="45700" tIns="22850" rIns="45700" bIns="22850" anchor="ctr" anchorCtr="0">
            <a:noAutofit/>
          </a:bodyPr>
          <a:lstStyle/>
          <a:p>
            <a:endParaRPr>
              <a:solidFill>
                <a:schemeClr val="bg1"/>
              </a:solidFill>
              <a:latin typeface="Lato"/>
              <a:ea typeface="Lato"/>
              <a:cs typeface="Lato"/>
              <a:sym typeface="Lato"/>
            </a:endParaRPr>
          </a:p>
        </p:txBody>
      </p:sp>
      <p:sp>
        <p:nvSpPr>
          <p:cNvPr id="19" name="Shape 235"/>
          <p:cNvSpPr/>
          <p:nvPr/>
        </p:nvSpPr>
        <p:spPr>
          <a:xfrm>
            <a:off x="6826689" y="2458155"/>
            <a:ext cx="397118" cy="397222"/>
          </a:xfrm>
          <a:custGeom>
            <a:avLst/>
            <a:gdLst/>
            <a:ahLst/>
            <a:cxnLst/>
            <a:rect l="0" t="0" r="0" b="0"/>
            <a:pathLst>
              <a:path w="120000" h="120000" extrusionOk="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bg1"/>
          </a:solidFill>
          <a:ln>
            <a:noFill/>
          </a:ln>
        </p:spPr>
        <p:txBody>
          <a:bodyPr lIns="45700" tIns="22850" rIns="45700" bIns="22850" anchor="ctr" anchorCtr="0">
            <a:noAutofit/>
          </a:bodyPr>
          <a:lstStyle/>
          <a:p>
            <a:endParaRPr>
              <a:solidFill>
                <a:schemeClr val="bg1"/>
              </a:solidFill>
              <a:latin typeface="Lato"/>
              <a:ea typeface="Lato"/>
              <a:cs typeface="Lato"/>
              <a:sym typeface="Lato"/>
            </a:endParaRPr>
          </a:p>
        </p:txBody>
      </p:sp>
      <p:sp>
        <p:nvSpPr>
          <p:cNvPr id="20" name="Shape 236"/>
          <p:cNvSpPr/>
          <p:nvPr/>
        </p:nvSpPr>
        <p:spPr>
          <a:xfrm>
            <a:off x="6803052" y="4405729"/>
            <a:ext cx="444393" cy="286880"/>
          </a:xfrm>
          <a:custGeom>
            <a:avLst/>
            <a:gdLst/>
            <a:ahLst/>
            <a:cxnLst/>
            <a:rect l="0" t="0" r="0" b="0"/>
            <a:pathLst>
              <a:path w="120000" h="120000" extrusionOk="0">
                <a:moveTo>
                  <a:pt x="91807" y="33375"/>
                </a:moveTo>
                <a:lnTo>
                  <a:pt x="91807" y="33375"/>
                </a:lnTo>
                <a:cubicBezTo>
                  <a:pt x="89638" y="33375"/>
                  <a:pt x="87710" y="33375"/>
                  <a:pt x="85542" y="33375"/>
                </a:cubicBezTo>
                <a:cubicBezTo>
                  <a:pt x="81204" y="13500"/>
                  <a:pt x="70602" y="0"/>
                  <a:pt x="55662" y="0"/>
                </a:cubicBezTo>
                <a:cubicBezTo>
                  <a:pt x="38554" y="0"/>
                  <a:pt x="23614" y="23250"/>
                  <a:pt x="23614" y="50250"/>
                </a:cubicBezTo>
                <a:cubicBezTo>
                  <a:pt x="23614" y="50250"/>
                  <a:pt x="23614" y="53250"/>
                  <a:pt x="23614" y="56250"/>
                </a:cubicBezTo>
                <a:cubicBezTo>
                  <a:pt x="23614" y="56250"/>
                  <a:pt x="23614" y="56250"/>
                  <a:pt x="21445" y="56250"/>
                </a:cubicBezTo>
                <a:cubicBezTo>
                  <a:pt x="10843" y="56250"/>
                  <a:pt x="0" y="70125"/>
                  <a:pt x="0" y="90000"/>
                </a:cubicBezTo>
                <a:cubicBezTo>
                  <a:pt x="0" y="106500"/>
                  <a:pt x="10843" y="119625"/>
                  <a:pt x="21445" y="119625"/>
                </a:cubicBezTo>
                <a:cubicBezTo>
                  <a:pt x="91807" y="119625"/>
                  <a:pt x="91807" y="119625"/>
                  <a:pt x="91807" y="119625"/>
                </a:cubicBezTo>
                <a:cubicBezTo>
                  <a:pt x="106746" y="119625"/>
                  <a:pt x="119759" y="103125"/>
                  <a:pt x="119759" y="76500"/>
                </a:cubicBezTo>
                <a:cubicBezTo>
                  <a:pt x="119759" y="53250"/>
                  <a:pt x="106746" y="33375"/>
                  <a:pt x="91807" y="33375"/>
                </a:cubicBezTo>
                <a:close/>
                <a:moveTo>
                  <a:pt x="68433" y="73125"/>
                </a:moveTo>
                <a:lnTo>
                  <a:pt x="68433" y="73125"/>
                </a:lnTo>
                <a:cubicBezTo>
                  <a:pt x="64096" y="79875"/>
                  <a:pt x="53493" y="99750"/>
                  <a:pt x="51325" y="103125"/>
                </a:cubicBezTo>
                <a:cubicBezTo>
                  <a:pt x="51325" y="103125"/>
                  <a:pt x="49156" y="106500"/>
                  <a:pt x="46987" y="103125"/>
                </a:cubicBezTo>
                <a:cubicBezTo>
                  <a:pt x="46987" y="103125"/>
                  <a:pt x="46987" y="103125"/>
                  <a:pt x="46987" y="99750"/>
                </a:cubicBezTo>
                <a:lnTo>
                  <a:pt x="46987" y="96375"/>
                </a:lnTo>
                <a:cubicBezTo>
                  <a:pt x="53493" y="76500"/>
                  <a:pt x="53493" y="76500"/>
                  <a:pt x="53493" y="76500"/>
                </a:cubicBezTo>
                <a:cubicBezTo>
                  <a:pt x="53493" y="73125"/>
                  <a:pt x="51325" y="73125"/>
                  <a:pt x="49156" y="73125"/>
                </a:cubicBezTo>
                <a:lnTo>
                  <a:pt x="49156" y="73125"/>
                </a:lnTo>
                <a:cubicBezTo>
                  <a:pt x="46987" y="70125"/>
                  <a:pt x="44819" y="70125"/>
                  <a:pt x="44819" y="66750"/>
                </a:cubicBezTo>
                <a:cubicBezTo>
                  <a:pt x="44819" y="63375"/>
                  <a:pt x="44819" y="63375"/>
                  <a:pt x="46987" y="60000"/>
                </a:cubicBezTo>
                <a:cubicBezTo>
                  <a:pt x="49156" y="53250"/>
                  <a:pt x="62168" y="33375"/>
                  <a:pt x="62168" y="33375"/>
                </a:cubicBezTo>
                <a:cubicBezTo>
                  <a:pt x="64096" y="30000"/>
                  <a:pt x="64096" y="30000"/>
                  <a:pt x="66265" y="30000"/>
                </a:cubicBezTo>
                <a:cubicBezTo>
                  <a:pt x="66265" y="33375"/>
                  <a:pt x="68433" y="33375"/>
                  <a:pt x="68433" y="33375"/>
                </a:cubicBezTo>
                <a:cubicBezTo>
                  <a:pt x="68433" y="36375"/>
                  <a:pt x="66265" y="36375"/>
                  <a:pt x="66265" y="39750"/>
                </a:cubicBezTo>
                <a:cubicBezTo>
                  <a:pt x="60000" y="60000"/>
                  <a:pt x="60000" y="60000"/>
                  <a:pt x="60000" y="60000"/>
                </a:cubicBezTo>
                <a:cubicBezTo>
                  <a:pt x="62168" y="60000"/>
                  <a:pt x="64096" y="63375"/>
                  <a:pt x="66265" y="63375"/>
                </a:cubicBezTo>
                <a:lnTo>
                  <a:pt x="66265" y="63375"/>
                </a:lnTo>
                <a:cubicBezTo>
                  <a:pt x="68433" y="63375"/>
                  <a:pt x="70602" y="66750"/>
                  <a:pt x="70602" y="70125"/>
                </a:cubicBezTo>
                <a:lnTo>
                  <a:pt x="68433" y="73125"/>
                </a:lnTo>
                <a:close/>
              </a:path>
            </a:pathLst>
          </a:custGeom>
          <a:solidFill>
            <a:schemeClr val="bg1"/>
          </a:solidFill>
          <a:ln>
            <a:noFill/>
          </a:ln>
        </p:spPr>
        <p:txBody>
          <a:bodyPr lIns="45700" tIns="22850" rIns="45700" bIns="22850" anchor="ctr" anchorCtr="0">
            <a:noAutofit/>
          </a:bodyPr>
          <a:lstStyle/>
          <a:p>
            <a:endParaRPr>
              <a:solidFill>
                <a:schemeClr val="bg1"/>
              </a:solidFill>
              <a:latin typeface="Lato"/>
              <a:ea typeface="Lato"/>
              <a:cs typeface="Lato"/>
              <a:sym typeface="Lato"/>
            </a:endParaRPr>
          </a:p>
        </p:txBody>
      </p:sp>
      <p:sp>
        <p:nvSpPr>
          <p:cNvPr id="21" name="文本框 20">
            <a:extLst>
              <a:ext uri="{FF2B5EF4-FFF2-40B4-BE49-F238E27FC236}">
                <a16:creationId xmlns:a16="http://schemas.microsoft.com/office/drawing/2014/main" id="{C3010EA1-E430-40E4-B0B3-9BAE163CA6F5}"/>
              </a:ext>
            </a:extLst>
          </p:cNvPr>
          <p:cNvSpPr txBox="1"/>
          <p:nvPr/>
        </p:nvSpPr>
        <p:spPr>
          <a:xfrm>
            <a:off x="7025248" y="4966085"/>
            <a:ext cx="1610429" cy="369332"/>
          </a:xfrm>
          <a:prstGeom prst="rect">
            <a:avLst/>
          </a:prstGeom>
          <a:noFill/>
        </p:spPr>
        <p:txBody>
          <a:bodyPr wrap="square" rtlCol="0">
            <a:spAutoFit/>
          </a:bodyPr>
          <a:lstStyle/>
          <a:p>
            <a:r>
              <a:rPr lang="zh-CN" altLang="en-US" b="1" dirty="0">
                <a:solidFill>
                  <a:schemeClr val="bg1"/>
                </a:solidFill>
              </a:rPr>
              <a:t>头定向细胞</a:t>
            </a:r>
          </a:p>
        </p:txBody>
      </p:sp>
      <p:sp>
        <p:nvSpPr>
          <p:cNvPr id="22" name="文本框 21">
            <a:extLst>
              <a:ext uri="{FF2B5EF4-FFF2-40B4-BE49-F238E27FC236}">
                <a16:creationId xmlns:a16="http://schemas.microsoft.com/office/drawing/2014/main" id="{E3F896DB-11B0-498F-98EA-B762AB1055BA}"/>
              </a:ext>
            </a:extLst>
          </p:cNvPr>
          <p:cNvSpPr txBox="1"/>
          <p:nvPr/>
        </p:nvSpPr>
        <p:spPr>
          <a:xfrm>
            <a:off x="3642834" y="4960841"/>
            <a:ext cx="2258474" cy="369332"/>
          </a:xfrm>
          <a:prstGeom prst="rect">
            <a:avLst/>
          </a:prstGeom>
          <a:noFill/>
        </p:spPr>
        <p:txBody>
          <a:bodyPr wrap="square" rtlCol="0">
            <a:spAutoFit/>
          </a:bodyPr>
          <a:lstStyle/>
          <a:p>
            <a:r>
              <a:rPr lang="zh-CN" altLang="en-US" b="1" dirty="0">
                <a:solidFill>
                  <a:schemeClr val="bg1"/>
                </a:solidFill>
              </a:rPr>
              <a:t>多维连续吸引子网络</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3" grpId="0"/>
      <p:bldP spid="14" grpId="0"/>
      <p:bldP spid="15" grpId="0"/>
      <p:bldP spid="16" grpId="0"/>
      <p:bldP spid="17" grpId="0" animBg="1"/>
      <p:bldP spid="18" grpId="0" animBg="1"/>
      <p:bldP spid="19"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34"/>
          <p:cNvSpPr/>
          <p:nvPr/>
        </p:nvSpPr>
        <p:spPr>
          <a:xfrm>
            <a:off x="1066159" y="1510638"/>
            <a:ext cx="2233923" cy="2382851"/>
          </a:xfrm>
          <a:prstGeom prst="round2Diag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Line buttom"/>
          <p:cNvCxnSpPr/>
          <p:nvPr/>
        </p:nvCxnSpPr>
        <p:spPr>
          <a:xfrm>
            <a:off x="1066159" y="4976205"/>
            <a:ext cx="10046780" cy="0"/>
          </a:xfrm>
          <a:prstGeom prst="line">
            <a:avLst/>
          </a:prstGeom>
          <a:ln w="19050">
            <a:solidFill>
              <a:srgbClr val="00B0F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3"/>
          <p:cNvSpPr txBox="1"/>
          <p:nvPr/>
        </p:nvSpPr>
        <p:spPr>
          <a:xfrm>
            <a:off x="1555542" y="2855269"/>
            <a:ext cx="1178385" cy="30380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b="1" dirty="0">
                <a:solidFill>
                  <a:schemeClr val="bg1"/>
                </a:solidFill>
                <a:latin typeface="+mj-ea"/>
                <a:ea typeface="+mj-ea"/>
                <a:sym typeface="Arial" panose="020B0604020202020204" pitchFamily="34" charset="0"/>
              </a:rPr>
              <a:t>SLAM</a:t>
            </a:r>
            <a:r>
              <a:rPr lang="zh-CN" altLang="en-US" b="1" dirty="0">
                <a:solidFill>
                  <a:schemeClr val="bg1"/>
                </a:solidFill>
                <a:latin typeface="+mj-ea"/>
                <a:ea typeface="+mj-ea"/>
                <a:sym typeface="Arial" panose="020B0604020202020204" pitchFamily="34" charset="0"/>
              </a:rPr>
              <a:t>算法</a:t>
            </a:r>
            <a:endParaRPr lang="en-US" b="1" dirty="0">
              <a:solidFill>
                <a:schemeClr val="bg1"/>
              </a:solidFill>
              <a:latin typeface="+mj-ea"/>
              <a:ea typeface="+mj-ea"/>
              <a:sym typeface="Arial" panose="020B0604020202020204" pitchFamily="34" charset="0"/>
            </a:endParaRPr>
          </a:p>
        </p:txBody>
      </p:sp>
      <p:sp>
        <p:nvSpPr>
          <p:cNvPr id="12" name="TextBox 13"/>
          <p:cNvSpPr txBox="1"/>
          <p:nvPr/>
        </p:nvSpPr>
        <p:spPr>
          <a:xfrm>
            <a:off x="1461727" y="3186178"/>
            <a:ext cx="1442786" cy="56547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现行</a:t>
            </a: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算法与未来发展方向</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3903406" y="619434"/>
            <a:ext cx="7209533" cy="3693319"/>
          </a:xfrm>
          <a:prstGeom prst="rect">
            <a:avLst/>
          </a:prstGeom>
          <a:noFill/>
        </p:spPr>
        <p:txBody>
          <a:bodyPr wrap="square" lIns="0" tIns="0" rIns="0" bIns="0" rtlCol="0" anchor="t" anchorCtr="0">
            <a:spAutoFit/>
          </a:bodyPr>
          <a:lstStyle/>
          <a:p>
            <a:pPr algn="just"/>
            <a:r>
              <a:rPr lang="en-US" alt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solidFill>
                  <a:schemeClr val="bg1"/>
                </a:solidFill>
                <a:effectLst/>
                <a:latin typeface="+mj-ea"/>
                <a:ea typeface="+mj-ea"/>
                <a:cs typeface="Times New Roman" panose="02020603050405020304" pitchFamily="18" charset="0"/>
              </a:rPr>
              <a:t>现下许多</a:t>
            </a:r>
            <a:r>
              <a:rPr lang="en-US" altLang="zh-CN" sz="2400" kern="100" dirty="0">
                <a:solidFill>
                  <a:schemeClr val="bg1"/>
                </a:solidFill>
                <a:effectLst/>
                <a:latin typeface="+mj-ea"/>
                <a:ea typeface="+mj-ea"/>
                <a:cs typeface="Times New Roman" panose="02020603050405020304" pitchFamily="18" charset="0"/>
              </a:rPr>
              <a:t>slam</a:t>
            </a:r>
            <a:r>
              <a:rPr lang="zh-CN" altLang="zh-CN" sz="2400" kern="100" dirty="0">
                <a:solidFill>
                  <a:schemeClr val="bg1"/>
                </a:solidFill>
                <a:effectLst/>
                <a:latin typeface="+mj-ea"/>
                <a:ea typeface="+mj-ea"/>
                <a:cs typeface="Times New Roman" panose="02020603050405020304" pitchFamily="18" charset="0"/>
              </a:rPr>
              <a:t>算法或关注</a:t>
            </a:r>
            <a:r>
              <a:rPr lang="en-US" altLang="zh-CN" sz="2400" kern="100" dirty="0">
                <a:solidFill>
                  <a:schemeClr val="bg1"/>
                </a:solidFill>
                <a:effectLst/>
                <a:latin typeface="+mj-ea"/>
                <a:ea typeface="+mj-ea"/>
                <a:cs typeface="Times New Roman" panose="02020603050405020304" pitchFamily="18" charset="0"/>
              </a:rPr>
              <a:t>3D SLAM </a:t>
            </a:r>
            <a:r>
              <a:rPr lang="zh-CN" altLang="zh-CN" sz="2400" kern="100" dirty="0">
                <a:solidFill>
                  <a:schemeClr val="bg1"/>
                </a:solidFill>
                <a:effectLst/>
                <a:latin typeface="+mj-ea"/>
                <a:ea typeface="+mj-ea"/>
                <a:cs typeface="Times New Roman" panose="02020603050405020304" pitchFamily="18" charset="0"/>
              </a:rPr>
              <a:t>的传感器，或专注于</a:t>
            </a:r>
            <a:r>
              <a:rPr lang="en-US" altLang="zh-CN" sz="2400" kern="100" dirty="0">
                <a:solidFill>
                  <a:schemeClr val="bg1"/>
                </a:solidFill>
                <a:effectLst/>
                <a:latin typeface="+mj-ea"/>
                <a:ea typeface="+mj-ea"/>
                <a:cs typeface="Times New Roman" panose="02020603050405020304" pitchFamily="18" charset="0"/>
              </a:rPr>
              <a:t> SLAM </a:t>
            </a:r>
            <a:r>
              <a:rPr lang="zh-CN" altLang="zh-CN" sz="2400" kern="100" dirty="0">
                <a:solidFill>
                  <a:schemeClr val="bg1"/>
                </a:solidFill>
                <a:effectLst/>
                <a:latin typeface="+mj-ea"/>
                <a:ea typeface="+mj-ea"/>
                <a:cs typeface="Times New Roman" panose="02020603050405020304" pitchFamily="18" charset="0"/>
              </a:rPr>
              <a:t>问题的循环闭包部分，工作良好。然而，许多优化和滤波算法需要大量的计算资源，昂贵的传感器和静态环境的假设。此外，糟糕的数据关联往往会削弱它们在复杂的</a:t>
            </a:r>
            <a:r>
              <a:rPr lang="en-US" altLang="zh-CN" sz="2400" kern="100" dirty="0">
                <a:solidFill>
                  <a:schemeClr val="bg1"/>
                </a:solidFill>
                <a:effectLst/>
                <a:latin typeface="+mj-ea"/>
                <a:ea typeface="+mj-ea"/>
                <a:cs typeface="Times New Roman" panose="02020603050405020304" pitchFamily="18" charset="0"/>
              </a:rPr>
              <a:t>3 d </a:t>
            </a:r>
            <a:r>
              <a:rPr lang="zh-CN" altLang="zh-CN" sz="2400" kern="100" dirty="0">
                <a:solidFill>
                  <a:schemeClr val="bg1"/>
                </a:solidFill>
                <a:effectLst/>
                <a:latin typeface="+mj-ea"/>
                <a:ea typeface="+mj-ea"/>
                <a:cs typeface="Times New Roman" panose="02020603050405020304" pitchFamily="18" charset="0"/>
              </a:rPr>
              <a:t>环境中的应用</a:t>
            </a:r>
            <a:r>
              <a:rPr lang="en-US" altLang="zh-CN" sz="2400" kern="100" dirty="0">
                <a:solidFill>
                  <a:schemeClr val="bg1"/>
                </a:solidFill>
                <a:effectLst/>
                <a:latin typeface="+mj-ea"/>
                <a:ea typeface="+mj-ea"/>
                <a:cs typeface="Times New Roman" panose="02020603050405020304" pitchFamily="18" charset="0"/>
              </a:rPr>
              <a:t>(Cadena </a:t>
            </a:r>
            <a:r>
              <a:rPr lang="zh-CN" altLang="zh-CN" sz="2400" kern="100" dirty="0">
                <a:solidFill>
                  <a:schemeClr val="bg1"/>
                </a:solidFill>
                <a:effectLst/>
                <a:latin typeface="+mj-ea"/>
                <a:ea typeface="+mj-ea"/>
                <a:cs typeface="Times New Roman" panose="02020603050405020304" pitchFamily="18" charset="0"/>
              </a:rPr>
              <a:t>等人，</a:t>
            </a:r>
            <a:r>
              <a:rPr lang="en-US" altLang="zh-CN" sz="2400" kern="100" dirty="0">
                <a:solidFill>
                  <a:schemeClr val="bg1"/>
                </a:solidFill>
                <a:effectLst/>
                <a:latin typeface="+mj-ea"/>
                <a:ea typeface="+mj-ea"/>
                <a:cs typeface="Times New Roman" panose="02020603050405020304" pitchFamily="18" charset="0"/>
              </a:rPr>
              <a:t>2016; </a:t>
            </a:r>
            <a:r>
              <a:rPr lang="zh-CN" altLang="zh-CN" sz="2400" kern="100" dirty="0">
                <a:solidFill>
                  <a:schemeClr val="bg1"/>
                </a:solidFill>
                <a:effectLst/>
                <a:latin typeface="+mj-ea"/>
                <a:ea typeface="+mj-ea"/>
                <a:cs typeface="Times New Roman" panose="02020603050405020304" pitchFamily="18" charset="0"/>
              </a:rPr>
              <a:t>贝灵厄姆等人，</a:t>
            </a:r>
            <a:r>
              <a:rPr lang="en-US" altLang="zh-CN" sz="2400" kern="100" dirty="0">
                <a:solidFill>
                  <a:schemeClr val="bg1"/>
                </a:solidFill>
                <a:effectLst/>
                <a:latin typeface="+mj-ea"/>
                <a:ea typeface="+mj-ea"/>
                <a:cs typeface="Times New Roman" panose="02020603050405020304" pitchFamily="18" charset="0"/>
              </a:rPr>
              <a:t>2018)</a:t>
            </a:r>
            <a:r>
              <a:rPr lang="zh-CN" altLang="zh-CN" sz="2400" kern="100" dirty="0">
                <a:solidFill>
                  <a:schemeClr val="bg1"/>
                </a:solidFill>
                <a:effectLst/>
                <a:latin typeface="+mj-ea"/>
                <a:ea typeface="+mj-ea"/>
                <a:cs typeface="Times New Roman" panose="02020603050405020304" pitchFamily="18" charset="0"/>
              </a:rPr>
              <a:t>。虽然人们在头部方向细胞和位置细胞组成的导航计算模型，具有空间导航能力的机器人体系结构，甚至开发出了</a:t>
            </a:r>
            <a:r>
              <a:rPr lang="en-US" altLang="zh-CN" sz="2400" kern="100" dirty="0" err="1">
                <a:solidFill>
                  <a:schemeClr val="bg1"/>
                </a:solidFill>
                <a:effectLst/>
                <a:latin typeface="+mj-ea"/>
                <a:ea typeface="+mj-ea"/>
                <a:cs typeface="Times New Roman" panose="02020603050405020304" pitchFamily="18" charset="0"/>
              </a:rPr>
              <a:t>RatSLAM</a:t>
            </a:r>
            <a:r>
              <a:rPr lang="en-US" altLang="zh-CN" sz="2400" kern="100" dirty="0">
                <a:solidFill>
                  <a:schemeClr val="bg1"/>
                </a:solidFill>
                <a:effectLst/>
                <a:latin typeface="+mj-ea"/>
                <a:ea typeface="+mj-ea"/>
                <a:cs typeface="Times New Roman" panose="02020603050405020304" pitchFamily="18" charset="0"/>
              </a:rPr>
              <a:t> </a:t>
            </a:r>
            <a:r>
              <a:rPr lang="zh-CN" altLang="zh-CN" sz="2400" kern="100" dirty="0">
                <a:solidFill>
                  <a:schemeClr val="bg1"/>
                </a:solidFill>
                <a:effectLst/>
                <a:latin typeface="+mj-ea"/>
                <a:ea typeface="+mj-ea"/>
                <a:cs typeface="Times New Roman" panose="02020603050405020304" pitchFamily="18" charset="0"/>
              </a:rPr>
              <a:t>模型及其拓展办法。但在非结构化、大规模和</a:t>
            </a:r>
            <a:r>
              <a:rPr lang="en-US" altLang="zh-CN" sz="2400" kern="100" dirty="0">
                <a:solidFill>
                  <a:schemeClr val="bg1"/>
                </a:solidFill>
                <a:effectLst/>
                <a:latin typeface="+mj-ea"/>
                <a:ea typeface="+mj-ea"/>
                <a:cs typeface="Times New Roman" panose="02020603050405020304" pitchFamily="18" charset="0"/>
              </a:rPr>
              <a:t>3D </a:t>
            </a:r>
            <a:r>
              <a:rPr lang="zh-CN" altLang="zh-CN" sz="2400" kern="100" dirty="0">
                <a:solidFill>
                  <a:schemeClr val="bg1"/>
                </a:solidFill>
                <a:effectLst/>
                <a:latin typeface="+mj-ea"/>
                <a:ea typeface="+mj-ea"/>
                <a:cs typeface="Times New Roman" panose="02020603050405020304" pitchFamily="18" charset="0"/>
              </a:rPr>
              <a:t>开放环境下的</a:t>
            </a:r>
            <a:r>
              <a:rPr lang="en-US" altLang="zh-CN" sz="2400" kern="100" dirty="0">
                <a:solidFill>
                  <a:schemeClr val="bg1"/>
                </a:solidFill>
                <a:effectLst/>
                <a:latin typeface="+mj-ea"/>
                <a:ea typeface="+mj-ea"/>
                <a:cs typeface="Times New Roman" panose="02020603050405020304" pitchFamily="18" charset="0"/>
              </a:rPr>
              <a:t> SLAM </a:t>
            </a:r>
            <a:r>
              <a:rPr lang="zh-CN" altLang="zh-CN" sz="2400" kern="100" dirty="0">
                <a:solidFill>
                  <a:schemeClr val="bg1"/>
                </a:solidFill>
                <a:effectLst/>
                <a:latin typeface="+mj-ea"/>
                <a:ea typeface="+mj-ea"/>
                <a:cs typeface="Times New Roman" panose="02020603050405020304" pitchFamily="18" charset="0"/>
              </a:rPr>
              <a:t>仍然是一个具有挑战性的开放性问题</a:t>
            </a:r>
            <a:r>
              <a:rPr lang="zh-CN" altLang="zh-CN" sz="1800" kern="100" dirty="0">
                <a:effectLst/>
                <a:latin typeface="+mj-ea"/>
                <a:ea typeface="+mj-ea"/>
                <a:cs typeface="Times New Roman" panose="02020603050405020304" pitchFamily="18" charset="0"/>
              </a:rPr>
              <a:t>。</a:t>
            </a:r>
          </a:p>
        </p:txBody>
      </p:sp>
      <p:sp>
        <p:nvSpPr>
          <p:cNvPr id="22" name="Freeform 123"/>
          <p:cNvSpPr>
            <a:spLocks noChangeArrowheads="1"/>
          </p:cNvSpPr>
          <p:nvPr/>
        </p:nvSpPr>
        <p:spPr bwMode="auto">
          <a:xfrm>
            <a:off x="1849902" y="1886431"/>
            <a:ext cx="666437" cy="679376"/>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00B0F0"/>
          </a:solidFill>
          <a:ln>
            <a:noFill/>
          </a:ln>
        </p:spPr>
        <p:txBody>
          <a:bodyPr/>
          <a:lstStyle/>
          <a:p>
            <a:endParaRPr 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5">
            <a:extLst>
              <a:ext uri="{FF2B5EF4-FFF2-40B4-BE49-F238E27FC236}">
                <a16:creationId xmlns:a16="http://schemas.microsoft.com/office/drawing/2014/main" id="{329D408E-56C2-41CC-8FB6-8FAD2E466FE7}"/>
              </a:ext>
            </a:extLst>
          </p:cNvPr>
          <p:cNvSpPr/>
          <p:nvPr/>
        </p:nvSpPr>
        <p:spPr>
          <a:xfrm>
            <a:off x="1066159" y="1512134"/>
            <a:ext cx="2233923" cy="2382851"/>
          </a:xfrm>
          <a:prstGeom prst="round2Diag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13">
            <a:extLst>
              <a:ext uri="{FF2B5EF4-FFF2-40B4-BE49-F238E27FC236}">
                <a16:creationId xmlns:a16="http://schemas.microsoft.com/office/drawing/2014/main" id="{10831A1A-319C-44D7-9C05-269E0AE302B8}"/>
              </a:ext>
            </a:extLst>
          </p:cNvPr>
          <p:cNvSpPr txBox="1"/>
          <p:nvPr/>
        </p:nvSpPr>
        <p:spPr>
          <a:xfrm>
            <a:off x="1524000" y="2866276"/>
            <a:ext cx="1278194" cy="3375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网格细胞</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16">
            <a:extLst>
              <a:ext uri="{FF2B5EF4-FFF2-40B4-BE49-F238E27FC236}">
                <a16:creationId xmlns:a16="http://schemas.microsoft.com/office/drawing/2014/main" id="{77BFD34A-0B2D-4A76-BC7C-16B935E54514}"/>
              </a:ext>
            </a:extLst>
          </p:cNvPr>
          <p:cNvSpPr>
            <a:spLocks noChangeArrowheads="1"/>
          </p:cNvSpPr>
          <p:nvPr/>
        </p:nvSpPr>
        <p:spPr bwMode="auto">
          <a:xfrm>
            <a:off x="1856370" y="1894085"/>
            <a:ext cx="653500" cy="679376"/>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00B0F0"/>
          </a:solidFill>
          <a:ln>
            <a:noFill/>
          </a:ln>
        </p:spPr>
        <p:txBody>
          <a:bodyPr/>
          <a:lstStyle/>
          <a:p>
            <a:endParaRPr lang="en-US">
              <a:solidFill>
                <a:schemeClr val="bg1"/>
              </a:solidFill>
            </a:endParaRPr>
          </a:p>
        </p:txBody>
      </p:sp>
      <p:cxnSp>
        <p:nvCxnSpPr>
          <p:cNvPr id="6" name="Straight Line buttom">
            <a:extLst>
              <a:ext uri="{FF2B5EF4-FFF2-40B4-BE49-F238E27FC236}">
                <a16:creationId xmlns:a16="http://schemas.microsoft.com/office/drawing/2014/main" id="{DBDD0BF1-EBDD-4C41-A95D-9904371BE6C0}"/>
              </a:ext>
            </a:extLst>
          </p:cNvPr>
          <p:cNvCxnSpPr/>
          <p:nvPr/>
        </p:nvCxnSpPr>
        <p:spPr>
          <a:xfrm>
            <a:off x="1066159" y="4976205"/>
            <a:ext cx="10046780" cy="0"/>
          </a:xfrm>
          <a:prstGeom prst="line">
            <a:avLst/>
          </a:prstGeom>
          <a:ln w="19050">
            <a:solidFill>
              <a:srgbClr val="00B0F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8F3526-4B7B-4257-8DBF-220CEDB7669E}"/>
              </a:ext>
            </a:extLst>
          </p:cNvPr>
          <p:cNvSpPr txBox="1"/>
          <p:nvPr/>
        </p:nvSpPr>
        <p:spPr>
          <a:xfrm>
            <a:off x="3765755" y="648935"/>
            <a:ext cx="7360086" cy="4093428"/>
          </a:xfrm>
          <a:prstGeom prst="rect">
            <a:avLst/>
          </a:prstGeom>
          <a:noFill/>
        </p:spPr>
        <p:txBody>
          <a:bodyPr wrap="square" rtlCol="0">
            <a:spAutoFit/>
          </a:bodyPr>
          <a:lstStyle/>
          <a:p>
            <a:pPr algn="just"/>
            <a:r>
              <a:rPr lang="en-US" altLang="zh-CN" sz="2200" kern="100" dirty="0">
                <a:solidFill>
                  <a:schemeClr val="bg1"/>
                </a:solidFill>
                <a:effectLst/>
                <a:latin typeface="+mj-ea"/>
                <a:ea typeface="+mj-ea"/>
                <a:cs typeface="Times New Roman" panose="02020603050405020304" pitchFamily="18" charset="0"/>
              </a:rPr>
              <a:t>         </a:t>
            </a:r>
            <a:r>
              <a:rPr lang="zh-CN" altLang="zh-CN" sz="2200" kern="100" dirty="0">
                <a:solidFill>
                  <a:schemeClr val="bg1"/>
                </a:solidFill>
                <a:effectLst/>
                <a:latin typeface="+mj-ea"/>
                <a:ea typeface="+mj-ea"/>
                <a:cs typeface="Times New Roman" panose="02020603050405020304" pitchFamily="18" charset="0"/>
              </a:rPr>
              <a:t>网格细胞的放电野与空间位置有着准确的对应关系，一个网格细胞只对应于一个放电野，放电野遍及实际空间环境的整个范围，即大鼠在到达空间环境的任一网格节点处，都有相对应的网格细胞发生最大放电。</a:t>
            </a:r>
          </a:p>
          <a:p>
            <a:pPr algn="just"/>
            <a:r>
              <a:rPr lang="en-US" altLang="zh-CN" sz="2200" kern="100" dirty="0">
                <a:solidFill>
                  <a:schemeClr val="bg1"/>
                </a:solidFill>
                <a:effectLst/>
                <a:latin typeface="+mj-ea"/>
                <a:ea typeface="+mj-ea"/>
                <a:cs typeface="Times New Roman" panose="02020603050405020304" pitchFamily="18" charset="0"/>
              </a:rPr>
              <a:t>         </a:t>
            </a:r>
            <a:r>
              <a:rPr lang="zh-CN" altLang="zh-CN" sz="2200" kern="100" dirty="0">
                <a:solidFill>
                  <a:schemeClr val="bg1"/>
                </a:solidFill>
                <a:effectLst/>
                <a:latin typeface="+mj-ea"/>
                <a:ea typeface="+mj-ea"/>
                <a:cs typeface="Times New Roman" panose="02020603050405020304" pitchFamily="18" charset="0"/>
              </a:rPr>
              <a:t>网格细胞的放电野相互聚集，形成一个个的节点将整个的空间环境划分成一种规则的网格结构图，简称网格图。网格节点之间的距离是相等的（</a:t>
            </a:r>
            <a:r>
              <a:rPr lang="en-US" altLang="zh-CN" sz="2200" kern="100" dirty="0">
                <a:solidFill>
                  <a:schemeClr val="bg1"/>
                </a:solidFill>
                <a:effectLst/>
                <a:latin typeface="+mj-ea"/>
                <a:ea typeface="+mj-ea"/>
                <a:cs typeface="Times New Roman" panose="02020603050405020304" pitchFamily="18" charset="0"/>
              </a:rPr>
              <a:t>39~73 </a:t>
            </a:r>
            <a:r>
              <a:rPr lang="zh-CN" altLang="zh-CN" sz="2200" kern="100" dirty="0">
                <a:solidFill>
                  <a:schemeClr val="bg1"/>
                </a:solidFill>
                <a:effectLst/>
                <a:latin typeface="+mj-ea"/>
                <a:ea typeface="+mj-ea"/>
                <a:cs typeface="Times New Roman" panose="02020603050405020304" pitchFamily="18" charset="0"/>
              </a:rPr>
              <a:t>厘米，</a:t>
            </a:r>
            <a:r>
              <a:rPr lang="en-US" altLang="zh-CN" sz="2200" u="none" strike="noStrike" kern="100" dirty="0" err="1">
                <a:solidFill>
                  <a:schemeClr val="bg1"/>
                </a:solidFill>
                <a:effectLst/>
                <a:latin typeface="+mj-ea"/>
                <a:ea typeface="+mj-ea"/>
                <a:cs typeface="Times New Roman" panose="02020603050405020304" pitchFamily="18" charset="0"/>
                <a:hlinkClick r:id="rId2">
                  <a:extLst>
                    <a:ext uri="{A12FA001-AC4F-418D-AE19-62706E023703}">
                      <ahyp:hlinkClr xmlns:ahyp="http://schemas.microsoft.com/office/drawing/2018/hyperlinkcolor" val="tx"/>
                    </a:ext>
                  </a:extLst>
                </a:hlinkClick>
              </a:rPr>
              <a:t>标准差</a:t>
            </a:r>
            <a:r>
              <a:rPr lang="zh-CN" altLang="zh-CN" sz="2200" kern="100" dirty="0">
                <a:solidFill>
                  <a:schemeClr val="bg1"/>
                </a:solidFill>
                <a:effectLst/>
                <a:latin typeface="+mj-ea"/>
                <a:ea typeface="+mj-ea"/>
                <a:cs typeface="Times New Roman" panose="02020603050405020304" pitchFamily="18" charset="0"/>
              </a:rPr>
              <a:t>为</a:t>
            </a:r>
            <a:r>
              <a:rPr lang="en-US" altLang="zh-CN" sz="2200" kern="100" dirty="0">
                <a:solidFill>
                  <a:schemeClr val="bg1"/>
                </a:solidFill>
                <a:effectLst/>
                <a:latin typeface="+mj-ea"/>
                <a:ea typeface="+mj-ea"/>
                <a:cs typeface="Times New Roman" panose="02020603050405020304" pitchFamily="18" charset="0"/>
              </a:rPr>
              <a:t>3.2 </a:t>
            </a:r>
            <a:r>
              <a:rPr lang="zh-CN" altLang="zh-CN" sz="2200" kern="100" dirty="0">
                <a:solidFill>
                  <a:schemeClr val="bg1"/>
                </a:solidFill>
                <a:effectLst/>
                <a:latin typeface="+mj-ea"/>
                <a:ea typeface="+mj-ea"/>
                <a:cs typeface="Times New Roman" panose="02020603050405020304" pitchFamily="18" charset="0"/>
              </a:rPr>
              <a:t>厘米），节点之间形成的角度为</a:t>
            </a:r>
            <a:r>
              <a:rPr lang="en-US" altLang="zh-CN" sz="2200" kern="100" dirty="0">
                <a:solidFill>
                  <a:schemeClr val="bg1"/>
                </a:solidFill>
                <a:effectLst/>
                <a:latin typeface="+mj-ea"/>
                <a:ea typeface="+mj-ea"/>
                <a:cs typeface="Times New Roman" panose="02020603050405020304" pitchFamily="18" charset="0"/>
              </a:rPr>
              <a:t>60°</a:t>
            </a:r>
            <a:r>
              <a:rPr lang="zh-CN" altLang="zh-CN" sz="2200" kern="100" dirty="0">
                <a:solidFill>
                  <a:schemeClr val="bg1"/>
                </a:solidFill>
                <a:effectLst/>
                <a:latin typeface="+mj-ea"/>
                <a:ea typeface="+mj-ea"/>
                <a:cs typeface="Times New Roman" panose="02020603050405020304" pitchFamily="18" charset="0"/>
              </a:rPr>
              <a:t>，连接各个节点，即呈现出</a:t>
            </a:r>
            <a:r>
              <a:rPr lang="en-US" altLang="zh-CN" sz="2200" u="none" strike="noStrike" kern="100" dirty="0" err="1">
                <a:solidFill>
                  <a:schemeClr val="bg1"/>
                </a:solidFill>
                <a:effectLst/>
                <a:latin typeface="+mj-ea"/>
                <a:ea typeface="+mj-ea"/>
                <a:cs typeface="Times New Roman" panose="02020603050405020304" pitchFamily="18" charset="0"/>
                <a:hlinkClick r:id="rId3">
                  <a:extLst>
                    <a:ext uri="{A12FA001-AC4F-418D-AE19-62706E023703}">
                      <ahyp:hlinkClr xmlns:ahyp="http://schemas.microsoft.com/office/drawing/2018/hyperlinkcolor" val="tx"/>
                    </a:ext>
                  </a:extLst>
                </a:hlinkClick>
              </a:rPr>
              <a:t>等边三角形</a:t>
            </a:r>
            <a:r>
              <a:rPr lang="zh-CN" altLang="zh-CN" sz="2200" kern="100" dirty="0">
                <a:solidFill>
                  <a:schemeClr val="bg1"/>
                </a:solidFill>
                <a:effectLst/>
                <a:latin typeface="+mj-ea"/>
                <a:ea typeface="+mj-ea"/>
                <a:cs typeface="Times New Roman" panose="02020603050405020304" pitchFamily="18" charset="0"/>
              </a:rPr>
              <a:t>阵型。空间范围扩大时，网格结构不发生改变，节点之间的距离不变，但节点数量增多，即网格结构密度不变，使放电野范围具有无限扩大的可能。</a:t>
            </a:r>
          </a:p>
          <a:p>
            <a:endParaRPr lang="zh-CN" altLang="en-US" dirty="0"/>
          </a:p>
        </p:txBody>
      </p:sp>
    </p:spTree>
    <p:extLst>
      <p:ext uri="{BB962C8B-B14F-4D97-AF65-F5344CB8AC3E}">
        <p14:creationId xmlns:p14="http://schemas.microsoft.com/office/powerpoint/2010/main" val="409107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6">
            <a:extLst>
              <a:ext uri="{FF2B5EF4-FFF2-40B4-BE49-F238E27FC236}">
                <a16:creationId xmlns:a16="http://schemas.microsoft.com/office/drawing/2014/main" id="{B4973C43-30BB-41AC-A1BD-38AF351386B9}"/>
              </a:ext>
            </a:extLst>
          </p:cNvPr>
          <p:cNvSpPr/>
          <p:nvPr/>
        </p:nvSpPr>
        <p:spPr>
          <a:xfrm>
            <a:off x="1066049" y="1512125"/>
            <a:ext cx="2233923" cy="2382851"/>
          </a:xfrm>
          <a:prstGeom prst="round2Diag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13">
            <a:extLst>
              <a:ext uri="{FF2B5EF4-FFF2-40B4-BE49-F238E27FC236}">
                <a16:creationId xmlns:a16="http://schemas.microsoft.com/office/drawing/2014/main" id="{8DE44274-B0DB-4A91-BAC0-E2B18DB34C6D}"/>
              </a:ext>
            </a:extLst>
          </p:cNvPr>
          <p:cNvSpPr txBox="1"/>
          <p:nvPr/>
        </p:nvSpPr>
        <p:spPr>
          <a:xfrm>
            <a:off x="1494503" y="2911623"/>
            <a:ext cx="1406013" cy="33752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头定向细胞</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28">
            <a:extLst>
              <a:ext uri="{FF2B5EF4-FFF2-40B4-BE49-F238E27FC236}">
                <a16:creationId xmlns:a16="http://schemas.microsoft.com/office/drawing/2014/main" id="{345E4638-CF0D-4DFD-BD24-7C9E7E0077FD}"/>
              </a:ext>
            </a:extLst>
          </p:cNvPr>
          <p:cNvSpPr>
            <a:spLocks noChangeArrowheads="1"/>
          </p:cNvSpPr>
          <p:nvPr/>
        </p:nvSpPr>
        <p:spPr bwMode="auto">
          <a:xfrm>
            <a:off x="1817440" y="1921202"/>
            <a:ext cx="731140" cy="614673"/>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00B0F0"/>
          </a:solidFill>
          <a:ln>
            <a:noFill/>
          </a:ln>
        </p:spPr>
        <p:txBody>
          <a:bodyPr/>
          <a:lstStyle/>
          <a:p>
            <a:endParaRPr lang="en-US">
              <a:solidFill>
                <a:schemeClr val="bg1"/>
              </a:solidFill>
            </a:endParaRPr>
          </a:p>
        </p:txBody>
      </p:sp>
      <p:cxnSp>
        <p:nvCxnSpPr>
          <p:cNvPr id="6" name="Straight Line buttom">
            <a:extLst>
              <a:ext uri="{FF2B5EF4-FFF2-40B4-BE49-F238E27FC236}">
                <a16:creationId xmlns:a16="http://schemas.microsoft.com/office/drawing/2014/main" id="{2255A7EA-A91F-4578-AC4C-127C1C24F3B5}"/>
              </a:ext>
            </a:extLst>
          </p:cNvPr>
          <p:cNvCxnSpPr/>
          <p:nvPr/>
        </p:nvCxnSpPr>
        <p:spPr>
          <a:xfrm>
            <a:off x="1066159" y="4976205"/>
            <a:ext cx="10046780" cy="0"/>
          </a:xfrm>
          <a:prstGeom prst="line">
            <a:avLst/>
          </a:prstGeom>
          <a:ln w="19050">
            <a:solidFill>
              <a:srgbClr val="00B0F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13C2CA3-8B5F-41BC-8F3A-F436DDB64192}"/>
              </a:ext>
            </a:extLst>
          </p:cNvPr>
          <p:cNvSpPr txBox="1"/>
          <p:nvPr/>
        </p:nvSpPr>
        <p:spPr>
          <a:xfrm>
            <a:off x="3827740" y="981603"/>
            <a:ext cx="7236542" cy="3108543"/>
          </a:xfrm>
          <a:prstGeom prst="rect">
            <a:avLst/>
          </a:prstGeom>
          <a:noFill/>
        </p:spPr>
        <p:txBody>
          <a:bodyPr wrap="square" rtlCol="0">
            <a:spAutoFit/>
          </a:bodyPr>
          <a:lstStyle/>
          <a:p>
            <a:r>
              <a:rPr lang="en-US" altLang="zh-CN" sz="1800" kern="100" dirty="0">
                <a:solidFill>
                  <a:schemeClr val="bg1"/>
                </a:solidFill>
                <a:effectLst/>
                <a:latin typeface="+mj-ea"/>
                <a:ea typeface="+mj-ea"/>
                <a:cs typeface="Times New Roman" panose="02020603050405020304" pitchFamily="18" charset="0"/>
              </a:rPr>
              <a:t>          </a:t>
            </a:r>
            <a:r>
              <a:rPr lang="zh-CN" altLang="zh-CN" sz="2800" kern="100" dirty="0">
                <a:solidFill>
                  <a:schemeClr val="bg1"/>
                </a:solidFill>
                <a:effectLst/>
                <a:latin typeface="+mj-ea"/>
                <a:ea typeface="+mj-ea"/>
                <a:cs typeface="Times New Roman" panose="02020603050405020304" pitchFamily="18" charset="0"/>
              </a:rPr>
              <a:t>头定向细胞在多个脑区中发现的一类特殊神经元。其放电活性只与头在水平面的朝向有关，而与其位置、姿势、行为无关。在动物的头朝向某个特定方向时电发放最为剧烈，并且其反应没有适应性变化。当把头偏离这种最优方向时其发放率会减小，当头偏离最优方向</a:t>
            </a:r>
            <a:r>
              <a:rPr lang="en-US" altLang="zh-CN" sz="2800" kern="100" dirty="0">
                <a:solidFill>
                  <a:schemeClr val="bg1"/>
                </a:solidFill>
                <a:effectLst/>
                <a:latin typeface="+mj-ea"/>
                <a:ea typeface="+mj-ea"/>
                <a:cs typeface="Times New Roman" panose="02020603050405020304" pitchFamily="18" charset="0"/>
              </a:rPr>
              <a:t>45</a:t>
            </a:r>
            <a:r>
              <a:rPr lang="zh-CN" altLang="zh-CN" sz="2800" kern="100" dirty="0">
                <a:solidFill>
                  <a:schemeClr val="bg1"/>
                </a:solidFill>
                <a:effectLst/>
                <a:latin typeface="+mj-ea"/>
                <a:ea typeface="+mj-ea"/>
                <a:cs typeface="Times New Roman" panose="02020603050405020304" pitchFamily="18" charset="0"/>
              </a:rPr>
              <a:t>°左右时发放率回到基线状态。</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2222236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7">
            <a:extLst>
              <a:ext uri="{FF2B5EF4-FFF2-40B4-BE49-F238E27FC236}">
                <a16:creationId xmlns:a16="http://schemas.microsoft.com/office/drawing/2014/main" id="{63CCB3BE-9135-42EE-B33D-7EBA36A2AB3A}"/>
              </a:ext>
            </a:extLst>
          </p:cNvPr>
          <p:cNvSpPr/>
          <p:nvPr/>
        </p:nvSpPr>
        <p:spPr>
          <a:xfrm>
            <a:off x="1063209" y="1512133"/>
            <a:ext cx="2233923" cy="2382851"/>
          </a:xfrm>
          <a:prstGeom prst="round2Diag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13">
            <a:extLst>
              <a:ext uri="{FF2B5EF4-FFF2-40B4-BE49-F238E27FC236}">
                <a16:creationId xmlns:a16="http://schemas.microsoft.com/office/drawing/2014/main" id="{66592D1C-7D58-446C-AAA2-BC44C8B3BBBB}"/>
              </a:ext>
            </a:extLst>
          </p:cNvPr>
          <p:cNvSpPr txBox="1"/>
          <p:nvPr/>
        </p:nvSpPr>
        <p:spPr>
          <a:xfrm>
            <a:off x="894735" y="2819416"/>
            <a:ext cx="2671438" cy="30380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多维连续吸引子网络</a:t>
            </a:r>
            <a:endParaRPr 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55">
            <a:extLst>
              <a:ext uri="{FF2B5EF4-FFF2-40B4-BE49-F238E27FC236}">
                <a16:creationId xmlns:a16="http://schemas.microsoft.com/office/drawing/2014/main" id="{9260BE45-0D4F-4F1A-9B2D-50472C39DAEA}"/>
              </a:ext>
            </a:extLst>
          </p:cNvPr>
          <p:cNvSpPr>
            <a:spLocks noChangeArrowheads="1"/>
          </p:cNvSpPr>
          <p:nvPr/>
        </p:nvSpPr>
        <p:spPr bwMode="auto">
          <a:xfrm>
            <a:off x="1840479" y="1861298"/>
            <a:ext cx="679382" cy="731140"/>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00B0F0"/>
          </a:solidFill>
          <a:ln>
            <a:noFill/>
          </a:ln>
        </p:spPr>
        <p:txBody>
          <a:bodyPr/>
          <a:lstStyle/>
          <a:p>
            <a:endParaRPr lang="en-US">
              <a:solidFill>
                <a:schemeClr val="bg1"/>
              </a:solidFill>
            </a:endParaRPr>
          </a:p>
        </p:txBody>
      </p:sp>
      <p:cxnSp>
        <p:nvCxnSpPr>
          <p:cNvPr id="6" name="Straight Line buttom">
            <a:extLst>
              <a:ext uri="{FF2B5EF4-FFF2-40B4-BE49-F238E27FC236}">
                <a16:creationId xmlns:a16="http://schemas.microsoft.com/office/drawing/2014/main" id="{0D8BCFC6-C784-452D-9CEF-88419E06400D}"/>
              </a:ext>
            </a:extLst>
          </p:cNvPr>
          <p:cNvCxnSpPr/>
          <p:nvPr/>
        </p:nvCxnSpPr>
        <p:spPr>
          <a:xfrm>
            <a:off x="1066159" y="4976205"/>
            <a:ext cx="10046780" cy="0"/>
          </a:xfrm>
          <a:prstGeom prst="line">
            <a:avLst/>
          </a:prstGeom>
          <a:ln w="19050">
            <a:solidFill>
              <a:srgbClr val="00B0F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E8C9FF8-6680-496E-810C-C54F3F9435DA}"/>
              </a:ext>
            </a:extLst>
          </p:cNvPr>
          <p:cNvSpPr txBox="1"/>
          <p:nvPr/>
        </p:nvSpPr>
        <p:spPr>
          <a:xfrm>
            <a:off x="4542504" y="842387"/>
            <a:ext cx="6251468" cy="3539430"/>
          </a:xfrm>
          <a:prstGeom prst="rect">
            <a:avLst/>
          </a:prstGeom>
          <a:noFill/>
        </p:spPr>
        <p:txBody>
          <a:bodyPr wrap="square" rtlCol="0">
            <a:spAutoFit/>
          </a:bodyPr>
          <a:lstStyle/>
          <a:p>
            <a:r>
              <a:rPr lang="en-US" altLang="zh-CN" sz="3200" kern="100" dirty="0">
                <a:solidFill>
                  <a:schemeClr val="bg1"/>
                </a:solidFill>
                <a:effectLst/>
                <a:latin typeface="+mj-ea"/>
                <a:ea typeface="+mj-ea"/>
                <a:cs typeface="Times New Roman" panose="02020603050405020304" pitchFamily="18" charset="0"/>
              </a:rPr>
              <a:t>        </a:t>
            </a:r>
            <a:r>
              <a:rPr lang="zh-CN" altLang="zh-CN" sz="3200" kern="100" dirty="0">
                <a:solidFill>
                  <a:schemeClr val="bg1"/>
                </a:solidFill>
                <a:effectLst/>
                <a:latin typeface="+mj-ea"/>
                <a:ea typeface="+mj-ea"/>
                <a:cs typeface="Times New Roman" panose="02020603050405020304" pitchFamily="18" charset="0"/>
              </a:rPr>
              <a:t>多维连续吸引子网络</a:t>
            </a:r>
            <a:r>
              <a:rPr lang="en-US" altLang="zh-CN" sz="3200" kern="100" dirty="0">
                <a:solidFill>
                  <a:schemeClr val="bg1"/>
                </a:solidFill>
                <a:effectLst/>
                <a:latin typeface="+mj-ea"/>
                <a:ea typeface="+mj-ea"/>
                <a:cs typeface="Times New Roman" panose="02020603050405020304" pitchFamily="18" charset="0"/>
              </a:rPr>
              <a:t>(MD-CAN)</a:t>
            </a:r>
            <a:r>
              <a:rPr lang="zh-CN" altLang="zh-CN" sz="3200" kern="100" dirty="0">
                <a:solidFill>
                  <a:schemeClr val="bg1"/>
                </a:solidFill>
                <a:effectLst/>
                <a:latin typeface="+mj-ea"/>
                <a:ea typeface="+mj-ea"/>
                <a:cs typeface="Times New Roman" panose="02020603050405020304" pitchFamily="18" charset="0"/>
              </a:rPr>
              <a:t>一种特殊的递归神经网络。神经元之间的相互作用具有平移不变性，其动力学稳定状态组成一个连续的子空间。模型刻画了大脑对朝向、运动方向和空间位置等连续变量的编码过程。</a:t>
            </a:r>
            <a:endParaRPr lang="zh-CN" altLang="en-US" sz="3200" dirty="0">
              <a:solidFill>
                <a:schemeClr val="bg1"/>
              </a:solidFill>
              <a:latin typeface="+mj-ea"/>
              <a:ea typeface="+mj-ea"/>
            </a:endParaRPr>
          </a:p>
        </p:txBody>
      </p:sp>
    </p:spTree>
    <p:extLst>
      <p:ext uri="{BB962C8B-B14F-4D97-AF65-F5344CB8AC3E}">
        <p14:creationId xmlns:p14="http://schemas.microsoft.com/office/powerpoint/2010/main" val="3246277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3957"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1422726" y="164982"/>
            <a:ext cx="2040169" cy="584775"/>
          </a:xfrm>
          <a:prstGeom prst="rect">
            <a:avLst/>
          </a:prstGeom>
          <a:noFill/>
        </p:spPr>
        <p:txBody>
          <a:bodyPr wrap="square" rtlCol="0">
            <a:spAutoFit/>
          </a:bodyPr>
          <a:lstStyle/>
          <a:p>
            <a:r>
              <a:rPr lang="zh-CN" altLang="en-US" sz="3200" b="1" i="1" dirty="0">
                <a:solidFill>
                  <a:srgbClr val="00B0F0"/>
                </a:solidFill>
                <a:latin typeface="微软雅黑 Light" panose="020B0502040204020203" pitchFamily="34" charset="-122"/>
                <a:ea typeface="微软雅黑 Light" panose="020B0502040204020203" pitchFamily="34" charset="-122"/>
              </a:rPr>
              <a:t>算法总结</a:t>
            </a:r>
          </a:p>
        </p:txBody>
      </p:sp>
      <p:sp>
        <p:nvSpPr>
          <p:cNvPr id="6" name="Arc 7"/>
          <p:cNvSpPr/>
          <p:nvPr/>
        </p:nvSpPr>
        <p:spPr>
          <a:xfrm>
            <a:off x="655687" y="1451605"/>
            <a:ext cx="4760325" cy="4760325"/>
          </a:xfrm>
          <a:prstGeom prst="arc">
            <a:avLst>
              <a:gd name="adj1" fmla="val 10736977"/>
              <a:gd name="adj2" fmla="val 0"/>
            </a:avLst>
          </a:prstGeom>
          <a:ln w="1905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7" name="Arc 8"/>
          <p:cNvSpPr/>
          <p:nvPr/>
        </p:nvSpPr>
        <p:spPr>
          <a:xfrm>
            <a:off x="3035850" y="2655555"/>
            <a:ext cx="2362407" cy="2362407"/>
          </a:xfrm>
          <a:prstGeom prst="arc">
            <a:avLst>
              <a:gd name="adj1" fmla="val 10736977"/>
              <a:gd name="adj2" fmla="val 0"/>
            </a:avLst>
          </a:prstGeom>
          <a:ln w="1905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8" name="Arc 9"/>
          <p:cNvSpPr/>
          <p:nvPr/>
        </p:nvSpPr>
        <p:spPr>
          <a:xfrm>
            <a:off x="673443" y="2655555"/>
            <a:ext cx="2362407" cy="2362407"/>
          </a:xfrm>
          <a:prstGeom prst="arc">
            <a:avLst>
              <a:gd name="adj1" fmla="val 10736977"/>
              <a:gd name="adj2" fmla="val 0"/>
            </a:avLst>
          </a:prstGeom>
          <a:ln w="1905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9" name="Arc 11"/>
          <p:cNvSpPr/>
          <p:nvPr/>
        </p:nvSpPr>
        <p:spPr>
          <a:xfrm>
            <a:off x="1854646" y="2655555"/>
            <a:ext cx="2362407" cy="2362407"/>
          </a:xfrm>
          <a:prstGeom prst="arc">
            <a:avLst>
              <a:gd name="adj1" fmla="val 10736977"/>
              <a:gd name="adj2" fmla="val 0"/>
            </a:avLst>
          </a:prstGeom>
          <a:ln w="1905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0" name="Freeform 101"/>
          <p:cNvSpPr>
            <a:spLocks noEditPoints="1"/>
          </p:cNvSpPr>
          <p:nvPr/>
        </p:nvSpPr>
        <p:spPr bwMode="auto">
          <a:xfrm>
            <a:off x="248004" y="4261762"/>
            <a:ext cx="850877" cy="56383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00B0F0"/>
          </a:solidFill>
          <a:ln>
            <a:noFill/>
          </a:ln>
        </p:spPr>
        <p:txBody>
          <a:bodyPr/>
          <a:lstStyle/>
          <a:p>
            <a:endParaRPr lang="en-US">
              <a:solidFill>
                <a:schemeClr val="bg1"/>
              </a:solidFill>
            </a:endParaRPr>
          </a:p>
        </p:txBody>
      </p:sp>
      <p:sp>
        <p:nvSpPr>
          <p:cNvPr id="11" name="Freeform 42"/>
          <p:cNvSpPr>
            <a:spLocks noEditPoints="1"/>
          </p:cNvSpPr>
          <p:nvPr/>
        </p:nvSpPr>
        <p:spPr bwMode="auto">
          <a:xfrm>
            <a:off x="5058515" y="4217685"/>
            <a:ext cx="709752" cy="610926"/>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00B0F0"/>
          </a:solidFill>
          <a:ln>
            <a:noFill/>
          </a:ln>
        </p:spPr>
        <p:txBody>
          <a:bodyPr/>
          <a:lstStyle/>
          <a:p>
            <a:endParaRPr lang="en-US">
              <a:solidFill>
                <a:schemeClr val="bg1"/>
              </a:solidFill>
            </a:endParaRPr>
          </a:p>
        </p:txBody>
      </p:sp>
      <p:sp>
        <p:nvSpPr>
          <p:cNvPr id="12" name="Freeform 157"/>
          <p:cNvSpPr>
            <a:spLocks noEditPoints="1"/>
          </p:cNvSpPr>
          <p:nvPr/>
        </p:nvSpPr>
        <p:spPr bwMode="auto">
          <a:xfrm>
            <a:off x="1606496" y="4217082"/>
            <a:ext cx="496862" cy="608515"/>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00B0F0"/>
          </a:solidFill>
          <a:ln>
            <a:noFill/>
          </a:ln>
        </p:spPr>
        <p:txBody>
          <a:bodyPr/>
          <a:lstStyle/>
          <a:p>
            <a:endParaRPr lang="en-US">
              <a:solidFill>
                <a:schemeClr val="bg1"/>
              </a:solidFill>
            </a:endParaRPr>
          </a:p>
        </p:txBody>
      </p:sp>
      <p:sp>
        <p:nvSpPr>
          <p:cNvPr id="13" name="Freeform 86"/>
          <p:cNvSpPr>
            <a:spLocks noEditPoints="1"/>
          </p:cNvSpPr>
          <p:nvPr/>
        </p:nvSpPr>
        <p:spPr bwMode="auto">
          <a:xfrm>
            <a:off x="4057996" y="4217684"/>
            <a:ext cx="377384" cy="63496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00B0F0"/>
          </a:solidFill>
          <a:ln>
            <a:noFill/>
          </a:ln>
        </p:spPr>
        <p:txBody>
          <a:bodyPr/>
          <a:lstStyle/>
          <a:p>
            <a:endParaRPr lang="en-US">
              <a:solidFill>
                <a:schemeClr val="bg1"/>
              </a:solidFill>
            </a:endParaRPr>
          </a:p>
        </p:txBody>
      </p:sp>
      <p:sp>
        <p:nvSpPr>
          <p:cNvPr id="14" name="Freeform 5"/>
          <p:cNvSpPr>
            <a:spLocks noEditPoints="1"/>
          </p:cNvSpPr>
          <p:nvPr/>
        </p:nvSpPr>
        <p:spPr bwMode="auto">
          <a:xfrm>
            <a:off x="2635984" y="4088570"/>
            <a:ext cx="799732" cy="799732"/>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00B0F0"/>
          </a:solidFill>
          <a:ln>
            <a:noFill/>
          </a:ln>
        </p:spPr>
        <p:txBody>
          <a:bodyPr/>
          <a:lstStyle/>
          <a:p>
            <a:endParaRPr lang="en-US">
              <a:solidFill>
                <a:schemeClr val="bg1"/>
              </a:solidFill>
            </a:endParaRPr>
          </a:p>
        </p:txBody>
      </p:sp>
      <p:sp>
        <p:nvSpPr>
          <p:cNvPr id="15" name="Oval 17"/>
          <p:cNvSpPr/>
          <p:nvPr/>
        </p:nvSpPr>
        <p:spPr>
          <a:xfrm>
            <a:off x="522399" y="3661887"/>
            <a:ext cx="266577" cy="266577"/>
          </a:xfrm>
          <a:prstGeom prst="ellipse">
            <a:avLst/>
          </a:prstGeom>
          <a:solidFill>
            <a:srgbClr val="00B0F0"/>
          </a:solidFill>
          <a:ln>
            <a:noFill/>
          </a:ln>
        </p:spPr>
        <p:txBody>
          <a:bodyPr/>
          <a:lstStyle/>
          <a:p>
            <a:endParaRPr lang="en-US" dirty="0">
              <a:solidFill>
                <a:schemeClr val="bg1"/>
              </a:solidFill>
            </a:endParaRPr>
          </a:p>
        </p:txBody>
      </p:sp>
      <p:sp>
        <p:nvSpPr>
          <p:cNvPr id="16" name="Oval 18"/>
          <p:cNvSpPr/>
          <p:nvPr/>
        </p:nvSpPr>
        <p:spPr>
          <a:xfrm>
            <a:off x="1721358" y="3661887"/>
            <a:ext cx="266577" cy="266577"/>
          </a:xfrm>
          <a:prstGeom prst="ellipse">
            <a:avLst/>
          </a:prstGeom>
          <a:solidFill>
            <a:srgbClr val="00B0F0"/>
          </a:solidFill>
          <a:ln>
            <a:noFill/>
          </a:ln>
        </p:spPr>
        <p:txBody>
          <a:bodyPr/>
          <a:lstStyle/>
          <a:p>
            <a:endParaRPr lang="en-US" dirty="0">
              <a:solidFill>
                <a:schemeClr val="bg1"/>
              </a:solidFill>
            </a:endParaRPr>
          </a:p>
        </p:txBody>
      </p:sp>
      <p:sp>
        <p:nvSpPr>
          <p:cNvPr id="17" name="Oval 19"/>
          <p:cNvSpPr/>
          <p:nvPr/>
        </p:nvSpPr>
        <p:spPr>
          <a:xfrm>
            <a:off x="2902561" y="3661887"/>
            <a:ext cx="266577" cy="266577"/>
          </a:xfrm>
          <a:prstGeom prst="ellipse">
            <a:avLst/>
          </a:prstGeom>
          <a:solidFill>
            <a:srgbClr val="00B0F0"/>
          </a:solidFill>
          <a:ln>
            <a:noFill/>
          </a:ln>
        </p:spPr>
        <p:txBody>
          <a:bodyPr/>
          <a:lstStyle/>
          <a:p>
            <a:endParaRPr lang="en-US" dirty="0">
              <a:solidFill>
                <a:schemeClr val="bg1"/>
              </a:solidFill>
            </a:endParaRPr>
          </a:p>
        </p:txBody>
      </p:sp>
      <p:sp>
        <p:nvSpPr>
          <p:cNvPr id="18" name="Oval 20"/>
          <p:cNvSpPr/>
          <p:nvPr/>
        </p:nvSpPr>
        <p:spPr>
          <a:xfrm>
            <a:off x="4083764" y="3661887"/>
            <a:ext cx="266577" cy="266577"/>
          </a:xfrm>
          <a:prstGeom prst="ellipse">
            <a:avLst/>
          </a:prstGeom>
          <a:solidFill>
            <a:srgbClr val="00B0F0"/>
          </a:solidFill>
          <a:ln>
            <a:noFill/>
          </a:ln>
        </p:spPr>
        <p:txBody>
          <a:bodyPr/>
          <a:lstStyle/>
          <a:p>
            <a:endParaRPr lang="en-US" dirty="0">
              <a:solidFill>
                <a:schemeClr val="bg1"/>
              </a:solidFill>
            </a:endParaRPr>
          </a:p>
        </p:txBody>
      </p:sp>
      <p:sp>
        <p:nvSpPr>
          <p:cNvPr id="19" name="Oval 21"/>
          <p:cNvSpPr/>
          <p:nvPr/>
        </p:nvSpPr>
        <p:spPr>
          <a:xfrm>
            <a:off x="5282724" y="3661887"/>
            <a:ext cx="266577" cy="266577"/>
          </a:xfrm>
          <a:prstGeom prst="ellipse">
            <a:avLst/>
          </a:prstGeom>
          <a:solidFill>
            <a:srgbClr val="00B0F0"/>
          </a:solidFill>
          <a:ln>
            <a:noFill/>
          </a:ln>
        </p:spPr>
        <p:txBody>
          <a:bodyPr/>
          <a:lstStyle/>
          <a:p>
            <a:endParaRPr lang="en-US" dirty="0">
              <a:solidFill>
                <a:schemeClr val="bg1"/>
              </a:solidFill>
            </a:endParaRPr>
          </a:p>
        </p:txBody>
      </p:sp>
      <p:sp>
        <p:nvSpPr>
          <p:cNvPr id="27" name="文本框 26">
            <a:extLst>
              <a:ext uri="{FF2B5EF4-FFF2-40B4-BE49-F238E27FC236}">
                <a16:creationId xmlns:a16="http://schemas.microsoft.com/office/drawing/2014/main" id="{6E15940A-E95D-40C1-B3FD-455D6CF9AEA4}"/>
              </a:ext>
            </a:extLst>
          </p:cNvPr>
          <p:cNvSpPr txBox="1"/>
          <p:nvPr/>
        </p:nvSpPr>
        <p:spPr>
          <a:xfrm>
            <a:off x="5923627" y="1255781"/>
            <a:ext cx="6268373" cy="4247317"/>
          </a:xfrm>
          <a:prstGeom prst="rect">
            <a:avLst/>
          </a:prstGeom>
          <a:noFill/>
        </p:spPr>
        <p:txBody>
          <a:bodyPr wrap="square" rtlCol="0">
            <a:spAutoFit/>
          </a:bodyPr>
          <a:lstStyle/>
          <a:p>
            <a:r>
              <a:rPr lang="en-US" altLang="zh-CN"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solidFill>
                  <a:schemeClr val="bg1"/>
                </a:solidFill>
                <a:effectLst/>
                <a:latin typeface="+mj-ea"/>
                <a:ea typeface="+mj-ea"/>
                <a:cs typeface="Times New Roman" panose="02020603050405020304" pitchFamily="18" charset="0"/>
              </a:rPr>
              <a:t>分别为头部方向细胞与三维网格细胞建模，通过推测</a:t>
            </a:r>
            <a:r>
              <a:rPr lang="zh-CN" altLang="zh-CN" sz="2800" kern="100" dirty="0">
                <a:solidFill>
                  <a:schemeClr val="bg1"/>
                </a:solidFill>
                <a:latin typeface="+mj-ea"/>
                <a:ea typeface="+mj-ea"/>
                <a:cs typeface="Times New Roman" panose="02020603050405020304" pitchFamily="18" charset="0"/>
              </a:rPr>
              <a:t>两细本算法胞</a:t>
            </a:r>
            <a:r>
              <a:rPr lang="zh-CN" altLang="zh-CN" sz="2800" kern="100" dirty="0">
                <a:solidFill>
                  <a:schemeClr val="bg1"/>
                </a:solidFill>
                <a:effectLst/>
                <a:latin typeface="+mj-ea"/>
                <a:ea typeface="+mj-ea"/>
                <a:cs typeface="Times New Roman" panose="02020603050405020304" pitchFamily="18" charset="0"/>
              </a:rPr>
              <a:t>间关系利用从多层头部方向小区网络中解码出来的方向信息，在三维网格小区网络中进行路径综合。为了提高计算效率，降低系统复杂度，对神经网络模型进行了简化。我们不建立三维位置单元模型。在三维网格细胞网络和三维经验地图中表示位置细胞的功能特性。</a:t>
            </a:r>
          </a:p>
          <a:p>
            <a:endParaRPr lang="zh-CN" altLang="en-US" dirty="0"/>
          </a:p>
        </p:txBody>
      </p:sp>
      <p:cxnSp>
        <p:nvCxnSpPr>
          <p:cNvPr id="28" name="Straight Line buttom">
            <a:extLst>
              <a:ext uri="{FF2B5EF4-FFF2-40B4-BE49-F238E27FC236}">
                <a16:creationId xmlns:a16="http://schemas.microsoft.com/office/drawing/2014/main" id="{283733C2-C30C-44C9-94CF-8DC5B650BD0D}"/>
              </a:ext>
            </a:extLst>
          </p:cNvPr>
          <p:cNvCxnSpPr/>
          <p:nvPr/>
        </p:nvCxnSpPr>
        <p:spPr>
          <a:xfrm>
            <a:off x="1198325" y="5634966"/>
            <a:ext cx="10046780" cy="0"/>
          </a:xfrm>
          <a:prstGeom prst="line">
            <a:avLst/>
          </a:prstGeom>
          <a:ln w="19050">
            <a:solidFill>
              <a:srgbClr val="00B0F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80">
                                          <p:stCondLst>
                                            <p:cond delay="0"/>
                                          </p:stCondLst>
                                        </p:cTn>
                                        <p:tgtEl>
                                          <p:spTgt spid="27"/>
                                        </p:tgtEl>
                                      </p:cBhvr>
                                    </p:animEffect>
                                    <p:anim calcmode="lin" valueType="num">
                                      <p:cBhvr>
                                        <p:cTn id="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gtEl>
                                      </p:cBhvr>
                                      <p:to x="100000" y="60000"/>
                                    </p:animScale>
                                    <p:animScale>
                                      <p:cBhvr>
                                        <p:cTn id="14" dur="166" decel="50000">
                                          <p:stCondLst>
                                            <p:cond delay="676"/>
                                          </p:stCondLst>
                                        </p:cTn>
                                        <p:tgtEl>
                                          <p:spTgt spid="27"/>
                                        </p:tgtEl>
                                      </p:cBhvr>
                                      <p:to x="100000" y="100000"/>
                                    </p:animScale>
                                    <p:animScale>
                                      <p:cBhvr>
                                        <p:cTn id="15" dur="26">
                                          <p:stCondLst>
                                            <p:cond delay="1312"/>
                                          </p:stCondLst>
                                        </p:cTn>
                                        <p:tgtEl>
                                          <p:spTgt spid="27"/>
                                        </p:tgtEl>
                                      </p:cBhvr>
                                      <p:to x="100000" y="80000"/>
                                    </p:animScale>
                                    <p:animScale>
                                      <p:cBhvr>
                                        <p:cTn id="16" dur="166" decel="50000">
                                          <p:stCondLst>
                                            <p:cond delay="1338"/>
                                          </p:stCondLst>
                                        </p:cTn>
                                        <p:tgtEl>
                                          <p:spTgt spid="27"/>
                                        </p:tgtEl>
                                      </p:cBhvr>
                                      <p:to x="100000" y="100000"/>
                                    </p:animScale>
                                    <p:animScale>
                                      <p:cBhvr>
                                        <p:cTn id="17" dur="26">
                                          <p:stCondLst>
                                            <p:cond delay="1642"/>
                                          </p:stCondLst>
                                        </p:cTn>
                                        <p:tgtEl>
                                          <p:spTgt spid="27"/>
                                        </p:tgtEl>
                                      </p:cBhvr>
                                      <p:to x="100000" y="90000"/>
                                    </p:animScale>
                                    <p:animScale>
                                      <p:cBhvr>
                                        <p:cTn id="18" dur="166" decel="50000">
                                          <p:stCondLst>
                                            <p:cond delay="1668"/>
                                          </p:stCondLst>
                                        </p:cTn>
                                        <p:tgtEl>
                                          <p:spTgt spid="27"/>
                                        </p:tgtEl>
                                      </p:cBhvr>
                                      <p:to x="100000" y="100000"/>
                                    </p:animScale>
                                    <p:animScale>
                                      <p:cBhvr>
                                        <p:cTn id="19" dur="26">
                                          <p:stCondLst>
                                            <p:cond delay="1808"/>
                                          </p:stCondLst>
                                        </p:cTn>
                                        <p:tgtEl>
                                          <p:spTgt spid="27"/>
                                        </p:tgtEl>
                                      </p:cBhvr>
                                      <p:to x="100000" y="95000"/>
                                    </p:animScale>
                                    <p:animScale>
                                      <p:cBhvr>
                                        <p:cTn id="20"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01404" y="2390717"/>
            <a:ext cx="5751528" cy="830997"/>
          </a:xfrm>
          <a:prstGeom prst="rect">
            <a:avLst/>
          </a:prstGeom>
          <a:noFill/>
        </p:spPr>
        <p:txBody>
          <a:bodyPr wrap="square" rtlCol="0">
            <a:spAutoFit/>
          </a:bodyPr>
          <a:lstStyle/>
          <a:p>
            <a:r>
              <a:rPr lang="en-US" altLang="zh-CN" sz="2400" dirty="0">
                <a:solidFill>
                  <a:srgbClr val="00B0F0"/>
                </a:solidFill>
              </a:rPr>
              <a:t>Part 01  /  </a:t>
            </a:r>
            <a:r>
              <a:rPr lang="en-US" altLang="zh-CN" sz="2400" b="1" dirty="0" err="1">
                <a:solidFill>
                  <a:srgbClr val="00B0F0"/>
                </a:solidFill>
                <a:latin typeface="微软雅黑 Light" panose="020B0502040204020203" pitchFamily="34" charset="-122"/>
                <a:ea typeface="微软雅黑 Light" panose="020B0502040204020203" pitchFamily="34" charset="-122"/>
              </a:rPr>
              <a:t>NeuroSLAM</a:t>
            </a:r>
            <a:r>
              <a:rPr lang="zh-CN" altLang="en-US" sz="2400" b="1" dirty="0">
                <a:solidFill>
                  <a:srgbClr val="00B0F0"/>
                </a:solidFill>
                <a:latin typeface="微软雅黑 Light" panose="020B0502040204020203" pitchFamily="34" charset="-122"/>
                <a:ea typeface="微软雅黑 Light" panose="020B0502040204020203" pitchFamily="34" charset="-122"/>
              </a:rPr>
              <a:t>研究背景与意义</a:t>
            </a:r>
          </a:p>
          <a:p>
            <a:pPr algn="ctr"/>
            <a:endParaRPr lang="zh-CN" altLang="en-US" sz="2400" dirty="0">
              <a:solidFill>
                <a:srgbClr val="00B0F0"/>
              </a:solidFill>
            </a:endParaRPr>
          </a:p>
        </p:txBody>
      </p:sp>
      <p:sp>
        <p:nvSpPr>
          <p:cNvPr id="5" name="文本框 4"/>
          <p:cNvSpPr txBox="1"/>
          <p:nvPr/>
        </p:nvSpPr>
        <p:spPr>
          <a:xfrm>
            <a:off x="2701404" y="3102984"/>
            <a:ext cx="3839515" cy="461665"/>
          </a:xfrm>
          <a:prstGeom prst="rect">
            <a:avLst/>
          </a:prstGeom>
          <a:noFill/>
        </p:spPr>
        <p:txBody>
          <a:bodyPr wrap="square" rtlCol="0">
            <a:spAutoFit/>
          </a:bodyPr>
          <a:lstStyle/>
          <a:p>
            <a:r>
              <a:rPr lang="en-US" altLang="zh-CN" sz="2400" dirty="0">
                <a:solidFill>
                  <a:srgbClr val="00B0F0"/>
                </a:solidFill>
              </a:rPr>
              <a:t>Part 02  /  </a:t>
            </a:r>
            <a:r>
              <a:rPr lang="zh-CN" altLang="en-US" sz="2400" dirty="0">
                <a:solidFill>
                  <a:srgbClr val="00B0F0"/>
                </a:solidFill>
              </a:rPr>
              <a:t>论文框架与内容</a:t>
            </a:r>
          </a:p>
        </p:txBody>
      </p:sp>
      <p:sp>
        <p:nvSpPr>
          <p:cNvPr id="6" name="文本框 5"/>
          <p:cNvSpPr txBox="1"/>
          <p:nvPr/>
        </p:nvSpPr>
        <p:spPr>
          <a:xfrm>
            <a:off x="2701404" y="3861417"/>
            <a:ext cx="5120157" cy="830997"/>
          </a:xfrm>
          <a:prstGeom prst="rect">
            <a:avLst/>
          </a:prstGeom>
          <a:noFill/>
        </p:spPr>
        <p:txBody>
          <a:bodyPr wrap="square" rtlCol="0">
            <a:spAutoFit/>
          </a:bodyPr>
          <a:lstStyle/>
          <a:p>
            <a:r>
              <a:rPr lang="en-US" altLang="zh-CN" sz="2400" dirty="0">
                <a:solidFill>
                  <a:srgbClr val="00B0F0"/>
                </a:solidFill>
              </a:rPr>
              <a:t>Part 03  /  </a:t>
            </a:r>
            <a:r>
              <a:rPr lang="en-US" altLang="zh-CN" sz="2400" dirty="0" err="1">
                <a:solidFill>
                  <a:srgbClr val="00B0F0"/>
                </a:solidFill>
              </a:rPr>
              <a:t>NeuroSLAM</a:t>
            </a:r>
            <a:r>
              <a:rPr lang="en-US" altLang="zh-CN" sz="2400" dirty="0">
                <a:solidFill>
                  <a:srgbClr val="00B0F0"/>
                </a:solidFill>
              </a:rPr>
              <a:t> </a:t>
            </a:r>
            <a:r>
              <a:rPr lang="zh-CN" altLang="en-US" sz="2400" dirty="0">
                <a:solidFill>
                  <a:srgbClr val="00B0F0"/>
                </a:solidFill>
              </a:rPr>
              <a:t>算法</a:t>
            </a:r>
          </a:p>
          <a:p>
            <a:endParaRPr lang="zh-CN" altLang="en-US" sz="2400" dirty="0">
              <a:solidFill>
                <a:srgbClr val="00B0F0"/>
              </a:solidFill>
            </a:endParaRPr>
          </a:p>
        </p:txBody>
      </p:sp>
      <p:sp>
        <p:nvSpPr>
          <p:cNvPr id="7" name="文本框 6"/>
          <p:cNvSpPr txBox="1"/>
          <p:nvPr/>
        </p:nvSpPr>
        <p:spPr>
          <a:xfrm>
            <a:off x="2701404" y="4619850"/>
            <a:ext cx="5544700" cy="461665"/>
          </a:xfrm>
          <a:prstGeom prst="rect">
            <a:avLst/>
          </a:prstGeom>
          <a:noFill/>
        </p:spPr>
        <p:txBody>
          <a:bodyPr wrap="square" rtlCol="0">
            <a:spAutoFit/>
          </a:bodyPr>
          <a:lstStyle/>
          <a:p>
            <a:r>
              <a:rPr lang="en-US" altLang="zh-CN" sz="2400" dirty="0">
                <a:solidFill>
                  <a:srgbClr val="00B0F0"/>
                </a:solidFill>
              </a:rPr>
              <a:t>Part 04  /   </a:t>
            </a:r>
            <a:r>
              <a:rPr lang="en-US" altLang="zh-CN" sz="2400" dirty="0" err="1">
                <a:solidFill>
                  <a:srgbClr val="00B0F0"/>
                </a:solidFill>
              </a:rPr>
              <a:t>NeuroSLAM</a:t>
            </a:r>
            <a:r>
              <a:rPr lang="zh-CN" altLang="en-US" sz="2400" dirty="0">
                <a:solidFill>
                  <a:srgbClr val="00B0F0"/>
                </a:solidFill>
              </a:rPr>
              <a:t>研究成果与应用</a:t>
            </a:r>
          </a:p>
        </p:txBody>
      </p:sp>
      <p:sp>
        <p:nvSpPr>
          <p:cNvPr id="8" name="文本框 7"/>
          <p:cNvSpPr txBox="1"/>
          <p:nvPr/>
        </p:nvSpPr>
        <p:spPr>
          <a:xfrm>
            <a:off x="2701404" y="5378283"/>
            <a:ext cx="8396757" cy="830997"/>
          </a:xfrm>
          <a:prstGeom prst="rect">
            <a:avLst/>
          </a:prstGeom>
          <a:noFill/>
        </p:spPr>
        <p:txBody>
          <a:bodyPr wrap="square" rtlCol="0">
            <a:spAutoFit/>
          </a:bodyPr>
          <a:lstStyle/>
          <a:p>
            <a:r>
              <a:rPr lang="en-US" altLang="zh-CN" sz="2400" dirty="0">
                <a:solidFill>
                  <a:srgbClr val="00B0F0"/>
                </a:solidFill>
              </a:rPr>
              <a:t>Part 05  /  </a:t>
            </a:r>
            <a:r>
              <a:rPr lang="en-US" altLang="zh-CN" sz="2400" b="1" dirty="0" err="1">
                <a:solidFill>
                  <a:srgbClr val="00B0F0"/>
                </a:solidFill>
                <a:latin typeface="微软雅黑 Light" panose="020B0502040204020203" pitchFamily="34" charset="-122"/>
                <a:ea typeface="微软雅黑 Light" panose="020B0502040204020203" pitchFamily="34" charset="-122"/>
              </a:rPr>
              <a:t>NeuroSLAM</a:t>
            </a:r>
            <a:r>
              <a:rPr lang="zh-CN" altLang="en-US" sz="2400" b="1" dirty="0">
                <a:solidFill>
                  <a:srgbClr val="00B0F0"/>
                </a:solidFill>
                <a:latin typeface="微软雅黑 Light" panose="020B0502040204020203" pitchFamily="34" charset="-122"/>
                <a:ea typeface="微软雅黑 Light" panose="020B0502040204020203" pitchFamily="34" charset="-122"/>
              </a:rPr>
              <a:t>的局限性与研究人员的主观能动性</a:t>
            </a:r>
          </a:p>
          <a:p>
            <a:pPr algn="ctr"/>
            <a:endParaRPr lang="zh-CN" altLang="en-US" sz="2400" dirty="0">
              <a:solidFill>
                <a:srgbClr val="00B0F0"/>
              </a:solidFill>
            </a:endParaRPr>
          </a:p>
        </p:txBody>
      </p:sp>
      <p:sp>
        <p:nvSpPr>
          <p:cNvPr id="9" name="文本框 8"/>
          <p:cNvSpPr txBox="1"/>
          <p:nvPr/>
        </p:nvSpPr>
        <p:spPr>
          <a:xfrm>
            <a:off x="5326284" y="1194376"/>
            <a:ext cx="1539433" cy="646331"/>
          </a:xfrm>
          <a:prstGeom prst="rect">
            <a:avLst/>
          </a:prstGeom>
          <a:noFill/>
        </p:spPr>
        <p:txBody>
          <a:bodyPr wrap="square" rtlCol="0">
            <a:spAutoFit/>
          </a:bodyPr>
          <a:lstStyle/>
          <a:p>
            <a:pPr algn="ctr"/>
            <a:r>
              <a:rPr lang="zh-CN" altLang="en-US" sz="3600" spc="600">
                <a:solidFill>
                  <a:srgbClr val="00B0F0"/>
                </a:solidFill>
              </a:rPr>
              <a:t>目录</a:t>
            </a:r>
          </a:p>
        </p:txBody>
      </p:sp>
      <p:cxnSp>
        <p:nvCxnSpPr>
          <p:cNvPr id="11" name="直接连接符 10"/>
          <p:cNvCxnSpPr/>
          <p:nvPr/>
        </p:nvCxnSpPr>
        <p:spPr>
          <a:xfrm>
            <a:off x="5806440" y="1981156"/>
            <a:ext cx="57912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2" name="PA_图片 6"/>
          <p:cNvPicPr>
            <a:picLocks noChangeAspect="1"/>
          </p:cNvPicPr>
          <p:nvPr>
            <p:custDataLst>
              <p:tags r:id="rId1"/>
            </p:custDataLst>
          </p:nvPr>
        </p:nvPicPr>
        <p:blipFill>
          <a:blip r:embed="rId4"/>
          <a:stretch>
            <a:fillRect/>
          </a:stretch>
        </p:blipFill>
        <p:spPr>
          <a:xfrm>
            <a:off x="647657" y="4091225"/>
            <a:ext cx="1296450" cy="1286667"/>
          </a:xfrm>
          <a:prstGeom prst="rect">
            <a:avLst/>
          </a:prstGeom>
        </p:spPr>
      </p:pic>
      <p:pic>
        <p:nvPicPr>
          <p:cNvPr id="13" name="PA_图片 9"/>
          <p:cNvPicPr>
            <a:picLocks noChangeAspect="1"/>
          </p:cNvPicPr>
          <p:nvPr>
            <p:custDataLst>
              <p:tags r:id="rId2"/>
            </p:custDataLst>
          </p:nvPr>
        </p:nvPicPr>
        <p:blipFill>
          <a:blip r:embed="rId4"/>
          <a:stretch>
            <a:fillRect/>
          </a:stretch>
        </p:blipFill>
        <p:spPr>
          <a:xfrm flipH="1">
            <a:off x="8773054" y="3983071"/>
            <a:ext cx="1296450" cy="12866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842" y="2793066"/>
            <a:ext cx="4114317" cy="707886"/>
          </a:xfrm>
          <a:prstGeom prst="rect">
            <a:avLst/>
          </a:prstGeom>
          <a:noFill/>
        </p:spPr>
        <p:txBody>
          <a:bodyPr wrap="square" rtlCol="0">
            <a:spAutoFit/>
          </a:bodyPr>
          <a:lstStyle/>
          <a:p>
            <a:pPr algn="ctr"/>
            <a:r>
              <a:rPr lang="en-US" altLang="zh-CN" sz="4000">
                <a:solidFill>
                  <a:srgbClr val="00B0F0"/>
                </a:solidFill>
                <a:latin typeface="微软雅黑 Light" panose="020B0502040204020203" pitchFamily="34" charset="-122"/>
                <a:ea typeface="微软雅黑 Light" panose="020B0502040204020203" pitchFamily="34" charset="-122"/>
              </a:rPr>
              <a:t>Part 04 </a:t>
            </a:r>
          </a:p>
        </p:txBody>
      </p:sp>
      <p:sp>
        <p:nvSpPr>
          <p:cNvPr id="5" name="文本框 4"/>
          <p:cNvSpPr txBox="1"/>
          <p:nvPr/>
        </p:nvSpPr>
        <p:spPr>
          <a:xfrm>
            <a:off x="4038842" y="3664396"/>
            <a:ext cx="4330698" cy="1323439"/>
          </a:xfrm>
          <a:prstGeom prst="rect">
            <a:avLst/>
          </a:prstGeom>
          <a:noFill/>
        </p:spPr>
        <p:txBody>
          <a:bodyPr wrap="square" rtlCol="0">
            <a:spAutoFit/>
          </a:bodyPr>
          <a:lstStyle/>
          <a:p>
            <a:pPr algn="ctr"/>
            <a:r>
              <a:rPr lang="en-US" altLang="zh-CN" sz="4000" dirty="0" err="1">
                <a:solidFill>
                  <a:srgbClr val="00B0F0"/>
                </a:solidFill>
              </a:rPr>
              <a:t>NeuroSLAM</a:t>
            </a:r>
            <a:r>
              <a:rPr lang="zh-CN" altLang="en-US" sz="4000" dirty="0">
                <a:solidFill>
                  <a:srgbClr val="00B0F0"/>
                </a:solidFill>
              </a:rPr>
              <a:t>研究成果与应用</a:t>
            </a:r>
            <a:endParaRPr lang="zh-CN" altLang="en-US" sz="4000" dirty="0">
              <a:solidFill>
                <a:srgbClr val="00B0F0"/>
              </a:solidFill>
              <a:latin typeface="微软雅黑 Light" panose="020B0502040204020203" pitchFamily="34" charset="-122"/>
              <a:ea typeface="微软雅黑 Light" panose="020B0502040204020203" pitchFamily="34" charset="-122"/>
            </a:endParaRPr>
          </a:p>
        </p:txBody>
      </p:sp>
      <p:cxnSp>
        <p:nvCxnSpPr>
          <p:cNvPr id="6" name="直接连接符 5"/>
          <p:cNvCxnSpPr/>
          <p:nvPr/>
        </p:nvCxnSpPr>
        <p:spPr>
          <a:xfrm>
            <a:off x="5692140" y="3531432"/>
            <a:ext cx="80772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779820" y="3500952"/>
            <a:ext cx="1259022" cy="1034773"/>
            <a:chOff x="3755490" y="2475060"/>
            <a:chExt cx="1565505" cy="1286667"/>
          </a:xfrm>
        </p:grpSpPr>
        <p:pic>
          <p:nvPicPr>
            <p:cNvPr id="7" name="PA_图片 6"/>
            <p:cNvPicPr>
              <a:picLocks noChangeAspect="1"/>
            </p:cNvPicPr>
            <p:nvPr>
              <p:custDataLst>
                <p:tags r:id="rId3"/>
              </p:custDataLst>
            </p:nvPr>
          </p:nvPicPr>
          <p:blipFill>
            <a:blip r:embed="rId6"/>
            <a:stretch>
              <a:fillRect/>
            </a:stretch>
          </p:blipFill>
          <p:spPr>
            <a:xfrm>
              <a:off x="3755490" y="2475060"/>
              <a:ext cx="1296450" cy="1286667"/>
            </a:xfrm>
            <a:prstGeom prst="rect">
              <a:avLst/>
            </a:prstGeom>
          </p:spPr>
        </p:pic>
        <p:pic>
          <p:nvPicPr>
            <p:cNvPr id="11" name="PA_图片 6"/>
            <p:cNvPicPr>
              <a:picLocks noChangeAspect="1"/>
            </p:cNvPicPr>
            <p:nvPr>
              <p:custDataLst>
                <p:tags r:id="rId4"/>
              </p:custDataLst>
            </p:nvPr>
          </p:nvPicPr>
          <p:blipFill>
            <a:blip r:embed="rId6"/>
            <a:stretch>
              <a:fillRect/>
            </a:stretch>
          </p:blipFill>
          <p:spPr>
            <a:xfrm>
              <a:off x="4358641" y="2653535"/>
              <a:ext cx="962354" cy="955091"/>
            </a:xfrm>
            <a:prstGeom prst="rect">
              <a:avLst/>
            </a:prstGeom>
          </p:spPr>
        </p:pic>
      </p:grpSp>
      <p:grpSp>
        <p:nvGrpSpPr>
          <p:cNvPr id="14" name="组合 13"/>
          <p:cNvGrpSpPr/>
          <p:nvPr/>
        </p:nvGrpSpPr>
        <p:grpSpPr>
          <a:xfrm>
            <a:off x="8153159" y="3500953"/>
            <a:ext cx="1259021" cy="1034773"/>
            <a:chOff x="6871007" y="2475061"/>
            <a:chExt cx="1565504" cy="1286667"/>
          </a:xfrm>
        </p:grpSpPr>
        <p:pic>
          <p:nvPicPr>
            <p:cNvPr id="8" name="PA_图片 9"/>
            <p:cNvPicPr>
              <a:picLocks noChangeAspect="1"/>
            </p:cNvPicPr>
            <p:nvPr>
              <p:custDataLst>
                <p:tags r:id="rId1"/>
              </p:custDataLst>
            </p:nvPr>
          </p:nvPicPr>
          <p:blipFill>
            <a:blip r:embed="rId6"/>
            <a:stretch>
              <a:fillRect/>
            </a:stretch>
          </p:blipFill>
          <p:spPr>
            <a:xfrm flipH="1">
              <a:off x="7140061" y="2475061"/>
              <a:ext cx="1296450" cy="1286667"/>
            </a:xfrm>
            <a:prstGeom prst="rect">
              <a:avLst/>
            </a:prstGeom>
          </p:spPr>
        </p:pic>
        <p:pic>
          <p:nvPicPr>
            <p:cNvPr id="12" name="PA_图片 9"/>
            <p:cNvPicPr>
              <a:picLocks noChangeAspect="1"/>
            </p:cNvPicPr>
            <p:nvPr>
              <p:custDataLst>
                <p:tags r:id="rId2"/>
              </p:custDataLst>
            </p:nvPr>
          </p:nvPicPr>
          <p:blipFill>
            <a:blip r:embed="rId6"/>
            <a:stretch>
              <a:fillRect/>
            </a:stretch>
          </p:blipFill>
          <p:spPr>
            <a:xfrm flipH="1">
              <a:off x="6871007" y="2653536"/>
              <a:ext cx="962354" cy="95509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1" y="257315"/>
            <a:ext cx="2438400" cy="400110"/>
          </a:xfrm>
          <a:prstGeom prst="rect">
            <a:avLst/>
          </a:prstGeom>
          <a:noFill/>
        </p:spPr>
        <p:txBody>
          <a:bodyPr wrap="square" rtlCol="0">
            <a:spAutoFit/>
          </a:bodyPr>
          <a:lstStyle/>
          <a:p>
            <a:r>
              <a:rPr lang="zh-CN" altLang="en-US" sz="2000" dirty="0">
                <a:solidFill>
                  <a:srgbClr val="00B0F0"/>
                </a:solidFill>
                <a:latin typeface="微软雅黑 Light" panose="020B0502040204020203" pitchFamily="34" charset="-122"/>
                <a:ea typeface="微软雅黑 Light" panose="020B0502040204020203" pitchFamily="34" charset="-122"/>
              </a:rPr>
              <a:t>研究成果</a:t>
            </a:r>
          </a:p>
        </p:txBody>
      </p:sp>
      <p:sp>
        <p:nvSpPr>
          <p:cNvPr id="7" name="TextBox 24"/>
          <p:cNvSpPr txBox="1"/>
          <p:nvPr/>
        </p:nvSpPr>
        <p:spPr>
          <a:xfrm>
            <a:off x="2481257" y="2097344"/>
            <a:ext cx="1585872" cy="362343"/>
          </a:xfrm>
          <a:prstGeom prst="rect">
            <a:avLst/>
          </a:prstGeom>
          <a:noFill/>
        </p:spPr>
        <p:txBody>
          <a:bodyPr wrap="square" rtlCol="0">
            <a:spAutoFit/>
          </a:bodyPr>
          <a:lstStyle/>
          <a:p>
            <a:pPr algn="r" defTabSz="1216660">
              <a:lnSpc>
                <a:spcPct val="120000"/>
              </a:lnSpc>
              <a:spcBef>
                <a:spcPct val="20000"/>
              </a:spcBef>
              <a:defRPr/>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25"/>
          <p:cNvSpPr txBox="1"/>
          <p:nvPr/>
        </p:nvSpPr>
        <p:spPr>
          <a:xfrm>
            <a:off x="2540689" y="3678053"/>
            <a:ext cx="1526440" cy="362343"/>
          </a:xfrm>
          <a:prstGeom prst="rect">
            <a:avLst/>
          </a:prstGeom>
          <a:noFill/>
        </p:spPr>
        <p:txBody>
          <a:bodyPr wrap="square" rtlCol="0">
            <a:spAutoFit/>
          </a:bodyPr>
          <a:lstStyle/>
          <a:p>
            <a:pPr algn="r" defTabSz="1216660">
              <a:lnSpc>
                <a:spcPct val="120000"/>
              </a:lnSpc>
              <a:spcBef>
                <a:spcPct val="20000"/>
              </a:spcBef>
              <a:defRPr/>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26"/>
          <p:cNvSpPr txBox="1"/>
          <p:nvPr/>
        </p:nvSpPr>
        <p:spPr>
          <a:xfrm>
            <a:off x="5469428" y="2051364"/>
            <a:ext cx="1599234" cy="362343"/>
          </a:xfrm>
          <a:prstGeom prst="rect">
            <a:avLst/>
          </a:prstGeom>
          <a:noFill/>
        </p:spPr>
        <p:txBody>
          <a:bodyPr wrap="square" rtlCol="0">
            <a:spAutoFit/>
          </a:bodyPr>
          <a:lstStyle/>
          <a:p>
            <a:pPr defTabSz="1216660">
              <a:lnSpc>
                <a:spcPct val="120000"/>
              </a:lnSpc>
              <a:spcBef>
                <a:spcPct val="20000"/>
              </a:spcBef>
              <a:defRPr/>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ound Diagonal Corner Rectangle 1"/>
          <p:cNvSpPr/>
          <p:nvPr/>
        </p:nvSpPr>
        <p:spPr>
          <a:xfrm>
            <a:off x="2531569" y="1676694"/>
            <a:ext cx="1304042" cy="1240208"/>
          </a:xfrm>
          <a:prstGeom prst="round2DiagRect">
            <a:avLst>
              <a:gd name="adj1" fmla="val 50000"/>
              <a:gd name="adj2" fmla="val 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 Diagonal Corner Rectangle 32"/>
          <p:cNvSpPr/>
          <p:nvPr/>
        </p:nvSpPr>
        <p:spPr>
          <a:xfrm>
            <a:off x="1236646" y="2296798"/>
            <a:ext cx="1304042" cy="1240208"/>
          </a:xfrm>
          <a:prstGeom prst="round2DiagRect">
            <a:avLst>
              <a:gd name="adj1" fmla="val 50000"/>
              <a:gd name="adj2" fmla="val 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 Diagonal Corner Rectangle 33"/>
          <p:cNvSpPr/>
          <p:nvPr/>
        </p:nvSpPr>
        <p:spPr>
          <a:xfrm rot="5400000">
            <a:off x="1268564" y="1025630"/>
            <a:ext cx="1304042" cy="1240208"/>
          </a:xfrm>
          <a:prstGeom prst="round2DiagRect">
            <a:avLst>
              <a:gd name="adj1" fmla="val 50000"/>
              <a:gd name="adj2" fmla="val 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Diagonal Corner Rectangle 34"/>
          <p:cNvSpPr/>
          <p:nvPr/>
        </p:nvSpPr>
        <p:spPr>
          <a:xfrm rot="5400000">
            <a:off x="2508771" y="2948819"/>
            <a:ext cx="1304042" cy="1240208"/>
          </a:xfrm>
          <a:prstGeom prst="round2DiagRect">
            <a:avLst>
              <a:gd name="adj1" fmla="val 50000"/>
              <a:gd name="adj2" fmla="val 0"/>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2"/>
          <p:cNvSpPr>
            <a:spLocks noEditPoints="1"/>
          </p:cNvSpPr>
          <p:nvPr/>
        </p:nvSpPr>
        <p:spPr bwMode="auto">
          <a:xfrm>
            <a:off x="1655381" y="1359557"/>
            <a:ext cx="536489" cy="536489"/>
          </a:xfrm>
          <a:custGeom>
            <a:avLst/>
            <a:gdLst/>
            <a:ahLst/>
            <a:cxnLst>
              <a:cxn ang="0">
                <a:pos x="72" y="36"/>
              </a:cxn>
              <a:cxn ang="0">
                <a:pos x="36" y="72"/>
              </a:cxn>
              <a:cxn ang="0">
                <a:pos x="0" y="36"/>
              </a:cxn>
              <a:cxn ang="0">
                <a:pos x="36" y="0"/>
              </a:cxn>
              <a:cxn ang="0">
                <a:pos x="72" y="36"/>
              </a:cxn>
              <a:cxn ang="0">
                <a:pos x="16" y="43"/>
              </a:cxn>
              <a:cxn ang="0">
                <a:pos x="15" y="36"/>
              </a:cxn>
              <a:cxn ang="0">
                <a:pos x="16" y="30"/>
              </a:cxn>
              <a:cxn ang="0">
                <a:pos x="9" y="22"/>
              </a:cxn>
              <a:cxn ang="0">
                <a:pos x="5" y="36"/>
              </a:cxn>
              <a:cxn ang="0">
                <a:pos x="9" y="51"/>
              </a:cxn>
              <a:cxn ang="0">
                <a:pos x="16" y="43"/>
              </a:cxn>
              <a:cxn ang="0">
                <a:pos x="51" y="36"/>
              </a:cxn>
              <a:cxn ang="0">
                <a:pos x="36" y="21"/>
              </a:cxn>
              <a:cxn ang="0">
                <a:pos x="20" y="36"/>
              </a:cxn>
              <a:cxn ang="0">
                <a:pos x="36" y="52"/>
              </a:cxn>
              <a:cxn ang="0">
                <a:pos x="51" y="36"/>
              </a:cxn>
              <a:cxn ang="0">
                <a:pos x="21" y="9"/>
              </a:cxn>
              <a:cxn ang="0">
                <a:pos x="29" y="17"/>
              </a:cxn>
              <a:cxn ang="0">
                <a:pos x="36" y="16"/>
              </a:cxn>
              <a:cxn ang="0">
                <a:pos x="42" y="17"/>
              </a:cxn>
              <a:cxn ang="0">
                <a:pos x="50" y="9"/>
              </a:cxn>
              <a:cxn ang="0">
                <a:pos x="36" y="5"/>
              </a:cxn>
              <a:cxn ang="0">
                <a:pos x="21" y="9"/>
              </a:cxn>
              <a:cxn ang="0">
                <a:pos x="50" y="64"/>
              </a:cxn>
              <a:cxn ang="0">
                <a:pos x="42" y="56"/>
              </a:cxn>
              <a:cxn ang="0">
                <a:pos x="36" y="57"/>
              </a:cxn>
              <a:cxn ang="0">
                <a:pos x="29" y="56"/>
              </a:cxn>
              <a:cxn ang="0">
                <a:pos x="21" y="64"/>
              </a:cxn>
              <a:cxn ang="0">
                <a:pos x="36" y="67"/>
              </a:cxn>
              <a:cxn ang="0">
                <a:pos x="50" y="64"/>
              </a:cxn>
              <a:cxn ang="0">
                <a:pos x="63" y="51"/>
              </a:cxn>
              <a:cxn ang="0">
                <a:pos x="67" y="36"/>
              </a:cxn>
              <a:cxn ang="0">
                <a:pos x="63" y="22"/>
              </a:cxn>
              <a:cxn ang="0">
                <a:pos x="55" y="30"/>
              </a:cxn>
              <a:cxn ang="0">
                <a:pos x="56" y="36"/>
              </a:cxn>
              <a:cxn ang="0">
                <a:pos x="55" y="43"/>
              </a:cxn>
              <a:cxn ang="0">
                <a:pos x="63" y="51"/>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16" y="43"/>
                </a:moveTo>
                <a:cubicBezTo>
                  <a:pt x="16" y="41"/>
                  <a:pt x="15" y="39"/>
                  <a:pt x="15" y="36"/>
                </a:cubicBezTo>
                <a:cubicBezTo>
                  <a:pt x="15" y="34"/>
                  <a:pt x="16" y="32"/>
                  <a:pt x="16" y="30"/>
                </a:cubicBezTo>
                <a:cubicBezTo>
                  <a:pt x="9" y="22"/>
                  <a:pt x="9" y="22"/>
                  <a:pt x="9" y="22"/>
                </a:cubicBezTo>
                <a:cubicBezTo>
                  <a:pt x="6" y="26"/>
                  <a:pt x="5" y="31"/>
                  <a:pt x="5" y="36"/>
                </a:cubicBezTo>
                <a:cubicBezTo>
                  <a:pt x="5" y="42"/>
                  <a:pt x="6" y="46"/>
                  <a:pt x="9" y="51"/>
                </a:cubicBezTo>
                <a:lnTo>
                  <a:pt x="16" y="43"/>
                </a:lnTo>
                <a:close/>
                <a:moveTo>
                  <a:pt x="51" y="36"/>
                </a:moveTo>
                <a:cubicBezTo>
                  <a:pt x="51" y="28"/>
                  <a:pt x="44" y="21"/>
                  <a:pt x="36" y="21"/>
                </a:cubicBezTo>
                <a:cubicBezTo>
                  <a:pt x="27" y="21"/>
                  <a:pt x="20" y="28"/>
                  <a:pt x="20" y="36"/>
                </a:cubicBezTo>
                <a:cubicBezTo>
                  <a:pt x="20" y="45"/>
                  <a:pt x="27" y="52"/>
                  <a:pt x="36" y="52"/>
                </a:cubicBezTo>
                <a:cubicBezTo>
                  <a:pt x="44" y="52"/>
                  <a:pt x="51" y="45"/>
                  <a:pt x="51" y="36"/>
                </a:cubicBezTo>
                <a:close/>
                <a:moveTo>
                  <a:pt x="21" y="9"/>
                </a:moveTo>
                <a:cubicBezTo>
                  <a:pt x="29" y="17"/>
                  <a:pt x="29" y="17"/>
                  <a:pt x="29" y="17"/>
                </a:cubicBezTo>
                <a:cubicBezTo>
                  <a:pt x="31" y="16"/>
                  <a:pt x="33" y="16"/>
                  <a:pt x="36" y="16"/>
                </a:cubicBezTo>
                <a:cubicBezTo>
                  <a:pt x="38" y="16"/>
                  <a:pt x="40" y="16"/>
                  <a:pt x="42" y="17"/>
                </a:cubicBezTo>
                <a:cubicBezTo>
                  <a:pt x="50" y="9"/>
                  <a:pt x="50" y="9"/>
                  <a:pt x="50" y="9"/>
                </a:cubicBezTo>
                <a:cubicBezTo>
                  <a:pt x="46" y="7"/>
                  <a:pt x="41" y="5"/>
                  <a:pt x="36" y="5"/>
                </a:cubicBezTo>
                <a:cubicBezTo>
                  <a:pt x="31" y="5"/>
                  <a:pt x="26" y="7"/>
                  <a:pt x="21" y="9"/>
                </a:cubicBezTo>
                <a:close/>
                <a:moveTo>
                  <a:pt x="50" y="64"/>
                </a:moveTo>
                <a:cubicBezTo>
                  <a:pt x="42" y="56"/>
                  <a:pt x="42" y="56"/>
                  <a:pt x="42" y="56"/>
                </a:cubicBezTo>
                <a:cubicBezTo>
                  <a:pt x="40" y="56"/>
                  <a:pt x="38" y="57"/>
                  <a:pt x="36" y="57"/>
                </a:cubicBezTo>
                <a:cubicBezTo>
                  <a:pt x="33" y="57"/>
                  <a:pt x="31" y="56"/>
                  <a:pt x="29" y="56"/>
                </a:cubicBezTo>
                <a:cubicBezTo>
                  <a:pt x="21" y="64"/>
                  <a:pt x="21" y="64"/>
                  <a:pt x="21" y="64"/>
                </a:cubicBezTo>
                <a:cubicBezTo>
                  <a:pt x="26" y="66"/>
                  <a:pt x="31" y="67"/>
                  <a:pt x="36" y="67"/>
                </a:cubicBezTo>
                <a:cubicBezTo>
                  <a:pt x="41" y="67"/>
                  <a:pt x="46" y="66"/>
                  <a:pt x="50" y="64"/>
                </a:cubicBezTo>
                <a:close/>
                <a:moveTo>
                  <a:pt x="63" y="51"/>
                </a:moveTo>
                <a:cubicBezTo>
                  <a:pt x="65" y="46"/>
                  <a:pt x="67" y="42"/>
                  <a:pt x="67" y="36"/>
                </a:cubicBezTo>
                <a:cubicBezTo>
                  <a:pt x="67" y="31"/>
                  <a:pt x="65" y="26"/>
                  <a:pt x="63" y="22"/>
                </a:cubicBezTo>
                <a:cubicBezTo>
                  <a:pt x="55" y="30"/>
                  <a:pt x="55" y="30"/>
                  <a:pt x="55" y="30"/>
                </a:cubicBezTo>
                <a:cubicBezTo>
                  <a:pt x="56" y="32"/>
                  <a:pt x="56" y="34"/>
                  <a:pt x="56" y="36"/>
                </a:cubicBezTo>
                <a:cubicBezTo>
                  <a:pt x="56" y="39"/>
                  <a:pt x="56" y="41"/>
                  <a:pt x="55" y="43"/>
                </a:cubicBezTo>
                <a:lnTo>
                  <a:pt x="63" y="51"/>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9" name="Freeform 28"/>
          <p:cNvSpPr>
            <a:spLocks noEditPoints="1"/>
          </p:cNvSpPr>
          <p:nvPr/>
        </p:nvSpPr>
        <p:spPr bwMode="auto">
          <a:xfrm>
            <a:off x="2868032" y="2083577"/>
            <a:ext cx="498659" cy="426439"/>
          </a:xfrm>
          <a:custGeom>
            <a:avLst/>
            <a:gdLst/>
            <a:ahLst/>
            <a:cxnLst>
              <a:cxn ang="0">
                <a:pos x="31" y="50"/>
              </a:cxn>
              <a:cxn ang="0">
                <a:pos x="29" y="53"/>
              </a:cxn>
              <a:cxn ang="0">
                <a:pos x="27" y="52"/>
              </a:cxn>
              <a:cxn ang="0">
                <a:pos x="14" y="39"/>
              </a:cxn>
              <a:cxn ang="0">
                <a:pos x="3" y="39"/>
              </a:cxn>
              <a:cxn ang="0">
                <a:pos x="0" y="36"/>
              </a:cxn>
              <a:cxn ang="0">
                <a:pos x="0" y="21"/>
              </a:cxn>
              <a:cxn ang="0">
                <a:pos x="3" y="18"/>
              </a:cxn>
              <a:cxn ang="0">
                <a:pos x="14" y="18"/>
              </a:cxn>
              <a:cxn ang="0">
                <a:pos x="27" y="5"/>
              </a:cxn>
              <a:cxn ang="0">
                <a:pos x="29" y="4"/>
              </a:cxn>
              <a:cxn ang="0">
                <a:pos x="31" y="6"/>
              </a:cxn>
              <a:cxn ang="0">
                <a:pos x="31" y="50"/>
              </a:cxn>
              <a:cxn ang="0">
                <a:pos x="41" y="38"/>
              </a:cxn>
              <a:cxn ang="0">
                <a:pos x="40" y="38"/>
              </a:cxn>
              <a:cxn ang="0">
                <a:pos x="37" y="35"/>
              </a:cxn>
              <a:cxn ang="0">
                <a:pos x="42" y="28"/>
              </a:cxn>
              <a:cxn ang="0">
                <a:pos x="37" y="21"/>
              </a:cxn>
              <a:cxn ang="0">
                <a:pos x="40" y="19"/>
              </a:cxn>
              <a:cxn ang="0">
                <a:pos x="41" y="19"/>
              </a:cxn>
              <a:cxn ang="0">
                <a:pos x="47" y="28"/>
              </a:cxn>
              <a:cxn ang="0">
                <a:pos x="41" y="38"/>
              </a:cxn>
              <a:cxn ang="0">
                <a:pos x="45" y="47"/>
              </a:cxn>
              <a:cxn ang="0">
                <a:pos x="44" y="47"/>
              </a:cxn>
              <a:cxn ang="0">
                <a:pos x="41" y="45"/>
              </a:cxn>
              <a:cxn ang="0">
                <a:pos x="43" y="42"/>
              </a:cxn>
              <a:cxn ang="0">
                <a:pos x="46" y="41"/>
              </a:cxn>
              <a:cxn ang="0">
                <a:pos x="52" y="28"/>
              </a:cxn>
              <a:cxn ang="0">
                <a:pos x="46" y="16"/>
              </a:cxn>
              <a:cxn ang="0">
                <a:pos x="43" y="14"/>
              </a:cxn>
              <a:cxn ang="0">
                <a:pos x="41" y="12"/>
              </a:cxn>
              <a:cxn ang="0">
                <a:pos x="44" y="9"/>
              </a:cxn>
              <a:cxn ang="0">
                <a:pos x="45" y="9"/>
              </a:cxn>
              <a:cxn ang="0">
                <a:pos x="57" y="28"/>
              </a:cxn>
              <a:cxn ang="0">
                <a:pos x="45" y="47"/>
              </a:cxn>
              <a:cxn ang="0">
                <a:pos x="49" y="57"/>
              </a:cxn>
              <a:cxn ang="0">
                <a:pos x="48" y="57"/>
              </a:cxn>
              <a:cxn ang="0">
                <a:pos x="45" y="54"/>
              </a:cxn>
              <a:cxn ang="0">
                <a:pos x="47" y="52"/>
              </a:cxn>
              <a:cxn ang="0">
                <a:pos x="48" y="51"/>
              </a:cxn>
              <a:cxn ang="0">
                <a:pos x="52" y="49"/>
              </a:cxn>
              <a:cxn ang="0">
                <a:pos x="62" y="28"/>
              </a:cxn>
              <a:cxn ang="0">
                <a:pos x="52" y="8"/>
              </a:cxn>
              <a:cxn ang="0">
                <a:pos x="48" y="6"/>
              </a:cxn>
              <a:cxn ang="0">
                <a:pos x="47" y="5"/>
              </a:cxn>
              <a:cxn ang="0">
                <a:pos x="45" y="2"/>
              </a:cxn>
              <a:cxn ang="0">
                <a:pos x="48" y="0"/>
              </a:cxn>
              <a:cxn ang="0">
                <a:pos x="49" y="0"/>
              </a:cxn>
              <a:cxn ang="0">
                <a:pos x="67" y="28"/>
              </a:cxn>
              <a:cxn ang="0">
                <a:pos x="49" y="57"/>
              </a:cxn>
            </a:cxnLst>
            <a:rect l="0" t="0" r="r" b="b"/>
            <a:pathLst>
              <a:path w="67" h="57">
                <a:moveTo>
                  <a:pt x="31" y="50"/>
                </a:moveTo>
                <a:cubicBezTo>
                  <a:pt x="31" y="52"/>
                  <a:pt x="30" y="53"/>
                  <a:pt x="29" y="53"/>
                </a:cubicBezTo>
                <a:cubicBezTo>
                  <a:pt x="28" y="53"/>
                  <a:pt x="27" y="52"/>
                  <a:pt x="27" y="52"/>
                </a:cubicBezTo>
                <a:cubicBezTo>
                  <a:pt x="14" y="39"/>
                  <a:pt x="14" y="39"/>
                  <a:pt x="14" y="39"/>
                </a:cubicBezTo>
                <a:cubicBezTo>
                  <a:pt x="3" y="39"/>
                  <a:pt x="3" y="39"/>
                  <a:pt x="3" y="39"/>
                </a:cubicBezTo>
                <a:cubicBezTo>
                  <a:pt x="2" y="39"/>
                  <a:pt x="0" y="37"/>
                  <a:pt x="0" y="36"/>
                </a:cubicBezTo>
                <a:cubicBezTo>
                  <a:pt x="0" y="21"/>
                  <a:pt x="0" y="21"/>
                  <a:pt x="0" y="21"/>
                </a:cubicBezTo>
                <a:cubicBezTo>
                  <a:pt x="0" y="19"/>
                  <a:pt x="2" y="18"/>
                  <a:pt x="3" y="18"/>
                </a:cubicBezTo>
                <a:cubicBezTo>
                  <a:pt x="14" y="18"/>
                  <a:pt x="14" y="18"/>
                  <a:pt x="14" y="18"/>
                </a:cubicBezTo>
                <a:cubicBezTo>
                  <a:pt x="27" y="5"/>
                  <a:pt x="27" y="5"/>
                  <a:pt x="27" y="5"/>
                </a:cubicBezTo>
                <a:cubicBezTo>
                  <a:pt x="27" y="4"/>
                  <a:pt x="28" y="4"/>
                  <a:pt x="29" y="4"/>
                </a:cubicBezTo>
                <a:cubicBezTo>
                  <a:pt x="30" y="4"/>
                  <a:pt x="31" y="5"/>
                  <a:pt x="31" y="6"/>
                </a:cubicBezTo>
                <a:lnTo>
                  <a:pt x="31" y="50"/>
                </a:lnTo>
                <a:close/>
                <a:moveTo>
                  <a:pt x="41" y="38"/>
                </a:moveTo>
                <a:cubicBezTo>
                  <a:pt x="40" y="38"/>
                  <a:pt x="40" y="38"/>
                  <a:pt x="40" y="38"/>
                </a:cubicBezTo>
                <a:cubicBezTo>
                  <a:pt x="38" y="38"/>
                  <a:pt x="37" y="37"/>
                  <a:pt x="37" y="35"/>
                </a:cubicBezTo>
                <a:cubicBezTo>
                  <a:pt x="37" y="32"/>
                  <a:pt x="42" y="33"/>
                  <a:pt x="42" y="28"/>
                </a:cubicBezTo>
                <a:cubicBezTo>
                  <a:pt x="42" y="23"/>
                  <a:pt x="37" y="24"/>
                  <a:pt x="37" y="21"/>
                </a:cubicBezTo>
                <a:cubicBezTo>
                  <a:pt x="37" y="20"/>
                  <a:pt x="38" y="19"/>
                  <a:pt x="40" y="19"/>
                </a:cubicBezTo>
                <a:cubicBezTo>
                  <a:pt x="40" y="19"/>
                  <a:pt x="40" y="19"/>
                  <a:pt x="41" y="19"/>
                </a:cubicBezTo>
                <a:cubicBezTo>
                  <a:pt x="44" y="20"/>
                  <a:pt x="47" y="24"/>
                  <a:pt x="47" y="28"/>
                </a:cubicBezTo>
                <a:cubicBezTo>
                  <a:pt x="47" y="32"/>
                  <a:pt x="44" y="36"/>
                  <a:pt x="41" y="38"/>
                </a:cubicBezTo>
                <a:close/>
                <a:moveTo>
                  <a:pt x="45" y="47"/>
                </a:moveTo>
                <a:cubicBezTo>
                  <a:pt x="44" y="47"/>
                  <a:pt x="44" y="47"/>
                  <a:pt x="44" y="47"/>
                </a:cubicBezTo>
                <a:cubicBezTo>
                  <a:pt x="42" y="47"/>
                  <a:pt x="41" y="46"/>
                  <a:pt x="41" y="45"/>
                </a:cubicBezTo>
                <a:cubicBezTo>
                  <a:pt x="41" y="44"/>
                  <a:pt x="42" y="43"/>
                  <a:pt x="43" y="42"/>
                </a:cubicBezTo>
                <a:cubicBezTo>
                  <a:pt x="44" y="42"/>
                  <a:pt x="45" y="41"/>
                  <a:pt x="46" y="41"/>
                </a:cubicBezTo>
                <a:cubicBezTo>
                  <a:pt x="50" y="38"/>
                  <a:pt x="52" y="33"/>
                  <a:pt x="52" y="28"/>
                </a:cubicBezTo>
                <a:cubicBezTo>
                  <a:pt x="52" y="23"/>
                  <a:pt x="50" y="19"/>
                  <a:pt x="46" y="16"/>
                </a:cubicBezTo>
                <a:cubicBezTo>
                  <a:pt x="45" y="15"/>
                  <a:pt x="44" y="15"/>
                  <a:pt x="43" y="14"/>
                </a:cubicBezTo>
                <a:cubicBezTo>
                  <a:pt x="42" y="14"/>
                  <a:pt x="41" y="13"/>
                  <a:pt x="41" y="12"/>
                </a:cubicBezTo>
                <a:cubicBezTo>
                  <a:pt x="41" y="10"/>
                  <a:pt x="42" y="9"/>
                  <a:pt x="44" y="9"/>
                </a:cubicBezTo>
                <a:cubicBezTo>
                  <a:pt x="44" y="9"/>
                  <a:pt x="44" y="9"/>
                  <a:pt x="45" y="9"/>
                </a:cubicBezTo>
                <a:cubicBezTo>
                  <a:pt x="52" y="13"/>
                  <a:pt x="57" y="20"/>
                  <a:pt x="57" y="28"/>
                </a:cubicBezTo>
                <a:cubicBezTo>
                  <a:pt x="57" y="36"/>
                  <a:pt x="52" y="44"/>
                  <a:pt x="45" y="47"/>
                </a:cubicBezTo>
                <a:close/>
                <a:moveTo>
                  <a:pt x="49" y="57"/>
                </a:moveTo>
                <a:cubicBezTo>
                  <a:pt x="48" y="57"/>
                  <a:pt x="48" y="57"/>
                  <a:pt x="48" y="57"/>
                </a:cubicBezTo>
                <a:cubicBezTo>
                  <a:pt x="46" y="57"/>
                  <a:pt x="45" y="56"/>
                  <a:pt x="45" y="54"/>
                </a:cubicBezTo>
                <a:cubicBezTo>
                  <a:pt x="45" y="53"/>
                  <a:pt x="46" y="52"/>
                  <a:pt x="47" y="52"/>
                </a:cubicBezTo>
                <a:cubicBezTo>
                  <a:pt x="47" y="52"/>
                  <a:pt x="48" y="51"/>
                  <a:pt x="48" y="51"/>
                </a:cubicBezTo>
                <a:cubicBezTo>
                  <a:pt x="50" y="50"/>
                  <a:pt x="51" y="50"/>
                  <a:pt x="52" y="49"/>
                </a:cubicBezTo>
                <a:cubicBezTo>
                  <a:pt x="58" y="44"/>
                  <a:pt x="62" y="36"/>
                  <a:pt x="62" y="28"/>
                </a:cubicBezTo>
                <a:cubicBezTo>
                  <a:pt x="62" y="20"/>
                  <a:pt x="58" y="12"/>
                  <a:pt x="52" y="8"/>
                </a:cubicBezTo>
                <a:cubicBezTo>
                  <a:pt x="51" y="7"/>
                  <a:pt x="50" y="6"/>
                  <a:pt x="48" y="6"/>
                </a:cubicBezTo>
                <a:cubicBezTo>
                  <a:pt x="48" y="5"/>
                  <a:pt x="47" y="5"/>
                  <a:pt x="47" y="5"/>
                </a:cubicBezTo>
                <a:cubicBezTo>
                  <a:pt x="46" y="4"/>
                  <a:pt x="45" y="3"/>
                  <a:pt x="45" y="2"/>
                </a:cubicBezTo>
                <a:cubicBezTo>
                  <a:pt x="45" y="1"/>
                  <a:pt x="46" y="0"/>
                  <a:pt x="48" y="0"/>
                </a:cubicBezTo>
                <a:cubicBezTo>
                  <a:pt x="48" y="0"/>
                  <a:pt x="48" y="0"/>
                  <a:pt x="49" y="0"/>
                </a:cubicBezTo>
                <a:cubicBezTo>
                  <a:pt x="60" y="5"/>
                  <a:pt x="67" y="16"/>
                  <a:pt x="67" y="28"/>
                </a:cubicBezTo>
                <a:cubicBezTo>
                  <a:pt x="67" y="41"/>
                  <a:pt x="60" y="52"/>
                  <a:pt x="49" y="57"/>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20" name="Freeform 82"/>
          <p:cNvSpPr>
            <a:spLocks noEditPoints="1"/>
          </p:cNvSpPr>
          <p:nvPr/>
        </p:nvSpPr>
        <p:spPr bwMode="auto">
          <a:xfrm>
            <a:off x="2868032" y="3213736"/>
            <a:ext cx="453953" cy="536489"/>
          </a:xfrm>
          <a:custGeom>
            <a:avLst/>
            <a:gdLst/>
            <a:ahLst/>
            <a:cxnLst>
              <a:cxn ang="0">
                <a:pos x="61" y="26"/>
              </a:cxn>
              <a:cxn ang="0">
                <a:pos x="61" y="68"/>
              </a:cxn>
              <a:cxn ang="0">
                <a:pos x="58" y="72"/>
              </a:cxn>
              <a:cxn ang="0">
                <a:pos x="4" y="72"/>
              </a:cxn>
              <a:cxn ang="0">
                <a:pos x="0" y="68"/>
              </a:cxn>
              <a:cxn ang="0">
                <a:pos x="0" y="4"/>
              </a:cxn>
              <a:cxn ang="0">
                <a:pos x="4" y="0"/>
              </a:cxn>
              <a:cxn ang="0">
                <a:pos x="36" y="0"/>
              </a:cxn>
              <a:cxn ang="0">
                <a:pos x="36" y="22"/>
              </a:cxn>
              <a:cxn ang="0">
                <a:pos x="40" y="26"/>
              </a:cxn>
              <a:cxn ang="0">
                <a:pos x="61" y="26"/>
              </a:cxn>
              <a:cxn ang="0">
                <a:pos x="46" y="32"/>
              </a:cxn>
              <a:cxn ang="0">
                <a:pos x="45" y="31"/>
              </a:cxn>
              <a:cxn ang="0">
                <a:pos x="16" y="31"/>
              </a:cxn>
              <a:cxn ang="0">
                <a:pos x="15" y="32"/>
              </a:cxn>
              <a:cxn ang="0">
                <a:pos x="15" y="35"/>
              </a:cxn>
              <a:cxn ang="0">
                <a:pos x="16" y="36"/>
              </a:cxn>
              <a:cxn ang="0">
                <a:pos x="45" y="36"/>
              </a:cxn>
              <a:cxn ang="0">
                <a:pos x="46" y="35"/>
              </a:cxn>
              <a:cxn ang="0">
                <a:pos x="46" y="32"/>
              </a:cxn>
              <a:cxn ang="0">
                <a:pos x="46" y="43"/>
              </a:cxn>
              <a:cxn ang="0">
                <a:pos x="45" y="41"/>
              </a:cxn>
              <a:cxn ang="0">
                <a:pos x="16" y="41"/>
              </a:cxn>
              <a:cxn ang="0">
                <a:pos x="15" y="43"/>
              </a:cxn>
              <a:cxn ang="0">
                <a:pos x="15" y="45"/>
              </a:cxn>
              <a:cxn ang="0">
                <a:pos x="16" y="47"/>
              </a:cxn>
              <a:cxn ang="0">
                <a:pos x="45" y="47"/>
              </a:cxn>
              <a:cxn ang="0">
                <a:pos x="46" y="45"/>
              </a:cxn>
              <a:cxn ang="0">
                <a:pos x="46" y="43"/>
              </a:cxn>
              <a:cxn ang="0">
                <a:pos x="46" y="53"/>
              </a:cxn>
              <a:cxn ang="0">
                <a:pos x="45" y="52"/>
              </a:cxn>
              <a:cxn ang="0">
                <a:pos x="16" y="52"/>
              </a:cxn>
              <a:cxn ang="0">
                <a:pos x="15" y="53"/>
              </a:cxn>
              <a:cxn ang="0">
                <a:pos x="15" y="56"/>
              </a:cxn>
              <a:cxn ang="0">
                <a:pos x="16" y="57"/>
              </a:cxn>
              <a:cxn ang="0">
                <a:pos x="45" y="57"/>
              </a:cxn>
              <a:cxn ang="0">
                <a:pos x="46" y="56"/>
              </a:cxn>
              <a:cxn ang="0">
                <a:pos x="46" y="53"/>
              </a:cxn>
              <a:cxn ang="0">
                <a:pos x="60" y="21"/>
              </a:cxn>
              <a:cxn ang="0">
                <a:pos x="41" y="21"/>
              </a:cxn>
              <a:cxn ang="0">
                <a:pos x="41" y="2"/>
              </a:cxn>
              <a:cxn ang="0">
                <a:pos x="42" y="3"/>
              </a:cxn>
              <a:cxn ang="0">
                <a:pos x="59" y="19"/>
              </a:cxn>
              <a:cxn ang="0">
                <a:pos x="60" y="21"/>
              </a:cxn>
            </a:cxnLst>
            <a:rect l="0" t="0" r="r" b="b"/>
            <a:pathLst>
              <a:path w="61" h="72">
                <a:moveTo>
                  <a:pt x="61" y="26"/>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36" y="0"/>
                  <a:pt x="36" y="0"/>
                  <a:pt x="36" y="0"/>
                </a:cubicBezTo>
                <a:cubicBezTo>
                  <a:pt x="36" y="22"/>
                  <a:pt x="36" y="22"/>
                  <a:pt x="36" y="22"/>
                </a:cubicBezTo>
                <a:cubicBezTo>
                  <a:pt x="36" y="24"/>
                  <a:pt x="37" y="26"/>
                  <a:pt x="40" y="26"/>
                </a:cubicBezTo>
                <a:lnTo>
                  <a:pt x="61" y="26"/>
                </a:lnTo>
                <a:close/>
                <a:moveTo>
                  <a:pt x="46" y="32"/>
                </a:moveTo>
                <a:cubicBezTo>
                  <a:pt x="46" y="32"/>
                  <a:pt x="45" y="31"/>
                  <a:pt x="45" y="31"/>
                </a:cubicBezTo>
                <a:cubicBezTo>
                  <a:pt x="16" y="31"/>
                  <a:pt x="16" y="31"/>
                  <a:pt x="16" y="31"/>
                </a:cubicBezTo>
                <a:cubicBezTo>
                  <a:pt x="16" y="31"/>
                  <a:pt x="15" y="32"/>
                  <a:pt x="15" y="32"/>
                </a:cubicBezTo>
                <a:cubicBezTo>
                  <a:pt x="15" y="35"/>
                  <a:pt x="15" y="35"/>
                  <a:pt x="15" y="35"/>
                </a:cubicBezTo>
                <a:cubicBezTo>
                  <a:pt x="15" y="36"/>
                  <a:pt x="16" y="36"/>
                  <a:pt x="16" y="36"/>
                </a:cubicBezTo>
                <a:cubicBezTo>
                  <a:pt x="45" y="36"/>
                  <a:pt x="45" y="36"/>
                  <a:pt x="45" y="36"/>
                </a:cubicBezTo>
                <a:cubicBezTo>
                  <a:pt x="45" y="36"/>
                  <a:pt x="46" y="36"/>
                  <a:pt x="46" y="35"/>
                </a:cubicBezTo>
                <a:lnTo>
                  <a:pt x="46" y="32"/>
                </a:lnTo>
                <a:close/>
                <a:moveTo>
                  <a:pt x="46" y="43"/>
                </a:moveTo>
                <a:cubicBezTo>
                  <a:pt x="46" y="42"/>
                  <a:pt x="45" y="41"/>
                  <a:pt x="45" y="41"/>
                </a:cubicBezTo>
                <a:cubicBezTo>
                  <a:pt x="16" y="41"/>
                  <a:pt x="16" y="41"/>
                  <a:pt x="16" y="41"/>
                </a:cubicBezTo>
                <a:cubicBezTo>
                  <a:pt x="16" y="41"/>
                  <a:pt x="15" y="42"/>
                  <a:pt x="15" y="43"/>
                </a:cubicBezTo>
                <a:cubicBezTo>
                  <a:pt x="15" y="45"/>
                  <a:pt x="15" y="45"/>
                  <a:pt x="15" y="45"/>
                </a:cubicBezTo>
                <a:cubicBezTo>
                  <a:pt x="15" y="46"/>
                  <a:pt x="16" y="47"/>
                  <a:pt x="16" y="47"/>
                </a:cubicBezTo>
                <a:cubicBezTo>
                  <a:pt x="45" y="47"/>
                  <a:pt x="45" y="47"/>
                  <a:pt x="45" y="47"/>
                </a:cubicBezTo>
                <a:cubicBezTo>
                  <a:pt x="45" y="47"/>
                  <a:pt x="46" y="46"/>
                  <a:pt x="46" y="45"/>
                </a:cubicBezTo>
                <a:lnTo>
                  <a:pt x="46" y="43"/>
                </a:lnTo>
                <a:close/>
                <a:moveTo>
                  <a:pt x="46" y="53"/>
                </a:moveTo>
                <a:cubicBezTo>
                  <a:pt x="46" y="52"/>
                  <a:pt x="45" y="52"/>
                  <a:pt x="45" y="52"/>
                </a:cubicBezTo>
                <a:cubicBezTo>
                  <a:pt x="16" y="52"/>
                  <a:pt x="16" y="52"/>
                  <a:pt x="16" y="52"/>
                </a:cubicBezTo>
                <a:cubicBezTo>
                  <a:pt x="16" y="52"/>
                  <a:pt x="15" y="52"/>
                  <a:pt x="15" y="53"/>
                </a:cubicBezTo>
                <a:cubicBezTo>
                  <a:pt x="15" y="56"/>
                  <a:pt x="15" y="56"/>
                  <a:pt x="15" y="56"/>
                </a:cubicBezTo>
                <a:cubicBezTo>
                  <a:pt x="15" y="56"/>
                  <a:pt x="16" y="57"/>
                  <a:pt x="16" y="57"/>
                </a:cubicBezTo>
                <a:cubicBezTo>
                  <a:pt x="45" y="57"/>
                  <a:pt x="45" y="57"/>
                  <a:pt x="45" y="57"/>
                </a:cubicBezTo>
                <a:cubicBezTo>
                  <a:pt x="45" y="57"/>
                  <a:pt x="46" y="56"/>
                  <a:pt x="46" y="56"/>
                </a:cubicBezTo>
                <a:lnTo>
                  <a:pt x="46" y="53"/>
                </a:lnTo>
                <a:close/>
                <a:moveTo>
                  <a:pt x="60" y="21"/>
                </a:moveTo>
                <a:cubicBezTo>
                  <a:pt x="41" y="21"/>
                  <a:pt x="41" y="21"/>
                  <a:pt x="41" y="21"/>
                </a:cubicBezTo>
                <a:cubicBezTo>
                  <a:pt x="41" y="2"/>
                  <a:pt x="41" y="2"/>
                  <a:pt x="41" y="2"/>
                </a:cubicBezTo>
                <a:cubicBezTo>
                  <a:pt x="41" y="2"/>
                  <a:pt x="42" y="3"/>
                  <a:pt x="42" y="3"/>
                </a:cubicBezTo>
                <a:cubicBezTo>
                  <a:pt x="59" y="19"/>
                  <a:pt x="59" y="19"/>
                  <a:pt x="59" y="19"/>
                </a:cubicBezTo>
                <a:cubicBezTo>
                  <a:pt x="59" y="20"/>
                  <a:pt x="59" y="20"/>
                  <a:pt x="60" y="21"/>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21" name="Freeform 28"/>
          <p:cNvSpPr>
            <a:spLocks noEditPoints="1"/>
          </p:cNvSpPr>
          <p:nvPr/>
        </p:nvSpPr>
        <p:spPr bwMode="auto">
          <a:xfrm>
            <a:off x="1551411" y="2705400"/>
            <a:ext cx="581197" cy="42300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2" name="TextBox 25">
            <a:extLst>
              <a:ext uri="{FF2B5EF4-FFF2-40B4-BE49-F238E27FC236}">
                <a16:creationId xmlns:a16="http://schemas.microsoft.com/office/drawing/2014/main" id="{CD96AF21-6FDA-4D54-A24F-5EBD2B4326FB}"/>
              </a:ext>
            </a:extLst>
          </p:cNvPr>
          <p:cNvSpPr txBox="1"/>
          <p:nvPr/>
        </p:nvSpPr>
        <p:spPr>
          <a:xfrm>
            <a:off x="5928205" y="2211029"/>
            <a:ext cx="4712384" cy="767390"/>
          </a:xfrm>
          <a:prstGeom prst="rect">
            <a:avLst/>
          </a:prstGeom>
          <a:noFill/>
        </p:spPr>
        <p:txBody>
          <a:bodyPr wrap="square" rtlCol="0">
            <a:spAutoFit/>
          </a:bodyPr>
          <a:lstStyle/>
          <a:p>
            <a:pPr algn="ctr" defTabSz="1216660">
              <a:lnSpc>
                <a:spcPct val="120000"/>
              </a:lnSpc>
              <a:spcBef>
                <a:spcPct val="20000"/>
              </a:spcBef>
              <a:defRPr/>
            </a:pP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神经</a:t>
            </a:r>
            <a:r>
              <a:rPr lang="en-US" altLang="zh-CN"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优越性</a:t>
            </a:r>
            <a:endParaRPr lang="en-US" altLang="zh-CN"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Oval 8">
            <a:extLst>
              <a:ext uri="{FF2B5EF4-FFF2-40B4-BE49-F238E27FC236}">
                <a16:creationId xmlns:a16="http://schemas.microsoft.com/office/drawing/2014/main" id="{45746A0F-40C2-48C8-A22F-F9959DAFFF58}"/>
              </a:ext>
            </a:extLst>
          </p:cNvPr>
          <p:cNvSpPr/>
          <p:nvPr/>
        </p:nvSpPr>
        <p:spPr>
          <a:xfrm>
            <a:off x="1648781" y="4760135"/>
            <a:ext cx="1076960" cy="1076960"/>
          </a:xfrm>
          <a:prstGeom prst="ellipse">
            <a:avLst/>
          </a:prstGeom>
          <a:no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688">
            <a:extLst>
              <a:ext uri="{FF2B5EF4-FFF2-40B4-BE49-F238E27FC236}">
                <a16:creationId xmlns:a16="http://schemas.microsoft.com/office/drawing/2014/main" id="{86370351-CE98-474F-8A81-0D3A6F7BAE09}"/>
              </a:ext>
            </a:extLst>
          </p:cNvPr>
          <p:cNvSpPr/>
          <p:nvPr/>
        </p:nvSpPr>
        <p:spPr bwMode="auto">
          <a:xfrm>
            <a:off x="1989141" y="5080175"/>
            <a:ext cx="421640" cy="424815"/>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rgbClr val="00B0F0"/>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1210">
            <a:extLst>
              <a:ext uri="{FF2B5EF4-FFF2-40B4-BE49-F238E27FC236}">
                <a16:creationId xmlns:a16="http://schemas.microsoft.com/office/drawing/2014/main" id="{2078AB52-697A-4BBC-88E5-8D8B10F286B5}"/>
              </a:ext>
            </a:extLst>
          </p:cNvPr>
          <p:cNvSpPr/>
          <p:nvPr/>
        </p:nvSpPr>
        <p:spPr>
          <a:xfrm>
            <a:off x="1315724" y="6103160"/>
            <a:ext cx="1743075" cy="338554"/>
          </a:xfrm>
          <a:prstGeom prst="rect">
            <a:avLst/>
          </a:prstGeom>
          <a:noFill/>
          <a:ln w="9525">
            <a:noFill/>
            <a:miter/>
          </a:ln>
        </p:spPr>
        <p:txBody>
          <a:bodyPr wrap="square">
            <a:spAutoFit/>
          </a:bodyPr>
          <a:lstStyle/>
          <a:p>
            <a:pPr lvl="0"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生理特性</a:t>
            </a:r>
          </a:p>
        </p:txBody>
      </p:sp>
      <p:sp>
        <p:nvSpPr>
          <p:cNvPr id="46" name="Oval 14">
            <a:extLst>
              <a:ext uri="{FF2B5EF4-FFF2-40B4-BE49-F238E27FC236}">
                <a16:creationId xmlns:a16="http://schemas.microsoft.com/office/drawing/2014/main" id="{03725333-4482-4020-B2E0-D2DA3A45F447}"/>
              </a:ext>
            </a:extLst>
          </p:cNvPr>
          <p:cNvSpPr/>
          <p:nvPr/>
        </p:nvSpPr>
        <p:spPr>
          <a:xfrm>
            <a:off x="4215162" y="4760135"/>
            <a:ext cx="1076960" cy="1076960"/>
          </a:xfrm>
          <a:prstGeom prst="ellipse">
            <a:avLst/>
          </a:prstGeom>
          <a:noFill/>
          <a:ln w="28575">
            <a:solidFill>
              <a:srgbClr val="00B0F0"/>
            </a:solidFill>
          </a:ln>
          <a:extLst>
            <a:ext uri="{909E8E84-426E-40DD-AFC4-6F175D3DCCD1}">
              <a14:hiddenFill xmlns:a14="http://schemas.microsoft.com/office/drawing/2010/main">
                <a:solidFill>
                  <a:srgbClr val="E0897C"/>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7" name="Group 425">
            <a:extLst>
              <a:ext uri="{FF2B5EF4-FFF2-40B4-BE49-F238E27FC236}">
                <a16:creationId xmlns:a16="http://schemas.microsoft.com/office/drawing/2014/main" id="{7EEA6B28-D112-4A0F-A598-F43333A847DA}"/>
              </a:ext>
            </a:extLst>
          </p:cNvPr>
          <p:cNvGrpSpPr/>
          <p:nvPr/>
        </p:nvGrpSpPr>
        <p:grpSpPr bwMode="auto">
          <a:xfrm>
            <a:off x="4557427" y="5135420"/>
            <a:ext cx="419100" cy="323850"/>
            <a:chOff x="0" y="0"/>
            <a:chExt cx="572" cy="440"/>
          </a:xfrm>
          <a:solidFill>
            <a:srgbClr val="00B0F0"/>
          </a:solidFill>
        </p:grpSpPr>
        <p:sp>
          <p:nvSpPr>
            <p:cNvPr id="48" name="AutoShape 422">
              <a:extLst>
                <a:ext uri="{FF2B5EF4-FFF2-40B4-BE49-F238E27FC236}">
                  <a16:creationId xmlns:a16="http://schemas.microsoft.com/office/drawing/2014/main" id="{20502863-0ABA-42F9-A1A9-578F0676F1CC}"/>
                </a:ext>
              </a:extLst>
            </p:cNvPr>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AutoShape 423">
              <a:extLst>
                <a:ext uri="{FF2B5EF4-FFF2-40B4-BE49-F238E27FC236}">
                  <a16:creationId xmlns:a16="http://schemas.microsoft.com/office/drawing/2014/main" id="{029A88C5-93C7-4611-88CF-1BB3EF22A715}"/>
                </a:ext>
              </a:extLst>
            </p:cNvPr>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AutoShape 424">
              <a:extLst>
                <a:ext uri="{FF2B5EF4-FFF2-40B4-BE49-F238E27FC236}">
                  <a16:creationId xmlns:a16="http://schemas.microsoft.com/office/drawing/2014/main" id="{CDF84F08-FC82-492A-8C40-1C604E3F1020}"/>
                </a:ext>
              </a:extLst>
            </p:cNvPr>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1" name="TextBox 1210">
            <a:extLst>
              <a:ext uri="{FF2B5EF4-FFF2-40B4-BE49-F238E27FC236}">
                <a16:creationId xmlns:a16="http://schemas.microsoft.com/office/drawing/2014/main" id="{641C98CE-CC16-4B0B-8C04-C75E0CAD8869}"/>
              </a:ext>
            </a:extLst>
          </p:cNvPr>
          <p:cNvSpPr/>
          <p:nvPr/>
        </p:nvSpPr>
        <p:spPr>
          <a:xfrm>
            <a:off x="3882105" y="6103160"/>
            <a:ext cx="1743075" cy="338554"/>
          </a:xfrm>
          <a:prstGeom prst="rect">
            <a:avLst/>
          </a:prstGeom>
          <a:noFill/>
          <a:ln w="9525">
            <a:noFill/>
            <a:miter/>
          </a:ln>
        </p:spPr>
        <p:txBody>
          <a:bodyPr wrap="square">
            <a:spAutoFit/>
          </a:bodyPr>
          <a:lstStyle/>
          <a:p>
            <a:pPr lvl="0"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经验地图</a:t>
            </a:r>
          </a:p>
        </p:txBody>
      </p:sp>
      <p:sp>
        <p:nvSpPr>
          <p:cNvPr id="52" name="Oval 23">
            <a:extLst>
              <a:ext uri="{FF2B5EF4-FFF2-40B4-BE49-F238E27FC236}">
                <a16:creationId xmlns:a16="http://schemas.microsoft.com/office/drawing/2014/main" id="{1D54A952-0ACE-4ED8-BCB4-0C0F3D983665}"/>
              </a:ext>
            </a:extLst>
          </p:cNvPr>
          <p:cNvSpPr/>
          <p:nvPr/>
        </p:nvSpPr>
        <p:spPr>
          <a:xfrm>
            <a:off x="6779638" y="4760135"/>
            <a:ext cx="1076960" cy="1076960"/>
          </a:xfrm>
          <a:prstGeom prst="ellipse">
            <a:avLst/>
          </a:prstGeom>
          <a:solidFill>
            <a:srgbClr val="00B0F0">
              <a:alpha val="0"/>
            </a:srgbClr>
          </a:solidFill>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3" name="Group 593">
            <a:extLst>
              <a:ext uri="{FF2B5EF4-FFF2-40B4-BE49-F238E27FC236}">
                <a16:creationId xmlns:a16="http://schemas.microsoft.com/office/drawing/2014/main" id="{CC4236B7-2710-4353-8CF7-DB280D23A983}"/>
              </a:ext>
            </a:extLst>
          </p:cNvPr>
          <p:cNvGrpSpPr/>
          <p:nvPr/>
        </p:nvGrpSpPr>
        <p:grpSpPr bwMode="auto">
          <a:xfrm>
            <a:off x="7107933" y="5117005"/>
            <a:ext cx="424815" cy="352425"/>
            <a:chOff x="0" y="0"/>
            <a:chExt cx="575" cy="480"/>
          </a:xfrm>
          <a:solidFill>
            <a:srgbClr val="00B0F0"/>
          </a:solidFill>
        </p:grpSpPr>
        <p:sp>
          <p:nvSpPr>
            <p:cNvPr id="54" name="AutoShape 590">
              <a:extLst>
                <a:ext uri="{FF2B5EF4-FFF2-40B4-BE49-F238E27FC236}">
                  <a16:creationId xmlns:a16="http://schemas.microsoft.com/office/drawing/2014/main" id="{324504F0-9D49-4F5F-AA59-D4E3E5726932}"/>
                </a:ext>
              </a:extLst>
            </p:cNvPr>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AutoShape 591">
              <a:extLst>
                <a:ext uri="{FF2B5EF4-FFF2-40B4-BE49-F238E27FC236}">
                  <a16:creationId xmlns:a16="http://schemas.microsoft.com/office/drawing/2014/main" id="{23D2AA4D-03E5-46C4-B45E-0E0958E447E1}"/>
                </a:ext>
              </a:extLst>
            </p:cNvPr>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6" name="AutoShape 592">
              <a:extLst>
                <a:ext uri="{FF2B5EF4-FFF2-40B4-BE49-F238E27FC236}">
                  <a16:creationId xmlns:a16="http://schemas.microsoft.com/office/drawing/2014/main" id="{59A87CF4-703D-4DBF-BEC0-D31EDEF3E6AA}"/>
                </a:ext>
              </a:extLst>
            </p:cNvPr>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7" name="TextBox 1210">
            <a:extLst>
              <a:ext uri="{FF2B5EF4-FFF2-40B4-BE49-F238E27FC236}">
                <a16:creationId xmlns:a16="http://schemas.microsoft.com/office/drawing/2014/main" id="{6F2DFCAB-342E-4A6F-B4D8-E5EF89FEC612}"/>
              </a:ext>
            </a:extLst>
          </p:cNvPr>
          <p:cNvSpPr/>
          <p:nvPr/>
        </p:nvSpPr>
        <p:spPr>
          <a:xfrm>
            <a:off x="6446581" y="6103160"/>
            <a:ext cx="1743075" cy="338554"/>
          </a:xfrm>
          <a:prstGeom prst="rect">
            <a:avLst/>
          </a:prstGeom>
          <a:noFill/>
          <a:ln w="9525">
            <a:noFill/>
            <a:miter/>
          </a:ln>
        </p:spPr>
        <p:txBody>
          <a:bodyPr wrap="square">
            <a:spAutoFit/>
          </a:bodyPr>
          <a:lstStyle/>
          <a:p>
            <a:pPr lvl="0"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平衡代表</a:t>
            </a:r>
          </a:p>
        </p:txBody>
      </p:sp>
      <p:sp>
        <p:nvSpPr>
          <p:cNvPr id="58" name="Oval 32">
            <a:extLst>
              <a:ext uri="{FF2B5EF4-FFF2-40B4-BE49-F238E27FC236}">
                <a16:creationId xmlns:a16="http://schemas.microsoft.com/office/drawing/2014/main" id="{9E333785-F4D6-402B-B01F-A95305BFF32E}"/>
              </a:ext>
            </a:extLst>
          </p:cNvPr>
          <p:cNvSpPr/>
          <p:nvPr/>
        </p:nvSpPr>
        <p:spPr>
          <a:xfrm>
            <a:off x="9344114" y="4760135"/>
            <a:ext cx="1076960" cy="1076960"/>
          </a:xfrm>
          <a:prstGeom prst="ellipse">
            <a:avLst/>
          </a:prstGeom>
          <a:solidFill>
            <a:srgbClr val="00B0F0"/>
          </a:solidFill>
          <a:ln w="28575">
            <a:solidFill>
              <a:srgbClr val="DADDDE">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9" name="组合 58">
            <a:extLst>
              <a:ext uri="{FF2B5EF4-FFF2-40B4-BE49-F238E27FC236}">
                <a16:creationId xmlns:a16="http://schemas.microsoft.com/office/drawing/2014/main" id="{4DB087E0-B9E5-40FA-81F1-CA60668E96EF}"/>
              </a:ext>
            </a:extLst>
          </p:cNvPr>
          <p:cNvGrpSpPr/>
          <p:nvPr/>
        </p:nvGrpSpPr>
        <p:grpSpPr>
          <a:xfrm>
            <a:off x="9661614" y="5075095"/>
            <a:ext cx="424815" cy="421640"/>
            <a:chOff x="9723639" y="2706370"/>
            <a:chExt cx="424815" cy="421640"/>
          </a:xfrm>
          <a:solidFill>
            <a:schemeClr val="bg1"/>
          </a:solidFill>
        </p:grpSpPr>
        <p:sp>
          <p:nvSpPr>
            <p:cNvPr id="60" name="AutoShape 88">
              <a:extLst>
                <a:ext uri="{FF2B5EF4-FFF2-40B4-BE49-F238E27FC236}">
                  <a16:creationId xmlns:a16="http://schemas.microsoft.com/office/drawing/2014/main" id="{0C739AEA-2735-48D1-BDB4-17EEC5D7747D}"/>
                </a:ext>
              </a:extLst>
            </p:cNvPr>
            <p:cNvSpPr/>
            <p:nvPr/>
          </p:nvSpPr>
          <p:spPr bwMode="auto">
            <a:xfrm>
              <a:off x="9723639" y="2977161"/>
              <a:ext cx="149935" cy="1508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AutoShape 89">
              <a:extLst>
                <a:ext uri="{FF2B5EF4-FFF2-40B4-BE49-F238E27FC236}">
                  <a16:creationId xmlns:a16="http://schemas.microsoft.com/office/drawing/2014/main" id="{DFCE587A-6FD8-49A8-B273-CDFBB1F187D1}"/>
                </a:ext>
              </a:extLst>
            </p:cNvPr>
            <p:cNvSpPr/>
            <p:nvPr/>
          </p:nvSpPr>
          <p:spPr bwMode="auto">
            <a:xfrm>
              <a:off x="9829475" y="2706370"/>
              <a:ext cx="318979" cy="319357"/>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2" name="TextBox 1210">
            <a:extLst>
              <a:ext uri="{FF2B5EF4-FFF2-40B4-BE49-F238E27FC236}">
                <a16:creationId xmlns:a16="http://schemas.microsoft.com/office/drawing/2014/main" id="{9BCE099A-35D9-4903-8227-A3F00D509748}"/>
              </a:ext>
            </a:extLst>
          </p:cNvPr>
          <p:cNvSpPr/>
          <p:nvPr/>
        </p:nvSpPr>
        <p:spPr>
          <a:xfrm>
            <a:off x="8970319" y="6103160"/>
            <a:ext cx="1743075" cy="338554"/>
          </a:xfrm>
          <a:prstGeom prst="rect">
            <a:avLst/>
          </a:prstGeom>
          <a:noFill/>
          <a:ln w="9525">
            <a:noFill/>
            <a:miter/>
          </a:ln>
        </p:spPr>
        <p:txBody>
          <a:bodyPr wrap="square">
            <a:spAutoFit/>
          </a:bodyPr>
          <a:lstStyle/>
          <a:p>
            <a:pPr lvl="0" algn="ct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脑启发</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0"/>
                                  </p:stCondLst>
                                  <p:endCondLst>
                                    <p:cond evt="begin" delay="0">
                                      <p:tn val="15"/>
                                    </p:cond>
                                  </p:end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circle(in)">
                                      <p:cBhvr>
                                        <p:cTn id="69" dur="1500"/>
                                        <p:tgtEl>
                                          <p:spTgt spid="43"/>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circle(in)">
                                      <p:cBhvr>
                                        <p:cTn id="72" dur="1500"/>
                                        <p:tgtEl>
                                          <p:spTgt spid="44"/>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circle(in)">
                                      <p:cBhvr>
                                        <p:cTn id="75" dur="1500"/>
                                        <p:tgtEl>
                                          <p:spTgt spid="45"/>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circle(in)">
                                      <p:cBhvr>
                                        <p:cTn id="78" dur="1500"/>
                                        <p:tgtEl>
                                          <p:spTgt spid="46"/>
                                        </p:tgtEl>
                                      </p:cBhvr>
                                    </p:animEffect>
                                  </p:childTnLst>
                                </p:cTn>
                              </p:par>
                              <p:par>
                                <p:cTn id="79" presetID="6" presetClass="entr" presetSubtype="16"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circle(in)">
                                      <p:cBhvr>
                                        <p:cTn id="81" dur="1500"/>
                                        <p:tgtEl>
                                          <p:spTgt spid="47"/>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circle(in)">
                                      <p:cBhvr>
                                        <p:cTn id="84" dur="1500"/>
                                        <p:tgtEl>
                                          <p:spTgt spid="51"/>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circle(in)">
                                      <p:cBhvr>
                                        <p:cTn id="87" dur="1500"/>
                                        <p:tgtEl>
                                          <p:spTgt spid="52"/>
                                        </p:tgtEl>
                                      </p:cBhvr>
                                    </p:animEffect>
                                  </p:childTnLst>
                                </p:cTn>
                              </p:par>
                              <p:par>
                                <p:cTn id="88" presetID="6" presetClass="entr" presetSubtype="16"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circle(in)">
                                      <p:cBhvr>
                                        <p:cTn id="90" dur="1500"/>
                                        <p:tgtEl>
                                          <p:spTgt spid="53"/>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circle(in)">
                                      <p:cBhvr>
                                        <p:cTn id="93" dur="1500"/>
                                        <p:tgtEl>
                                          <p:spTgt spid="57"/>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circle(in)">
                                      <p:cBhvr>
                                        <p:cTn id="96" dur="1500"/>
                                        <p:tgtEl>
                                          <p:spTgt spid="58"/>
                                        </p:tgtEl>
                                      </p:cBhvr>
                                    </p:animEffect>
                                  </p:childTnLst>
                                </p:cTn>
                              </p:par>
                              <p:par>
                                <p:cTn id="97" presetID="6" presetClass="entr" presetSubtype="16" fill="hold" nodeType="with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circle(in)">
                                      <p:cBhvr>
                                        <p:cTn id="99" dur="1500"/>
                                        <p:tgtEl>
                                          <p:spTgt spid="59"/>
                                        </p:tgtEl>
                                      </p:cBhvr>
                                    </p:animEffect>
                                  </p:childTnLst>
                                </p:cTn>
                              </p:par>
                              <p:par>
                                <p:cTn id="100" presetID="6" presetClass="entr" presetSubtype="16"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circle(in)">
                                      <p:cBhvr>
                                        <p:cTn id="102" dur="1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4" grpId="0" animBg="1"/>
      <p:bldP spid="15" grpId="0" animBg="1"/>
      <p:bldP spid="16" grpId="0" animBg="1"/>
      <p:bldP spid="17" grpId="0" animBg="1"/>
      <p:bldP spid="18" grpId="0" animBg="1"/>
      <p:bldP spid="19" grpId="0" animBg="1"/>
      <p:bldP spid="20" grpId="0" animBg="1"/>
      <p:bldP spid="21" grpId="0" animBg="1"/>
      <p:bldP spid="22" grpId="0"/>
      <p:bldP spid="43" grpId="0" animBg="1"/>
      <p:bldP spid="44" grpId="0" animBg="1"/>
      <p:bldP spid="45" grpId="0"/>
      <p:bldP spid="46" grpId="0" animBg="1"/>
      <p:bldP spid="51" grpId="0"/>
      <p:bldP spid="52" grpId="0" animBg="1"/>
      <p:bldP spid="57" grpId="0"/>
      <p:bldP spid="58"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842" y="2793066"/>
            <a:ext cx="4114317" cy="707886"/>
          </a:xfrm>
          <a:prstGeom prst="rect">
            <a:avLst/>
          </a:prstGeom>
          <a:noFill/>
        </p:spPr>
        <p:txBody>
          <a:bodyPr wrap="square" rtlCol="0">
            <a:spAutoFit/>
          </a:bodyPr>
          <a:lstStyle/>
          <a:p>
            <a:pPr algn="ctr"/>
            <a:r>
              <a:rPr lang="en-US" altLang="zh-CN" sz="4000">
                <a:solidFill>
                  <a:srgbClr val="00B0F0"/>
                </a:solidFill>
                <a:latin typeface="微软雅黑 Light" panose="020B0502040204020203" pitchFamily="34" charset="-122"/>
                <a:ea typeface="微软雅黑 Light" panose="020B0502040204020203" pitchFamily="34" charset="-122"/>
              </a:rPr>
              <a:t>Part 05  </a:t>
            </a:r>
          </a:p>
        </p:txBody>
      </p:sp>
      <p:sp>
        <p:nvSpPr>
          <p:cNvPr id="5" name="文本框 4"/>
          <p:cNvSpPr txBox="1"/>
          <p:nvPr/>
        </p:nvSpPr>
        <p:spPr>
          <a:xfrm>
            <a:off x="3822462" y="3664396"/>
            <a:ext cx="4721770" cy="1077218"/>
          </a:xfrm>
          <a:prstGeom prst="rect">
            <a:avLst/>
          </a:prstGeom>
          <a:noFill/>
        </p:spPr>
        <p:txBody>
          <a:bodyPr wrap="square" rtlCol="0">
            <a:spAutoFit/>
          </a:bodyPr>
          <a:lstStyle/>
          <a:p>
            <a:pPr algn="ctr"/>
            <a:r>
              <a:rPr lang="en-US" altLang="zh-CN" sz="3200" b="1" dirty="0" err="1">
                <a:solidFill>
                  <a:srgbClr val="00B0F0"/>
                </a:solidFill>
                <a:latin typeface="+mj-ea"/>
                <a:ea typeface="+mj-ea"/>
              </a:rPr>
              <a:t>NeuroSLAM</a:t>
            </a:r>
            <a:r>
              <a:rPr lang="zh-CN" altLang="en-US" sz="3200" b="1" dirty="0">
                <a:solidFill>
                  <a:srgbClr val="00B0F0"/>
                </a:solidFill>
                <a:latin typeface="+mj-ea"/>
                <a:ea typeface="+mj-ea"/>
              </a:rPr>
              <a:t>的局限性与研究人员的主观能动性</a:t>
            </a:r>
          </a:p>
        </p:txBody>
      </p:sp>
      <p:cxnSp>
        <p:nvCxnSpPr>
          <p:cNvPr id="6" name="直接连接符 5"/>
          <p:cNvCxnSpPr/>
          <p:nvPr/>
        </p:nvCxnSpPr>
        <p:spPr>
          <a:xfrm>
            <a:off x="5692140" y="3531432"/>
            <a:ext cx="80772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294750" y="3664396"/>
            <a:ext cx="1259022" cy="1034773"/>
            <a:chOff x="3755490" y="2475060"/>
            <a:chExt cx="1565505" cy="1286667"/>
          </a:xfrm>
        </p:grpSpPr>
        <p:pic>
          <p:nvPicPr>
            <p:cNvPr id="7" name="PA_图片 6"/>
            <p:cNvPicPr>
              <a:picLocks noChangeAspect="1"/>
            </p:cNvPicPr>
            <p:nvPr>
              <p:custDataLst>
                <p:tags r:id="rId3"/>
              </p:custDataLst>
            </p:nvPr>
          </p:nvPicPr>
          <p:blipFill>
            <a:blip r:embed="rId6"/>
            <a:stretch>
              <a:fillRect/>
            </a:stretch>
          </p:blipFill>
          <p:spPr>
            <a:xfrm>
              <a:off x="3755490" y="2475060"/>
              <a:ext cx="1296450" cy="1286667"/>
            </a:xfrm>
            <a:prstGeom prst="rect">
              <a:avLst/>
            </a:prstGeom>
          </p:spPr>
        </p:pic>
        <p:pic>
          <p:nvPicPr>
            <p:cNvPr id="11" name="PA_图片 6"/>
            <p:cNvPicPr>
              <a:picLocks noChangeAspect="1"/>
            </p:cNvPicPr>
            <p:nvPr>
              <p:custDataLst>
                <p:tags r:id="rId4"/>
              </p:custDataLst>
            </p:nvPr>
          </p:nvPicPr>
          <p:blipFill>
            <a:blip r:embed="rId6"/>
            <a:stretch>
              <a:fillRect/>
            </a:stretch>
          </p:blipFill>
          <p:spPr>
            <a:xfrm>
              <a:off x="4358641" y="2653535"/>
              <a:ext cx="962354" cy="955091"/>
            </a:xfrm>
            <a:prstGeom prst="rect">
              <a:avLst/>
            </a:prstGeom>
          </p:spPr>
        </p:pic>
      </p:grpSp>
      <p:grpSp>
        <p:nvGrpSpPr>
          <p:cNvPr id="14" name="组合 13"/>
          <p:cNvGrpSpPr/>
          <p:nvPr/>
        </p:nvGrpSpPr>
        <p:grpSpPr>
          <a:xfrm>
            <a:off x="8638229" y="3541268"/>
            <a:ext cx="1259021" cy="1034773"/>
            <a:chOff x="6871007" y="2475061"/>
            <a:chExt cx="1565504" cy="1286667"/>
          </a:xfrm>
        </p:grpSpPr>
        <p:pic>
          <p:nvPicPr>
            <p:cNvPr id="8" name="PA_图片 9"/>
            <p:cNvPicPr>
              <a:picLocks noChangeAspect="1"/>
            </p:cNvPicPr>
            <p:nvPr>
              <p:custDataLst>
                <p:tags r:id="rId1"/>
              </p:custDataLst>
            </p:nvPr>
          </p:nvPicPr>
          <p:blipFill>
            <a:blip r:embed="rId6"/>
            <a:stretch>
              <a:fillRect/>
            </a:stretch>
          </p:blipFill>
          <p:spPr>
            <a:xfrm flipH="1">
              <a:off x="7140061" y="2475061"/>
              <a:ext cx="1296450" cy="1286667"/>
            </a:xfrm>
            <a:prstGeom prst="rect">
              <a:avLst/>
            </a:prstGeom>
          </p:spPr>
        </p:pic>
        <p:pic>
          <p:nvPicPr>
            <p:cNvPr id="12" name="PA_图片 9"/>
            <p:cNvPicPr>
              <a:picLocks noChangeAspect="1"/>
            </p:cNvPicPr>
            <p:nvPr>
              <p:custDataLst>
                <p:tags r:id="rId2"/>
              </p:custDataLst>
            </p:nvPr>
          </p:nvPicPr>
          <p:blipFill>
            <a:blip r:embed="rId6"/>
            <a:stretch>
              <a:fillRect/>
            </a:stretch>
          </p:blipFill>
          <p:spPr>
            <a:xfrm flipH="1">
              <a:off x="6871007" y="2653536"/>
              <a:ext cx="962354" cy="955091"/>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0" y="257315"/>
            <a:ext cx="3074873" cy="461665"/>
          </a:xfrm>
          <a:prstGeom prst="rect">
            <a:avLst/>
          </a:prstGeom>
          <a:noFill/>
        </p:spPr>
        <p:txBody>
          <a:bodyPr wrap="square" rtlCol="0">
            <a:spAutoFit/>
          </a:bodyPr>
          <a:lstStyle/>
          <a:p>
            <a:r>
              <a:rPr lang="en-US" altLang="zh-CN" sz="2400" b="1" dirty="0" err="1">
                <a:solidFill>
                  <a:srgbClr val="00B0F0"/>
                </a:solidFill>
                <a:latin typeface="+mj-ea"/>
                <a:ea typeface="+mj-ea"/>
              </a:rPr>
              <a:t>NeuroSLAM</a:t>
            </a:r>
            <a:r>
              <a:rPr lang="zh-CN" altLang="en-US" sz="2400" b="1" dirty="0">
                <a:solidFill>
                  <a:srgbClr val="00B0F0"/>
                </a:solidFill>
                <a:latin typeface="+mj-ea"/>
                <a:ea typeface="+mj-ea"/>
              </a:rPr>
              <a:t>局限性</a:t>
            </a:r>
          </a:p>
        </p:txBody>
      </p:sp>
      <p:sp>
        <p:nvSpPr>
          <p:cNvPr id="10" name="Shape 51809"/>
          <p:cNvSpPr/>
          <p:nvPr/>
        </p:nvSpPr>
        <p:spPr>
          <a:xfrm>
            <a:off x="1389907" y="1701892"/>
            <a:ext cx="1599222" cy="1871134"/>
          </a:xfrm>
          <a:custGeom>
            <a:avLst/>
            <a:gdLst/>
            <a:ahLst/>
            <a:cxnLst>
              <a:cxn ang="0">
                <a:pos x="wd2" y="hd2"/>
              </a:cxn>
              <a:cxn ang="5400000">
                <a:pos x="wd2" y="hd2"/>
              </a:cxn>
              <a:cxn ang="10800000">
                <a:pos x="wd2" y="hd2"/>
              </a:cxn>
              <a:cxn ang="16200000">
                <a:pos x="wd2" y="hd2"/>
              </a:cxn>
            </a:cxnLst>
            <a:rect l="0" t="0" r="r" b="b"/>
            <a:pathLst>
              <a:path w="20557" h="21600" extrusionOk="0">
                <a:moveTo>
                  <a:pt x="9871" y="0"/>
                </a:moveTo>
                <a:cubicBezTo>
                  <a:pt x="7136" y="0"/>
                  <a:pt x="4400" y="936"/>
                  <a:pt x="2314" y="2810"/>
                </a:cubicBezTo>
                <a:cubicBezTo>
                  <a:pt x="1290" y="3729"/>
                  <a:pt x="521" y="4791"/>
                  <a:pt x="0" y="5923"/>
                </a:cubicBezTo>
                <a:lnTo>
                  <a:pt x="1957" y="6666"/>
                </a:lnTo>
                <a:cubicBezTo>
                  <a:pt x="2374" y="5755"/>
                  <a:pt x="2996" y="4903"/>
                  <a:pt x="3820" y="4162"/>
                </a:cubicBezTo>
                <a:cubicBezTo>
                  <a:pt x="5490" y="2662"/>
                  <a:pt x="7681" y="1913"/>
                  <a:pt x="9871" y="1913"/>
                </a:cubicBezTo>
                <a:cubicBezTo>
                  <a:pt x="12060" y="1913"/>
                  <a:pt x="14251" y="2662"/>
                  <a:pt x="15921" y="4162"/>
                </a:cubicBezTo>
                <a:cubicBezTo>
                  <a:pt x="19262" y="7163"/>
                  <a:pt x="19262" y="12026"/>
                  <a:pt x="15921" y="15027"/>
                </a:cubicBezTo>
                <a:cubicBezTo>
                  <a:pt x="14867" y="15973"/>
                  <a:pt x="13605" y="16618"/>
                  <a:pt x="12268" y="16967"/>
                </a:cubicBezTo>
                <a:lnTo>
                  <a:pt x="12522" y="14385"/>
                </a:lnTo>
                <a:lnTo>
                  <a:pt x="4134" y="17363"/>
                </a:lnTo>
                <a:lnTo>
                  <a:pt x="11817" y="21600"/>
                </a:lnTo>
                <a:lnTo>
                  <a:pt x="12074" y="18982"/>
                </a:lnTo>
                <a:cubicBezTo>
                  <a:pt x="14035" y="18613"/>
                  <a:pt x="15905" y="17749"/>
                  <a:pt x="17427" y="16382"/>
                </a:cubicBezTo>
                <a:cubicBezTo>
                  <a:pt x="21600" y="12635"/>
                  <a:pt x="21600" y="6557"/>
                  <a:pt x="17427" y="2810"/>
                </a:cubicBezTo>
                <a:cubicBezTo>
                  <a:pt x="15341" y="936"/>
                  <a:pt x="12605" y="0"/>
                  <a:pt x="9871" y="0"/>
                </a:cubicBezTo>
                <a:close/>
              </a:path>
            </a:pathLst>
          </a:custGeom>
          <a:solidFill>
            <a:srgbClr val="00B0F0"/>
          </a:solidFill>
          <a:ln>
            <a:noFill/>
          </a:ln>
        </p:spPr>
        <p:txBody>
          <a:bodyPr/>
          <a:lstStyle/>
          <a:p>
            <a:endParaRPr>
              <a:solidFill>
                <a:schemeClr val="bg1"/>
              </a:solidFill>
            </a:endParaRPr>
          </a:p>
        </p:txBody>
      </p:sp>
      <p:sp>
        <p:nvSpPr>
          <p:cNvPr id="11" name="Shape 51810"/>
          <p:cNvSpPr/>
          <p:nvPr/>
        </p:nvSpPr>
        <p:spPr>
          <a:xfrm rot="10800000">
            <a:off x="1002747" y="3256344"/>
            <a:ext cx="1599222" cy="1871134"/>
          </a:xfrm>
          <a:custGeom>
            <a:avLst/>
            <a:gdLst/>
            <a:ahLst/>
            <a:cxnLst>
              <a:cxn ang="0">
                <a:pos x="wd2" y="hd2"/>
              </a:cxn>
              <a:cxn ang="5400000">
                <a:pos x="wd2" y="hd2"/>
              </a:cxn>
              <a:cxn ang="10800000">
                <a:pos x="wd2" y="hd2"/>
              </a:cxn>
              <a:cxn ang="16200000">
                <a:pos x="wd2" y="hd2"/>
              </a:cxn>
            </a:cxnLst>
            <a:rect l="0" t="0" r="r" b="b"/>
            <a:pathLst>
              <a:path w="20557" h="21600" extrusionOk="0">
                <a:moveTo>
                  <a:pt x="9871" y="0"/>
                </a:moveTo>
                <a:cubicBezTo>
                  <a:pt x="7136" y="0"/>
                  <a:pt x="4400" y="936"/>
                  <a:pt x="2314" y="2810"/>
                </a:cubicBezTo>
                <a:cubicBezTo>
                  <a:pt x="1290" y="3729"/>
                  <a:pt x="521" y="4791"/>
                  <a:pt x="0" y="5923"/>
                </a:cubicBezTo>
                <a:lnTo>
                  <a:pt x="1957" y="6666"/>
                </a:lnTo>
                <a:cubicBezTo>
                  <a:pt x="2374" y="5755"/>
                  <a:pt x="2996" y="4903"/>
                  <a:pt x="3820" y="4162"/>
                </a:cubicBezTo>
                <a:cubicBezTo>
                  <a:pt x="5490" y="2662"/>
                  <a:pt x="7681" y="1913"/>
                  <a:pt x="9871" y="1913"/>
                </a:cubicBezTo>
                <a:cubicBezTo>
                  <a:pt x="12060" y="1913"/>
                  <a:pt x="14251" y="2662"/>
                  <a:pt x="15921" y="4162"/>
                </a:cubicBezTo>
                <a:cubicBezTo>
                  <a:pt x="19262" y="7163"/>
                  <a:pt x="19262" y="12026"/>
                  <a:pt x="15921" y="15027"/>
                </a:cubicBezTo>
                <a:cubicBezTo>
                  <a:pt x="14867" y="15973"/>
                  <a:pt x="13605" y="16618"/>
                  <a:pt x="12268" y="16967"/>
                </a:cubicBezTo>
                <a:lnTo>
                  <a:pt x="12522" y="14385"/>
                </a:lnTo>
                <a:lnTo>
                  <a:pt x="4134" y="17363"/>
                </a:lnTo>
                <a:lnTo>
                  <a:pt x="11817" y="21600"/>
                </a:lnTo>
                <a:lnTo>
                  <a:pt x="12074" y="18982"/>
                </a:lnTo>
                <a:cubicBezTo>
                  <a:pt x="14035" y="18613"/>
                  <a:pt x="15905" y="17749"/>
                  <a:pt x="17427" y="16382"/>
                </a:cubicBezTo>
                <a:cubicBezTo>
                  <a:pt x="21600" y="12635"/>
                  <a:pt x="21600" y="6557"/>
                  <a:pt x="17427" y="2810"/>
                </a:cubicBezTo>
                <a:cubicBezTo>
                  <a:pt x="15341" y="936"/>
                  <a:pt x="12605" y="0"/>
                  <a:pt x="9871" y="0"/>
                </a:cubicBezTo>
                <a:close/>
              </a:path>
            </a:pathLst>
          </a:custGeom>
          <a:solidFill>
            <a:srgbClr val="00B0F0"/>
          </a:solidFill>
          <a:ln>
            <a:noFill/>
          </a:ln>
        </p:spPr>
        <p:txBody>
          <a:bodyPr/>
          <a:lstStyle/>
          <a:p>
            <a:endParaRPr>
              <a:solidFill>
                <a:schemeClr val="bg1"/>
              </a:solidFill>
            </a:endParaRPr>
          </a:p>
        </p:txBody>
      </p:sp>
      <p:sp>
        <p:nvSpPr>
          <p:cNvPr id="12" name="Shape 51812"/>
          <p:cNvSpPr/>
          <p:nvPr/>
        </p:nvSpPr>
        <p:spPr>
          <a:xfrm rot="10800000">
            <a:off x="1505832" y="4062982"/>
            <a:ext cx="654323" cy="654322"/>
          </a:xfrm>
          <a:prstGeom prst="ellipse">
            <a:avLst/>
          </a:prstGeom>
          <a:solidFill>
            <a:srgbClr val="00B0F0"/>
          </a:solidFill>
          <a:ln>
            <a:noFill/>
          </a:ln>
        </p:spPr>
        <p:txBody>
          <a:bodyPr/>
          <a:lstStyle/>
          <a:p>
            <a:endParaRPr>
              <a:solidFill>
                <a:schemeClr val="bg1"/>
              </a:solidFill>
            </a:endParaRPr>
          </a:p>
        </p:txBody>
      </p:sp>
      <p:sp>
        <p:nvSpPr>
          <p:cNvPr id="13" name="Shape 51813"/>
          <p:cNvSpPr/>
          <p:nvPr/>
        </p:nvSpPr>
        <p:spPr>
          <a:xfrm>
            <a:off x="1727266" y="4260018"/>
            <a:ext cx="211455" cy="260252"/>
          </a:xfrm>
          <a:custGeom>
            <a:avLst/>
            <a:gdLst/>
            <a:ahLst/>
            <a:cxnLst>
              <a:cxn ang="0">
                <a:pos x="wd2" y="hd2"/>
              </a:cxn>
              <a:cxn ang="5400000">
                <a:pos x="wd2" y="hd2"/>
              </a:cxn>
              <a:cxn ang="10800000">
                <a:pos x="wd2" y="hd2"/>
              </a:cxn>
              <a:cxn ang="16200000">
                <a:pos x="wd2" y="hd2"/>
              </a:cxn>
            </a:cxnLst>
            <a:rect l="0" t="0" r="r" b="b"/>
            <a:pathLst>
              <a:path w="21600" h="21600" extrusionOk="0">
                <a:moveTo>
                  <a:pt x="831" y="0"/>
                </a:moveTo>
                <a:cubicBezTo>
                  <a:pt x="372" y="0"/>
                  <a:pt x="0" y="302"/>
                  <a:pt x="0" y="675"/>
                </a:cubicBezTo>
                <a:cubicBezTo>
                  <a:pt x="0" y="1048"/>
                  <a:pt x="372" y="1350"/>
                  <a:pt x="831" y="1350"/>
                </a:cubicBezTo>
                <a:lnTo>
                  <a:pt x="20769" y="1350"/>
                </a:lnTo>
                <a:cubicBezTo>
                  <a:pt x="21228" y="1350"/>
                  <a:pt x="21600" y="1048"/>
                  <a:pt x="21600" y="675"/>
                </a:cubicBezTo>
                <a:cubicBezTo>
                  <a:pt x="21600" y="302"/>
                  <a:pt x="21228" y="0"/>
                  <a:pt x="20769" y="0"/>
                </a:cubicBezTo>
                <a:lnTo>
                  <a:pt x="831" y="0"/>
                </a:lnTo>
                <a:close/>
                <a:moveTo>
                  <a:pt x="831" y="2025"/>
                </a:moveTo>
                <a:lnTo>
                  <a:pt x="831" y="15525"/>
                </a:lnTo>
                <a:cubicBezTo>
                  <a:pt x="831" y="15525"/>
                  <a:pt x="20769" y="15525"/>
                  <a:pt x="20769" y="15525"/>
                </a:cubicBezTo>
                <a:lnTo>
                  <a:pt x="20769" y="2025"/>
                </a:lnTo>
                <a:lnTo>
                  <a:pt x="831" y="2025"/>
                </a:lnTo>
                <a:close/>
                <a:moveTo>
                  <a:pt x="15785" y="4050"/>
                </a:moveTo>
                <a:lnTo>
                  <a:pt x="18277" y="4050"/>
                </a:lnTo>
                <a:cubicBezTo>
                  <a:pt x="18277" y="4050"/>
                  <a:pt x="18277" y="13500"/>
                  <a:pt x="18277" y="13500"/>
                </a:cubicBezTo>
                <a:lnTo>
                  <a:pt x="15785" y="13500"/>
                </a:lnTo>
                <a:lnTo>
                  <a:pt x="15785" y="4050"/>
                </a:lnTo>
                <a:close/>
                <a:moveTo>
                  <a:pt x="7477" y="6750"/>
                </a:moveTo>
                <a:lnTo>
                  <a:pt x="9969" y="6750"/>
                </a:lnTo>
                <a:cubicBezTo>
                  <a:pt x="9969" y="6750"/>
                  <a:pt x="9969" y="13500"/>
                  <a:pt x="9969" y="13500"/>
                </a:cubicBezTo>
                <a:lnTo>
                  <a:pt x="7477" y="13500"/>
                </a:lnTo>
                <a:lnTo>
                  <a:pt x="7477" y="6750"/>
                </a:lnTo>
                <a:close/>
                <a:moveTo>
                  <a:pt x="11631" y="8775"/>
                </a:moveTo>
                <a:lnTo>
                  <a:pt x="14123" y="8775"/>
                </a:lnTo>
                <a:cubicBezTo>
                  <a:pt x="14123" y="8775"/>
                  <a:pt x="14123" y="13500"/>
                  <a:pt x="14123" y="13500"/>
                </a:cubicBezTo>
                <a:lnTo>
                  <a:pt x="11631" y="13500"/>
                </a:lnTo>
                <a:lnTo>
                  <a:pt x="11631" y="8775"/>
                </a:lnTo>
                <a:close/>
                <a:moveTo>
                  <a:pt x="3323" y="10800"/>
                </a:moveTo>
                <a:lnTo>
                  <a:pt x="5815" y="10800"/>
                </a:lnTo>
                <a:cubicBezTo>
                  <a:pt x="5815" y="10800"/>
                  <a:pt x="5815" y="13500"/>
                  <a:pt x="5815" y="13500"/>
                </a:cubicBezTo>
                <a:lnTo>
                  <a:pt x="3323" y="13500"/>
                </a:lnTo>
                <a:lnTo>
                  <a:pt x="3323" y="10800"/>
                </a:lnTo>
                <a:close/>
                <a:moveTo>
                  <a:pt x="3323" y="16200"/>
                </a:moveTo>
                <a:lnTo>
                  <a:pt x="1662" y="21600"/>
                </a:lnTo>
                <a:lnTo>
                  <a:pt x="3323" y="21600"/>
                </a:lnTo>
                <a:lnTo>
                  <a:pt x="4985" y="16200"/>
                </a:lnTo>
                <a:cubicBezTo>
                  <a:pt x="4985" y="16200"/>
                  <a:pt x="3323" y="16200"/>
                  <a:pt x="3323" y="16200"/>
                </a:cubicBezTo>
                <a:close/>
                <a:moveTo>
                  <a:pt x="9969" y="16200"/>
                </a:moveTo>
                <a:lnTo>
                  <a:pt x="9969" y="21600"/>
                </a:lnTo>
                <a:lnTo>
                  <a:pt x="11615" y="21600"/>
                </a:lnTo>
                <a:cubicBezTo>
                  <a:pt x="11615" y="21600"/>
                  <a:pt x="11631" y="16200"/>
                  <a:pt x="11631" y="16200"/>
                </a:cubicBezTo>
                <a:lnTo>
                  <a:pt x="9969" y="16200"/>
                </a:lnTo>
                <a:close/>
                <a:moveTo>
                  <a:pt x="16615" y="16200"/>
                </a:moveTo>
                <a:lnTo>
                  <a:pt x="18277" y="21600"/>
                </a:lnTo>
                <a:lnTo>
                  <a:pt x="19938" y="21600"/>
                </a:lnTo>
                <a:cubicBezTo>
                  <a:pt x="19938" y="21600"/>
                  <a:pt x="18277" y="16200"/>
                  <a:pt x="18277" y="16200"/>
                </a:cubicBezTo>
                <a:lnTo>
                  <a:pt x="16615" y="16200"/>
                </a:lnTo>
                <a:close/>
              </a:path>
            </a:pathLst>
          </a:custGeom>
          <a:solidFill>
            <a:srgbClr val="FFFFFF"/>
          </a:solidFill>
          <a:ln w="12700" cap="flat">
            <a:noFill/>
            <a:miter lim="400000"/>
          </a:ln>
          <a:effectLst/>
        </p:spPr>
        <p:txBody>
          <a:bodyPr wrap="square" lIns="0" tIns="0" rIns="0" bIns="0" numCol="1" anchor="ctr">
            <a:noAutofit/>
          </a:bodyPr>
          <a:lstStyle/>
          <a:p>
            <a:endParaRPr>
              <a:solidFill>
                <a:schemeClr val="bg1"/>
              </a:solidFill>
            </a:endParaRPr>
          </a:p>
        </p:txBody>
      </p:sp>
      <p:sp>
        <p:nvSpPr>
          <p:cNvPr id="14" name="Shape 51815"/>
          <p:cNvSpPr/>
          <p:nvPr/>
        </p:nvSpPr>
        <p:spPr>
          <a:xfrm>
            <a:off x="1831722" y="2112066"/>
            <a:ext cx="654323" cy="654322"/>
          </a:xfrm>
          <a:prstGeom prst="ellipse">
            <a:avLst/>
          </a:prstGeom>
          <a:solidFill>
            <a:srgbClr val="00B0F0"/>
          </a:solidFill>
          <a:ln>
            <a:noFill/>
          </a:ln>
        </p:spPr>
        <p:txBody>
          <a:bodyPr/>
          <a:lstStyle/>
          <a:p>
            <a:endParaRPr>
              <a:solidFill>
                <a:schemeClr val="bg1"/>
              </a:solidFill>
            </a:endParaRPr>
          </a:p>
        </p:txBody>
      </p:sp>
      <p:sp>
        <p:nvSpPr>
          <p:cNvPr id="15" name="Shape 51816"/>
          <p:cNvSpPr/>
          <p:nvPr/>
        </p:nvSpPr>
        <p:spPr>
          <a:xfrm>
            <a:off x="2027895" y="2303776"/>
            <a:ext cx="261978" cy="270903"/>
          </a:xfrm>
          <a:custGeom>
            <a:avLst/>
            <a:gdLst/>
            <a:ahLst/>
            <a:cxnLst>
              <a:cxn ang="0">
                <a:pos x="wd2" y="hd2"/>
              </a:cxn>
              <a:cxn ang="5400000">
                <a:pos x="wd2" y="hd2"/>
              </a:cxn>
              <a:cxn ang="10800000">
                <a:pos x="wd2" y="hd2"/>
              </a:cxn>
              <a:cxn ang="16200000">
                <a:pos x="wd2" y="hd2"/>
              </a:cxn>
            </a:cxnLst>
            <a:rect l="0" t="0" r="r" b="b"/>
            <a:pathLst>
              <a:path w="21600" h="21600" extrusionOk="0">
                <a:moveTo>
                  <a:pt x="3645" y="0"/>
                </a:moveTo>
                <a:cubicBezTo>
                  <a:pt x="2654" y="0"/>
                  <a:pt x="1839" y="771"/>
                  <a:pt x="1839" y="1729"/>
                </a:cubicBezTo>
                <a:cubicBezTo>
                  <a:pt x="1839" y="2688"/>
                  <a:pt x="2654" y="3475"/>
                  <a:pt x="3645" y="3475"/>
                </a:cubicBezTo>
                <a:cubicBezTo>
                  <a:pt x="4636" y="3475"/>
                  <a:pt x="5434" y="2688"/>
                  <a:pt x="5434" y="1729"/>
                </a:cubicBezTo>
                <a:cubicBezTo>
                  <a:pt x="5434" y="771"/>
                  <a:pt x="4636" y="0"/>
                  <a:pt x="3645" y="0"/>
                </a:cubicBezTo>
                <a:close/>
                <a:moveTo>
                  <a:pt x="17955" y="0"/>
                </a:moveTo>
                <a:cubicBezTo>
                  <a:pt x="16964" y="0"/>
                  <a:pt x="16166" y="771"/>
                  <a:pt x="16166" y="1729"/>
                </a:cubicBezTo>
                <a:cubicBezTo>
                  <a:pt x="16166" y="2688"/>
                  <a:pt x="16964" y="3475"/>
                  <a:pt x="17955" y="3475"/>
                </a:cubicBezTo>
                <a:cubicBezTo>
                  <a:pt x="18946" y="3475"/>
                  <a:pt x="19761" y="2688"/>
                  <a:pt x="19761" y="1729"/>
                </a:cubicBezTo>
                <a:cubicBezTo>
                  <a:pt x="19761" y="771"/>
                  <a:pt x="18946" y="0"/>
                  <a:pt x="17955" y="0"/>
                </a:cubicBezTo>
                <a:close/>
                <a:moveTo>
                  <a:pt x="10614" y="3703"/>
                </a:moveTo>
                <a:cubicBezTo>
                  <a:pt x="9623" y="3703"/>
                  <a:pt x="8809" y="4474"/>
                  <a:pt x="8809" y="5433"/>
                </a:cubicBezTo>
                <a:cubicBezTo>
                  <a:pt x="8809" y="6391"/>
                  <a:pt x="9623" y="7178"/>
                  <a:pt x="10614" y="7178"/>
                </a:cubicBezTo>
                <a:cubicBezTo>
                  <a:pt x="11605" y="7178"/>
                  <a:pt x="12403" y="6391"/>
                  <a:pt x="12403" y="5433"/>
                </a:cubicBezTo>
                <a:cubicBezTo>
                  <a:pt x="12403" y="4474"/>
                  <a:pt x="11605" y="3703"/>
                  <a:pt x="10614" y="3703"/>
                </a:cubicBezTo>
                <a:close/>
                <a:moveTo>
                  <a:pt x="1131" y="4356"/>
                </a:moveTo>
                <a:cubicBezTo>
                  <a:pt x="510" y="4356"/>
                  <a:pt x="0" y="4849"/>
                  <a:pt x="0" y="5449"/>
                </a:cubicBezTo>
                <a:lnTo>
                  <a:pt x="0" y="7586"/>
                </a:lnTo>
                <a:lnTo>
                  <a:pt x="0" y="9772"/>
                </a:lnTo>
                <a:cubicBezTo>
                  <a:pt x="0" y="10372"/>
                  <a:pt x="510" y="10865"/>
                  <a:pt x="1131" y="10865"/>
                </a:cubicBezTo>
                <a:cubicBezTo>
                  <a:pt x="1225" y="10865"/>
                  <a:pt x="1314" y="10837"/>
                  <a:pt x="1401" y="10816"/>
                </a:cubicBezTo>
                <a:lnTo>
                  <a:pt x="1401" y="16804"/>
                </a:lnTo>
                <a:cubicBezTo>
                  <a:pt x="1401" y="17404"/>
                  <a:pt x="1894" y="17897"/>
                  <a:pt x="2514" y="17897"/>
                </a:cubicBezTo>
                <a:cubicBezTo>
                  <a:pt x="3135" y="17897"/>
                  <a:pt x="3645" y="17403"/>
                  <a:pt x="3645" y="16804"/>
                </a:cubicBezTo>
                <a:cubicBezTo>
                  <a:pt x="3645" y="17403"/>
                  <a:pt x="4139" y="17897"/>
                  <a:pt x="4759" y="17897"/>
                </a:cubicBezTo>
                <a:cubicBezTo>
                  <a:pt x="5379" y="17897"/>
                  <a:pt x="5889" y="17403"/>
                  <a:pt x="5889" y="16804"/>
                </a:cubicBezTo>
                <a:cubicBezTo>
                  <a:pt x="5889" y="16804"/>
                  <a:pt x="5889" y="9103"/>
                  <a:pt x="5889" y="9103"/>
                </a:cubicBezTo>
                <a:cubicBezTo>
                  <a:pt x="5889" y="8235"/>
                  <a:pt x="6455" y="7496"/>
                  <a:pt x="7273" y="7178"/>
                </a:cubicBezTo>
                <a:lnTo>
                  <a:pt x="7273" y="5449"/>
                </a:lnTo>
                <a:cubicBezTo>
                  <a:pt x="7273" y="4849"/>
                  <a:pt x="6780" y="4356"/>
                  <a:pt x="6159" y="4356"/>
                </a:cubicBezTo>
                <a:cubicBezTo>
                  <a:pt x="6074" y="4356"/>
                  <a:pt x="5982" y="4356"/>
                  <a:pt x="5889" y="4356"/>
                </a:cubicBezTo>
                <a:lnTo>
                  <a:pt x="5029" y="4356"/>
                </a:lnTo>
                <a:lnTo>
                  <a:pt x="2244" y="4356"/>
                </a:lnTo>
                <a:lnTo>
                  <a:pt x="1164" y="4356"/>
                </a:lnTo>
                <a:cubicBezTo>
                  <a:pt x="1150" y="4356"/>
                  <a:pt x="1145" y="4356"/>
                  <a:pt x="1131" y="4356"/>
                </a:cubicBezTo>
                <a:close/>
                <a:moveTo>
                  <a:pt x="15441" y="4356"/>
                </a:moveTo>
                <a:cubicBezTo>
                  <a:pt x="14820" y="4356"/>
                  <a:pt x="14327" y="4849"/>
                  <a:pt x="14327" y="5449"/>
                </a:cubicBezTo>
                <a:lnTo>
                  <a:pt x="14327" y="7178"/>
                </a:lnTo>
                <a:cubicBezTo>
                  <a:pt x="15145" y="7496"/>
                  <a:pt x="15711" y="8235"/>
                  <a:pt x="15711" y="9103"/>
                </a:cubicBezTo>
                <a:lnTo>
                  <a:pt x="15711" y="16804"/>
                </a:lnTo>
                <a:cubicBezTo>
                  <a:pt x="15711" y="17404"/>
                  <a:pt x="16221" y="17897"/>
                  <a:pt x="16841" y="17897"/>
                </a:cubicBezTo>
                <a:cubicBezTo>
                  <a:pt x="17461" y="17897"/>
                  <a:pt x="17955" y="17403"/>
                  <a:pt x="17955" y="16804"/>
                </a:cubicBezTo>
                <a:cubicBezTo>
                  <a:pt x="17955" y="17403"/>
                  <a:pt x="18465" y="17897"/>
                  <a:pt x="19086" y="17897"/>
                </a:cubicBezTo>
                <a:cubicBezTo>
                  <a:pt x="19706" y="17897"/>
                  <a:pt x="20199" y="17403"/>
                  <a:pt x="20199" y="16804"/>
                </a:cubicBezTo>
                <a:lnTo>
                  <a:pt x="20199" y="10816"/>
                </a:lnTo>
                <a:cubicBezTo>
                  <a:pt x="20286" y="10837"/>
                  <a:pt x="20376" y="10865"/>
                  <a:pt x="20469" y="10865"/>
                </a:cubicBezTo>
                <a:cubicBezTo>
                  <a:pt x="21090" y="10865"/>
                  <a:pt x="21600" y="10372"/>
                  <a:pt x="21600" y="9772"/>
                </a:cubicBezTo>
                <a:lnTo>
                  <a:pt x="21600" y="7586"/>
                </a:lnTo>
                <a:cubicBezTo>
                  <a:pt x="21600" y="7586"/>
                  <a:pt x="21600" y="5449"/>
                  <a:pt x="21600" y="5449"/>
                </a:cubicBezTo>
                <a:cubicBezTo>
                  <a:pt x="21600" y="4849"/>
                  <a:pt x="21090" y="4356"/>
                  <a:pt x="20469" y="4356"/>
                </a:cubicBezTo>
                <a:cubicBezTo>
                  <a:pt x="20384" y="4356"/>
                  <a:pt x="20292" y="4356"/>
                  <a:pt x="20199" y="4356"/>
                </a:cubicBezTo>
                <a:lnTo>
                  <a:pt x="19356" y="4356"/>
                </a:lnTo>
                <a:lnTo>
                  <a:pt x="16571" y="4356"/>
                </a:lnTo>
                <a:lnTo>
                  <a:pt x="15491" y="4356"/>
                </a:lnTo>
                <a:cubicBezTo>
                  <a:pt x="15477" y="4356"/>
                  <a:pt x="15455" y="4356"/>
                  <a:pt x="15441" y="4356"/>
                </a:cubicBezTo>
                <a:close/>
                <a:moveTo>
                  <a:pt x="8083" y="8059"/>
                </a:moveTo>
                <a:cubicBezTo>
                  <a:pt x="7463" y="8059"/>
                  <a:pt x="6969" y="8552"/>
                  <a:pt x="6969" y="9152"/>
                </a:cubicBezTo>
                <a:lnTo>
                  <a:pt x="6969" y="11289"/>
                </a:lnTo>
                <a:lnTo>
                  <a:pt x="6969" y="13476"/>
                </a:lnTo>
                <a:cubicBezTo>
                  <a:pt x="6969" y="14075"/>
                  <a:pt x="7463" y="14569"/>
                  <a:pt x="8083" y="14569"/>
                </a:cubicBezTo>
                <a:cubicBezTo>
                  <a:pt x="8177" y="14569"/>
                  <a:pt x="8266" y="14557"/>
                  <a:pt x="8353" y="14536"/>
                </a:cubicBezTo>
                <a:lnTo>
                  <a:pt x="8353" y="20507"/>
                </a:lnTo>
                <a:cubicBezTo>
                  <a:pt x="8353" y="21107"/>
                  <a:pt x="8864" y="21600"/>
                  <a:pt x="9484" y="21600"/>
                </a:cubicBezTo>
                <a:cubicBezTo>
                  <a:pt x="10104" y="21600"/>
                  <a:pt x="10614" y="21106"/>
                  <a:pt x="10614" y="20507"/>
                </a:cubicBezTo>
                <a:cubicBezTo>
                  <a:pt x="10615" y="21107"/>
                  <a:pt x="11108" y="21600"/>
                  <a:pt x="11728" y="21600"/>
                </a:cubicBezTo>
                <a:cubicBezTo>
                  <a:pt x="12348" y="21600"/>
                  <a:pt x="12859" y="21106"/>
                  <a:pt x="12859" y="20507"/>
                </a:cubicBezTo>
                <a:lnTo>
                  <a:pt x="12859" y="14536"/>
                </a:lnTo>
                <a:cubicBezTo>
                  <a:pt x="12946" y="14557"/>
                  <a:pt x="13035" y="14569"/>
                  <a:pt x="13129" y="14569"/>
                </a:cubicBezTo>
                <a:cubicBezTo>
                  <a:pt x="13749" y="14569"/>
                  <a:pt x="14242" y="14075"/>
                  <a:pt x="14243" y="13476"/>
                </a:cubicBezTo>
                <a:lnTo>
                  <a:pt x="14243" y="11289"/>
                </a:lnTo>
                <a:cubicBezTo>
                  <a:pt x="14243" y="11289"/>
                  <a:pt x="14243" y="9152"/>
                  <a:pt x="14243" y="9152"/>
                </a:cubicBezTo>
                <a:cubicBezTo>
                  <a:pt x="14243" y="8552"/>
                  <a:pt x="13749" y="8059"/>
                  <a:pt x="13129" y="8059"/>
                </a:cubicBezTo>
                <a:cubicBezTo>
                  <a:pt x="13043" y="8059"/>
                  <a:pt x="12952" y="8059"/>
                  <a:pt x="12859" y="8059"/>
                </a:cubicBezTo>
                <a:lnTo>
                  <a:pt x="11998" y="8059"/>
                </a:lnTo>
                <a:lnTo>
                  <a:pt x="9214" y="8059"/>
                </a:lnTo>
                <a:lnTo>
                  <a:pt x="8134" y="8059"/>
                </a:lnTo>
                <a:cubicBezTo>
                  <a:pt x="8119" y="8059"/>
                  <a:pt x="8098" y="8059"/>
                  <a:pt x="8083" y="8059"/>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solidFill>
                <a:schemeClr val="bg1"/>
              </a:solidFill>
            </a:endParaRPr>
          </a:p>
        </p:txBody>
      </p:sp>
      <p:sp>
        <p:nvSpPr>
          <p:cNvPr id="16" name="文本框 15">
            <a:extLst>
              <a:ext uri="{FF2B5EF4-FFF2-40B4-BE49-F238E27FC236}">
                <a16:creationId xmlns:a16="http://schemas.microsoft.com/office/drawing/2014/main" id="{03E4C2AB-0C4E-4E59-AE44-B420A012C202}"/>
              </a:ext>
            </a:extLst>
          </p:cNvPr>
          <p:cNvSpPr txBox="1"/>
          <p:nvPr/>
        </p:nvSpPr>
        <p:spPr>
          <a:xfrm>
            <a:off x="4070554" y="1645147"/>
            <a:ext cx="7275871" cy="3816429"/>
          </a:xfrm>
          <a:prstGeom prst="rect">
            <a:avLst/>
          </a:prstGeom>
          <a:noFill/>
        </p:spPr>
        <p:txBody>
          <a:bodyPr wrap="square" rtlCol="0">
            <a:spAutoFit/>
          </a:bodyPr>
          <a:lstStyle/>
          <a:p>
            <a:pPr algn="just"/>
            <a:r>
              <a:rPr lang="zh-CN" altLang="zh-CN" sz="2800" b="1" kern="100" dirty="0">
                <a:solidFill>
                  <a:schemeClr val="bg1"/>
                </a:solidFill>
                <a:effectLst/>
                <a:latin typeface="+mn-ea"/>
                <a:cs typeface="Times New Roman" panose="02020603050405020304" pitchFamily="18" charset="0"/>
              </a:rPr>
              <a:t>客观事实：</a:t>
            </a:r>
          </a:p>
          <a:p>
            <a:pPr algn="just"/>
            <a:r>
              <a:rPr lang="en-US" altLang="zh-CN" sz="2800" b="1" kern="100" dirty="0">
                <a:solidFill>
                  <a:schemeClr val="bg1"/>
                </a:solidFill>
                <a:effectLst/>
                <a:latin typeface="+mn-ea"/>
                <a:cs typeface="Times New Roman" panose="02020603050405020304" pitchFamily="18" charset="0"/>
              </a:rPr>
              <a:t>        </a:t>
            </a:r>
            <a:r>
              <a:rPr lang="en-US" altLang="zh-CN" sz="2800" b="1" kern="100" dirty="0" err="1">
                <a:solidFill>
                  <a:schemeClr val="bg1"/>
                </a:solidFill>
                <a:effectLst/>
                <a:latin typeface="+mn-ea"/>
                <a:cs typeface="Times New Roman" panose="02020603050405020304" pitchFamily="18" charset="0"/>
              </a:rPr>
              <a:t>NeuroSLAM</a:t>
            </a:r>
            <a:r>
              <a:rPr lang="zh-CN" altLang="zh-CN" sz="2800" b="1" kern="100" dirty="0">
                <a:solidFill>
                  <a:schemeClr val="bg1"/>
                </a:solidFill>
                <a:effectLst/>
                <a:latin typeface="+mn-ea"/>
                <a:cs typeface="Times New Roman" panose="02020603050405020304" pitchFamily="18" charset="0"/>
              </a:rPr>
              <a:t>是基于哺乳动物大脑中的</a:t>
            </a:r>
            <a:r>
              <a:rPr lang="en-US" altLang="zh-CN" sz="2800" b="1" kern="100" dirty="0">
                <a:solidFill>
                  <a:schemeClr val="bg1"/>
                </a:solidFill>
                <a:effectLst/>
                <a:latin typeface="+mn-ea"/>
                <a:cs typeface="Times New Roman" panose="02020603050405020304" pitchFamily="18" charset="0"/>
              </a:rPr>
              <a:t>3D</a:t>
            </a:r>
            <a:r>
              <a:rPr lang="zh-CN" altLang="zh-CN" sz="2800" b="1" kern="100" dirty="0">
                <a:solidFill>
                  <a:schemeClr val="bg1"/>
                </a:solidFill>
                <a:effectLst/>
                <a:latin typeface="+mn-ea"/>
                <a:cs typeface="Times New Roman" panose="02020603050405020304" pitchFamily="18" charset="0"/>
              </a:rPr>
              <a:t>空间神经表示，在具有挑战性的现实世界环境中解决</a:t>
            </a:r>
            <a:r>
              <a:rPr lang="en-US" altLang="zh-CN" sz="2800" b="1" kern="100" dirty="0">
                <a:solidFill>
                  <a:schemeClr val="bg1"/>
                </a:solidFill>
                <a:effectLst/>
                <a:latin typeface="+mn-ea"/>
                <a:cs typeface="Times New Roman" panose="02020603050405020304" pitchFamily="18" charset="0"/>
              </a:rPr>
              <a:t>3D SLAM</a:t>
            </a:r>
            <a:r>
              <a:rPr lang="zh-CN" altLang="zh-CN" sz="2800" b="1" kern="100" dirty="0">
                <a:solidFill>
                  <a:schemeClr val="bg1"/>
                </a:solidFill>
                <a:effectLst/>
                <a:latin typeface="+mn-ea"/>
                <a:cs typeface="Times New Roman" panose="02020603050405020304" pitchFamily="18" charset="0"/>
              </a:rPr>
              <a:t>的挑战性问题的技术。</a:t>
            </a:r>
            <a:r>
              <a:rPr lang="en-US" altLang="zh-CN" sz="2800" b="1" kern="100" dirty="0" err="1">
                <a:solidFill>
                  <a:schemeClr val="bg1"/>
                </a:solidFill>
                <a:effectLst/>
                <a:latin typeface="+mn-ea"/>
                <a:cs typeface="Times New Roman" panose="02020603050405020304" pitchFamily="18" charset="0"/>
              </a:rPr>
              <a:t>NeuroSLAM</a:t>
            </a:r>
            <a:r>
              <a:rPr lang="zh-CN" altLang="zh-CN" sz="2800" b="1" kern="100" dirty="0">
                <a:solidFill>
                  <a:schemeClr val="bg1"/>
                </a:solidFill>
                <a:effectLst/>
                <a:latin typeface="+mn-ea"/>
                <a:cs typeface="Times New Roman" panose="02020603050405020304" pitchFamily="18" charset="0"/>
              </a:rPr>
              <a:t>受生物启发的特性天生注定了其发展速度受限于对动物</a:t>
            </a:r>
            <a:r>
              <a:rPr lang="en-US" altLang="zh-CN" sz="2800" b="1" kern="100" dirty="0">
                <a:solidFill>
                  <a:schemeClr val="bg1"/>
                </a:solidFill>
                <a:effectLst/>
                <a:latin typeface="+mn-ea"/>
                <a:cs typeface="Times New Roman" panose="02020603050405020304" pitchFamily="18" charset="0"/>
              </a:rPr>
              <a:t>3D</a:t>
            </a:r>
            <a:r>
              <a:rPr lang="zh-CN" altLang="zh-CN" sz="2800" b="1" kern="100" dirty="0">
                <a:solidFill>
                  <a:schemeClr val="bg1"/>
                </a:solidFill>
                <a:effectLst/>
                <a:latin typeface="+mn-ea"/>
                <a:cs typeface="Times New Roman" panose="02020603050405020304" pitchFamily="18" charset="0"/>
              </a:rPr>
              <a:t>导航神经基础的认</a:t>
            </a:r>
            <a:r>
              <a:rPr lang="zh-CN" altLang="en-US" sz="2800" b="1" kern="100" dirty="0">
                <a:solidFill>
                  <a:schemeClr val="bg1"/>
                </a:solidFill>
                <a:effectLst/>
                <a:latin typeface="+mn-ea"/>
                <a:cs typeface="Times New Roman" panose="02020603050405020304" pitchFamily="18" charset="0"/>
              </a:rPr>
              <a:t>知</a:t>
            </a:r>
            <a:r>
              <a:rPr lang="zh-CN" altLang="zh-CN" sz="2800" b="1" kern="100" dirty="0">
                <a:solidFill>
                  <a:schemeClr val="bg1"/>
                </a:solidFill>
                <a:effectLst/>
                <a:latin typeface="+mn-ea"/>
                <a:cs typeface="Times New Roman" panose="02020603050405020304" pitchFamily="18" charset="0"/>
              </a:rPr>
              <a:t>：在哺乳动物中，头部方向细胞和三维网格细胞之间的功能关系尚不完全清楚</a:t>
            </a:r>
          </a:p>
          <a:p>
            <a:endParaRPr lang="zh-CN" altLang="en-US" dirty="0"/>
          </a:p>
        </p:txBody>
      </p:sp>
    </p:spTree>
    <p:extLst>
      <p:ext uri="{BB962C8B-B14F-4D97-AF65-F5344CB8AC3E}">
        <p14:creationId xmlns:p14="http://schemas.microsoft.com/office/powerpoint/2010/main" val="44776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500"/>
                                        <p:tgtEl>
                                          <p:spTgt spid="16"/>
                                        </p:tgtEl>
                                      </p:cBhvr>
                                    </p:animEffect>
                                    <p:anim calcmode="lin" valueType="num">
                                      <p:cBhvr>
                                        <p:cTn id="8" dur="1500" fill="hold"/>
                                        <p:tgtEl>
                                          <p:spTgt spid="16"/>
                                        </p:tgtEl>
                                        <p:attrNameLst>
                                          <p:attrName>ppt_x</p:attrName>
                                        </p:attrNameLst>
                                      </p:cBhvr>
                                      <p:tavLst>
                                        <p:tav tm="0">
                                          <p:val>
                                            <p:strVal val="#ppt_x"/>
                                          </p:val>
                                        </p:tav>
                                        <p:tav tm="100000">
                                          <p:val>
                                            <p:strVal val="#ppt_x"/>
                                          </p:val>
                                        </p:tav>
                                      </p:tavLst>
                                    </p:anim>
                                    <p:anim calcmode="lin" valueType="num">
                                      <p:cBhvr>
                                        <p:cTn id="9" dur="1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1B400D-A408-44BE-B89A-097A957E5190}"/>
              </a:ext>
            </a:extLst>
          </p:cNvPr>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a:extLst>
                <a:ext uri="{FF2B5EF4-FFF2-40B4-BE49-F238E27FC236}">
                  <a16:creationId xmlns:a16="http://schemas.microsoft.com/office/drawing/2014/main" id="{0BCA17CD-CAEC-4799-9D7A-627BAD8C341F}"/>
                </a:ext>
              </a:extLst>
            </p:cNvPr>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a:extLst>
                <a:ext uri="{FF2B5EF4-FFF2-40B4-BE49-F238E27FC236}">
                  <a16:creationId xmlns:a16="http://schemas.microsoft.com/office/drawing/2014/main" id="{79B6852E-3A94-49DD-B4A3-B86677F3B2BB}"/>
                </a:ext>
              </a:extLst>
            </p:cNvPr>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a:extLst>
              <a:ext uri="{FF2B5EF4-FFF2-40B4-BE49-F238E27FC236}">
                <a16:creationId xmlns:a16="http://schemas.microsoft.com/office/drawing/2014/main" id="{BCFE5F1C-FAAC-4018-9552-CAB20F652A7F}"/>
              </a:ext>
            </a:extLst>
          </p:cNvPr>
          <p:cNvSpPr txBox="1"/>
          <p:nvPr/>
        </p:nvSpPr>
        <p:spPr>
          <a:xfrm>
            <a:off x="995680" y="257315"/>
            <a:ext cx="3232191" cy="461665"/>
          </a:xfrm>
          <a:prstGeom prst="rect">
            <a:avLst/>
          </a:prstGeom>
          <a:noFill/>
        </p:spPr>
        <p:txBody>
          <a:bodyPr wrap="square" rtlCol="0">
            <a:spAutoFit/>
          </a:bodyPr>
          <a:lstStyle/>
          <a:p>
            <a:r>
              <a:rPr lang="zh-CN" altLang="en-US" sz="2400" b="1" dirty="0">
                <a:solidFill>
                  <a:srgbClr val="00B0F0"/>
                </a:solidFill>
                <a:latin typeface="+mj-ea"/>
                <a:ea typeface="+mj-ea"/>
              </a:rPr>
              <a:t>研究人员的主观能动性</a:t>
            </a:r>
          </a:p>
        </p:txBody>
      </p:sp>
      <p:sp>
        <p:nvSpPr>
          <p:cNvPr id="6" name="Shape 727">
            <a:extLst>
              <a:ext uri="{FF2B5EF4-FFF2-40B4-BE49-F238E27FC236}">
                <a16:creationId xmlns:a16="http://schemas.microsoft.com/office/drawing/2014/main" id="{6A42B25C-F7D7-411F-9E72-44CA3FEE1BE7}"/>
              </a:ext>
            </a:extLst>
          </p:cNvPr>
          <p:cNvSpPr/>
          <p:nvPr/>
        </p:nvSpPr>
        <p:spPr>
          <a:xfrm>
            <a:off x="1868309" y="1703556"/>
            <a:ext cx="1658049" cy="1657982"/>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rgbClr val="00B0F0"/>
          </a:solidFill>
          <a:ln>
            <a:noFill/>
          </a:ln>
        </p:spPr>
        <p:txBody>
          <a:bodyPr/>
          <a:lstStyle/>
          <a:p>
            <a:endParaRPr>
              <a:solidFill>
                <a:schemeClr val="bg1"/>
              </a:solidFill>
            </a:endParaRPr>
          </a:p>
        </p:txBody>
      </p:sp>
      <p:sp>
        <p:nvSpPr>
          <p:cNvPr id="7" name="Shape 736">
            <a:extLst>
              <a:ext uri="{FF2B5EF4-FFF2-40B4-BE49-F238E27FC236}">
                <a16:creationId xmlns:a16="http://schemas.microsoft.com/office/drawing/2014/main" id="{B16122EF-2CFA-42F8-9442-273B83EBED37}"/>
              </a:ext>
            </a:extLst>
          </p:cNvPr>
          <p:cNvSpPr/>
          <p:nvPr/>
        </p:nvSpPr>
        <p:spPr>
          <a:xfrm>
            <a:off x="2505781" y="2387414"/>
            <a:ext cx="383104" cy="291152"/>
          </a:xfrm>
          <a:custGeom>
            <a:avLst/>
            <a:gdLst/>
            <a:ahLst/>
            <a:cxnLst>
              <a:cxn ang="0">
                <a:pos x="wd2" y="hd2"/>
              </a:cxn>
              <a:cxn ang="5400000">
                <a:pos x="wd2" y="hd2"/>
              </a:cxn>
              <a:cxn ang="10800000">
                <a:pos x="wd2" y="hd2"/>
              </a:cxn>
              <a:cxn ang="16200000">
                <a:pos x="wd2" y="hd2"/>
              </a:cxn>
            </a:cxnLst>
            <a:rect l="0" t="0" r="r" b="b"/>
            <a:pathLst>
              <a:path w="21254" h="21471" extrusionOk="0">
                <a:moveTo>
                  <a:pt x="18032" y="19451"/>
                </a:moveTo>
                <a:cubicBezTo>
                  <a:pt x="17963" y="19995"/>
                  <a:pt x="19395" y="20889"/>
                  <a:pt x="19531" y="19300"/>
                </a:cubicBezTo>
                <a:cubicBezTo>
                  <a:pt x="20147" y="12135"/>
                  <a:pt x="19089" y="10074"/>
                  <a:pt x="19089" y="10074"/>
                </a:cubicBezTo>
                <a:lnTo>
                  <a:pt x="17607" y="11177"/>
                </a:lnTo>
                <a:cubicBezTo>
                  <a:pt x="17607" y="11176"/>
                  <a:pt x="18864" y="12766"/>
                  <a:pt x="18032" y="19451"/>
                </a:cubicBezTo>
                <a:close/>
                <a:moveTo>
                  <a:pt x="20735" y="6972"/>
                </a:moveTo>
                <a:lnTo>
                  <a:pt x="11888" y="386"/>
                </a:lnTo>
                <a:cubicBezTo>
                  <a:pt x="11196" y="-129"/>
                  <a:pt x="10061" y="-129"/>
                  <a:pt x="9368" y="386"/>
                </a:cubicBezTo>
                <a:lnTo>
                  <a:pt x="520" y="6972"/>
                </a:lnTo>
                <a:cubicBezTo>
                  <a:pt x="-173" y="7488"/>
                  <a:pt x="-173" y="8332"/>
                  <a:pt x="520" y="8848"/>
                </a:cubicBezTo>
                <a:lnTo>
                  <a:pt x="9367" y="15434"/>
                </a:lnTo>
                <a:cubicBezTo>
                  <a:pt x="10060" y="15949"/>
                  <a:pt x="11195" y="15949"/>
                  <a:pt x="11887" y="15434"/>
                </a:cubicBezTo>
                <a:lnTo>
                  <a:pt x="17607" y="11176"/>
                </a:lnTo>
                <a:lnTo>
                  <a:pt x="11405" y="9245"/>
                </a:lnTo>
                <a:cubicBezTo>
                  <a:pt x="11166" y="9323"/>
                  <a:pt x="10903" y="9366"/>
                  <a:pt x="10628" y="9366"/>
                </a:cubicBezTo>
                <a:cubicBezTo>
                  <a:pt x="9510" y="9366"/>
                  <a:pt x="8605" y="8652"/>
                  <a:pt x="8605" y="7769"/>
                </a:cubicBezTo>
                <a:cubicBezTo>
                  <a:pt x="8605" y="6883"/>
                  <a:pt x="9511" y="6168"/>
                  <a:pt x="10628" y="6168"/>
                </a:cubicBezTo>
                <a:cubicBezTo>
                  <a:pt x="11495" y="6168"/>
                  <a:pt x="12233" y="6602"/>
                  <a:pt x="12520" y="7205"/>
                </a:cubicBezTo>
                <a:lnTo>
                  <a:pt x="19089" y="10071"/>
                </a:lnTo>
                <a:lnTo>
                  <a:pt x="20735" y="8847"/>
                </a:lnTo>
                <a:cubicBezTo>
                  <a:pt x="21427" y="8332"/>
                  <a:pt x="21427" y="7488"/>
                  <a:pt x="20735" y="6972"/>
                </a:cubicBezTo>
                <a:close/>
                <a:moveTo>
                  <a:pt x="3510" y="13897"/>
                </a:moveTo>
                <a:cubicBezTo>
                  <a:pt x="4003" y="16551"/>
                  <a:pt x="4630" y="17712"/>
                  <a:pt x="6722" y="18928"/>
                </a:cubicBezTo>
                <a:cubicBezTo>
                  <a:pt x="8814" y="20143"/>
                  <a:pt x="9808" y="21471"/>
                  <a:pt x="10628" y="21471"/>
                </a:cubicBezTo>
                <a:cubicBezTo>
                  <a:pt x="11448" y="21471"/>
                  <a:pt x="12379" y="20310"/>
                  <a:pt x="14471" y="19092"/>
                </a:cubicBezTo>
                <a:cubicBezTo>
                  <a:pt x="16563" y="17876"/>
                  <a:pt x="16004" y="17506"/>
                  <a:pt x="16497" y="14852"/>
                </a:cubicBezTo>
                <a:lnTo>
                  <a:pt x="10628" y="18646"/>
                </a:lnTo>
                <a:cubicBezTo>
                  <a:pt x="10628" y="18646"/>
                  <a:pt x="3510" y="13897"/>
                  <a:pt x="3510" y="13897"/>
                </a:cubicBezTo>
                <a:close/>
              </a:path>
            </a:pathLst>
          </a:custGeom>
          <a:solidFill>
            <a:srgbClr val="00B0F0"/>
          </a:solidFill>
          <a:ln>
            <a:noFill/>
          </a:ln>
        </p:spPr>
        <p:txBody>
          <a:bodyPr/>
          <a:lstStyle/>
          <a:p>
            <a:endParaRPr>
              <a:solidFill>
                <a:schemeClr val="bg1"/>
              </a:solidFill>
            </a:endParaRPr>
          </a:p>
        </p:txBody>
      </p:sp>
      <p:sp>
        <p:nvSpPr>
          <p:cNvPr id="8" name="Shape 726">
            <a:extLst>
              <a:ext uri="{FF2B5EF4-FFF2-40B4-BE49-F238E27FC236}">
                <a16:creationId xmlns:a16="http://schemas.microsoft.com/office/drawing/2014/main" id="{B914B34F-7931-437A-8794-4EC2078F271D}"/>
              </a:ext>
            </a:extLst>
          </p:cNvPr>
          <p:cNvSpPr/>
          <p:nvPr/>
        </p:nvSpPr>
        <p:spPr>
          <a:xfrm>
            <a:off x="2781916" y="3263591"/>
            <a:ext cx="1292250" cy="1292256"/>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rgbClr val="00B0F0"/>
          </a:solidFill>
          <a:ln>
            <a:noFill/>
          </a:ln>
        </p:spPr>
        <p:txBody>
          <a:bodyPr/>
          <a:lstStyle/>
          <a:p>
            <a:endParaRPr>
              <a:solidFill>
                <a:schemeClr val="bg1"/>
              </a:solidFill>
            </a:endParaRPr>
          </a:p>
        </p:txBody>
      </p:sp>
      <p:sp>
        <p:nvSpPr>
          <p:cNvPr id="9" name="Shape 739">
            <a:extLst>
              <a:ext uri="{FF2B5EF4-FFF2-40B4-BE49-F238E27FC236}">
                <a16:creationId xmlns:a16="http://schemas.microsoft.com/office/drawing/2014/main" id="{D2764C5D-2808-4291-98BA-3A601AD4A6FA}"/>
              </a:ext>
            </a:extLst>
          </p:cNvPr>
          <p:cNvSpPr/>
          <p:nvPr/>
        </p:nvSpPr>
        <p:spPr>
          <a:xfrm>
            <a:off x="3352323" y="3765741"/>
            <a:ext cx="151453" cy="291152"/>
          </a:xfrm>
          <a:custGeom>
            <a:avLst/>
            <a:gdLst/>
            <a:ahLst/>
            <a:cxnLst>
              <a:cxn ang="0">
                <a:pos x="wd2" y="hd2"/>
              </a:cxn>
              <a:cxn ang="5400000">
                <a:pos x="wd2" y="hd2"/>
              </a:cxn>
              <a:cxn ang="10800000">
                <a:pos x="wd2" y="hd2"/>
              </a:cxn>
              <a:cxn ang="16200000">
                <a:pos x="wd2" y="hd2"/>
              </a:cxn>
            </a:cxnLst>
            <a:rect l="0" t="0" r="r" b="b"/>
            <a:pathLst>
              <a:path w="21535" h="21600" extrusionOk="0">
                <a:moveTo>
                  <a:pt x="13265" y="19105"/>
                </a:moveTo>
                <a:lnTo>
                  <a:pt x="13265" y="21214"/>
                </a:lnTo>
                <a:cubicBezTo>
                  <a:pt x="13265" y="21431"/>
                  <a:pt x="12941" y="21600"/>
                  <a:pt x="12525" y="21600"/>
                </a:cubicBezTo>
                <a:lnTo>
                  <a:pt x="9407" y="21600"/>
                </a:lnTo>
                <a:cubicBezTo>
                  <a:pt x="9014" y="21600"/>
                  <a:pt x="8667" y="21431"/>
                  <a:pt x="8667" y="21214"/>
                </a:cubicBezTo>
                <a:lnTo>
                  <a:pt x="8667" y="19105"/>
                </a:lnTo>
                <a:cubicBezTo>
                  <a:pt x="3262" y="18707"/>
                  <a:pt x="305" y="17020"/>
                  <a:pt x="189" y="16947"/>
                </a:cubicBezTo>
                <a:cubicBezTo>
                  <a:pt x="-42" y="16803"/>
                  <a:pt x="-65" y="16598"/>
                  <a:pt x="143" y="16453"/>
                </a:cubicBezTo>
                <a:lnTo>
                  <a:pt x="2522" y="14826"/>
                </a:lnTo>
                <a:cubicBezTo>
                  <a:pt x="2638" y="14742"/>
                  <a:pt x="2846" y="14693"/>
                  <a:pt x="3054" y="14681"/>
                </a:cubicBezTo>
                <a:cubicBezTo>
                  <a:pt x="3262" y="14669"/>
                  <a:pt x="3470" y="14705"/>
                  <a:pt x="3608" y="14790"/>
                </a:cubicBezTo>
                <a:cubicBezTo>
                  <a:pt x="3654" y="14802"/>
                  <a:pt x="6889" y="16417"/>
                  <a:pt x="10978" y="16417"/>
                </a:cubicBezTo>
                <a:cubicBezTo>
                  <a:pt x="13242" y="16417"/>
                  <a:pt x="15690" y="15790"/>
                  <a:pt x="15690" y="14428"/>
                </a:cubicBezTo>
                <a:cubicBezTo>
                  <a:pt x="15690" y="13271"/>
                  <a:pt x="12964" y="12704"/>
                  <a:pt x="9846" y="12054"/>
                </a:cubicBezTo>
                <a:cubicBezTo>
                  <a:pt x="5687" y="11198"/>
                  <a:pt x="513" y="10113"/>
                  <a:pt x="513" y="7087"/>
                </a:cubicBezTo>
                <a:cubicBezTo>
                  <a:pt x="513" y="4870"/>
                  <a:pt x="3839" y="3037"/>
                  <a:pt x="8667" y="2555"/>
                </a:cubicBezTo>
                <a:lnTo>
                  <a:pt x="8667" y="386"/>
                </a:lnTo>
                <a:cubicBezTo>
                  <a:pt x="8667" y="169"/>
                  <a:pt x="9014" y="0"/>
                  <a:pt x="9407" y="0"/>
                </a:cubicBezTo>
                <a:lnTo>
                  <a:pt x="12525" y="0"/>
                </a:lnTo>
                <a:cubicBezTo>
                  <a:pt x="12941" y="0"/>
                  <a:pt x="13265" y="169"/>
                  <a:pt x="13265" y="386"/>
                </a:cubicBezTo>
                <a:lnTo>
                  <a:pt x="13265" y="2507"/>
                </a:lnTo>
                <a:cubicBezTo>
                  <a:pt x="17954" y="2784"/>
                  <a:pt x="20449" y="4110"/>
                  <a:pt x="20542" y="4158"/>
                </a:cubicBezTo>
                <a:cubicBezTo>
                  <a:pt x="20773" y="4291"/>
                  <a:pt x="20819" y="4472"/>
                  <a:pt x="20657" y="4617"/>
                </a:cubicBezTo>
                <a:lnTo>
                  <a:pt x="18786" y="6376"/>
                </a:lnTo>
                <a:cubicBezTo>
                  <a:pt x="18670" y="6485"/>
                  <a:pt x="18486" y="6557"/>
                  <a:pt x="18255" y="6569"/>
                </a:cubicBezTo>
                <a:cubicBezTo>
                  <a:pt x="18024" y="6593"/>
                  <a:pt x="17816" y="6557"/>
                  <a:pt x="17631" y="6485"/>
                </a:cubicBezTo>
                <a:cubicBezTo>
                  <a:pt x="17608" y="6473"/>
                  <a:pt x="14812" y="5183"/>
                  <a:pt x="11347" y="5183"/>
                </a:cubicBezTo>
                <a:cubicBezTo>
                  <a:pt x="8413" y="5183"/>
                  <a:pt x="6380" y="5942"/>
                  <a:pt x="6380" y="7039"/>
                </a:cubicBezTo>
                <a:cubicBezTo>
                  <a:pt x="6380" y="8317"/>
                  <a:pt x="9199" y="8883"/>
                  <a:pt x="12479" y="9546"/>
                </a:cubicBezTo>
                <a:cubicBezTo>
                  <a:pt x="16730" y="10402"/>
                  <a:pt x="21535" y="11379"/>
                  <a:pt x="21535" y="14283"/>
                </a:cubicBezTo>
                <a:cubicBezTo>
                  <a:pt x="21535" y="16742"/>
                  <a:pt x="18162" y="18683"/>
                  <a:pt x="13265" y="19105"/>
                </a:cubicBezTo>
                <a:close/>
              </a:path>
            </a:pathLst>
          </a:custGeom>
          <a:solidFill>
            <a:srgbClr val="00B0F0"/>
          </a:solidFill>
          <a:ln>
            <a:noFill/>
          </a:ln>
        </p:spPr>
        <p:txBody>
          <a:bodyPr/>
          <a:lstStyle/>
          <a:p>
            <a:endParaRPr>
              <a:solidFill>
                <a:schemeClr val="bg1"/>
              </a:solidFill>
            </a:endParaRPr>
          </a:p>
        </p:txBody>
      </p:sp>
      <p:sp>
        <p:nvSpPr>
          <p:cNvPr id="10" name="Shape 728">
            <a:extLst>
              <a:ext uri="{FF2B5EF4-FFF2-40B4-BE49-F238E27FC236}">
                <a16:creationId xmlns:a16="http://schemas.microsoft.com/office/drawing/2014/main" id="{5AE71C95-099B-4D21-98CF-8C43EC6D983E}"/>
              </a:ext>
            </a:extLst>
          </p:cNvPr>
          <p:cNvSpPr/>
          <p:nvPr/>
        </p:nvSpPr>
        <p:spPr>
          <a:xfrm>
            <a:off x="713481" y="3326565"/>
            <a:ext cx="2072490" cy="2072474"/>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rgbClr val="00B0F0"/>
          </a:solidFill>
          <a:ln>
            <a:noFill/>
          </a:ln>
        </p:spPr>
        <p:txBody>
          <a:bodyPr/>
          <a:lstStyle/>
          <a:p>
            <a:endParaRPr>
              <a:solidFill>
                <a:schemeClr val="bg1"/>
              </a:solidFill>
            </a:endParaRPr>
          </a:p>
        </p:txBody>
      </p:sp>
      <p:sp>
        <p:nvSpPr>
          <p:cNvPr id="11" name="Shape 742">
            <a:extLst>
              <a:ext uri="{FF2B5EF4-FFF2-40B4-BE49-F238E27FC236}">
                <a16:creationId xmlns:a16="http://schemas.microsoft.com/office/drawing/2014/main" id="{9FD07289-E9A3-4C6C-8CD2-266CCD0D1003}"/>
              </a:ext>
            </a:extLst>
          </p:cNvPr>
          <p:cNvSpPr/>
          <p:nvPr/>
        </p:nvSpPr>
        <p:spPr>
          <a:xfrm>
            <a:off x="1531365" y="4217225"/>
            <a:ext cx="436723" cy="291152"/>
          </a:xfrm>
          <a:custGeom>
            <a:avLst/>
            <a:gdLst/>
            <a:ahLst/>
            <a:cxnLst>
              <a:cxn ang="0">
                <a:pos x="wd2" y="hd2"/>
              </a:cxn>
              <a:cxn ang="5400000">
                <a:pos x="wd2" y="hd2"/>
              </a:cxn>
              <a:cxn ang="10800000">
                <a:pos x="wd2" y="hd2"/>
              </a:cxn>
              <a:cxn ang="16200000">
                <a:pos x="wd2" y="hd2"/>
              </a:cxn>
            </a:cxnLst>
            <a:rect l="0" t="0" r="r" b="b"/>
            <a:pathLst>
              <a:path w="21600" h="21600" extrusionOk="0">
                <a:moveTo>
                  <a:pt x="11880" y="19710"/>
                </a:moveTo>
                <a:cubicBezTo>
                  <a:pt x="11880" y="19558"/>
                  <a:pt x="11801" y="19440"/>
                  <a:pt x="11700" y="19440"/>
                </a:cubicBezTo>
                <a:lnTo>
                  <a:pt x="9900" y="19440"/>
                </a:lnTo>
                <a:cubicBezTo>
                  <a:pt x="9799" y="19440"/>
                  <a:pt x="9720" y="19558"/>
                  <a:pt x="9720" y="19710"/>
                </a:cubicBezTo>
                <a:cubicBezTo>
                  <a:pt x="9720" y="19862"/>
                  <a:pt x="9799" y="19980"/>
                  <a:pt x="9900" y="19980"/>
                </a:cubicBezTo>
                <a:lnTo>
                  <a:pt x="11700" y="19980"/>
                </a:lnTo>
                <a:cubicBezTo>
                  <a:pt x="11801" y="19980"/>
                  <a:pt x="11880" y="19862"/>
                  <a:pt x="11880" y="19710"/>
                </a:cubicBezTo>
                <a:close/>
                <a:moveTo>
                  <a:pt x="4320" y="14580"/>
                </a:moveTo>
                <a:cubicBezTo>
                  <a:pt x="4320" y="14867"/>
                  <a:pt x="4489" y="15120"/>
                  <a:pt x="4680" y="15120"/>
                </a:cubicBezTo>
                <a:lnTo>
                  <a:pt x="16920" y="15120"/>
                </a:lnTo>
                <a:cubicBezTo>
                  <a:pt x="17111" y="15120"/>
                  <a:pt x="17280" y="14867"/>
                  <a:pt x="17280" y="14580"/>
                </a:cubicBezTo>
                <a:lnTo>
                  <a:pt x="17280" y="2700"/>
                </a:lnTo>
                <a:cubicBezTo>
                  <a:pt x="17280" y="2413"/>
                  <a:pt x="17111" y="2160"/>
                  <a:pt x="16920" y="2160"/>
                </a:cubicBezTo>
                <a:lnTo>
                  <a:pt x="4680" y="2160"/>
                </a:lnTo>
                <a:cubicBezTo>
                  <a:pt x="4489" y="2160"/>
                  <a:pt x="4320" y="2413"/>
                  <a:pt x="4320" y="2700"/>
                </a:cubicBezTo>
                <a:cubicBezTo>
                  <a:pt x="4320" y="2700"/>
                  <a:pt x="4320" y="14580"/>
                  <a:pt x="4320" y="14580"/>
                </a:cubicBezTo>
                <a:close/>
                <a:moveTo>
                  <a:pt x="2880" y="14580"/>
                </a:moveTo>
                <a:lnTo>
                  <a:pt x="2880" y="2700"/>
                </a:lnTo>
                <a:cubicBezTo>
                  <a:pt x="2880" y="1215"/>
                  <a:pt x="3690" y="0"/>
                  <a:pt x="4680" y="0"/>
                </a:cubicBezTo>
                <a:lnTo>
                  <a:pt x="16920" y="0"/>
                </a:lnTo>
                <a:cubicBezTo>
                  <a:pt x="17910" y="0"/>
                  <a:pt x="18720" y="1215"/>
                  <a:pt x="18720" y="2700"/>
                </a:cubicBezTo>
                <a:lnTo>
                  <a:pt x="18720" y="14580"/>
                </a:lnTo>
                <a:cubicBezTo>
                  <a:pt x="18720" y="16065"/>
                  <a:pt x="17910" y="17280"/>
                  <a:pt x="16920" y="17280"/>
                </a:cubicBezTo>
                <a:lnTo>
                  <a:pt x="4680" y="17280"/>
                </a:lnTo>
                <a:cubicBezTo>
                  <a:pt x="3690" y="17280"/>
                  <a:pt x="2880" y="16065"/>
                  <a:pt x="2880" y="14580"/>
                </a:cubicBezTo>
                <a:close/>
                <a:moveTo>
                  <a:pt x="21600" y="18360"/>
                </a:moveTo>
                <a:lnTo>
                  <a:pt x="21600" y="19980"/>
                </a:lnTo>
                <a:cubicBezTo>
                  <a:pt x="21600" y="20874"/>
                  <a:pt x="20790" y="21600"/>
                  <a:pt x="19800" y="21600"/>
                </a:cubicBezTo>
                <a:lnTo>
                  <a:pt x="1800" y="21600"/>
                </a:lnTo>
                <a:cubicBezTo>
                  <a:pt x="810" y="21600"/>
                  <a:pt x="0" y="20874"/>
                  <a:pt x="0" y="19980"/>
                </a:cubicBezTo>
                <a:lnTo>
                  <a:pt x="0" y="18360"/>
                </a:lnTo>
                <a:lnTo>
                  <a:pt x="1800" y="18360"/>
                </a:lnTo>
                <a:lnTo>
                  <a:pt x="19800" y="18360"/>
                </a:lnTo>
                <a:cubicBezTo>
                  <a:pt x="19800" y="18360"/>
                  <a:pt x="21600" y="18360"/>
                  <a:pt x="21600" y="18360"/>
                </a:cubicBezTo>
                <a:close/>
              </a:path>
            </a:pathLst>
          </a:custGeom>
          <a:solidFill>
            <a:srgbClr val="00B0F0"/>
          </a:solidFill>
          <a:ln>
            <a:noFill/>
          </a:ln>
        </p:spPr>
        <p:txBody>
          <a:bodyPr/>
          <a:lstStyle/>
          <a:p>
            <a:endParaRPr>
              <a:solidFill>
                <a:schemeClr val="bg1"/>
              </a:solidFill>
            </a:endParaRPr>
          </a:p>
        </p:txBody>
      </p:sp>
      <p:sp>
        <p:nvSpPr>
          <p:cNvPr id="12" name="文本框 11">
            <a:extLst>
              <a:ext uri="{FF2B5EF4-FFF2-40B4-BE49-F238E27FC236}">
                <a16:creationId xmlns:a16="http://schemas.microsoft.com/office/drawing/2014/main" id="{D06F98FF-B319-45F3-B0E0-B1285C3C67E4}"/>
              </a:ext>
            </a:extLst>
          </p:cNvPr>
          <p:cNvSpPr txBox="1"/>
          <p:nvPr/>
        </p:nvSpPr>
        <p:spPr>
          <a:xfrm>
            <a:off x="4844574" y="1052051"/>
            <a:ext cx="6272981" cy="5293757"/>
          </a:xfrm>
          <a:prstGeom prst="rect">
            <a:avLst/>
          </a:prstGeom>
          <a:noFill/>
        </p:spPr>
        <p:txBody>
          <a:bodyPr wrap="square" rtlCol="0">
            <a:spAutoFit/>
          </a:bodyPr>
          <a:lstStyle/>
          <a:p>
            <a:pPr algn="just"/>
            <a:r>
              <a:rPr lang="zh-CN" altLang="zh-CN" sz="2000" b="1" kern="100" dirty="0">
                <a:solidFill>
                  <a:schemeClr val="bg1"/>
                </a:solidFill>
                <a:effectLst/>
                <a:latin typeface="+mn-ea"/>
                <a:cs typeface="Times New Roman" panose="02020603050405020304" pitchFamily="18" charset="0"/>
              </a:rPr>
              <a:t>主观能动：</a:t>
            </a:r>
          </a:p>
          <a:p>
            <a:pPr algn="just"/>
            <a:r>
              <a:rPr lang="zh-CN" altLang="en-US" sz="2000" b="1" kern="100" dirty="0">
                <a:solidFill>
                  <a:schemeClr val="bg1"/>
                </a:solidFill>
                <a:effectLst/>
                <a:latin typeface="+mn-ea"/>
                <a:cs typeface="Times New Roman" panose="02020603050405020304" pitchFamily="18" charset="0"/>
              </a:rPr>
              <a:t>       </a:t>
            </a:r>
            <a:r>
              <a:rPr lang="en-US" altLang="zh-CN" sz="2000" b="1" kern="100" dirty="0">
                <a:solidFill>
                  <a:schemeClr val="bg1"/>
                </a:solidFill>
                <a:effectLst/>
                <a:latin typeface="+mn-ea"/>
                <a:cs typeface="Times New Roman" panose="02020603050405020304" pitchFamily="18" charset="0"/>
              </a:rPr>
              <a:t>1</a:t>
            </a:r>
            <a:r>
              <a:rPr lang="zh-CN" altLang="en-US" sz="2000" b="1" kern="100" dirty="0">
                <a:solidFill>
                  <a:schemeClr val="bg1"/>
                </a:solidFill>
                <a:effectLst/>
                <a:latin typeface="+mn-ea"/>
                <a:cs typeface="Times New Roman" panose="02020603050405020304" pitchFamily="18" charset="0"/>
              </a:rPr>
              <a:t>、由于</a:t>
            </a:r>
            <a:r>
              <a:rPr lang="zh-CN" altLang="zh-CN" sz="2000" b="1" kern="100" dirty="0">
                <a:solidFill>
                  <a:schemeClr val="bg1"/>
                </a:solidFill>
                <a:effectLst/>
                <a:latin typeface="+mn-ea"/>
                <a:cs typeface="Times New Roman" panose="02020603050405020304" pitchFamily="18" charset="0"/>
              </a:rPr>
              <a:t>无法建立完美实用三维空间单元模型，故分别对这两种类型的细胞建模：多层头部方向单元模型和</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网格单元模型，采用联合姿态单元网络代替三维空间单元模型。</a:t>
            </a:r>
          </a:p>
          <a:p>
            <a:pPr algn="just"/>
            <a:r>
              <a:rPr lang="en-US" altLang="zh-CN" sz="2000" b="1" kern="100" dirty="0">
                <a:solidFill>
                  <a:schemeClr val="bg1"/>
                </a:solidFill>
                <a:effectLst/>
                <a:latin typeface="+mn-ea"/>
                <a:cs typeface="Times New Roman" panose="02020603050405020304" pitchFamily="18" charset="0"/>
              </a:rPr>
              <a:t>       2</a:t>
            </a:r>
            <a:r>
              <a:rPr lang="zh-CN" altLang="en-US" sz="2000" b="1" kern="100" dirty="0">
                <a:solidFill>
                  <a:schemeClr val="bg1"/>
                </a:solidFill>
                <a:effectLst/>
                <a:latin typeface="+mn-ea"/>
                <a:cs typeface="Times New Roman" panose="02020603050405020304" pitchFamily="18" charset="0"/>
              </a:rPr>
              <a:t>、</a:t>
            </a:r>
            <a:r>
              <a:rPr lang="zh-CN" altLang="zh-CN" sz="2000" b="1" kern="100" dirty="0">
                <a:solidFill>
                  <a:schemeClr val="bg1"/>
                </a:solidFill>
                <a:effectLst/>
                <a:latin typeface="+mn-ea"/>
                <a:cs typeface="Times New Roman" panose="02020603050405020304" pitchFamily="18" charset="0"/>
              </a:rPr>
              <a:t>在</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网格单元网络和</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体验图中表示位置单元的功能属性。机器人的</a:t>
            </a:r>
            <a:r>
              <a:rPr lang="en-US" altLang="zh-CN" sz="2000" b="1" kern="100" dirty="0">
                <a:solidFill>
                  <a:schemeClr val="bg1"/>
                </a:solidFill>
                <a:effectLst/>
                <a:latin typeface="+mn-ea"/>
                <a:cs typeface="Times New Roman" panose="02020603050405020304" pitchFamily="18" charset="0"/>
              </a:rPr>
              <a:t>4</a:t>
            </a:r>
            <a:r>
              <a:rPr lang="zh-CN" altLang="zh-CN" sz="2000" b="1" kern="100" dirty="0">
                <a:solidFill>
                  <a:schemeClr val="bg1"/>
                </a:solidFill>
                <a:effectLst/>
                <a:latin typeface="+mn-ea"/>
                <a:cs typeface="Times New Roman" panose="02020603050405020304" pitchFamily="18" charset="0"/>
              </a:rPr>
              <a:t>自由度姿态状态</a:t>
            </a:r>
            <a:r>
              <a:rPr lang="en-US" altLang="zh-CN" sz="2000" b="1" kern="100" dirty="0">
                <a:solidFill>
                  <a:schemeClr val="bg1"/>
                </a:solidFill>
                <a:effectLst/>
                <a:latin typeface="+mn-ea"/>
                <a:cs typeface="Times New Roman" panose="02020603050405020304" pitchFamily="18" charset="0"/>
              </a:rPr>
              <a:t>(</a:t>
            </a:r>
            <a:r>
              <a:rPr lang="en-US" altLang="zh-CN" sz="2000" b="1" kern="100" dirty="0" err="1">
                <a:solidFill>
                  <a:schemeClr val="bg1"/>
                </a:solidFill>
                <a:effectLst/>
                <a:latin typeface="+mn-ea"/>
                <a:cs typeface="Times New Roman" panose="02020603050405020304" pitchFamily="18" charset="0"/>
              </a:rPr>
              <a:t>x,y,z</a:t>
            </a:r>
            <a:r>
              <a:rPr lang="zh-CN" altLang="zh-CN" sz="2000" b="1" kern="100" dirty="0">
                <a:solidFill>
                  <a:schemeClr val="bg1"/>
                </a:solidFill>
                <a:effectLst/>
                <a:latin typeface="+mn-ea"/>
                <a:cs typeface="Times New Roman" panose="02020603050405020304" pitchFamily="18" charset="0"/>
              </a:rPr>
              <a:t>，偏航</a:t>
            </a:r>
            <a:r>
              <a:rPr lang="en-US" altLang="zh-CN" sz="2000" b="1" kern="100" dirty="0">
                <a:solidFill>
                  <a:schemeClr val="bg1"/>
                </a:solidFill>
                <a:effectLst/>
                <a:latin typeface="+mn-ea"/>
                <a:cs typeface="Times New Roman" panose="02020603050405020304" pitchFamily="18" charset="0"/>
              </a:rPr>
              <a:t>)</a:t>
            </a:r>
            <a:r>
              <a:rPr lang="zh-CN" altLang="zh-CN" sz="2000" b="1" kern="100" dirty="0">
                <a:solidFill>
                  <a:schemeClr val="bg1"/>
                </a:solidFill>
                <a:effectLst/>
                <a:latin typeface="+mn-ea"/>
                <a:cs typeface="Times New Roman" panose="02020603050405020304" pitchFamily="18" charset="0"/>
              </a:rPr>
              <a:t>由</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网格单元网络和多层头部方向单元网络中的活动联合表示。联合姿态单元网络基于自运动线索执行路径整合，并基于局部视觉线索执行校准。</a:t>
            </a:r>
          </a:p>
          <a:p>
            <a:pPr algn="just"/>
            <a:endParaRPr lang="en-US" altLang="zh-CN" sz="2000" b="1" kern="100" dirty="0">
              <a:solidFill>
                <a:schemeClr val="bg1"/>
              </a:solidFill>
              <a:effectLst/>
              <a:latin typeface="+mn-ea"/>
              <a:cs typeface="Times New Roman" panose="02020603050405020304" pitchFamily="18" charset="0"/>
            </a:endParaRPr>
          </a:p>
          <a:p>
            <a:pPr algn="just"/>
            <a:r>
              <a:rPr lang="zh-CN" altLang="zh-CN" sz="2000" b="1" kern="100" dirty="0">
                <a:solidFill>
                  <a:schemeClr val="bg1"/>
                </a:solidFill>
                <a:effectLst/>
                <a:latin typeface="+mn-ea"/>
                <a:cs typeface="Times New Roman" panose="02020603050405020304" pitchFamily="18" charset="0"/>
              </a:rPr>
              <a:t>改进：</a:t>
            </a:r>
            <a:r>
              <a:rPr lang="en-US" altLang="zh-CN" sz="2000" b="1" kern="100" dirty="0">
                <a:solidFill>
                  <a:schemeClr val="bg1"/>
                </a:solidFill>
                <a:effectLst/>
                <a:latin typeface="+mn-ea"/>
                <a:cs typeface="Times New Roman" panose="02020603050405020304" pitchFamily="18" charset="0"/>
              </a:rPr>
              <a:t>4</a:t>
            </a:r>
            <a:r>
              <a:rPr lang="zh-CN" altLang="zh-CN" sz="2000" b="1" kern="100" dirty="0">
                <a:solidFill>
                  <a:schemeClr val="bg1"/>
                </a:solidFill>
                <a:effectLst/>
                <a:latin typeface="+mn-ea"/>
                <a:cs typeface="Times New Roman" panose="02020603050405020304" pitchFamily="18" charset="0"/>
              </a:rPr>
              <a:t>自由度到姿态</a:t>
            </a:r>
            <a:r>
              <a:rPr lang="en-US" altLang="zh-CN" sz="2000" b="1" kern="100" dirty="0">
                <a:solidFill>
                  <a:schemeClr val="bg1"/>
                </a:solidFill>
                <a:effectLst/>
                <a:latin typeface="+mn-ea"/>
                <a:cs typeface="Times New Roman" panose="02020603050405020304" pitchFamily="18" charset="0"/>
              </a:rPr>
              <a:t>6</a:t>
            </a:r>
            <a:r>
              <a:rPr lang="zh-CN" altLang="zh-CN" sz="2000" b="1" kern="100" dirty="0">
                <a:solidFill>
                  <a:schemeClr val="bg1"/>
                </a:solidFill>
                <a:effectLst/>
                <a:latin typeface="+mn-ea"/>
                <a:cs typeface="Times New Roman" panose="02020603050405020304" pitchFamily="18" charset="0"/>
              </a:rPr>
              <a:t>自由度姿态</a:t>
            </a:r>
          </a:p>
          <a:p>
            <a:pPr algn="just"/>
            <a:r>
              <a:rPr lang="en-US" altLang="zh-CN" sz="2000" b="1" kern="100" dirty="0">
                <a:solidFill>
                  <a:schemeClr val="bg1"/>
                </a:solidFill>
                <a:effectLst/>
                <a:latin typeface="+mn-ea"/>
                <a:cs typeface="Times New Roman" panose="02020603050405020304" pitchFamily="18" charset="0"/>
              </a:rPr>
              <a:t>        </a:t>
            </a:r>
            <a:r>
              <a:rPr lang="zh-CN" altLang="zh-CN" sz="2000" b="1" kern="100" dirty="0">
                <a:solidFill>
                  <a:schemeClr val="bg1"/>
                </a:solidFill>
                <a:effectLst/>
                <a:latin typeface="+mn-ea"/>
                <a:cs typeface="Times New Roman" panose="02020603050405020304" pitchFamily="18" charset="0"/>
              </a:rPr>
              <a:t>在未来的工作中，我们希望扩展我们的模型，用复杂的</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头部方向单元来表示</a:t>
            </a:r>
            <a:r>
              <a:rPr lang="en-US" altLang="zh-CN" sz="2000" b="1" kern="100" dirty="0">
                <a:solidFill>
                  <a:schemeClr val="bg1"/>
                </a:solidFill>
                <a:effectLst/>
                <a:latin typeface="+mn-ea"/>
                <a:cs typeface="Times New Roman" panose="02020603050405020304" pitchFamily="18" charset="0"/>
              </a:rPr>
              <a:t>6</a:t>
            </a:r>
            <a:r>
              <a:rPr lang="zh-CN" altLang="zh-CN" sz="2000" b="1" kern="100" dirty="0">
                <a:solidFill>
                  <a:schemeClr val="bg1"/>
                </a:solidFill>
                <a:effectLst/>
                <a:latin typeface="+mn-ea"/>
                <a:cs typeface="Times New Roman" panose="02020603050405020304" pitchFamily="18" charset="0"/>
              </a:rPr>
              <a:t>自由度姿态，例如，</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立方体头部方向网络或由环形网络和环形网络组成的联合</a:t>
            </a:r>
            <a:r>
              <a:rPr lang="en-US" altLang="zh-CN" sz="2000" b="1" kern="100" dirty="0">
                <a:solidFill>
                  <a:schemeClr val="bg1"/>
                </a:solidFill>
                <a:effectLst/>
                <a:latin typeface="+mn-ea"/>
                <a:cs typeface="Times New Roman" panose="02020603050405020304" pitchFamily="18" charset="0"/>
              </a:rPr>
              <a:t>3D</a:t>
            </a:r>
            <a:r>
              <a:rPr lang="zh-CN" altLang="zh-CN" sz="2000" b="1" kern="100" dirty="0">
                <a:solidFill>
                  <a:schemeClr val="bg1"/>
                </a:solidFill>
                <a:effectLst/>
                <a:latin typeface="+mn-ea"/>
                <a:cs typeface="Times New Roman" panose="02020603050405020304" pitchFamily="18" charset="0"/>
              </a:rPr>
              <a:t>头部方向单元网络。</a:t>
            </a:r>
          </a:p>
          <a:p>
            <a:endParaRPr lang="zh-CN" altLang="en-US" dirty="0"/>
          </a:p>
        </p:txBody>
      </p:sp>
    </p:spTree>
    <p:extLst>
      <p:ext uri="{BB962C8B-B14F-4D97-AF65-F5344CB8AC3E}">
        <p14:creationId xmlns:p14="http://schemas.microsoft.com/office/powerpoint/2010/main" val="18421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A_图片 6"/>
          <p:cNvPicPr>
            <a:picLocks noChangeAspect="1"/>
          </p:cNvPicPr>
          <p:nvPr>
            <p:custDataLst>
              <p:tags r:id="rId1"/>
            </p:custDataLst>
          </p:nvPr>
        </p:nvPicPr>
        <p:blipFill>
          <a:blip r:embed="rId8"/>
          <a:stretch>
            <a:fillRect/>
          </a:stretch>
        </p:blipFill>
        <p:spPr>
          <a:xfrm>
            <a:off x="647657" y="4091225"/>
            <a:ext cx="1296450" cy="1286667"/>
          </a:xfrm>
          <a:prstGeom prst="rect">
            <a:avLst/>
          </a:prstGeom>
        </p:spPr>
      </p:pic>
      <p:pic>
        <p:nvPicPr>
          <p:cNvPr id="10" name="PA_图片 9"/>
          <p:cNvPicPr>
            <a:picLocks noChangeAspect="1"/>
          </p:cNvPicPr>
          <p:nvPr>
            <p:custDataLst>
              <p:tags r:id="rId2"/>
            </p:custDataLst>
          </p:nvPr>
        </p:nvPicPr>
        <p:blipFill>
          <a:blip r:embed="rId8"/>
          <a:stretch>
            <a:fillRect/>
          </a:stretch>
        </p:blipFill>
        <p:spPr>
          <a:xfrm flipH="1">
            <a:off x="10247893" y="4091226"/>
            <a:ext cx="1296450" cy="1286667"/>
          </a:xfrm>
          <a:prstGeom prst="rect">
            <a:avLst/>
          </a:prstGeom>
        </p:spPr>
      </p:pic>
      <p:sp>
        <p:nvSpPr>
          <p:cNvPr id="2" name="文本框 1"/>
          <p:cNvSpPr txBox="1"/>
          <p:nvPr/>
        </p:nvSpPr>
        <p:spPr>
          <a:xfrm>
            <a:off x="2875758" y="2503496"/>
            <a:ext cx="6396942" cy="892552"/>
          </a:xfrm>
          <a:prstGeom prst="rect">
            <a:avLst/>
          </a:prstGeom>
          <a:noFill/>
        </p:spPr>
        <p:txBody>
          <a:bodyPr wrap="square" rtlCol="0">
            <a:spAutoFit/>
          </a:bodyPr>
          <a:lstStyle/>
          <a:p>
            <a:pPr algn="ctr"/>
            <a:r>
              <a:rPr lang="zh-CN" altLang="en-US" sz="5000" dirty="0">
                <a:solidFill>
                  <a:srgbClr val="00B0F0"/>
                </a:solidFill>
                <a:latin typeface="方正兰亭超细黑简体" panose="02000000000000000000" pitchFamily="2" charset="-122"/>
                <a:ea typeface="方正兰亭超细黑简体" panose="02000000000000000000" pitchFamily="2" charset="-122"/>
              </a:rPr>
              <a:t>谢谢聆听  欢迎指正</a:t>
            </a:r>
          </a:p>
        </p:txBody>
      </p:sp>
      <p:sp>
        <p:nvSpPr>
          <p:cNvPr id="6" name="PA_文本框 14"/>
          <p:cNvSpPr txBox="1"/>
          <p:nvPr>
            <p:custDataLst>
              <p:tags r:id="rId3"/>
            </p:custDataLst>
          </p:nvPr>
        </p:nvSpPr>
        <p:spPr>
          <a:xfrm>
            <a:off x="3310128" y="3230030"/>
            <a:ext cx="5571744" cy="393890"/>
          </a:xfrm>
          <a:prstGeom prst="rect">
            <a:avLst/>
          </a:prstGeom>
          <a:noFill/>
        </p:spPr>
        <p:txBody>
          <a:bodyPr wrap="square" rtlCol="0">
            <a:spAutoFit/>
          </a:bodyPr>
          <a:lstStyle/>
          <a:p>
            <a:pPr algn="dist">
              <a:lnSpc>
                <a:spcPct val="120000"/>
              </a:lnSpc>
            </a:pPr>
            <a:r>
              <a:rPr lang="en-US" altLang="zh-CN">
                <a:solidFill>
                  <a:srgbClr val="00B0F0"/>
                </a:solidFill>
                <a:latin typeface="Segoe UI Light" panose="020B0502040204020203" pitchFamily="34" charset="0"/>
                <a:cs typeface="Segoe UI Light" panose="020B0502040204020203" pitchFamily="34" charset="0"/>
              </a:rPr>
              <a:t>Powerpoint Template Of Graduation Thesis</a:t>
            </a:r>
            <a:endParaRPr lang="zh-CN" altLang="en-US">
              <a:solidFill>
                <a:srgbClr val="00B0F0"/>
              </a:solidFill>
              <a:latin typeface="Segoe UI Light" panose="020B0502040204020203" pitchFamily="34" charset="0"/>
              <a:cs typeface="Segoe UI Light" panose="020B0502040204020203" pitchFamily="34" charset="0"/>
            </a:endParaRPr>
          </a:p>
        </p:txBody>
      </p:sp>
      <p:cxnSp>
        <p:nvCxnSpPr>
          <p:cNvPr id="8" name="PA_直接连接符 15"/>
          <p:cNvCxnSpPr/>
          <p:nvPr>
            <p:custDataLst>
              <p:tags r:id="rId4"/>
            </p:custDataLst>
          </p:nvPr>
        </p:nvCxnSpPr>
        <p:spPr>
          <a:xfrm>
            <a:off x="3392424" y="3642230"/>
            <a:ext cx="5407152" cy="0"/>
          </a:xfrm>
          <a:prstGeom prst="line">
            <a:avLst/>
          </a:prstGeom>
          <a:ln w="635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PA_矩形 16">
            <a:extLst>
              <a:ext uri="{FF2B5EF4-FFF2-40B4-BE49-F238E27FC236}">
                <a16:creationId xmlns:a16="http://schemas.microsoft.com/office/drawing/2014/main" id="{2E107369-9F2A-4366-893C-BE6AF51CDDC8}"/>
              </a:ext>
            </a:extLst>
          </p:cNvPr>
          <p:cNvSpPr/>
          <p:nvPr>
            <p:custDataLst>
              <p:tags r:id="rId5"/>
            </p:custDataLst>
          </p:nvPr>
        </p:nvSpPr>
        <p:spPr>
          <a:xfrm>
            <a:off x="3392424" y="3840133"/>
            <a:ext cx="1824910" cy="955326"/>
          </a:xfrm>
          <a:prstGeom prst="rect">
            <a:avLst/>
          </a:prstGeom>
        </p:spPr>
        <p:txBody>
          <a:bodyPr wrap="square">
            <a:spAutoFit/>
          </a:bodyPr>
          <a:lstStyle/>
          <a:p>
            <a:pPr lvl="0">
              <a:lnSpc>
                <a:spcPct val="120000"/>
              </a:lnSpc>
              <a:defRPr/>
            </a:pPr>
            <a:r>
              <a:rPr lang="zh-CN" altLang="en-US" sz="1600" dirty="0">
                <a:solidFill>
                  <a:srgbClr val="00B0F0"/>
                </a:solidFill>
                <a:latin typeface="微软雅黑 Light" panose="020B0502040204020203" pitchFamily="34" charset="-122"/>
                <a:ea typeface="微软雅黑 Light" panose="020B0502040204020203" pitchFamily="34" charset="-122"/>
              </a:rPr>
              <a:t>研究小组：闻豪、成泽宇、邓宇欣、黄创丰、丁煜晟</a:t>
            </a:r>
          </a:p>
        </p:txBody>
      </p:sp>
      <p:sp>
        <p:nvSpPr>
          <p:cNvPr id="13" name="PA_矩形 17">
            <a:extLst>
              <a:ext uri="{FF2B5EF4-FFF2-40B4-BE49-F238E27FC236}">
                <a16:creationId xmlns:a16="http://schemas.microsoft.com/office/drawing/2014/main" id="{F834077C-F1F3-417F-AC7C-4822ACAC688E}"/>
              </a:ext>
            </a:extLst>
          </p:cNvPr>
          <p:cNvSpPr/>
          <p:nvPr>
            <p:custDataLst>
              <p:tags r:id="rId6"/>
            </p:custDataLst>
          </p:nvPr>
        </p:nvSpPr>
        <p:spPr>
          <a:xfrm>
            <a:off x="6866112" y="3840133"/>
            <a:ext cx="1733002" cy="364395"/>
          </a:xfrm>
          <a:prstGeom prst="rect">
            <a:avLst/>
          </a:prstGeom>
        </p:spPr>
        <p:txBody>
          <a:bodyPr wrap="square">
            <a:spAutoFit/>
          </a:bodyPr>
          <a:lstStyle/>
          <a:p>
            <a:pPr lvl="0" algn="r">
              <a:lnSpc>
                <a:spcPct val="120000"/>
              </a:lnSpc>
              <a:defRPr/>
            </a:pPr>
            <a:r>
              <a:rPr lang="zh-CN" altLang="en-US" sz="1600" dirty="0">
                <a:solidFill>
                  <a:srgbClr val="00B0F0"/>
                </a:solidFill>
                <a:latin typeface="微软雅黑 Light" panose="020B0502040204020203" pitchFamily="34" charset="-122"/>
                <a:ea typeface="微软雅黑 Light" panose="020B0502040204020203" pitchFamily="34" charset="-122"/>
              </a:rPr>
              <a:t>汇报人：丁煜晟</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842" y="2793066"/>
            <a:ext cx="4114317" cy="707886"/>
          </a:xfrm>
          <a:prstGeom prst="rect">
            <a:avLst/>
          </a:prstGeom>
          <a:noFill/>
        </p:spPr>
        <p:txBody>
          <a:bodyPr wrap="square" rtlCol="0">
            <a:spAutoFit/>
          </a:bodyPr>
          <a:lstStyle/>
          <a:p>
            <a:pPr algn="ctr"/>
            <a:r>
              <a:rPr lang="en-US" altLang="zh-CN" sz="4000">
                <a:solidFill>
                  <a:srgbClr val="00B0F0"/>
                </a:solidFill>
                <a:latin typeface="微软雅黑 Light" panose="020B0502040204020203" pitchFamily="34" charset="-122"/>
                <a:ea typeface="微软雅黑 Light" panose="020B0502040204020203" pitchFamily="34" charset="-122"/>
              </a:rPr>
              <a:t>Part 01  </a:t>
            </a:r>
          </a:p>
        </p:txBody>
      </p:sp>
      <p:sp>
        <p:nvSpPr>
          <p:cNvPr id="5" name="文本框 4"/>
          <p:cNvSpPr txBox="1"/>
          <p:nvPr/>
        </p:nvSpPr>
        <p:spPr>
          <a:xfrm>
            <a:off x="4038842" y="3664396"/>
            <a:ext cx="4114317" cy="1323439"/>
          </a:xfrm>
          <a:prstGeom prst="rect">
            <a:avLst/>
          </a:prstGeom>
          <a:noFill/>
        </p:spPr>
        <p:txBody>
          <a:bodyPr wrap="square" rtlCol="0">
            <a:spAutoFit/>
          </a:bodyPr>
          <a:lstStyle/>
          <a:p>
            <a:pPr algn="ctr"/>
            <a:r>
              <a:rPr lang="en-US" altLang="zh-CN" sz="4000" dirty="0" err="1">
                <a:solidFill>
                  <a:srgbClr val="00B0F0"/>
                </a:solidFill>
                <a:latin typeface="微软雅黑 Light" panose="020B0502040204020203" pitchFamily="34" charset="-122"/>
                <a:ea typeface="微软雅黑 Light" panose="020B0502040204020203" pitchFamily="34" charset="-122"/>
              </a:rPr>
              <a:t>NeuroSLAM</a:t>
            </a:r>
            <a:r>
              <a:rPr lang="zh-CN" altLang="en-US" sz="4000" dirty="0">
                <a:solidFill>
                  <a:srgbClr val="00B0F0"/>
                </a:solidFill>
                <a:latin typeface="微软雅黑 Light" panose="020B0502040204020203" pitchFamily="34" charset="-122"/>
                <a:ea typeface="微软雅黑 Light" panose="020B0502040204020203" pitchFamily="34" charset="-122"/>
              </a:rPr>
              <a:t>研究背景与意义</a:t>
            </a:r>
          </a:p>
        </p:txBody>
      </p:sp>
      <p:cxnSp>
        <p:nvCxnSpPr>
          <p:cNvPr id="6" name="直接连接符 5"/>
          <p:cNvCxnSpPr/>
          <p:nvPr/>
        </p:nvCxnSpPr>
        <p:spPr>
          <a:xfrm>
            <a:off x="5692140" y="3531432"/>
            <a:ext cx="80772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779820" y="3500952"/>
            <a:ext cx="1259022" cy="1034773"/>
            <a:chOff x="3755490" y="2475060"/>
            <a:chExt cx="1565505" cy="1286667"/>
          </a:xfrm>
        </p:grpSpPr>
        <p:pic>
          <p:nvPicPr>
            <p:cNvPr id="7" name="PA_图片 6"/>
            <p:cNvPicPr>
              <a:picLocks noChangeAspect="1"/>
            </p:cNvPicPr>
            <p:nvPr>
              <p:custDataLst>
                <p:tags r:id="rId3"/>
              </p:custDataLst>
            </p:nvPr>
          </p:nvPicPr>
          <p:blipFill>
            <a:blip r:embed="rId6"/>
            <a:stretch>
              <a:fillRect/>
            </a:stretch>
          </p:blipFill>
          <p:spPr>
            <a:xfrm>
              <a:off x="3755490" y="2475060"/>
              <a:ext cx="1296450" cy="1286667"/>
            </a:xfrm>
            <a:prstGeom prst="rect">
              <a:avLst/>
            </a:prstGeom>
          </p:spPr>
        </p:pic>
        <p:pic>
          <p:nvPicPr>
            <p:cNvPr id="11" name="PA_图片 6"/>
            <p:cNvPicPr>
              <a:picLocks noChangeAspect="1"/>
            </p:cNvPicPr>
            <p:nvPr>
              <p:custDataLst>
                <p:tags r:id="rId4"/>
              </p:custDataLst>
            </p:nvPr>
          </p:nvPicPr>
          <p:blipFill>
            <a:blip r:embed="rId6"/>
            <a:stretch>
              <a:fillRect/>
            </a:stretch>
          </p:blipFill>
          <p:spPr>
            <a:xfrm>
              <a:off x="4358641" y="2653535"/>
              <a:ext cx="962354" cy="955091"/>
            </a:xfrm>
            <a:prstGeom prst="rect">
              <a:avLst/>
            </a:prstGeom>
          </p:spPr>
        </p:pic>
      </p:grpSp>
      <p:grpSp>
        <p:nvGrpSpPr>
          <p:cNvPr id="14" name="组合 13"/>
          <p:cNvGrpSpPr/>
          <p:nvPr/>
        </p:nvGrpSpPr>
        <p:grpSpPr>
          <a:xfrm>
            <a:off x="8153159" y="3500953"/>
            <a:ext cx="1259021" cy="1034773"/>
            <a:chOff x="6871007" y="2475061"/>
            <a:chExt cx="1565504" cy="1286667"/>
          </a:xfrm>
        </p:grpSpPr>
        <p:pic>
          <p:nvPicPr>
            <p:cNvPr id="8" name="PA_图片 9"/>
            <p:cNvPicPr>
              <a:picLocks noChangeAspect="1"/>
            </p:cNvPicPr>
            <p:nvPr>
              <p:custDataLst>
                <p:tags r:id="rId1"/>
              </p:custDataLst>
            </p:nvPr>
          </p:nvPicPr>
          <p:blipFill>
            <a:blip r:embed="rId6"/>
            <a:stretch>
              <a:fillRect/>
            </a:stretch>
          </p:blipFill>
          <p:spPr>
            <a:xfrm flipH="1">
              <a:off x="7140061" y="2475061"/>
              <a:ext cx="1296450" cy="1286667"/>
            </a:xfrm>
            <a:prstGeom prst="rect">
              <a:avLst/>
            </a:prstGeom>
          </p:spPr>
        </p:pic>
        <p:pic>
          <p:nvPicPr>
            <p:cNvPr id="12" name="PA_图片 9"/>
            <p:cNvPicPr>
              <a:picLocks noChangeAspect="1"/>
            </p:cNvPicPr>
            <p:nvPr>
              <p:custDataLst>
                <p:tags r:id="rId2"/>
              </p:custDataLst>
            </p:nvPr>
          </p:nvPicPr>
          <p:blipFill>
            <a:blip r:embed="rId6"/>
            <a:stretch>
              <a:fillRect/>
            </a:stretch>
          </p:blipFill>
          <p:spPr>
            <a:xfrm flipH="1">
              <a:off x="6871007" y="2653536"/>
              <a:ext cx="962354" cy="955091"/>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750" tmFilter="0, 0; .2, .5; .8, .5; 1, 0"/>
                                        <p:tgtEl>
                                          <p:spTgt spid="5"/>
                                        </p:tgtEl>
                                      </p:cBhvr>
                                    </p:animEffect>
                                    <p:animScale>
                                      <p:cBhvr>
                                        <p:cTn id="7" dur="375"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5">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5">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864029" y="266050"/>
            <a:ext cx="2438400" cy="400110"/>
          </a:xfrm>
          <a:prstGeom prst="rect">
            <a:avLst/>
          </a:prstGeom>
          <a:noFill/>
        </p:spPr>
        <p:txBody>
          <a:bodyPr wrap="square" rtlCol="0">
            <a:spAutoFit/>
          </a:bodyPr>
          <a:lstStyle/>
          <a:p>
            <a:r>
              <a:rPr lang="zh-CN" altLang="en-US" sz="2000" dirty="0">
                <a:solidFill>
                  <a:srgbClr val="00B0F0"/>
                </a:solidFill>
                <a:latin typeface="微软雅黑 Light" panose="020B0502040204020203" pitchFamily="34" charset="-122"/>
                <a:ea typeface="微软雅黑 Light" panose="020B0502040204020203" pitchFamily="34" charset="-122"/>
              </a:rPr>
              <a:t>关键字</a:t>
            </a:r>
          </a:p>
        </p:txBody>
      </p:sp>
      <p:sp>
        <p:nvSpPr>
          <p:cNvPr id="6" name="TextBox 17"/>
          <p:cNvSpPr txBox="1"/>
          <p:nvPr/>
        </p:nvSpPr>
        <p:spPr>
          <a:xfrm>
            <a:off x="1077781" y="2013350"/>
            <a:ext cx="3276923" cy="1011815"/>
          </a:xfrm>
          <a:prstGeom prst="rect">
            <a:avLst/>
          </a:prstGeom>
          <a:noFill/>
        </p:spPr>
        <p:txBody>
          <a:bodyPr wrap="none" rtlCol="0">
            <a:spAutoFit/>
          </a:bodyPr>
          <a:lstStyle/>
          <a:p>
            <a:pPr algn="r" defTabSz="1216660">
              <a:lnSpc>
                <a:spcPct val="120000"/>
              </a:lnSpc>
              <a:spcBef>
                <a:spcPct val="20000"/>
              </a:spcBef>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Bio-inspired robotics</a:t>
            </a:r>
          </a:p>
          <a:p>
            <a:pPr algn="r" defTabSz="1216660">
              <a:lnSpc>
                <a:spcPct val="120000"/>
              </a:lnSpc>
              <a:spcBef>
                <a:spcPct val="20000"/>
              </a:spcBef>
              <a:defRPr/>
            </a:pPr>
            <a:endPar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9"/>
          <p:cNvSpPr txBox="1"/>
          <p:nvPr/>
        </p:nvSpPr>
        <p:spPr>
          <a:xfrm>
            <a:off x="787595" y="3466542"/>
            <a:ext cx="3892476" cy="1011815"/>
          </a:xfrm>
          <a:prstGeom prst="rect">
            <a:avLst/>
          </a:prstGeom>
          <a:noFill/>
        </p:spPr>
        <p:txBody>
          <a:bodyPr wrap="none" rtlCol="0">
            <a:spAutoFit/>
          </a:bodyPr>
          <a:lstStyle/>
          <a:p>
            <a:pPr algn="r" defTabSz="1216660">
              <a:lnSpc>
                <a:spcPct val="120000"/>
              </a:lnSpc>
              <a:spcBef>
                <a:spcPct val="20000"/>
              </a:spcBef>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Brain-inspired navigation</a:t>
            </a:r>
          </a:p>
          <a:p>
            <a:pPr algn="r" defTabSz="1216660">
              <a:lnSpc>
                <a:spcPct val="120000"/>
              </a:lnSpc>
              <a:spcBef>
                <a:spcPct val="20000"/>
              </a:spcBef>
              <a:defRPr/>
            </a:pPr>
            <a:endPar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21"/>
          <p:cNvSpPr txBox="1"/>
          <p:nvPr/>
        </p:nvSpPr>
        <p:spPr>
          <a:xfrm>
            <a:off x="816073" y="4846657"/>
            <a:ext cx="4044761" cy="1528880"/>
          </a:xfrm>
          <a:prstGeom prst="rect">
            <a:avLst/>
          </a:prstGeom>
          <a:noFill/>
        </p:spPr>
        <p:txBody>
          <a:bodyPr wrap="none" rtlCol="0">
            <a:spAutoFit/>
          </a:bodyPr>
          <a:lstStyle/>
          <a:p>
            <a:pPr algn="r" defTabSz="1216660">
              <a:lnSpc>
                <a:spcPct val="120000"/>
              </a:lnSpc>
              <a:spcBef>
                <a:spcPct val="20000"/>
              </a:spcBef>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Simultaneous localization </a:t>
            </a:r>
          </a:p>
          <a:p>
            <a:pPr algn="r" defTabSz="1216660">
              <a:lnSpc>
                <a:spcPct val="120000"/>
              </a:lnSpc>
              <a:spcBef>
                <a:spcPct val="20000"/>
              </a:spcBef>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and mapping (SLAM)</a:t>
            </a:r>
          </a:p>
          <a:p>
            <a:pPr algn="r" defTabSz="1216660">
              <a:lnSpc>
                <a:spcPct val="120000"/>
              </a:lnSpc>
              <a:spcBef>
                <a:spcPct val="20000"/>
              </a:spcBef>
              <a:defRPr/>
            </a:pPr>
            <a:endPar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23"/>
          <p:cNvSpPr txBox="1"/>
          <p:nvPr/>
        </p:nvSpPr>
        <p:spPr>
          <a:xfrm>
            <a:off x="7493606" y="2016455"/>
            <a:ext cx="2121093" cy="926920"/>
          </a:xfrm>
          <a:prstGeom prst="rect">
            <a:avLst/>
          </a:prstGeom>
          <a:noFill/>
        </p:spPr>
        <p:txBody>
          <a:bodyPr wrap="none" rtlCol="0">
            <a:spAutoFit/>
          </a:bodyPr>
          <a:lstStyle/>
          <a:p>
            <a:pPr defTabSz="1216660">
              <a:lnSpc>
                <a:spcPct val="120000"/>
              </a:lnSpc>
              <a:spcBef>
                <a:spcPct val="20000"/>
              </a:spcBef>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3D grid cell</a:t>
            </a:r>
          </a:p>
          <a:p>
            <a:pPr defTabSz="1216660">
              <a:lnSpc>
                <a:spcPct val="120000"/>
              </a:lnSpc>
              <a:spcBef>
                <a:spcPct val="20000"/>
              </a:spcBef>
              <a:defRPr/>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25"/>
          <p:cNvSpPr txBox="1"/>
          <p:nvPr/>
        </p:nvSpPr>
        <p:spPr>
          <a:xfrm>
            <a:off x="7493606" y="3324092"/>
            <a:ext cx="3321743" cy="1530162"/>
          </a:xfrm>
          <a:prstGeom prst="rect">
            <a:avLst/>
          </a:prstGeom>
          <a:noFill/>
        </p:spPr>
        <p:txBody>
          <a:bodyPr wrap="none" rtlCol="0">
            <a:spAutoFit/>
          </a:bodyPr>
          <a:lstStyle/>
          <a:p>
            <a:pPr defTabSz="1216660">
              <a:lnSpc>
                <a:spcPct val="120000"/>
              </a:lnSpc>
              <a:spcBef>
                <a:spcPct val="20000"/>
              </a:spcBef>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Multilayered head </a:t>
            </a:r>
          </a:p>
          <a:p>
            <a:pPr defTabSz="1216660">
              <a:lnSpc>
                <a:spcPct val="120000"/>
              </a:lnSpc>
              <a:spcBef>
                <a:spcPct val="20000"/>
              </a:spcBef>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direction cells</a:t>
            </a:r>
          </a:p>
          <a:p>
            <a:pPr defTabSz="1216660">
              <a:lnSpc>
                <a:spcPct val="120000"/>
              </a:lnSpc>
              <a:spcBef>
                <a:spcPct val="20000"/>
              </a:spcBef>
              <a:defRPr/>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Oval 30"/>
          <p:cNvSpPr/>
          <p:nvPr/>
        </p:nvSpPr>
        <p:spPr>
          <a:xfrm>
            <a:off x="6384810" y="1904964"/>
            <a:ext cx="923827" cy="92382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0" name="Group 31"/>
          <p:cNvGrpSpPr/>
          <p:nvPr/>
        </p:nvGrpSpPr>
        <p:grpSpPr>
          <a:xfrm>
            <a:off x="6637642" y="2219379"/>
            <a:ext cx="447696" cy="350733"/>
            <a:chOff x="6342848" y="3565543"/>
            <a:chExt cx="480228" cy="376220"/>
          </a:xfrm>
          <a:solidFill>
            <a:schemeClr val="bg1"/>
          </a:solidFill>
        </p:grpSpPr>
        <p:sp>
          <p:nvSpPr>
            <p:cNvPr id="38" name="AutoShape 43"/>
            <p:cNvSpPr/>
            <p:nvPr/>
          </p:nvSpPr>
          <p:spPr bwMode="auto">
            <a:xfrm>
              <a:off x="6342848" y="356554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9" name="AutoShape 44"/>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45"/>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3" name="Oval 41"/>
          <p:cNvSpPr/>
          <p:nvPr/>
        </p:nvSpPr>
        <p:spPr>
          <a:xfrm>
            <a:off x="4861567" y="4518942"/>
            <a:ext cx="923827" cy="92382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AutoShape 32"/>
          <p:cNvSpPr/>
          <p:nvPr/>
        </p:nvSpPr>
        <p:spPr bwMode="auto">
          <a:xfrm>
            <a:off x="5109209" y="4792647"/>
            <a:ext cx="427810" cy="3744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5" name="Oval 44"/>
          <p:cNvSpPr/>
          <p:nvPr/>
        </p:nvSpPr>
        <p:spPr>
          <a:xfrm>
            <a:off x="4861567" y="3212601"/>
            <a:ext cx="923827" cy="92382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roup 45"/>
          <p:cNvGrpSpPr/>
          <p:nvPr/>
        </p:nvGrpSpPr>
        <p:grpSpPr>
          <a:xfrm>
            <a:off x="5109209" y="3480928"/>
            <a:ext cx="428542" cy="401484"/>
            <a:chOff x="5368132" y="3540125"/>
            <a:chExt cx="465138" cy="435769"/>
          </a:xfrm>
          <a:solidFill>
            <a:schemeClr val="bg1"/>
          </a:solidFill>
        </p:grpSpPr>
        <p:sp>
          <p:nvSpPr>
            <p:cNvPr id="3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7" name="Oval 49"/>
          <p:cNvSpPr/>
          <p:nvPr/>
        </p:nvSpPr>
        <p:spPr>
          <a:xfrm>
            <a:off x="6406607" y="3212601"/>
            <a:ext cx="923827" cy="92382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AutoShape 139"/>
          <p:cNvSpPr/>
          <p:nvPr/>
        </p:nvSpPr>
        <p:spPr bwMode="auto">
          <a:xfrm>
            <a:off x="6678355" y="3466542"/>
            <a:ext cx="427811" cy="41464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9" name="Oval 52"/>
          <p:cNvSpPr/>
          <p:nvPr/>
        </p:nvSpPr>
        <p:spPr>
          <a:xfrm>
            <a:off x="4861567" y="1904964"/>
            <a:ext cx="923827" cy="92382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53"/>
          <p:cNvGrpSpPr/>
          <p:nvPr/>
        </p:nvGrpSpPr>
        <p:grpSpPr>
          <a:xfrm>
            <a:off x="5110439" y="2194961"/>
            <a:ext cx="427811" cy="375157"/>
            <a:chOff x="1640798" y="2149003"/>
            <a:chExt cx="464344" cy="407194"/>
          </a:xfrm>
          <a:solidFill>
            <a:schemeClr val="bg1"/>
          </a:solidFill>
        </p:grpSpPr>
        <p:sp>
          <p:nvSpPr>
            <p:cNvPr id="32" name="AutoShape 147"/>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3" name="AutoShape 148"/>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cxnSp>
        <p:nvCxnSpPr>
          <p:cNvPr id="31" name="Straight Connector 56"/>
          <p:cNvCxnSpPr/>
          <p:nvPr/>
        </p:nvCxnSpPr>
        <p:spPr>
          <a:xfrm>
            <a:off x="6091540" y="1786344"/>
            <a:ext cx="0" cy="3771981"/>
          </a:xfrm>
          <a:prstGeom prst="line">
            <a:avLst/>
          </a:prstGeom>
          <a:ln w="19050">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38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0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10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10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1000"/>
                                        <p:tgtEl>
                                          <p:spTgt spid="19"/>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10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inVertical)">
                                      <p:cBhvr>
                                        <p:cTn id="28" dur="1000"/>
                                        <p:tgtEl>
                                          <p:spTgt spid="2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1000"/>
                                        <p:tgtEl>
                                          <p:spTgt spid="2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1000"/>
                                        <p:tgtEl>
                                          <p:spTgt spid="25"/>
                                        </p:tgtEl>
                                      </p:cBhvr>
                                    </p:animEffect>
                                  </p:childTnLst>
                                </p:cTn>
                              </p:par>
                              <p:par>
                                <p:cTn id="35" presetID="16" presetClass="entr" presetSubtype="21"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1000"/>
                                        <p:tgtEl>
                                          <p:spTgt spid="2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1000"/>
                                        <p:tgtEl>
                                          <p:spTgt spid="2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10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1000"/>
                                        <p:tgtEl>
                                          <p:spTgt spid="29"/>
                                        </p:tgtEl>
                                      </p:cBhvr>
                                    </p:animEffect>
                                  </p:childTnLst>
                                </p:cTn>
                              </p:par>
                              <p:par>
                                <p:cTn id="47" presetID="16" presetClass="entr" presetSubtype="21"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inVertical)">
                                      <p:cBhvr>
                                        <p:cTn id="49" dur="1000"/>
                                        <p:tgtEl>
                                          <p:spTgt spid="30"/>
                                        </p:tgtEl>
                                      </p:cBhvr>
                                    </p:animEffect>
                                  </p:childTnLst>
                                </p:cTn>
                              </p:par>
                              <p:par>
                                <p:cTn id="50" presetID="16" presetClass="entr" presetSubtype="21"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arn(inVertical)">
                                      <p:cBhvr>
                                        <p:cTn id="5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9" grpId="0" animBg="1"/>
      <p:bldP spid="23" grpId="0" animBg="1"/>
      <p:bldP spid="24" grpId="0" animBg="1"/>
      <p:bldP spid="25"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1" y="257315"/>
            <a:ext cx="2438400" cy="400110"/>
          </a:xfrm>
          <a:prstGeom prst="rect">
            <a:avLst/>
          </a:prstGeom>
          <a:noFill/>
        </p:spPr>
        <p:txBody>
          <a:bodyPr wrap="square" rtlCol="0">
            <a:spAutoFit/>
          </a:bodyPr>
          <a:lstStyle/>
          <a:p>
            <a:r>
              <a:rPr lang="zh-CN" altLang="en-US" sz="2000" dirty="0">
                <a:solidFill>
                  <a:srgbClr val="00B0F0"/>
                </a:solidFill>
                <a:latin typeface="微软雅黑 Light" panose="020B0502040204020203" pitchFamily="34" charset="-122"/>
                <a:ea typeface="微软雅黑 Light" panose="020B0502040204020203" pitchFamily="34" charset="-122"/>
              </a:rPr>
              <a:t>摘要汇报与关键字</a:t>
            </a:r>
          </a:p>
        </p:txBody>
      </p:sp>
      <p:sp>
        <p:nvSpPr>
          <p:cNvPr id="7" name="Rectangle 2"/>
          <p:cNvSpPr/>
          <p:nvPr/>
        </p:nvSpPr>
        <p:spPr bwMode="auto">
          <a:xfrm>
            <a:off x="6775782" y="2187597"/>
            <a:ext cx="3115778" cy="28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Brain-inspired navigation</a:t>
            </a:r>
          </a:p>
        </p:txBody>
      </p:sp>
      <p:sp>
        <p:nvSpPr>
          <p:cNvPr id="8" name="AutoShape 3"/>
          <p:cNvSpPr/>
          <p:nvPr/>
        </p:nvSpPr>
        <p:spPr bwMode="auto">
          <a:xfrm>
            <a:off x="5937928" y="2023037"/>
            <a:ext cx="379979" cy="398130"/>
          </a:xfrm>
          <a:custGeom>
            <a:avLst/>
            <a:gdLst>
              <a:gd name="T0" fmla="*/ 8071 w 21600"/>
              <a:gd name="T1" fmla="*/ 8035 h 21600"/>
              <a:gd name="T2" fmla="*/ 11327 w 21600"/>
              <a:gd name="T3" fmla="*/ 9235 h 21600"/>
              <a:gd name="T4" fmla="*/ 14583 w 21600"/>
              <a:gd name="T5" fmla="*/ 4904 h 21600"/>
              <a:gd name="T6" fmla="*/ 15088 w 21600"/>
              <a:gd name="T7" fmla="*/ 4330 h 21600"/>
              <a:gd name="T8" fmla="*/ 17289 w 21600"/>
              <a:gd name="T9" fmla="*/ 6157 h 21600"/>
              <a:gd name="T10" fmla="*/ 17289 w 21600"/>
              <a:gd name="T11" fmla="*/ 3078 h 21600"/>
              <a:gd name="T12" fmla="*/ 17289 w 21600"/>
              <a:gd name="T13" fmla="*/ 0 h 21600"/>
              <a:gd name="T14" fmla="*/ 14583 w 21600"/>
              <a:gd name="T15" fmla="*/ 626 h 21600"/>
              <a:gd name="T16" fmla="*/ 11878 w 21600"/>
              <a:gd name="T17" fmla="*/ 1200 h 21600"/>
              <a:gd name="T18" fmla="*/ 14033 w 21600"/>
              <a:gd name="T19" fmla="*/ 3704 h 21600"/>
              <a:gd name="T20" fmla="*/ 10777 w 21600"/>
              <a:gd name="T21" fmla="*/ 7409 h 21600"/>
              <a:gd name="T22" fmla="*/ 7567 w 21600"/>
              <a:gd name="T23" fmla="*/ 6157 h 21600"/>
              <a:gd name="T24" fmla="*/ 5411 w 21600"/>
              <a:gd name="T25" fmla="*/ 10487 h 21600"/>
              <a:gd name="T26" fmla="*/ 2155 w 21600"/>
              <a:gd name="T27" fmla="*/ 9235 h 21600"/>
              <a:gd name="T28" fmla="*/ 550 w 21600"/>
              <a:gd name="T29" fmla="*/ 14817 h 21600"/>
              <a:gd name="T30" fmla="*/ 0 w 21600"/>
              <a:gd name="T31" fmla="*/ 16017 h 21600"/>
              <a:gd name="T32" fmla="*/ 1055 w 21600"/>
              <a:gd name="T33" fmla="*/ 16643 h 21600"/>
              <a:gd name="T34" fmla="*/ 2706 w 21600"/>
              <a:gd name="T35" fmla="*/ 11113 h 21600"/>
              <a:gd name="T36" fmla="*/ 5916 w 21600"/>
              <a:gd name="T37" fmla="*/ 12313 h 21600"/>
              <a:gd name="T38" fmla="*/ 8071 w 21600"/>
              <a:gd name="T39" fmla="*/ 8035 h 21600"/>
              <a:gd name="T40" fmla="*/ 6466 w 21600"/>
              <a:gd name="T41" fmla="*/ 21600 h 21600"/>
              <a:gd name="T42" fmla="*/ 6466 w 21600"/>
              <a:gd name="T43" fmla="*/ 16643 h 21600"/>
              <a:gd name="T44" fmla="*/ 3761 w 21600"/>
              <a:gd name="T45" fmla="*/ 16643 h 21600"/>
              <a:gd name="T46" fmla="*/ 3761 w 21600"/>
              <a:gd name="T47" fmla="*/ 21600 h 21600"/>
              <a:gd name="T48" fmla="*/ 6466 w 21600"/>
              <a:gd name="T49" fmla="*/ 21600 h 21600"/>
              <a:gd name="T50" fmla="*/ 10227 w 21600"/>
              <a:gd name="T51" fmla="*/ 21600 h 21600"/>
              <a:gd name="T52" fmla="*/ 7567 w 21600"/>
              <a:gd name="T53" fmla="*/ 21600 h 21600"/>
              <a:gd name="T54" fmla="*/ 7567 w 21600"/>
              <a:gd name="T55" fmla="*/ 14817 h 21600"/>
              <a:gd name="T56" fmla="*/ 10227 w 21600"/>
              <a:gd name="T57" fmla="*/ 14817 h 21600"/>
              <a:gd name="T58" fmla="*/ 10227 w 21600"/>
              <a:gd name="T59" fmla="*/ 21600 h 21600"/>
              <a:gd name="T60" fmla="*/ 14033 w 21600"/>
              <a:gd name="T61" fmla="*/ 21600 h 21600"/>
              <a:gd name="T62" fmla="*/ 11327 w 21600"/>
              <a:gd name="T63" fmla="*/ 21600 h 21600"/>
              <a:gd name="T64" fmla="*/ 11327 w 21600"/>
              <a:gd name="T65" fmla="*/ 12313 h 21600"/>
              <a:gd name="T66" fmla="*/ 14033 w 21600"/>
              <a:gd name="T67" fmla="*/ 12313 h 21600"/>
              <a:gd name="T68" fmla="*/ 14033 w 21600"/>
              <a:gd name="T69" fmla="*/ 21600 h 21600"/>
              <a:gd name="T70" fmla="*/ 17794 w 21600"/>
              <a:gd name="T71" fmla="*/ 21600 h 21600"/>
              <a:gd name="T72" fmla="*/ 15088 w 21600"/>
              <a:gd name="T73" fmla="*/ 21600 h 21600"/>
              <a:gd name="T74" fmla="*/ 15088 w 21600"/>
              <a:gd name="T75" fmla="*/ 9861 h 21600"/>
              <a:gd name="T76" fmla="*/ 17794 w 21600"/>
              <a:gd name="T77" fmla="*/ 9861 h 21600"/>
              <a:gd name="T78" fmla="*/ 17794 w 21600"/>
              <a:gd name="T79" fmla="*/ 21600 h 21600"/>
              <a:gd name="T80" fmla="*/ 18894 w 21600"/>
              <a:gd name="T81" fmla="*/ 6783 h 21600"/>
              <a:gd name="T82" fmla="*/ 18894 w 21600"/>
              <a:gd name="T83" fmla="*/ 21600 h 21600"/>
              <a:gd name="T84" fmla="*/ 21600 w 21600"/>
              <a:gd name="T85" fmla="*/ 21600 h 21600"/>
              <a:gd name="T86" fmla="*/ 21600 w 21600"/>
              <a:gd name="T87" fmla="*/ 6783 h 21600"/>
              <a:gd name="T88" fmla="*/ 18894 w 21600"/>
              <a:gd name="T89" fmla="*/ 6783 h 21600"/>
              <a:gd name="T90" fmla="*/ 18894 w 21600"/>
              <a:gd name="T91" fmla="*/ 678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00" h="2160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moveTo>
                  <a:pt x="18894" y="6783"/>
                </a:moveTo>
              </a:path>
            </a:pathLst>
          </a:custGeom>
          <a:solidFill>
            <a:srgbClr val="00B0F0"/>
          </a:solidFill>
          <a:ln>
            <a:noFill/>
          </a:ln>
        </p:spPr>
        <p:txBody>
          <a:bodyPr lIns="0" tIns="0" rIns="0" bIns="0"/>
          <a:lstStyle/>
          <a:p>
            <a:endParaRPr lang="en-US" dirty="0">
              <a:solidFill>
                <a:schemeClr val="bg1"/>
              </a:solidFill>
              <a:latin typeface="Segoe UI" panose="020B0502040204020203" pitchFamily="34" charset="0"/>
              <a:cs typeface="Segoe UI" panose="020B0502040204020203" pitchFamily="34" charset="0"/>
            </a:endParaRPr>
          </a:p>
        </p:txBody>
      </p:sp>
      <p:sp>
        <p:nvSpPr>
          <p:cNvPr id="10" name="Rectangle 6"/>
          <p:cNvSpPr/>
          <p:nvPr/>
        </p:nvSpPr>
        <p:spPr bwMode="auto">
          <a:xfrm>
            <a:off x="6756118" y="3161636"/>
            <a:ext cx="4911925" cy="25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Simultaneous localization and mapping (SLAM)</a:t>
            </a:r>
          </a:p>
        </p:txBody>
      </p:sp>
      <p:sp>
        <p:nvSpPr>
          <p:cNvPr id="12" name="Rectangle 12"/>
          <p:cNvSpPr/>
          <p:nvPr/>
        </p:nvSpPr>
        <p:spPr bwMode="auto">
          <a:xfrm>
            <a:off x="6780173" y="3941534"/>
            <a:ext cx="1882048" cy="25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3D grid cell</a:t>
            </a:r>
          </a:p>
        </p:txBody>
      </p:sp>
      <p:sp>
        <p:nvSpPr>
          <p:cNvPr id="13" name="AutoShape 13"/>
          <p:cNvSpPr/>
          <p:nvPr/>
        </p:nvSpPr>
        <p:spPr bwMode="auto">
          <a:xfrm>
            <a:off x="6002215" y="3941534"/>
            <a:ext cx="421393" cy="348977"/>
          </a:xfrm>
          <a:custGeom>
            <a:avLst/>
            <a:gdLst>
              <a:gd name="T0" fmla="*/ 15660 w 21600"/>
              <a:gd name="T1" fmla="*/ 16668 h 21148"/>
              <a:gd name="T2" fmla="*/ 11880 w 21600"/>
              <a:gd name="T3" fmla="*/ 12668 h 21148"/>
              <a:gd name="T4" fmla="*/ 11880 w 21600"/>
              <a:gd name="T5" fmla="*/ 10428 h 21148"/>
              <a:gd name="T6" fmla="*/ 13365 w 21600"/>
              <a:gd name="T7" fmla="*/ 12508 h 21148"/>
              <a:gd name="T8" fmla="*/ 15390 w 21600"/>
              <a:gd name="T9" fmla="*/ 11388 h 21148"/>
              <a:gd name="T10" fmla="*/ 16470 w 21600"/>
              <a:gd name="T11" fmla="*/ 11228 h 21148"/>
              <a:gd name="T12" fmla="*/ 17820 w 21600"/>
              <a:gd name="T13" fmla="*/ 9948 h 21148"/>
              <a:gd name="T14" fmla="*/ 21600 w 21600"/>
              <a:gd name="T15" fmla="*/ 14428 h 21148"/>
              <a:gd name="T16" fmla="*/ 18765 w 21600"/>
              <a:gd name="T17" fmla="*/ 4828 h 21148"/>
              <a:gd name="T18" fmla="*/ 18630 w 21600"/>
              <a:gd name="T19" fmla="*/ 2588 h 21148"/>
              <a:gd name="T20" fmla="*/ 15660 w 21600"/>
              <a:gd name="T21" fmla="*/ 28 h 21148"/>
              <a:gd name="T22" fmla="*/ 12690 w 21600"/>
              <a:gd name="T23" fmla="*/ 4828 h 21148"/>
              <a:gd name="T24" fmla="*/ 12285 w 21600"/>
              <a:gd name="T25" fmla="*/ 5308 h 21148"/>
              <a:gd name="T26" fmla="*/ 13230 w 21600"/>
              <a:gd name="T27" fmla="*/ 6748 h 21148"/>
              <a:gd name="T28" fmla="*/ 13635 w 21600"/>
              <a:gd name="T29" fmla="*/ 8188 h 21148"/>
              <a:gd name="T30" fmla="*/ 13635 w 21600"/>
              <a:gd name="T31" fmla="*/ 8188 h 21148"/>
              <a:gd name="T32" fmla="*/ 13770 w 21600"/>
              <a:gd name="T33" fmla="*/ 8348 h 21148"/>
              <a:gd name="T34" fmla="*/ 13770 w 21600"/>
              <a:gd name="T35" fmla="*/ 8668 h 21148"/>
              <a:gd name="T36" fmla="*/ 15660 w 21600"/>
              <a:gd name="T37" fmla="*/ 11068 h 21148"/>
              <a:gd name="T38" fmla="*/ 17415 w 21600"/>
              <a:gd name="T39" fmla="*/ 8668 h 21148"/>
              <a:gd name="T40" fmla="*/ 17550 w 21600"/>
              <a:gd name="T41" fmla="*/ 8188 h 21148"/>
              <a:gd name="T42" fmla="*/ 17955 w 21600"/>
              <a:gd name="T43" fmla="*/ 6748 h 21148"/>
              <a:gd name="T44" fmla="*/ 18900 w 21600"/>
              <a:gd name="T45" fmla="*/ 5308 h 21148"/>
              <a:gd name="T46" fmla="*/ 16335 w 21600"/>
              <a:gd name="T47" fmla="*/ 14268 h 21148"/>
              <a:gd name="T48" fmla="*/ 16335 w 21600"/>
              <a:gd name="T49" fmla="*/ 14268 h 21148"/>
              <a:gd name="T50" fmla="*/ 16335 w 21600"/>
              <a:gd name="T51" fmla="*/ 14268 h 21148"/>
              <a:gd name="T52" fmla="*/ 16335 w 21600"/>
              <a:gd name="T53" fmla="*/ 14268 h 21148"/>
              <a:gd name="T54" fmla="*/ 16335 w 21600"/>
              <a:gd name="T55" fmla="*/ 14268 h 21148"/>
              <a:gd name="T56" fmla="*/ 9855 w 21600"/>
              <a:gd name="T57" fmla="*/ 13148 h 21148"/>
              <a:gd name="T58" fmla="*/ 8100 w 21600"/>
              <a:gd name="T59" fmla="*/ 14748 h 21148"/>
              <a:gd name="T60" fmla="*/ 7020 w 21600"/>
              <a:gd name="T61" fmla="*/ 14908 h 21148"/>
              <a:gd name="T62" fmla="*/ 4455 w 21600"/>
              <a:gd name="T63" fmla="*/ 16188 h 21148"/>
              <a:gd name="T64" fmla="*/ 2700 w 21600"/>
              <a:gd name="T65" fmla="*/ 13788 h 21148"/>
              <a:gd name="T66" fmla="*/ 7155 w 21600"/>
              <a:gd name="T67" fmla="*/ 21148 h 21148"/>
              <a:gd name="T68" fmla="*/ 11610 w 21600"/>
              <a:gd name="T69" fmla="*/ 13788 h 21148"/>
              <a:gd name="T70" fmla="*/ 10935 w 21600"/>
              <a:gd name="T71" fmla="*/ 7228 h 21148"/>
              <a:gd name="T72" fmla="*/ 10665 w 21600"/>
              <a:gd name="T73" fmla="*/ 4348 h 21148"/>
              <a:gd name="T74" fmla="*/ 7155 w 21600"/>
              <a:gd name="T75" fmla="*/ 1308 h 21148"/>
              <a:gd name="T76" fmla="*/ 3645 w 21600"/>
              <a:gd name="T77" fmla="*/ 7068 h 21148"/>
              <a:gd name="T78" fmla="*/ 3240 w 21600"/>
              <a:gd name="T79" fmla="*/ 7708 h 21148"/>
              <a:gd name="T80" fmla="*/ 4320 w 21600"/>
              <a:gd name="T81" fmla="*/ 9468 h 21148"/>
              <a:gd name="T82" fmla="*/ 4725 w 21600"/>
              <a:gd name="T83" fmla="*/ 11068 h 21148"/>
              <a:gd name="T84" fmla="*/ 4860 w 21600"/>
              <a:gd name="T85" fmla="*/ 11228 h 21148"/>
              <a:gd name="T86" fmla="*/ 4860 w 21600"/>
              <a:gd name="T87" fmla="*/ 11228 h 21148"/>
              <a:gd name="T88" fmla="*/ 4995 w 21600"/>
              <a:gd name="T89" fmla="*/ 11708 h 21148"/>
              <a:gd name="T90" fmla="*/ 7155 w 21600"/>
              <a:gd name="T91" fmla="*/ 14588 h 21148"/>
              <a:gd name="T92" fmla="*/ 9315 w 21600"/>
              <a:gd name="T93" fmla="*/ 11708 h 21148"/>
              <a:gd name="T94" fmla="*/ 9450 w 21600"/>
              <a:gd name="T95" fmla="*/ 11228 h 21148"/>
              <a:gd name="T96" fmla="*/ 9990 w 21600"/>
              <a:gd name="T97" fmla="*/ 9468 h 21148"/>
              <a:gd name="T98" fmla="*/ 11070 w 21600"/>
              <a:gd name="T99" fmla="*/ 7708 h 2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rgbClr val="00B0F0"/>
          </a:solidFill>
          <a:ln>
            <a:noFill/>
          </a:ln>
        </p:spPr>
        <p:txBody>
          <a:bodyPr lIns="0" tIns="0" rIns="0" bIns="0"/>
          <a:lstStyle/>
          <a:p>
            <a:endParaRPr lang="en-US">
              <a:solidFill>
                <a:schemeClr val="bg1"/>
              </a:solidFill>
              <a:latin typeface="Segoe UI" panose="020B0502040204020203" pitchFamily="34" charset="0"/>
              <a:cs typeface="Segoe UI" panose="020B0502040204020203" pitchFamily="34" charset="0"/>
            </a:endParaRPr>
          </a:p>
        </p:txBody>
      </p:sp>
      <p:sp>
        <p:nvSpPr>
          <p:cNvPr id="15" name="Rectangle 16"/>
          <p:cNvSpPr/>
          <p:nvPr/>
        </p:nvSpPr>
        <p:spPr bwMode="auto">
          <a:xfrm>
            <a:off x="6775782" y="1216701"/>
            <a:ext cx="2836161" cy="26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800" dirty="0">
                <a:solidFill>
                  <a:schemeClr val="bg1"/>
                </a:solidFill>
                <a:effectLst/>
                <a:latin typeface="Times-Roman"/>
              </a:rPr>
              <a:t>Bio-inspired robotics</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17"/>
          <p:cNvSpPr/>
          <p:nvPr/>
        </p:nvSpPr>
        <p:spPr bwMode="auto">
          <a:xfrm>
            <a:off x="5973418" y="1181840"/>
            <a:ext cx="379979" cy="398130"/>
          </a:xfrm>
          <a:custGeom>
            <a:avLst/>
            <a:gdLst>
              <a:gd name="T0" fmla="*/ 11727 w 21338"/>
              <a:gd name="T1" fmla="*/ 7308 h 21600"/>
              <a:gd name="T2" fmla="*/ 7039 w 21338"/>
              <a:gd name="T3" fmla="*/ 9744 h 21600"/>
              <a:gd name="T4" fmla="*/ 9551 w 21338"/>
              <a:gd name="T5" fmla="*/ 14292 h 21600"/>
              <a:gd name="T6" fmla="*/ 14239 w 21338"/>
              <a:gd name="T7" fmla="*/ 11856 h 21600"/>
              <a:gd name="T8" fmla="*/ 11727 w 21338"/>
              <a:gd name="T9" fmla="*/ 7308 h 21600"/>
              <a:gd name="T10" fmla="*/ 12397 w 21338"/>
              <a:gd name="T11" fmla="*/ 11368 h 21600"/>
              <a:gd name="T12" fmla="*/ 10053 w 21338"/>
              <a:gd name="T13" fmla="*/ 12505 h 21600"/>
              <a:gd name="T14" fmla="*/ 8881 w 21338"/>
              <a:gd name="T15" fmla="*/ 10232 h 21600"/>
              <a:gd name="T16" fmla="*/ 11225 w 21338"/>
              <a:gd name="T17" fmla="*/ 9095 h 21600"/>
              <a:gd name="T18" fmla="*/ 12397 w 21338"/>
              <a:gd name="T19" fmla="*/ 11368 h 21600"/>
              <a:gd name="T20" fmla="*/ 20937 w 21338"/>
              <a:gd name="T21" fmla="*/ 13155 h 21600"/>
              <a:gd name="T22" fmla="*/ 18760 w 21338"/>
              <a:gd name="T23" fmla="*/ 12018 h 21600"/>
              <a:gd name="T24" fmla="*/ 18760 w 21338"/>
              <a:gd name="T25" fmla="*/ 9420 h 21600"/>
              <a:gd name="T26" fmla="*/ 20769 w 21338"/>
              <a:gd name="T27" fmla="*/ 8120 h 21600"/>
              <a:gd name="T28" fmla="*/ 21104 w 21338"/>
              <a:gd name="T29" fmla="*/ 6983 h 21600"/>
              <a:gd name="T30" fmla="*/ 18927 w 21338"/>
              <a:gd name="T31" fmla="*/ 3411 h 21600"/>
              <a:gd name="T32" fmla="*/ 17755 w 21338"/>
              <a:gd name="T33" fmla="*/ 3086 h 21600"/>
              <a:gd name="T34" fmla="*/ 15746 w 21338"/>
              <a:gd name="T35" fmla="*/ 4385 h 21600"/>
              <a:gd name="T36" fmla="*/ 13569 w 21338"/>
              <a:gd name="T37" fmla="*/ 3248 h 21600"/>
              <a:gd name="T38" fmla="*/ 13569 w 21338"/>
              <a:gd name="T39" fmla="*/ 812 h 21600"/>
              <a:gd name="T40" fmla="*/ 12732 w 21338"/>
              <a:gd name="T41" fmla="*/ 0 h 21600"/>
              <a:gd name="T42" fmla="*/ 8546 w 21338"/>
              <a:gd name="T43" fmla="*/ 0 h 21600"/>
              <a:gd name="T44" fmla="*/ 7876 w 21338"/>
              <a:gd name="T45" fmla="*/ 325 h 21600"/>
              <a:gd name="T46" fmla="*/ 7541 w 21338"/>
              <a:gd name="T47" fmla="*/ 974 h 21600"/>
              <a:gd name="T48" fmla="*/ 7541 w 21338"/>
              <a:gd name="T49" fmla="*/ 3248 h 21600"/>
              <a:gd name="T50" fmla="*/ 5532 w 21338"/>
              <a:gd name="T51" fmla="*/ 4385 h 21600"/>
              <a:gd name="T52" fmla="*/ 3355 w 21338"/>
              <a:gd name="T53" fmla="*/ 3248 h 21600"/>
              <a:gd name="T54" fmla="*/ 2686 w 21338"/>
              <a:gd name="T55" fmla="*/ 3248 h 21600"/>
              <a:gd name="T56" fmla="*/ 2183 w 21338"/>
              <a:gd name="T57" fmla="*/ 3735 h 21600"/>
              <a:gd name="T58" fmla="*/ 6 w 21338"/>
              <a:gd name="T59" fmla="*/ 7308 h 21600"/>
              <a:gd name="T60" fmla="*/ 6 w 21338"/>
              <a:gd name="T61" fmla="*/ 7958 h 21600"/>
              <a:gd name="T62" fmla="*/ 509 w 21338"/>
              <a:gd name="T63" fmla="*/ 8445 h 21600"/>
              <a:gd name="T64" fmla="*/ 2518 w 21338"/>
              <a:gd name="T65" fmla="*/ 9582 h 21600"/>
              <a:gd name="T66" fmla="*/ 2518 w 21338"/>
              <a:gd name="T67" fmla="*/ 12018 h 21600"/>
              <a:gd name="T68" fmla="*/ 509 w 21338"/>
              <a:gd name="T69" fmla="*/ 13155 h 21600"/>
              <a:gd name="T70" fmla="*/ 174 w 21338"/>
              <a:gd name="T71" fmla="*/ 14454 h 21600"/>
              <a:gd name="T72" fmla="*/ 2183 w 21338"/>
              <a:gd name="T73" fmla="*/ 18027 h 21600"/>
              <a:gd name="T74" fmla="*/ 3523 w 21338"/>
              <a:gd name="T75" fmla="*/ 18352 h 21600"/>
              <a:gd name="T76" fmla="*/ 5532 w 21338"/>
              <a:gd name="T77" fmla="*/ 17215 h 21600"/>
              <a:gd name="T78" fmla="*/ 7709 w 21338"/>
              <a:gd name="T79" fmla="*/ 18352 h 21600"/>
              <a:gd name="T80" fmla="*/ 7709 w 21338"/>
              <a:gd name="T81" fmla="*/ 20788 h 21600"/>
              <a:gd name="T82" fmla="*/ 8044 w 21338"/>
              <a:gd name="T83" fmla="*/ 21438 h 21600"/>
              <a:gd name="T84" fmla="*/ 8713 w 21338"/>
              <a:gd name="T85" fmla="*/ 21600 h 21600"/>
              <a:gd name="T86" fmla="*/ 12899 w 21338"/>
              <a:gd name="T87" fmla="*/ 21600 h 21600"/>
              <a:gd name="T88" fmla="*/ 13737 w 21338"/>
              <a:gd name="T89" fmla="*/ 20626 h 21600"/>
              <a:gd name="T90" fmla="*/ 13737 w 21338"/>
              <a:gd name="T91" fmla="*/ 18352 h 21600"/>
              <a:gd name="T92" fmla="*/ 15913 w 21338"/>
              <a:gd name="T93" fmla="*/ 17053 h 21600"/>
              <a:gd name="T94" fmla="*/ 17923 w 21338"/>
              <a:gd name="T95" fmla="*/ 18189 h 21600"/>
              <a:gd name="T96" fmla="*/ 18592 w 21338"/>
              <a:gd name="T97" fmla="*/ 18352 h 21600"/>
              <a:gd name="T98" fmla="*/ 19262 w 21338"/>
              <a:gd name="T99" fmla="*/ 17865 h 21600"/>
              <a:gd name="T100" fmla="*/ 21272 w 21338"/>
              <a:gd name="T101" fmla="*/ 14292 h 21600"/>
              <a:gd name="T102" fmla="*/ 20937 w 21338"/>
              <a:gd name="T103" fmla="*/ 13155 h 21600"/>
              <a:gd name="T104" fmla="*/ 15579 w 21338"/>
              <a:gd name="T105" fmla="*/ 12343 h 21600"/>
              <a:gd name="T106" fmla="*/ 9048 w 21338"/>
              <a:gd name="T107" fmla="*/ 15591 h 21600"/>
              <a:gd name="T108" fmla="*/ 5699 w 21338"/>
              <a:gd name="T109" fmla="*/ 9257 h 21600"/>
              <a:gd name="T110" fmla="*/ 12230 w 21338"/>
              <a:gd name="T111" fmla="*/ 6009 h 21600"/>
              <a:gd name="T112" fmla="*/ 15579 w 21338"/>
              <a:gd name="T113" fmla="*/ 12343 h 21600"/>
              <a:gd name="T114" fmla="*/ 15579 w 21338"/>
              <a:gd name="T115" fmla="*/ 12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5"/>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5"/>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00B0F0"/>
          </a:solidFill>
          <a:ln>
            <a:noFill/>
          </a:ln>
        </p:spPr>
        <p:txBody>
          <a:bodyPr lIns="0" tIns="0" rIns="0" bIns="0"/>
          <a:lstStyle/>
          <a:p>
            <a:endParaRPr lang="en-US">
              <a:solidFill>
                <a:schemeClr val="bg1"/>
              </a:solidFill>
              <a:latin typeface="Segoe UI" panose="020B0502040204020203" pitchFamily="34" charset="0"/>
              <a:cs typeface="Segoe UI" panose="020B0502040204020203" pitchFamily="34" charset="0"/>
            </a:endParaRPr>
          </a:p>
        </p:txBody>
      </p:sp>
      <p:sp>
        <p:nvSpPr>
          <p:cNvPr id="17" name="Rectangle 28"/>
          <p:cNvSpPr/>
          <p:nvPr/>
        </p:nvSpPr>
        <p:spPr bwMode="auto">
          <a:xfrm>
            <a:off x="6142701" y="697247"/>
            <a:ext cx="1353599" cy="29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14:hiddenLine>
            </a:ext>
          </a:extLst>
        </p:spPr>
        <p:txBody>
          <a:bodyPr lIns="14288" tIns="14288" rIns="14288" bIns="14288" anchor="ctr"/>
          <a:lstStyle/>
          <a:p>
            <a:pPr defTabSz="1216660">
              <a:lnSpc>
                <a:spcPct val="120000"/>
              </a:lnSpc>
              <a:spcBef>
                <a:spcPct val="20000"/>
              </a:spcBef>
              <a:defRPr/>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6"/>
          <p:cNvSpPr>
            <a:spLocks noEditPoints="1"/>
          </p:cNvSpPr>
          <p:nvPr/>
        </p:nvSpPr>
        <p:spPr bwMode="auto">
          <a:xfrm>
            <a:off x="5973418" y="3042840"/>
            <a:ext cx="400448" cy="404876"/>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solidFill>
            <a:srgbClr val="00B0F0"/>
          </a:solidFill>
          <a:ln>
            <a:noFill/>
          </a:ln>
        </p:spPr>
        <p:txBody>
          <a:bodyPr vert="horz" wrap="square" lIns="121920" tIns="60960" rIns="121920" bIns="60960" numCol="1" anchor="t" anchorCtr="0" compatLnSpc="1"/>
          <a:lstStyle/>
          <a:p>
            <a:endParaRPr lang="en-US" sz="2400">
              <a:solidFill>
                <a:schemeClr val="bg1"/>
              </a:solidFill>
              <a:latin typeface="Segoe UI" panose="020B0502040204020203" pitchFamily="34" charset="0"/>
              <a:cs typeface="Segoe UI" panose="020B0502040204020203" pitchFamily="34" charset="0"/>
            </a:endParaRPr>
          </a:p>
        </p:txBody>
      </p:sp>
      <p:sp>
        <p:nvSpPr>
          <p:cNvPr id="27" name="Rectangle 26"/>
          <p:cNvSpPr/>
          <p:nvPr/>
        </p:nvSpPr>
        <p:spPr bwMode="auto">
          <a:xfrm>
            <a:off x="1011981" y="843515"/>
            <a:ext cx="2422100" cy="29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14:hiddenLine>
            </a:ext>
          </a:extLst>
        </p:spPr>
        <p:txBody>
          <a:bodyPr lIns="14288" tIns="14288" rIns="14288" bIns="14288" anchor="ct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摘要</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Shape 2698"/>
          <p:cNvSpPr/>
          <p:nvPr/>
        </p:nvSpPr>
        <p:spPr>
          <a:xfrm>
            <a:off x="947075" y="1401859"/>
            <a:ext cx="4508472" cy="4192814"/>
          </a:xfrm>
          <a:prstGeom prst="rect">
            <a:avLst/>
          </a:prstGeom>
          <a:ln w="12700">
            <a:miter lim="400000"/>
          </a:ln>
        </p:spPr>
        <p:txBody>
          <a:bodyPr wrap="square" lIns="25400" tIns="25400" rIns="25400" bIns="25400" anchor="ctr">
            <a:spAutoFit/>
          </a:bodyPr>
          <a:lstStyle>
            <a:lvl1pPr algn="l">
              <a:defRPr sz="2800">
                <a:solidFill>
                  <a:srgbClr val="5E7582"/>
                </a:solidFill>
                <a:latin typeface="Open Sans Bold"/>
                <a:ea typeface="Open Sans Bold"/>
                <a:cs typeface="Open Sans Bold"/>
                <a:sym typeface="Open Sans Bold"/>
              </a:defRPr>
            </a:lvl1pPr>
          </a:lstStyle>
          <a:p>
            <a:pPr defTabSz="1216660">
              <a:lnSpc>
                <a:spcPct val="150000"/>
              </a:lnSpc>
              <a:spcBef>
                <a:spcPct val="20000"/>
              </a:spcBef>
            </a:pPr>
            <a:r>
              <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、灵感获取：</a:t>
            </a:r>
            <a:endPar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鸟类和蝙蝠所具有导航能力。动物具有凭借内部神经表示大型三维环境，通过外部感知系统和自我运动线索进行改善。</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、新的方法论</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en-US" altLang="zh-CN" sz="1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DofSLAM</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 称为 神经</a:t>
            </a: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SLAM</a:t>
            </a:r>
          </a:p>
          <a:p>
            <a:pPr defTabSz="1216660">
              <a:lnSpc>
                <a:spcPct val="150000"/>
              </a:lnSpc>
              <a:spcBef>
                <a:spcPct val="20000"/>
              </a:spcBef>
            </a:pPr>
            <a:r>
              <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、作用原理：</a:t>
            </a:r>
            <a:endPar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通过局部视觉线索定位，采用多层经验松弛算法和对闭合路径积分累计误差进行修正。</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、证明方法：</a:t>
            </a:r>
            <a:endParaRPr lang="en-US" altLang="zh-CN" sz="1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使用合成和现实的数据集，证明神经</a:t>
            </a: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SLAM</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系统可以产生拓扑正确三维地图</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Freeform 114">
            <a:extLst>
              <a:ext uri="{FF2B5EF4-FFF2-40B4-BE49-F238E27FC236}">
                <a16:creationId xmlns:a16="http://schemas.microsoft.com/office/drawing/2014/main" id="{D3C91B8F-CACE-4735-92FB-51E08198214B}"/>
              </a:ext>
            </a:extLst>
          </p:cNvPr>
          <p:cNvSpPr>
            <a:spLocks noEditPoints="1"/>
          </p:cNvSpPr>
          <p:nvPr/>
        </p:nvSpPr>
        <p:spPr bwMode="auto">
          <a:xfrm>
            <a:off x="6002214" y="4910586"/>
            <a:ext cx="421393" cy="487459"/>
          </a:xfrm>
          <a:custGeom>
            <a:avLst/>
            <a:gdLst>
              <a:gd name="T0" fmla="*/ 18 w 62"/>
              <a:gd name="T1" fmla="*/ 30 h 80"/>
              <a:gd name="T2" fmla="*/ 18 w 62"/>
              <a:gd name="T3" fmla="*/ 56 h 80"/>
              <a:gd name="T4" fmla="*/ 25 w 62"/>
              <a:gd name="T5" fmla="*/ 63 h 80"/>
              <a:gd name="T6" fmla="*/ 37 w 62"/>
              <a:gd name="T7" fmla="*/ 63 h 80"/>
              <a:gd name="T8" fmla="*/ 43 w 62"/>
              <a:gd name="T9" fmla="*/ 56 h 80"/>
              <a:gd name="T10" fmla="*/ 43 w 62"/>
              <a:gd name="T11" fmla="*/ 30 h 80"/>
              <a:gd name="T12" fmla="*/ 43 w 62"/>
              <a:gd name="T13" fmla="*/ 30 h 80"/>
              <a:gd name="T14" fmla="*/ 48 w 62"/>
              <a:gd name="T15" fmla="*/ 17 h 80"/>
              <a:gd name="T16" fmla="*/ 31 w 62"/>
              <a:gd name="T17" fmla="*/ 0 h 80"/>
              <a:gd name="T18" fmla="*/ 13 w 62"/>
              <a:gd name="T19" fmla="*/ 17 h 80"/>
              <a:gd name="T20" fmla="*/ 18 w 62"/>
              <a:gd name="T21" fmla="*/ 30 h 80"/>
              <a:gd name="T22" fmla="*/ 59 w 62"/>
              <a:gd name="T23" fmla="*/ 36 h 80"/>
              <a:gd name="T24" fmla="*/ 58 w 62"/>
              <a:gd name="T25" fmla="*/ 34 h 80"/>
              <a:gd name="T26" fmla="*/ 50 w 62"/>
              <a:gd name="T27" fmla="*/ 40 h 80"/>
              <a:gd name="T28" fmla="*/ 51 w 62"/>
              <a:gd name="T29" fmla="*/ 41 h 80"/>
              <a:gd name="T30" fmla="*/ 52 w 62"/>
              <a:gd name="T31" fmla="*/ 49 h 80"/>
              <a:gd name="T32" fmla="*/ 31 w 62"/>
              <a:gd name="T33" fmla="*/ 70 h 80"/>
              <a:gd name="T34" fmla="*/ 9 w 62"/>
              <a:gd name="T35" fmla="*/ 49 h 80"/>
              <a:gd name="T36" fmla="*/ 11 w 62"/>
              <a:gd name="T37" fmla="*/ 40 h 80"/>
              <a:gd name="T38" fmla="*/ 12 w 62"/>
              <a:gd name="T39" fmla="*/ 39 h 80"/>
              <a:gd name="T40" fmla="*/ 4 w 62"/>
              <a:gd name="T41" fmla="*/ 33 h 80"/>
              <a:gd name="T42" fmla="*/ 3 w 62"/>
              <a:gd name="T43" fmla="*/ 35 h 80"/>
              <a:gd name="T44" fmla="*/ 0 w 62"/>
              <a:gd name="T45" fmla="*/ 49 h 80"/>
              <a:gd name="T46" fmla="*/ 31 w 62"/>
              <a:gd name="T47" fmla="*/ 80 h 80"/>
              <a:gd name="T48" fmla="*/ 62 w 62"/>
              <a:gd name="T49" fmla="*/ 49 h 80"/>
              <a:gd name="T50" fmla="*/ 59 w 62"/>
              <a:gd name="T51"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80">
                <a:moveTo>
                  <a:pt x="18" y="30"/>
                </a:moveTo>
                <a:cubicBezTo>
                  <a:pt x="18" y="56"/>
                  <a:pt x="18" y="56"/>
                  <a:pt x="18" y="56"/>
                </a:cubicBezTo>
                <a:cubicBezTo>
                  <a:pt x="18" y="60"/>
                  <a:pt x="21" y="63"/>
                  <a:pt x="25" y="63"/>
                </a:cubicBezTo>
                <a:cubicBezTo>
                  <a:pt x="37" y="63"/>
                  <a:pt x="37" y="63"/>
                  <a:pt x="37" y="63"/>
                </a:cubicBezTo>
                <a:cubicBezTo>
                  <a:pt x="40" y="63"/>
                  <a:pt x="43" y="60"/>
                  <a:pt x="43" y="56"/>
                </a:cubicBezTo>
                <a:cubicBezTo>
                  <a:pt x="43" y="30"/>
                  <a:pt x="43" y="30"/>
                  <a:pt x="43" y="30"/>
                </a:cubicBezTo>
                <a:cubicBezTo>
                  <a:pt x="43" y="30"/>
                  <a:pt x="43" y="30"/>
                  <a:pt x="43" y="30"/>
                </a:cubicBezTo>
                <a:cubicBezTo>
                  <a:pt x="46" y="27"/>
                  <a:pt x="48" y="22"/>
                  <a:pt x="48" y="17"/>
                </a:cubicBezTo>
                <a:cubicBezTo>
                  <a:pt x="48" y="8"/>
                  <a:pt x="40" y="0"/>
                  <a:pt x="31" y="0"/>
                </a:cubicBezTo>
                <a:cubicBezTo>
                  <a:pt x="21" y="0"/>
                  <a:pt x="13" y="8"/>
                  <a:pt x="13" y="17"/>
                </a:cubicBezTo>
                <a:cubicBezTo>
                  <a:pt x="13" y="22"/>
                  <a:pt x="15" y="27"/>
                  <a:pt x="18" y="30"/>
                </a:cubicBezTo>
                <a:close/>
                <a:moveTo>
                  <a:pt x="59" y="36"/>
                </a:moveTo>
                <a:cubicBezTo>
                  <a:pt x="58" y="34"/>
                  <a:pt x="58" y="34"/>
                  <a:pt x="58" y="34"/>
                </a:cubicBezTo>
                <a:cubicBezTo>
                  <a:pt x="50" y="40"/>
                  <a:pt x="50" y="40"/>
                  <a:pt x="50" y="40"/>
                </a:cubicBezTo>
                <a:cubicBezTo>
                  <a:pt x="51" y="41"/>
                  <a:pt x="51" y="41"/>
                  <a:pt x="51" y="41"/>
                </a:cubicBezTo>
                <a:cubicBezTo>
                  <a:pt x="52" y="43"/>
                  <a:pt x="52" y="46"/>
                  <a:pt x="52" y="49"/>
                </a:cubicBezTo>
                <a:cubicBezTo>
                  <a:pt x="52" y="61"/>
                  <a:pt x="43" y="70"/>
                  <a:pt x="31" y="70"/>
                </a:cubicBezTo>
                <a:cubicBezTo>
                  <a:pt x="19" y="70"/>
                  <a:pt x="9" y="61"/>
                  <a:pt x="9" y="49"/>
                </a:cubicBezTo>
                <a:cubicBezTo>
                  <a:pt x="9" y="46"/>
                  <a:pt x="10" y="43"/>
                  <a:pt x="11" y="40"/>
                </a:cubicBezTo>
                <a:cubicBezTo>
                  <a:pt x="12" y="39"/>
                  <a:pt x="12" y="39"/>
                  <a:pt x="12" y="39"/>
                </a:cubicBezTo>
                <a:cubicBezTo>
                  <a:pt x="4" y="33"/>
                  <a:pt x="4" y="33"/>
                  <a:pt x="4" y="33"/>
                </a:cubicBezTo>
                <a:cubicBezTo>
                  <a:pt x="3" y="35"/>
                  <a:pt x="3" y="35"/>
                  <a:pt x="3" y="35"/>
                </a:cubicBezTo>
                <a:cubicBezTo>
                  <a:pt x="1" y="39"/>
                  <a:pt x="0" y="44"/>
                  <a:pt x="0" y="49"/>
                </a:cubicBezTo>
                <a:cubicBezTo>
                  <a:pt x="0" y="66"/>
                  <a:pt x="14" y="80"/>
                  <a:pt x="31" y="80"/>
                </a:cubicBezTo>
                <a:cubicBezTo>
                  <a:pt x="48" y="80"/>
                  <a:pt x="62" y="66"/>
                  <a:pt x="62" y="49"/>
                </a:cubicBezTo>
                <a:cubicBezTo>
                  <a:pt x="62" y="44"/>
                  <a:pt x="61" y="40"/>
                  <a:pt x="59" y="36"/>
                </a:cubicBezTo>
                <a:close/>
              </a:path>
            </a:pathLst>
          </a:custGeom>
          <a:solidFill>
            <a:srgbClr val="00B0F0"/>
          </a:solidFill>
          <a:ln>
            <a:noFill/>
          </a:ln>
        </p:spPr>
        <p:txBody>
          <a:bodyPr vert="horz" wrap="square" lIns="91440" tIns="45720" rIns="91440" bIns="45720" numCol="1" anchor="t" anchorCtr="0" compatLnSpc="1"/>
          <a:lstStyle/>
          <a:p>
            <a:endParaRPr lang="zh-CN" altLang="en-US" dirty="0"/>
          </a:p>
        </p:txBody>
      </p:sp>
      <p:sp>
        <p:nvSpPr>
          <p:cNvPr id="34" name="Rectangle 12">
            <a:extLst>
              <a:ext uri="{FF2B5EF4-FFF2-40B4-BE49-F238E27FC236}">
                <a16:creationId xmlns:a16="http://schemas.microsoft.com/office/drawing/2014/main" id="{AC5EB98D-8B08-464A-9186-5CEE3CE658B9}"/>
              </a:ext>
            </a:extLst>
          </p:cNvPr>
          <p:cNvSpPr/>
          <p:nvPr/>
        </p:nvSpPr>
        <p:spPr bwMode="auto">
          <a:xfrm>
            <a:off x="6790005" y="4900754"/>
            <a:ext cx="3848500" cy="40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Multilayered head direction cells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25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1000" fill="hold"/>
                                        <p:tgtEl>
                                          <p:spTgt spid="27"/>
                                        </p:tgtEl>
                                        <p:attrNameLst>
                                          <p:attrName>ppt_x</p:attrName>
                                        </p:attrNameLst>
                                      </p:cBhvr>
                                      <p:tavLst>
                                        <p:tav tm="0">
                                          <p:val>
                                            <p:strVal val="#ppt_x"/>
                                          </p:val>
                                        </p:tav>
                                        <p:tav tm="100000">
                                          <p:val>
                                            <p:strVal val="#ppt_x"/>
                                          </p:val>
                                        </p:tav>
                                      </p:tavLst>
                                    </p:anim>
                                    <p:anim calcmode="lin" valueType="num">
                                      <p:cBhvr additive="base">
                                        <p:cTn id="65" dur="1000" fill="hold"/>
                                        <p:tgtEl>
                                          <p:spTgt spid="2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25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1000" fill="hold"/>
                                        <p:tgtEl>
                                          <p:spTgt spid="28"/>
                                        </p:tgtEl>
                                        <p:attrNameLst>
                                          <p:attrName>ppt_x</p:attrName>
                                        </p:attrNameLst>
                                      </p:cBhvr>
                                      <p:tavLst>
                                        <p:tav tm="0">
                                          <p:val>
                                            <p:strVal val="#ppt_x"/>
                                          </p:val>
                                        </p:tav>
                                        <p:tav tm="100000">
                                          <p:val>
                                            <p:strVal val="#ppt_x"/>
                                          </p:val>
                                        </p:tav>
                                      </p:tavLst>
                                    </p:anim>
                                    <p:anim calcmode="lin" valueType="num">
                                      <p:cBhvr additive="base">
                                        <p:cTn id="69"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2" grpId="0"/>
      <p:bldP spid="13" grpId="0" animBg="1"/>
      <p:bldP spid="15" grpId="0"/>
      <p:bldP spid="16" grpId="0" animBg="1"/>
      <p:bldP spid="17" grpId="0"/>
      <p:bldP spid="26" grpId="0" animBg="1"/>
      <p:bldP spid="27" grpId="0"/>
      <p:bldP spid="28" grpId="0" animBg="1"/>
      <p:bldP spid="30" grpId="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995681" y="257315"/>
            <a:ext cx="2438400" cy="400110"/>
          </a:xfrm>
          <a:prstGeom prst="rect">
            <a:avLst/>
          </a:prstGeom>
          <a:noFill/>
        </p:spPr>
        <p:txBody>
          <a:bodyPr wrap="square" rtlCol="0">
            <a:spAutoFit/>
          </a:bodyPr>
          <a:lstStyle/>
          <a:p>
            <a:r>
              <a:rPr lang="zh-CN" altLang="en-US" sz="2000" b="1" dirty="0">
                <a:solidFill>
                  <a:srgbClr val="00B0F0"/>
                </a:solidFill>
                <a:latin typeface="微软雅黑 Light" panose="020B0502040204020203" pitchFamily="34" charset="-122"/>
                <a:ea typeface="微软雅黑 Light" panose="020B0502040204020203" pitchFamily="34" charset="-122"/>
              </a:rPr>
              <a:t>背景与关键字</a:t>
            </a:r>
          </a:p>
        </p:txBody>
      </p:sp>
      <p:sp>
        <p:nvSpPr>
          <p:cNvPr id="7" name="Rectangle 2"/>
          <p:cNvSpPr/>
          <p:nvPr/>
        </p:nvSpPr>
        <p:spPr bwMode="auto">
          <a:xfrm>
            <a:off x="6736454" y="2187597"/>
            <a:ext cx="3115778" cy="28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Brain-inspired navigation</a:t>
            </a:r>
          </a:p>
        </p:txBody>
      </p:sp>
      <p:sp>
        <p:nvSpPr>
          <p:cNvPr id="8" name="AutoShape 3"/>
          <p:cNvSpPr/>
          <p:nvPr/>
        </p:nvSpPr>
        <p:spPr bwMode="auto">
          <a:xfrm>
            <a:off x="5937928" y="2023037"/>
            <a:ext cx="379979" cy="398130"/>
          </a:xfrm>
          <a:custGeom>
            <a:avLst/>
            <a:gdLst>
              <a:gd name="T0" fmla="*/ 8071 w 21600"/>
              <a:gd name="T1" fmla="*/ 8035 h 21600"/>
              <a:gd name="T2" fmla="*/ 11327 w 21600"/>
              <a:gd name="T3" fmla="*/ 9235 h 21600"/>
              <a:gd name="T4" fmla="*/ 14583 w 21600"/>
              <a:gd name="T5" fmla="*/ 4904 h 21600"/>
              <a:gd name="T6" fmla="*/ 15088 w 21600"/>
              <a:gd name="T7" fmla="*/ 4330 h 21600"/>
              <a:gd name="T8" fmla="*/ 17289 w 21600"/>
              <a:gd name="T9" fmla="*/ 6157 h 21600"/>
              <a:gd name="T10" fmla="*/ 17289 w 21600"/>
              <a:gd name="T11" fmla="*/ 3078 h 21600"/>
              <a:gd name="T12" fmla="*/ 17289 w 21600"/>
              <a:gd name="T13" fmla="*/ 0 h 21600"/>
              <a:gd name="T14" fmla="*/ 14583 w 21600"/>
              <a:gd name="T15" fmla="*/ 626 h 21600"/>
              <a:gd name="T16" fmla="*/ 11878 w 21600"/>
              <a:gd name="T17" fmla="*/ 1200 h 21600"/>
              <a:gd name="T18" fmla="*/ 14033 w 21600"/>
              <a:gd name="T19" fmla="*/ 3704 h 21600"/>
              <a:gd name="T20" fmla="*/ 10777 w 21600"/>
              <a:gd name="T21" fmla="*/ 7409 h 21600"/>
              <a:gd name="T22" fmla="*/ 7567 w 21600"/>
              <a:gd name="T23" fmla="*/ 6157 h 21600"/>
              <a:gd name="T24" fmla="*/ 5411 w 21600"/>
              <a:gd name="T25" fmla="*/ 10487 h 21600"/>
              <a:gd name="T26" fmla="*/ 2155 w 21600"/>
              <a:gd name="T27" fmla="*/ 9235 h 21600"/>
              <a:gd name="T28" fmla="*/ 550 w 21600"/>
              <a:gd name="T29" fmla="*/ 14817 h 21600"/>
              <a:gd name="T30" fmla="*/ 0 w 21600"/>
              <a:gd name="T31" fmla="*/ 16017 h 21600"/>
              <a:gd name="T32" fmla="*/ 1055 w 21600"/>
              <a:gd name="T33" fmla="*/ 16643 h 21600"/>
              <a:gd name="T34" fmla="*/ 2706 w 21600"/>
              <a:gd name="T35" fmla="*/ 11113 h 21600"/>
              <a:gd name="T36" fmla="*/ 5916 w 21600"/>
              <a:gd name="T37" fmla="*/ 12313 h 21600"/>
              <a:gd name="T38" fmla="*/ 8071 w 21600"/>
              <a:gd name="T39" fmla="*/ 8035 h 21600"/>
              <a:gd name="T40" fmla="*/ 6466 w 21600"/>
              <a:gd name="T41" fmla="*/ 21600 h 21600"/>
              <a:gd name="T42" fmla="*/ 6466 w 21600"/>
              <a:gd name="T43" fmla="*/ 16643 h 21600"/>
              <a:gd name="T44" fmla="*/ 3761 w 21600"/>
              <a:gd name="T45" fmla="*/ 16643 h 21600"/>
              <a:gd name="T46" fmla="*/ 3761 w 21600"/>
              <a:gd name="T47" fmla="*/ 21600 h 21600"/>
              <a:gd name="T48" fmla="*/ 6466 w 21600"/>
              <a:gd name="T49" fmla="*/ 21600 h 21600"/>
              <a:gd name="T50" fmla="*/ 10227 w 21600"/>
              <a:gd name="T51" fmla="*/ 21600 h 21600"/>
              <a:gd name="T52" fmla="*/ 7567 w 21600"/>
              <a:gd name="T53" fmla="*/ 21600 h 21600"/>
              <a:gd name="T54" fmla="*/ 7567 w 21600"/>
              <a:gd name="T55" fmla="*/ 14817 h 21600"/>
              <a:gd name="T56" fmla="*/ 10227 w 21600"/>
              <a:gd name="T57" fmla="*/ 14817 h 21600"/>
              <a:gd name="T58" fmla="*/ 10227 w 21600"/>
              <a:gd name="T59" fmla="*/ 21600 h 21600"/>
              <a:gd name="T60" fmla="*/ 14033 w 21600"/>
              <a:gd name="T61" fmla="*/ 21600 h 21600"/>
              <a:gd name="T62" fmla="*/ 11327 w 21600"/>
              <a:gd name="T63" fmla="*/ 21600 h 21600"/>
              <a:gd name="T64" fmla="*/ 11327 w 21600"/>
              <a:gd name="T65" fmla="*/ 12313 h 21600"/>
              <a:gd name="T66" fmla="*/ 14033 w 21600"/>
              <a:gd name="T67" fmla="*/ 12313 h 21600"/>
              <a:gd name="T68" fmla="*/ 14033 w 21600"/>
              <a:gd name="T69" fmla="*/ 21600 h 21600"/>
              <a:gd name="T70" fmla="*/ 17794 w 21600"/>
              <a:gd name="T71" fmla="*/ 21600 h 21600"/>
              <a:gd name="T72" fmla="*/ 15088 w 21600"/>
              <a:gd name="T73" fmla="*/ 21600 h 21600"/>
              <a:gd name="T74" fmla="*/ 15088 w 21600"/>
              <a:gd name="T75" fmla="*/ 9861 h 21600"/>
              <a:gd name="T76" fmla="*/ 17794 w 21600"/>
              <a:gd name="T77" fmla="*/ 9861 h 21600"/>
              <a:gd name="T78" fmla="*/ 17794 w 21600"/>
              <a:gd name="T79" fmla="*/ 21600 h 21600"/>
              <a:gd name="T80" fmla="*/ 18894 w 21600"/>
              <a:gd name="T81" fmla="*/ 6783 h 21600"/>
              <a:gd name="T82" fmla="*/ 18894 w 21600"/>
              <a:gd name="T83" fmla="*/ 21600 h 21600"/>
              <a:gd name="T84" fmla="*/ 21600 w 21600"/>
              <a:gd name="T85" fmla="*/ 21600 h 21600"/>
              <a:gd name="T86" fmla="*/ 21600 w 21600"/>
              <a:gd name="T87" fmla="*/ 6783 h 21600"/>
              <a:gd name="T88" fmla="*/ 18894 w 21600"/>
              <a:gd name="T89" fmla="*/ 6783 h 21600"/>
              <a:gd name="T90" fmla="*/ 18894 w 21600"/>
              <a:gd name="T91" fmla="*/ 678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00" h="2160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moveTo>
                  <a:pt x="18894" y="6783"/>
                </a:moveTo>
              </a:path>
            </a:pathLst>
          </a:custGeom>
          <a:solidFill>
            <a:srgbClr val="00B0F0"/>
          </a:solidFill>
          <a:ln>
            <a:noFill/>
          </a:ln>
        </p:spPr>
        <p:txBody>
          <a:bodyPr lIns="0" tIns="0" rIns="0" bIns="0"/>
          <a:lstStyle/>
          <a:p>
            <a:endParaRPr lang="en-US" dirty="0">
              <a:solidFill>
                <a:schemeClr val="bg1"/>
              </a:solidFill>
              <a:latin typeface="Segoe UI" panose="020B0502040204020203" pitchFamily="34" charset="0"/>
              <a:cs typeface="Segoe UI" panose="020B0502040204020203" pitchFamily="34" charset="0"/>
            </a:endParaRPr>
          </a:p>
        </p:txBody>
      </p:sp>
      <p:sp>
        <p:nvSpPr>
          <p:cNvPr id="10" name="Rectangle 6"/>
          <p:cNvSpPr/>
          <p:nvPr/>
        </p:nvSpPr>
        <p:spPr bwMode="auto">
          <a:xfrm>
            <a:off x="6736454" y="3161636"/>
            <a:ext cx="4911925" cy="255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Simultaneous localization and mapping (SLAM)</a:t>
            </a:r>
          </a:p>
        </p:txBody>
      </p:sp>
      <p:sp>
        <p:nvSpPr>
          <p:cNvPr id="12" name="Rectangle 12"/>
          <p:cNvSpPr/>
          <p:nvPr/>
        </p:nvSpPr>
        <p:spPr bwMode="auto">
          <a:xfrm>
            <a:off x="6819500" y="3941534"/>
            <a:ext cx="5666963" cy="34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3D grid cell</a:t>
            </a:r>
          </a:p>
        </p:txBody>
      </p:sp>
      <p:sp>
        <p:nvSpPr>
          <p:cNvPr id="13" name="AutoShape 13"/>
          <p:cNvSpPr/>
          <p:nvPr/>
        </p:nvSpPr>
        <p:spPr bwMode="auto">
          <a:xfrm>
            <a:off x="6002215" y="3941534"/>
            <a:ext cx="421393" cy="348977"/>
          </a:xfrm>
          <a:custGeom>
            <a:avLst/>
            <a:gdLst>
              <a:gd name="T0" fmla="*/ 15660 w 21600"/>
              <a:gd name="T1" fmla="*/ 16668 h 21148"/>
              <a:gd name="T2" fmla="*/ 11880 w 21600"/>
              <a:gd name="T3" fmla="*/ 12668 h 21148"/>
              <a:gd name="T4" fmla="*/ 11880 w 21600"/>
              <a:gd name="T5" fmla="*/ 10428 h 21148"/>
              <a:gd name="T6" fmla="*/ 13365 w 21600"/>
              <a:gd name="T7" fmla="*/ 12508 h 21148"/>
              <a:gd name="T8" fmla="*/ 15390 w 21600"/>
              <a:gd name="T9" fmla="*/ 11388 h 21148"/>
              <a:gd name="T10" fmla="*/ 16470 w 21600"/>
              <a:gd name="T11" fmla="*/ 11228 h 21148"/>
              <a:gd name="T12" fmla="*/ 17820 w 21600"/>
              <a:gd name="T13" fmla="*/ 9948 h 21148"/>
              <a:gd name="T14" fmla="*/ 21600 w 21600"/>
              <a:gd name="T15" fmla="*/ 14428 h 21148"/>
              <a:gd name="T16" fmla="*/ 18765 w 21600"/>
              <a:gd name="T17" fmla="*/ 4828 h 21148"/>
              <a:gd name="T18" fmla="*/ 18630 w 21600"/>
              <a:gd name="T19" fmla="*/ 2588 h 21148"/>
              <a:gd name="T20" fmla="*/ 15660 w 21600"/>
              <a:gd name="T21" fmla="*/ 28 h 21148"/>
              <a:gd name="T22" fmla="*/ 12690 w 21600"/>
              <a:gd name="T23" fmla="*/ 4828 h 21148"/>
              <a:gd name="T24" fmla="*/ 12285 w 21600"/>
              <a:gd name="T25" fmla="*/ 5308 h 21148"/>
              <a:gd name="T26" fmla="*/ 13230 w 21600"/>
              <a:gd name="T27" fmla="*/ 6748 h 21148"/>
              <a:gd name="T28" fmla="*/ 13635 w 21600"/>
              <a:gd name="T29" fmla="*/ 8188 h 21148"/>
              <a:gd name="T30" fmla="*/ 13635 w 21600"/>
              <a:gd name="T31" fmla="*/ 8188 h 21148"/>
              <a:gd name="T32" fmla="*/ 13770 w 21600"/>
              <a:gd name="T33" fmla="*/ 8348 h 21148"/>
              <a:gd name="T34" fmla="*/ 13770 w 21600"/>
              <a:gd name="T35" fmla="*/ 8668 h 21148"/>
              <a:gd name="T36" fmla="*/ 15660 w 21600"/>
              <a:gd name="T37" fmla="*/ 11068 h 21148"/>
              <a:gd name="T38" fmla="*/ 17415 w 21600"/>
              <a:gd name="T39" fmla="*/ 8668 h 21148"/>
              <a:gd name="T40" fmla="*/ 17550 w 21600"/>
              <a:gd name="T41" fmla="*/ 8188 h 21148"/>
              <a:gd name="T42" fmla="*/ 17955 w 21600"/>
              <a:gd name="T43" fmla="*/ 6748 h 21148"/>
              <a:gd name="T44" fmla="*/ 18900 w 21600"/>
              <a:gd name="T45" fmla="*/ 5308 h 21148"/>
              <a:gd name="T46" fmla="*/ 16335 w 21600"/>
              <a:gd name="T47" fmla="*/ 14268 h 21148"/>
              <a:gd name="T48" fmla="*/ 16335 w 21600"/>
              <a:gd name="T49" fmla="*/ 14268 h 21148"/>
              <a:gd name="T50" fmla="*/ 16335 w 21600"/>
              <a:gd name="T51" fmla="*/ 14268 h 21148"/>
              <a:gd name="T52" fmla="*/ 16335 w 21600"/>
              <a:gd name="T53" fmla="*/ 14268 h 21148"/>
              <a:gd name="T54" fmla="*/ 16335 w 21600"/>
              <a:gd name="T55" fmla="*/ 14268 h 21148"/>
              <a:gd name="T56" fmla="*/ 9855 w 21600"/>
              <a:gd name="T57" fmla="*/ 13148 h 21148"/>
              <a:gd name="T58" fmla="*/ 8100 w 21600"/>
              <a:gd name="T59" fmla="*/ 14748 h 21148"/>
              <a:gd name="T60" fmla="*/ 7020 w 21600"/>
              <a:gd name="T61" fmla="*/ 14908 h 21148"/>
              <a:gd name="T62" fmla="*/ 4455 w 21600"/>
              <a:gd name="T63" fmla="*/ 16188 h 21148"/>
              <a:gd name="T64" fmla="*/ 2700 w 21600"/>
              <a:gd name="T65" fmla="*/ 13788 h 21148"/>
              <a:gd name="T66" fmla="*/ 7155 w 21600"/>
              <a:gd name="T67" fmla="*/ 21148 h 21148"/>
              <a:gd name="T68" fmla="*/ 11610 w 21600"/>
              <a:gd name="T69" fmla="*/ 13788 h 21148"/>
              <a:gd name="T70" fmla="*/ 10935 w 21600"/>
              <a:gd name="T71" fmla="*/ 7228 h 21148"/>
              <a:gd name="T72" fmla="*/ 10665 w 21600"/>
              <a:gd name="T73" fmla="*/ 4348 h 21148"/>
              <a:gd name="T74" fmla="*/ 7155 w 21600"/>
              <a:gd name="T75" fmla="*/ 1308 h 21148"/>
              <a:gd name="T76" fmla="*/ 3645 w 21600"/>
              <a:gd name="T77" fmla="*/ 7068 h 21148"/>
              <a:gd name="T78" fmla="*/ 3240 w 21600"/>
              <a:gd name="T79" fmla="*/ 7708 h 21148"/>
              <a:gd name="T80" fmla="*/ 4320 w 21600"/>
              <a:gd name="T81" fmla="*/ 9468 h 21148"/>
              <a:gd name="T82" fmla="*/ 4725 w 21600"/>
              <a:gd name="T83" fmla="*/ 11068 h 21148"/>
              <a:gd name="T84" fmla="*/ 4860 w 21600"/>
              <a:gd name="T85" fmla="*/ 11228 h 21148"/>
              <a:gd name="T86" fmla="*/ 4860 w 21600"/>
              <a:gd name="T87" fmla="*/ 11228 h 21148"/>
              <a:gd name="T88" fmla="*/ 4995 w 21600"/>
              <a:gd name="T89" fmla="*/ 11708 h 21148"/>
              <a:gd name="T90" fmla="*/ 7155 w 21600"/>
              <a:gd name="T91" fmla="*/ 14588 h 21148"/>
              <a:gd name="T92" fmla="*/ 9315 w 21600"/>
              <a:gd name="T93" fmla="*/ 11708 h 21148"/>
              <a:gd name="T94" fmla="*/ 9450 w 21600"/>
              <a:gd name="T95" fmla="*/ 11228 h 21148"/>
              <a:gd name="T96" fmla="*/ 9990 w 21600"/>
              <a:gd name="T97" fmla="*/ 9468 h 21148"/>
              <a:gd name="T98" fmla="*/ 11070 w 21600"/>
              <a:gd name="T99" fmla="*/ 7708 h 2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rgbClr val="00B0F0"/>
          </a:solidFill>
          <a:ln>
            <a:noFill/>
          </a:ln>
        </p:spPr>
        <p:txBody>
          <a:bodyPr lIns="0" tIns="0" rIns="0" bIns="0"/>
          <a:lstStyle/>
          <a:p>
            <a:endParaRPr lang="en-US">
              <a:solidFill>
                <a:schemeClr val="bg1"/>
              </a:solidFill>
              <a:latin typeface="Segoe UI" panose="020B0502040204020203" pitchFamily="34" charset="0"/>
              <a:cs typeface="Segoe UI" panose="020B0502040204020203" pitchFamily="34" charset="0"/>
            </a:endParaRPr>
          </a:p>
        </p:txBody>
      </p:sp>
      <p:sp>
        <p:nvSpPr>
          <p:cNvPr id="15" name="Rectangle 16"/>
          <p:cNvSpPr/>
          <p:nvPr/>
        </p:nvSpPr>
        <p:spPr bwMode="auto">
          <a:xfrm>
            <a:off x="6736454" y="1216701"/>
            <a:ext cx="2836161" cy="26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800" dirty="0">
                <a:solidFill>
                  <a:schemeClr val="bg1"/>
                </a:solidFill>
                <a:effectLst/>
                <a:latin typeface="Times-Roman"/>
              </a:rPr>
              <a:t>Bio-inspired robotics</a:t>
            </a:r>
            <a:endPar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17"/>
          <p:cNvSpPr/>
          <p:nvPr/>
        </p:nvSpPr>
        <p:spPr bwMode="auto">
          <a:xfrm>
            <a:off x="5973418" y="1181840"/>
            <a:ext cx="379979" cy="398130"/>
          </a:xfrm>
          <a:custGeom>
            <a:avLst/>
            <a:gdLst>
              <a:gd name="T0" fmla="*/ 11727 w 21338"/>
              <a:gd name="T1" fmla="*/ 7308 h 21600"/>
              <a:gd name="T2" fmla="*/ 7039 w 21338"/>
              <a:gd name="T3" fmla="*/ 9744 h 21600"/>
              <a:gd name="T4" fmla="*/ 9551 w 21338"/>
              <a:gd name="T5" fmla="*/ 14292 h 21600"/>
              <a:gd name="T6" fmla="*/ 14239 w 21338"/>
              <a:gd name="T7" fmla="*/ 11856 h 21600"/>
              <a:gd name="T8" fmla="*/ 11727 w 21338"/>
              <a:gd name="T9" fmla="*/ 7308 h 21600"/>
              <a:gd name="T10" fmla="*/ 12397 w 21338"/>
              <a:gd name="T11" fmla="*/ 11368 h 21600"/>
              <a:gd name="T12" fmla="*/ 10053 w 21338"/>
              <a:gd name="T13" fmla="*/ 12505 h 21600"/>
              <a:gd name="T14" fmla="*/ 8881 w 21338"/>
              <a:gd name="T15" fmla="*/ 10232 h 21600"/>
              <a:gd name="T16" fmla="*/ 11225 w 21338"/>
              <a:gd name="T17" fmla="*/ 9095 h 21600"/>
              <a:gd name="T18" fmla="*/ 12397 w 21338"/>
              <a:gd name="T19" fmla="*/ 11368 h 21600"/>
              <a:gd name="T20" fmla="*/ 20937 w 21338"/>
              <a:gd name="T21" fmla="*/ 13155 h 21600"/>
              <a:gd name="T22" fmla="*/ 18760 w 21338"/>
              <a:gd name="T23" fmla="*/ 12018 h 21600"/>
              <a:gd name="T24" fmla="*/ 18760 w 21338"/>
              <a:gd name="T25" fmla="*/ 9420 h 21600"/>
              <a:gd name="T26" fmla="*/ 20769 w 21338"/>
              <a:gd name="T27" fmla="*/ 8120 h 21600"/>
              <a:gd name="T28" fmla="*/ 21104 w 21338"/>
              <a:gd name="T29" fmla="*/ 6983 h 21600"/>
              <a:gd name="T30" fmla="*/ 18927 w 21338"/>
              <a:gd name="T31" fmla="*/ 3411 h 21600"/>
              <a:gd name="T32" fmla="*/ 17755 w 21338"/>
              <a:gd name="T33" fmla="*/ 3086 h 21600"/>
              <a:gd name="T34" fmla="*/ 15746 w 21338"/>
              <a:gd name="T35" fmla="*/ 4385 h 21600"/>
              <a:gd name="T36" fmla="*/ 13569 w 21338"/>
              <a:gd name="T37" fmla="*/ 3248 h 21600"/>
              <a:gd name="T38" fmla="*/ 13569 w 21338"/>
              <a:gd name="T39" fmla="*/ 812 h 21600"/>
              <a:gd name="T40" fmla="*/ 12732 w 21338"/>
              <a:gd name="T41" fmla="*/ 0 h 21600"/>
              <a:gd name="T42" fmla="*/ 8546 w 21338"/>
              <a:gd name="T43" fmla="*/ 0 h 21600"/>
              <a:gd name="T44" fmla="*/ 7876 w 21338"/>
              <a:gd name="T45" fmla="*/ 325 h 21600"/>
              <a:gd name="T46" fmla="*/ 7541 w 21338"/>
              <a:gd name="T47" fmla="*/ 974 h 21600"/>
              <a:gd name="T48" fmla="*/ 7541 w 21338"/>
              <a:gd name="T49" fmla="*/ 3248 h 21600"/>
              <a:gd name="T50" fmla="*/ 5532 w 21338"/>
              <a:gd name="T51" fmla="*/ 4385 h 21600"/>
              <a:gd name="T52" fmla="*/ 3355 w 21338"/>
              <a:gd name="T53" fmla="*/ 3248 h 21600"/>
              <a:gd name="T54" fmla="*/ 2686 w 21338"/>
              <a:gd name="T55" fmla="*/ 3248 h 21600"/>
              <a:gd name="T56" fmla="*/ 2183 w 21338"/>
              <a:gd name="T57" fmla="*/ 3735 h 21600"/>
              <a:gd name="T58" fmla="*/ 6 w 21338"/>
              <a:gd name="T59" fmla="*/ 7308 h 21600"/>
              <a:gd name="T60" fmla="*/ 6 w 21338"/>
              <a:gd name="T61" fmla="*/ 7958 h 21600"/>
              <a:gd name="T62" fmla="*/ 509 w 21338"/>
              <a:gd name="T63" fmla="*/ 8445 h 21600"/>
              <a:gd name="T64" fmla="*/ 2518 w 21338"/>
              <a:gd name="T65" fmla="*/ 9582 h 21600"/>
              <a:gd name="T66" fmla="*/ 2518 w 21338"/>
              <a:gd name="T67" fmla="*/ 12018 h 21600"/>
              <a:gd name="T68" fmla="*/ 509 w 21338"/>
              <a:gd name="T69" fmla="*/ 13155 h 21600"/>
              <a:gd name="T70" fmla="*/ 174 w 21338"/>
              <a:gd name="T71" fmla="*/ 14454 h 21600"/>
              <a:gd name="T72" fmla="*/ 2183 w 21338"/>
              <a:gd name="T73" fmla="*/ 18027 h 21600"/>
              <a:gd name="T74" fmla="*/ 3523 w 21338"/>
              <a:gd name="T75" fmla="*/ 18352 h 21600"/>
              <a:gd name="T76" fmla="*/ 5532 w 21338"/>
              <a:gd name="T77" fmla="*/ 17215 h 21600"/>
              <a:gd name="T78" fmla="*/ 7709 w 21338"/>
              <a:gd name="T79" fmla="*/ 18352 h 21600"/>
              <a:gd name="T80" fmla="*/ 7709 w 21338"/>
              <a:gd name="T81" fmla="*/ 20788 h 21600"/>
              <a:gd name="T82" fmla="*/ 8044 w 21338"/>
              <a:gd name="T83" fmla="*/ 21438 h 21600"/>
              <a:gd name="T84" fmla="*/ 8713 w 21338"/>
              <a:gd name="T85" fmla="*/ 21600 h 21600"/>
              <a:gd name="T86" fmla="*/ 12899 w 21338"/>
              <a:gd name="T87" fmla="*/ 21600 h 21600"/>
              <a:gd name="T88" fmla="*/ 13737 w 21338"/>
              <a:gd name="T89" fmla="*/ 20626 h 21600"/>
              <a:gd name="T90" fmla="*/ 13737 w 21338"/>
              <a:gd name="T91" fmla="*/ 18352 h 21600"/>
              <a:gd name="T92" fmla="*/ 15913 w 21338"/>
              <a:gd name="T93" fmla="*/ 17053 h 21600"/>
              <a:gd name="T94" fmla="*/ 17923 w 21338"/>
              <a:gd name="T95" fmla="*/ 18189 h 21600"/>
              <a:gd name="T96" fmla="*/ 18592 w 21338"/>
              <a:gd name="T97" fmla="*/ 18352 h 21600"/>
              <a:gd name="T98" fmla="*/ 19262 w 21338"/>
              <a:gd name="T99" fmla="*/ 17865 h 21600"/>
              <a:gd name="T100" fmla="*/ 21272 w 21338"/>
              <a:gd name="T101" fmla="*/ 14292 h 21600"/>
              <a:gd name="T102" fmla="*/ 20937 w 21338"/>
              <a:gd name="T103" fmla="*/ 13155 h 21600"/>
              <a:gd name="T104" fmla="*/ 15579 w 21338"/>
              <a:gd name="T105" fmla="*/ 12343 h 21600"/>
              <a:gd name="T106" fmla="*/ 9048 w 21338"/>
              <a:gd name="T107" fmla="*/ 15591 h 21600"/>
              <a:gd name="T108" fmla="*/ 5699 w 21338"/>
              <a:gd name="T109" fmla="*/ 9257 h 21600"/>
              <a:gd name="T110" fmla="*/ 12230 w 21338"/>
              <a:gd name="T111" fmla="*/ 6009 h 21600"/>
              <a:gd name="T112" fmla="*/ 15579 w 21338"/>
              <a:gd name="T113" fmla="*/ 12343 h 21600"/>
              <a:gd name="T114" fmla="*/ 15579 w 21338"/>
              <a:gd name="T115" fmla="*/ 1234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38" h="21600">
                <a:moveTo>
                  <a:pt x="11727" y="7308"/>
                </a:moveTo>
                <a:cubicBezTo>
                  <a:pt x="9718" y="6659"/>
                  <a:pt x="7709" y="7795"/>
                  <a:pt x="7039" y="9744"/>
                </a:cubicBezTo>
                <a:cubicBezTo>
                  <a:pt x="6537" y="11693"/>
                  <a:pt x="7541" y="13642"/>
                  <a:pt x="9551" y="14292"/>
                </a:cubicBezTo>
                <a:cubicBezTo>
                  <a:pt x="11560" y="14941"/>
                  <a:pt x="13569" y="13805"/>
                  <a:pt x="14239" y="11856"/>
                </a:cubicBezTo>
                <a:cubicBezTo>
                  <a:pt x="14909" y="9907"/>
                  <a:pt x="13737" y="7958"/>
                  <a:pt x="11727" y="7308"/>
                </a:cubicBezTo>
                <a:close/>
                <a:moveTo>
                  <a:pt x="12397" y="11368"/>
                </a:moveTo>
                <a:cubicBezTo>
                  <a:pt x="12062" y="12343"/>
                  <a:pt x="11058" y="12830"/>
                  <a:pt x="10053" y="12505"/>
                </a:cubicBezTo>
                <a:cubicBezTo>
                  <a:pt x="9048" y="12180"/>
                  <a:pt x="8546" y="11206"/>
                  <a:pt x="8881" y="10232"/>
                </a:cubicBezTo>
                <a:cubicBezTo>
                  <a:pt x="9216" y="9257"/>
                  <a:pt x="10220" y="8770"/>
                  <a:pt x="11225" y="9095"/>
                </a:cubicBezTo>
                <a:cubicBezTo>
                  <a:pt x="12230" y="9420"/>
                  <a:pt x="12732" y="10394"/>
                  <a:pt x="12397" y="11368"/>
                </a:cubicBezTo>
                <a:close/>
                <a:moveTo>
                  <a:pt x="20937" y="13155"/>
                </a:moveTo>
                <a:cubicBezTo>
                  <a:pt x="18760" y="12018"/>
                  <a:pt x="18760" y="12018"/>
                  <a:pt x="18760" y="12018"/>
                </a:cubicBezTo>
                <a:cubicBezTo>
                  <a:pt x="18760" y="9420"/>
                  <a:pt x="18760" y="9420"/>
                  <a:pt x="18760" y="9420"/>
                </a:cubicBezTo>
                <a:cubicBezTo>
                  <a:pt x="20769" y="8120"/>
                  <a:pt x="20769" y="8120"/>
                  <a:pt x="20769" y="8120"/>
                </a:cubicBezTo>
                <a:cubicBezTo>
                  <a:pt x="21272" y="7958"/>
                  <a:pt x="21439" y="7308"/>
                  <a:pt x="21104" y="6983"/>
                </a:cubicBezTo>
                <a:cubicBezTo>
                  <a:pt x="18927" y="3411"/>
                  <a:pt x="18927" y="3411"/>
                  <a:pt x="18927" y="3411"/>
                </a:cubicBezTo>
                <a:cubicBezTo>
                  <a:pt x="18592" y="3086"/>
                  <a:pt x="18090" y="2923"/>
                  <a:pt x="17755" y="3086"/>
                </a:cubicBezTo>
                <a:cubicBezTo>
                  <a:pt x="15746" y="4385"/>
                  <a:pt x="15746" y="4385"/>
                  <a:pt x="15746" y="4385"/>
                </a:cubicBezTo>
                <a:cubicBezTo>
                  <a:pt x="13569" y="3248"/>
                  <a:pt x="13569" y="3248"/>
                  <a:pt x="13569" y="3248"/>
                </a:cubicBezTo>
                <a:cubicBezTo>
                  <a:pt x="13569" y="812"/>
                  <a:pt x="13569" y="812"/>
                  <a:pt x="13569" y="812"/>
                </a:cubicBezTo>
                <a:cubicBezTo>
                  <a:pt x="13569" y="325"/>
                  <a:pt x="13234" y="0"/>
                  <a:pt x="12732" y="0"/>
                </a:cubicBezTo>
                <a:cubicBezTo>
                  <a:pt x="8546" y="0"/>
                  <a:pt x="8546" y="0"/>
                  <a:pt x="8546" y="0"/>
                </a:cubicBezTo>
                <a:cubicBezTo>
                  <a:pt x="8211" y="0"/>
                  <a:pt x="8044" y="162"/>
                  <a:pt x="7876" y="325"/>
                </a:cubicBezTo>
                <a:cubicBezTo>
                  <a:pt x="7709" y="487"/>
                  <a:pt x="7541" y="650"/>
                  <a:pt x="7541" y="974"/>
                </a:cubicBezTo>
                <a:cubicBezTo>
                  <a:pt x="7541" y="3248"/>
                  <a:pt x="7541" y="3248"/>
                  <a:pt x="7541" y="3248"/>
                </a:cubicBezTo>
                <a:cubicBezTo>
                  <a:pt x="5532" y="4385"/>
                  <a:pt x="5532" y="4385"/>
                  <a:pt x="5532" y="4385"/>
                </a:cubicBezTo>
                <a:cubicBezTo>
                  <a:pt x="3355" y="3248"/>
                  <a:pt x="3355" y="3248"/>
                  <a:pt x="3355" y="3248"/>
                </a:cubicBezTo>
                <a:cubicBezTo>
                  <a:pt x="3188" y="3248"/>
                  <a:pt x="3020" y="3248"/>
                  <a:pt x="2686" y="3248"/>
                </a:cubicBezTo>
                <a:cubicBezTo>
                  <a:pt x="2518" y="3248"/>
                  <a:pt x="2351" y="3411"/>
                  <a:pt x="2183" y="3735"/>
                </a:cubicBezTo>
                <a:cubicBezTo>
                  <a:pt x="6" y="7308"/>
                  <a:pt x="6" y="7308"/>
                  <a:pt x="6" y="7308"/>
                </a:cubicBezTo>
                <a:cubicBezTo>
                  <a:pt x="6" y="7471"/>
                  <a:pt x="6" y="7633"/>
                  <a:pt x="6" y="7958"/>
                </a:cubicBezTo>
                <a:cubicBezTo>
                  <a:pt x="6" y="8120"/>
                  <a:pt x="174" y="8283"/>
                  <a:pt x="509" y="8445"/>
                </a:cubicBezTo>
                <a:cubicBezTo>
                  <a:pt x="2518" y="9582"/>
                  <a:pt x="2518" y="9582"/>
                  <a:pt x="2518" y="9582"/>
                </a:cubicBezTo>
                <a:cubicBezTo>
                  <a:pt x="2518" y="12018"/>
                  <a:pt x="2518" y="12018"/>
                  <a:pt x="2518" y="12018"/>
                </a:cubicBezTo>
                <a:cubicBezTo>
                  <a:pt x="509" y="13155"/>
                  <a:pt x="509" y="13155"/>
                  <a:pt x="509" y="13155"/>
                </a:cubicBezTo>
                <a:cubicBezTo>
                  <a:pt x="6" y="13480"/>
                  <a:pt x="-161" y="13967"/>
                  <a:pt x="174" y="14454"/>
                </a:cubicBezTo>
                <a:cubicBezTo>
                  <a:pt x="2183" y="18027"/>
                  <a:pt x="2183" y="18027"/>
                  <a:pt x="2183" y="18027"/>
                </a:cubicBezTo>
                <a:cubicBezTo>
                  <a:pt x="2518" y="18514"/>
                  <a:pt x="3020" y="18514"/>
                  <a:pt x="3523" y="18352"/>
                </a:cubicBezTo>
                <a:cubicBezTo>
                  <a:pt x="5532" y="17215"/>
                  <a:pt x="5532" y="17215"/>
                  <a:pt x="5532" y="17215"/>
                </a:cubicBezTo>
                <a:cubicBezTo>
                  <a:pt x="7709" y="18352"/>
                  <a:pt x="7709" y="18352"/>
                  <a:pt x="7709" y="18352"/>
                </a:cubicBezTo>
                <a:cubicBezTo>
                  <a:pt x="7709" y="20788"/>
                  <a:pt x="7709" y="20788"/>
                  <a:pt x="7709" y="20788"/>
                </a:cubicBezTo>
                <a:cubicBezTo>
                  <a:pt x="7709" y="20950"/>
                  <a:pt x="7876" y="21275"/>
                  <a:pt x="8044" y="21438"/>
                </a:cubicBezTo>
                <a:cubicBezTo>
                  <a:pt x="8211" y="21600"/>
                  <a:pt x="8379" y="21600"/>
                  <a:pt x="8713" y="21600"/>
                </a:cubicBezTo>
                <a:cubicBezTo>
                  <a:pt x="12899" y="21600"/>
                  <a:pt x="12899" y="21600"/>
                  <a:pt x="12899" y="21600"/>
                </a:cubicBezTo>
                <a:cubicBezTo>
                  <a:pt x="13402" y="21600"/>
                  <a:pt x="13737" y="21113"/>
                  <a:pt x="13737" y="20626"/>
                </a:cubicBezTo>
                <a:cubicBezTo>
                  <a:pt x="13737" y="18352"/>
                  <a:pt x="13737" y="18352"/>
                  <a:pt x="13737" y="18352"/>
                </a:cubicBezTo>
                <a:cubicBezTo>
                  <a:pt x="15913" y="17053"/>
                  <a:pt x="15913" y="17053"/>
                  <a:pt x="15913" y="17053"/>
                </a:cubicBezTo>
                <a:cubicBezTo>
                  <a:pt x="17923" y="18189"/>
                  <a:pt x="17923" y="18189"/>
                  <a:pt x="17923" y="18189"/>
                </a:cubicBezTo>
                <a:cubicBezTo>
                  <a:pt x="18090" y="18352"/>
                  <a:pt x="18425" y="18352"/>
                  <a:pt x="18592" y="18352"/>
                </a:cubicBezTo>
                <a:cubicBezTo>
                  <a:pt x="18927" y="18189"/>
                  <a:pt x="19095" y="18027"/>
                  <a:pt x="19262" y="17865"/>
                </a:cubicBezTo>
                <a:cubicBezTo>
                  <a:pt x="21272" y="14292"/>
                  <a:pt x="21272" y="14292"/>
                  <a:pt x="21272" y="14292"/>
                </a:cubicBezTo>
                <a:cubicBezTo>
                  <a:pt x="21439" y="13805"/>
                  <a:pt x="21272" y="13317"/>
                  <a:pt x="20937" y="13155"/>
                </a:cubicBezTo>
                <a:close/>
                <a:moveTo>
                  <a:pt x="15579" y="12343"/>
                </a:moveTo>
                <a:cubicBezTo>
                  <a:pt x="14741" y="14941"/>
                  <a:pt x="11895" y="16403"/>
                  <a:pt x="9048" y="15591"/>
                </a:cubicBezTo>
                <a:cubicBezTo>
                  <a:pt x="6369" y="14779"/>
                  <a:pt x="4862" y="12018"/>
                  <a:pt x="5699" y="9257"/>
                </a:cubicBezTo>
                <a:cubicBezTo>
                  <a:pt x="6537" y="6659"/>
                  <a:pt x="9551" y="5197"/>
                  <a:pt x="12230" y="6009"/>
                </a:cubicBezTo>
                <a:cubicBezTo>
                  <a:pt x="14909" y="6821"/>
                  <a:pt x="16416" y="9582"/>
                  <a:pt x="15579" y="12343"/>
                </a:cubicBezTo>
                <a:close/>
                <a:moveTo>
                  <a:pt x="15579" y="12343"/>
                </a:moveTo>
              </a:path>
            </a:pathLst>
          </a:custGeom>
          <a:solidFill>
            <a:srgbClr val="00B0F0"/>
          </a:solidFill>
          <a:ln>
            <a:noFill/>
          </a:ln>
        </p:spPr>
        <p:txBody>
          <a:bodyPr lIns="0" tIns="0" rIns="0" bIns="0"/>
          <a:lstStyle/>
          <a:p>
            <a:endParaRPr lang="en-US">
              <a:solidFill>
                <a:schemeClr val="bg1"/>
              </a:solidFill>
              <a:latin typeface="Segoe UI" panose="020B0502040204020203" pitchFamily="34" charset="0"/>
              <a:cs typeface="Segoe UI" panose="020B0502040204020203" pitchFamily="34" charset="0"/>
            </a:endParaRPr>
          </a:p>
        </p:txBody>
      </p:sp>
      <p:sp>
        <p:nvSpPr>
          <p:cNvPr id="17" name="Rectangle 28"/>
          <p:cNvSpPr/>
          <p:nvPr/>
        </p:nvSpPr>
        <p:spPr bwMode="auto">
          <a:xfrm>
            <a:off x="6142701" y="697247"/>
            <a:ext cx="1353599" cy="29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14:hiddenLine>
            </a:ext>
          </a:extLst>
        </p:spPr>
        <p:txBody>
          <a:bodyPr lIns="14288" tIns="14288" rIns="14288" bIns="14288" anchor="ctr"/>
          <a:lstStyle/>
          <a:p>
            <a:pPr defTabSz="1216660">
              <a:lnSpc>
                <a:spcPct val="120000"/>
              </a:lnSpc>
              <a:spcBef>
                <a:spcPct val="20000"/>
              </a:spcBef>
              <a:defRPr/>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6"/>
          <p:cNvSpPr>
            <a:spLocks noEditPoints="1"/>
          </p:cNvSpPr>
          <p:nvPr/>
        </p:nvSpPr>
        <p:spPr bwMode="auto">
          <a:xfrm>
            <a:off x="5973418" y="3042840"/>
            <a:ext cx="400448" cy="404876"/>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solidFill>
            <a:srgbClr val="00B0F0"/>
          </a:solidFill>
          <a:ln>
            <a:noFill/>
          </a:ln>
        </p:spPr>
        <p:txBody>
          <a:bodyPr vert="horz" wrap="square" lIns="121920" tIns="60960" rIns="121920" bIns="60960" numCol="1" anchor="t" anchorCtr="0" compatLnSpc="1"/>
          <a:lstStyle/>
          <a:p>
            <a:endParaRPr lang="en-US" sz="2400">
              <a:solidFill>
                <a:schemeClr val="bg1"/>
              </a:solidFill>
              <a:latin typeface="Segoe UI" panose="020B0502040204020203" pitchFamily="34" charset="0"/>
              <a:cs typeface="Segoe UI" panose="020B0502040204020203" pitchFamily="34" charset="0"/>
            </a:endParaRPr>
          </a:p>
        </p:txBody>
      </p:sp>
      <p:sp>
        <p:nvSpPr>
          <p:cNvPr id="27" name="Rectangle 26"/>
          <p:cNvSpPr/>
          <p:nvPr/>
        </p:nvSpPr>
        <p:spPr bwMode="auto">
          <a:xfrm>
            <a:off x="1081265" y="772161"/>
            <a:ext cx="2422100" cy="29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14:hiddenLine>
            </a:ext>
          </a:extLst>
        </p:spPr>
        <p:txBody>
          <a:bodyPr lIns="14288" tIns="14288" rIns="14288" bIns="14288" anchor="ct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研究背景</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Shape 2698"/>
          <p:cNvSpPr/>
          <p:nvPr/>
        </p:nvSpPr>
        <p:spPr>
          <a:xfrm>
            <a:off x="995681" y="1287522"/>
            <a:ext cx="4153970" cy="2361544"/>
          </a:xfrm>
          <a:prstGeom prst="rect">
            <a:avLst/>
          </a:prstGeom>
          <a:ln w="12700">
            <a:miter lim="400000"/>
          </a:ln>
        </p:spPr>
        <p:txBody>
          <a:bodyPr lIns="25400" tIns="25400" rIns="25400" bIns="25400" anchor="ctr">
            <a:spAutoFit/>
          </a:bodyPr>
          <a:lstStyle>
            <a:lvl1pPr algn="l">
              <a:defRPr sz="2800">
                <a:solidFill>
                  <a:srgbClr val="5E7582"/>
                </a:solidFill>
                <a:latin typeface="Open Sans Bold"/>
                <a:ea typeface="Open Sans Bold"/>
                <a:cs typeface="Open Sans Bold"/>
                <a:sym typeface="Open Sans Bold"/>
              </a:defRPr>
            </a:lvl1pPr>
          </a:lstStyle>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机器人已经慢慢发展到开发导航和同时定位与制图系统（</a:t>
            </a: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SLAM</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科学家基于鸟类和蝙蝠等动物所展现出来的在空间中稳健导航的强大能力，研究了其内部神经对空间表征、外部感觉线索和自我感知线索等问题。</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基于全新的计算模型，提出新的神经激励</a:t>
            </a:r>
            <a:r>
              <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SLAM</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a:t>
            </a:r>
            <a:r>
              <a:rPr lang="en-US" altLang="zh-CN" sz="1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NeuroSLAM</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系统。</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Freeform 114">
            <a:extLst>
              <a:ext uri="{FF2B5EF4-FFF2-40B4-BE49-F238E27FC236}">
                <a16:creationId xmlns:a16="http://schemas.microsoft.com/office/drawing/2014/main" id="{D3C91B8F-CACE-4735-92FB-51E08198214B}"/>
              </a:ext>
            </a:extLst>
          </p:cNvPr>
          <p:cNvSpPr>
            <a:spLocks noEditPoints="1"/>
          </p:cNvSpPr>
          <p:nvPr/>
        </p:nvSpPr>
        <p:spPr bwMode="auto">
          <a:xfrm>
            <a:off x="6002214" y="4910586"/>
            <a:ext cx="421393" cy="487459"/>
          </a:xfrm>
          <a:custGeom>
            <a:avLst/>
            <a:gdLst>
              <a:gd name="T0" fmla="*/ 18 w 62"/>
              <a:gd name="T1" fmla="*/ 30 h 80"/>
              <a:gd name="T2" fmla="*/ 18 w 62"/>
              <a:gd name="T3" fmla="*/ 56 h 80"/>
              <a:gd name="T4" fmla="*/ 25 w 62"/>
              <a:gd name="T5" fmla="*/ 63 h 80"/>
              <a:gd name="T6" fmla="*/ 37 w 62"/>
              <a:gd name="T7" fmla="*/ 63 h 80"/>
              <a:gd name="T8" fmla="*/ 43 w 62"/>
              <a:gd name="T9" fmla="*/ 56 h 80"/>
              <a:gd name="T10" fmla="*/ 43 w 62"/>
              <a:gd name="T11" fmla="*/ 30 h 80"/>
              <a:gd name="T12" fmla="*/ 43 w 62"/>
              <a:gd name="T13" fmla="*/ 30 h 80"/>
              <a:gd name="T14" fmla="*/ 48 w 62"/>
              <a:gd name="T15" fmla="*/ 17 h 80"/>
              <a:gd name="T16" fmla="*/ 31 w 62"/>
              <a:gd name="T17" fmla="*/ 0 h 80"/>
              <a:gd name="T18" fmla="*/ 13 w 62"/>
              <a:gd name="T19" fmla="*/ 17 h 80"/>
              <a:gd name="T20" fmla="*/ 18 w 62"/>
              <a:gd name="T21" fmla="*/ 30 h 80"/>
              <a:gd name="T22" fmla="*/ 59 w 62"/>
              <a:gd name="T23" fmla="*/ 36 h 80"/>
              <a:gd name="T24" fmla="*/ 58 w 62"/>
              <a:gd name="T25" fmla="*/ 34 h 80"/>
              <a:gd name="T26" fmla="*/ 50 w 62"/>
              <a:gd name="T27" fmla="*/ 40 h 80"/>
              <a:gd name="T28" fmla="*/ 51 w 62"/>
              <a:gd name="T29" fmla="*/ 41 h 80"/>
              <a:gd name="T30" fmla="*/ 52 w 62"/>
              <a:gd name="T31" fmla="*/ 49 h 80"/>
              <a:gd name="T32" fmla="*/ 31 w 62"/>
              <a:gd name="T33" fmla="*/ 70 h 80"/>
              <a:gd name="T34" fmla="*/ 9 w 62"/>
              <a:gd name="T35" fmla="*/ 49 h 80"/>
              <a:gd name="T36" fmla="*/ 11 w 62"/>
              <a:gd name="T37" fmla="*/ 40 h 80"/>
              <a:gd name="T38" fmla="*/ 12 w 62"/>
              <a:gd name="T39" fmla="*/ 39 h 80"/>
              <a:gd name="T40" fmla="*/ 4 w 62"/>
              <a:gd name="T41" fmla="*/ 33 h 80"/>
              <a:gd name="T42" fmla="*/ 3 w 62"/>
              <a:gd name="T43" fmla="*/ 35 h 80"/>
              <a:gd name="T44" fmla="*/ 0 w 62"/>
              <a:gd name="T45" fmla="*/ 49 h 80"/>
              <a:gd name="T46" fmla="*/ 31 w 62"/>
              <a:gd name="T47" fmla="*/ 80 h 80"/>
              <a:gd name="T48" fmla="*/ 62 w 62"/>
              <a:gd name="T49" fmla="*/ 49 h 80"/>
              <a:gd name="T50" fmla="*/ 59 w 62"/>
              <a:gd name="T51"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80">
                <a:moveTo>
                  <a:pt x="18" y="30"/>
                </a:moveTo>
                <a:cubicBezTo>
                  <a:pt x="18" y="56"/>
                  <a:pt x="18" y="56"/>
                  <a:pt x="18" y="56"/>
                </a:cubicBezTo>
                <a:cubicBezTo>
                  <a:pt x="18" y="60"/>
                  <a:pt x="21" y="63"/>
                  <a:pt x="25" y="63"/>
                </a:cubicBezTo>
                <a:cubicBezTo>
                  <a:pt x="37" y="63"/>
                  <a:pt x="37" y="63"/>
                  <a:pt x="37" y="63"/>
                </a:cubicBezTo>
                <a:cubicBezTo>
                  <a:pt x="40" y="63"/>
                  <a:pt x="43" y="60"/>
                  <a:pt x="43" y="56"/>
                </a:cubicBezTo>
                <a:cubicBezTo>
                  <a:pt x="43" y="30"/>
                  <a:pt x="43" y="30"/>
                  <a:pt x="43" y="30"/>
                </a:cubicBezTo>
                <a:cubicBezTo>
                  <a:pt x="43" y="30"/>
                  <a:pt x="43" y="30"/>
                  <a:pt x="43" y="30"/>
                </a:cubicBezTo>
                <a:cubicBezTo>
                  <a:pt x="46" y="27"/>
                  <a:pt x="48" y="22"/>
                  <a:pt x="48" y="17"/>
                </a:cubicBezTo>
                <a:cubicBezTo>
                  <a:pt x="48" y="8"/>
                  <a:pt x="40" y="0"/>
                  <a:pt x="31" y="0"/>
                </a:cubicBezTo>
                <a:cubicBezTo>
                  <a:pt x="21" y="0"/>
                  <a:pt x="13" y="8"/>
                  <a:pt x="13" y="17"/>
                </a:cubicBezTo>
                <a:cubicBezTo>
                  <a:pt x="13" y="22"/>
                  <a:pt x="15" y="27"/>
                  <a:pt x="18" y="30"/>
                </a:cubicBezTo>
                <a:close/>
                <a:moveTo>
                  <a:pt x="59" y="36"/>
                </a:moveTo>
                <a:cubicBezTo>
                  <a:pt x="58" y="34"/>
                  <a:pt x="58" y="34"/>
                  <a:pt x="58" y="34"/>
                </a:cubicBezTo>
                <a:cubicBezTo>
                  <a:pt x="50" y="40"/>
                  <a:pt x="50" y="40"/>
                  <a:pt x="50" y="40"/>
                </a:cubicBezTo>
                <a:cubicBezTo>
                  <a:pt x="51" y="41"/>
                  <a:pt x="51" y="41"/>
                  <a:pt x="51" y="41"/>
                </a:cubicBezTo>
                <a:cubicBezTo>
                  <a:pt x="52" y="43"/>
                  <a:pt x="52" y="46"/>
                  <a:pt x="52" y="49"/>
                </a:cubicBezTo>
                <a:cubicBezTo>
                  <a:pt x="52" y="61"/>
                  <a:pt x="43" y="70"/>
                  <a:pt x="31" y="70"/>
                </a:cubicBezTo>
                <a:cubicBezTo>
                  <a:pt x="19" y="70"/>
                  <a:pt x="9" y="61"/>
                  <a:pt x="9" y="49"/>
                </a:cubicBezTo>
                <a:cubicBezTo>
                  <a:pt x="9" y="46"/>
                  <a:pt x="10" y="43"/>
                  <a:pt x="11" y="40"/>
                </a:cubicBezTo>
                <a:cubicBezTo>
                  <a:pt x="12" y="39"/>
                  <a:pt x="12" y="39"/>
                  <a:pt x="12" y="39"/>
                </a:cubicBezTo>
                <a:cubicBezTo>
                  <a:pt x="4" y="33"/>
                  <a:pt x="4" y="33"/>
                  <a:pt x="4" y="33"/>
                </a:cubicBezTo>
                <a:cubicBezTo>
                  <a:pt x="3" y="35"/>
                  <a:pt x="3" y="35"/>
                  <a:pt x="3" y="35"/>
                </a:cubicBezTo>
                <a:cubicBezTo>
                  <a:pt x="1" y="39"/>
                  <a:pt x="0" y="44"/>
                  <a:pt x="0" y="49"/>
                </a:cubicBezTo>
                <a:cubicBezTo>
                  <a:pt x="0" y="66"/>
                  <a:pt x="14" y="80"/>
                  <a:pt x="31" y="80"/>
                </a:cubicBezTo>
                <a:cubicBezTo>
                  <a:pt x="48" y="80"/>
                  <a:pt x="62" y="66"/>
                  <a:pt x="62" y="49"/>
                </a:cubicBezTo>
                <a:cubicBezTo>
                  <a:pt x="62" y="44"/>
                  <a:pt x="61" y="40"/>
                  <a:pt x="59" y="36"/>
                </a:cubicBezTo>
                <a:close/>
              </a:path>
            </a:pathLst>
          </a:custGeom>
          <a:solidFill>
            <a:srgbClr val="00B0F0"/>
          </a:solidFill>
          <a:ln>
            <a:noFill/>
          </a:ln>
        </p:spPr>
        <p:txBody>
          <a:bodyPr vert="horz" wrap="square" lIns="91440" tIns="45720" rIns="91440" bIns="45720" numCol="1" anchor="t" anchorCtr="0" compatLnSpc="1"/>
          <a:lstStyle/>
          <a:p>
            <a:endParaRPr lang="zh-CN" altLang="en-US" dirty="0"/>
          </a:p>
        </p:txBody>
      </p:sp>
      <p:sp>
        <p:nvSpPr>
          <p:cNvPr id="34" name="Rectangle 12">
            <a:extLst>
              <a:ext uri="{FF2B5EF4-FFF2-40B4-BE49-F238E27FC236}">
                <a16:creationId xmlns:a16="http://schemas.microsoft.com/office/drawing/2014/main" id="{AC5EB98D-8B08-464A-9186-5CEE3CE658B9}"/>
              </a:ext>
            </a:extLst>
          </p:cNvPr>
          <p:cNvSpPr/>
          <p:nvPr/>
        </p:nvSpPr>
        <p:spPr bwMode="auto">
          <a:xfrm>
            <a:off x="6896928" y="4985517"/>
            <a:ext cx="5666963" cy="34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txBody>
          <a:bodyPr lIns="38100" tIns="38100" rIns="38100" bIns="38100"/>
          <a:lstStyle/>
          <a:p>
            <a:pPr defTabSz="1216660">
              <a:lnSpc>
                <a:spcPct val="120000"/>
              </a:lnSpc>
              <a:spcBef>
                <a:spcPct val="20000"/>
              </a:spcBef>
              <a:defRPr/>
            </a:pPr>
            <a:r>
              <a:rPr lang="en-US" altLang="zh-CN" sz="1400" b="1" dirty="0">
                <a:solidFill>
                  <a:schemeClr val="bg1"/>
                </a:solidFill>
                <a:latin typeface="Arial" panose="020B0604020202020204" pitchFamily="34" charset="0"/>
                <a:ea typeface="微软雅黑" panose="020B0503020204020204" pitchFamily="34" charset="-122"/>
                <a:sym typeface="Arial" panose="020B0604020202020204" pitchFamily="34" charset="0"/>
              </a:rPr>
              <a:t>Multilayered head direction cells</a:t>
            </a:r>
          </a:p>
        </p:txBody>
      </p:sp>
    </p:spTree>
    <p:extLst>
      <p:ext uri="{BB962C8B-B14F-4D97-AF65-F5344CB8AC3E}">
        <p14:creationId xmlns:p14="http://schemas.microsoft.com/office/powerpoint/2010/main" val="30014632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1029202" y="297137"/>
            <a:ext cx="4757746" cy="400110"/>
          </a:xfrm>
          <a:prstGeom prst="rect">
            <a:avLst/>
          </a:prstGeom>
          <a:noFill/>
        </p:spPr>
        <p:txBody>
          <a:bodyPr wrap="square" rtlCol="0">
            <a:spAutoFit/>
          </a:bodyPr>
          <a:lstStyle/>
          <a:p>
            <a:r>
              <a:rPr lang="en-US" altLang="zh-CN" sz="2000" dirty="0">
                <a:solidFill>
                  <a:srgbClr val="00B0F0"/>
                </a:solidFill>
                <a:latin typeface="微软雅黑 Light" panose="020B0502040204020203" pitchFamily="34" charset="-122"/>
                <a:ea typeface="微软雅黑 Light" panose="020B0502040204020203" pitchFamily="34" charset="-122"/>
              </a:rPr>
              <a:t>SLAM</a:t>
            </a:r>
            <a:r>
              <a:rPr lang="zh-CN" altLang="en-US" sz="2000" dirty="0">
                <a:solidFill>
                  <a:srgbClr val="00B0F0"/>
                </a:solidFill>
                <a:latin typeface="微软雅黑 Light" panose="020B0502040204020203" pitchFamily="34" charset="-122"/>
                <a:ea typeface="微软雅黑 Light" panose="020B0502040204020203" pitchFamily="34" charset="-122"/>
              </a:rPr>
              <a:t>问题的历史背景、现状、发展动态</a:t>
            </a:r>
          </a:p>
        </p:txBody>
      </p:sp>
      <p:cxnSp>
        <p:nvCxnSpPr>
          <p:cNvPr id="6" name="直接连接符 5"/>
          <p:cNvCxnSpPr>
            <a:stCxn id="16" idx="6"/>
            <a:endCxn id="18" idx="1"/>
          </p:cNvCxnSpPr>
          <p:nvPr/>
        </p:nvCxnSpPr>
        <p:spPr>
          <a:xfrm>
            <a:off x="3433038" y="2534624"/>
            <a:ext cx="1577475" cy="162618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a:stCxn id="14" idx="5"/>
            <a:endCxn id="17" idx="2"/>
          </p:cNvCxnSpPr>
          <p:nvPr/>
        </p:nvCxnSpPr>
        <p:spPr>
          <a:xfrm>
            <a:off x="2485382" y="4727220"/>
            <a:ext cx="424860" cy="289346"/>
          </a:xfrm>
          <a:prstGeom prst="line">
            <a:avLst/>
          </a:prstGeom>
          <a:noFill/>
          <a:ln w="6350">
            <a:no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a:stCxn id="16" idx="6"/>
            <a:endCxn id="15" idx="2"/>
          </p:cNvCxnSpPr>
          <p:nvPr/>
        </p:nvCxnSpPr>
        <p:spPr>
          <a:xfrm>
            <a:off x="3433038" y="2534624"/>
            <a:ext cx="1063528" cy="24674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a:endCxn id="16" idx="3"/>
          </p:cNvCxnSpPr>
          <p:nvPr/>
        </p:nvCxnSpPr>
        <p:spPr>
          <a:xfrm flipV="1">
            <a:off x="2468854" y="2784593"/>
            <a:ext cx="360706" cy="1065992"/>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18" idx="0"/>
            <a:endCxn id="15" idx="4"/>
          </p:cNvCxnSpPr>
          <p:nvPr/>
        </p:nvCxnSpPr>
        <p:spPr>
          <a:xfrm flipH="1" flipV="1">
            <a:off x="5242158" y="3526959"/>
            <a:ext cx="203200" cy="45372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stCxn id="17" idx="6"/>
            <a:endCxn id="18" idx="2"/>
          </p:cNvCxnSpPr>
          <p:nvPr/>
        </p:nvCxnSpPr>
        <p:spPr>
          <a:xfrm flipV="1">
            <a:off x="3936970" y="4595652"/>
            <a:ext cx="893424" cy="420914"/>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a:stCxn id="16" idx="4"/>
            <a:endCxn id="17" idx="0"/>
          </p:cNvCxnSpPr>
          <p:nvPr/>
        </p:nvCxnSpPr>
        <p:spPr>
          <a:xfrm>
            <a:off x="3079529" y="2888133"/>
            <a:ext cx="344077" cy="161506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a:stCxn id="14" idx="7"/>
            <a:endCxn id="15" idx="2"/>
          </p:cNvCxnSpPr>
          <p:nvPr/>
        </p:nvCxnSpPr>
        <p:spPr>
          <a:xfrm flipV="1">
            <a:off x="2485382" y="2781367"/>
            <a:ext cx="2011184" cy="1131175"/>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14" name="椭圆 13"/>
          <p:cNvSpPr/>
          <p:nvPr/>
        </p:nvSpPr>
        <p:spPr>
          <a:xfrm>
            <a:off x="1501979" y="3743817"/>
            <a:ext cx="1152128" cy="1152128"/>
          </a:xfrm>
          <a:prstGeom prst="ellipse">
            <a:avLst/>
          </a:prstGeom>
          <a:solidFill>
            <a:srgbClr val="00B0F0"/>
          </a:solidFill>
          <a:ln>
            <a:noFill/>
          </a:ln>
        </p:spPr>
        <p:txBody>
          <a:bodyPr/>
          <a:lstStyle/>
          <a:p>
            <a:endParaRPr lang="zh-CN" altLang="en-US">
              <a:solidFill>
                <a:schemeClr val="bg1"/>
              </a:solidFill>
            </a:endParaRPr>
          </a:p>
        </p:txBody>
      </p:sp>
      <p:sp>
        <p:nvSpPr>
          <p:cNvPr id="15" name="椭圆 14"/>
          <p:cNvSpPr/>
          <p:nvPr/>
        </p:nvSpPr>
        <p:spPr>
          <a:xfrm>
            <a:off x="4496566" y="2035775"/>
            <a:ext cx="1491184" cy="1491184"/>
          </a:xfrm>
          <a:prstGeom prst="ellipse">
            <a:avLst/>
          </a:prstGeom>
          <a:solidFill>
            <a:srgbClr val="00B0F0"/>
          </a:solidFill>
          <a:ln>
            <a:noFill/>
          </a:ln>
        </p:spPr>
        <p:txBody>
          <a:bodyPr/>
          <a:lstStyle/>
          <a:p>
            <a:endParaRPr lang="zh-CN" altLang="en-US">
              <a:solidFill>
                <a:schemeClr val="bg1"/>
              </a:solidFill>
            </a:endParaRPr>
          </a:p>
        </p:txBody>
      </p:sp>
      <p:sp>
        <p:nvSpPr>
          <p:cNvPr id="16" name="椭圆 15"/>
          <p:cNvSpPr/>
          <p:nvPr/>
        </p:nvSpPr>
        <p:spPr>
          <a:xfrm>
            <a:off x="2726020" y="2181115"/>
            <a:ext cx="707018" cy="707018"/>
          </a:xfrm>
          <a:prstGeom prst="ellipse">
            <a:avLst/>
          </a:prstGeom>
          <a:solidFill>
            <a:srgbClr val="00B0F0"/>
          </a:solidFill>
          <a:ln>
            <a:noFill/>
          </a:ln>
        </p:spPr>
        <p:txBody>
          <a:bodyPr/>
          <a:lstStyle/>
          <a:p>
            <a:endParaRPr lang="zh-CN" altLang="en-US">
              <a:solidFill>
                <a:schemeClr val="bg1"/>
              </a:solidFill>
            </a:endParaRPr>
          </a:p>
        </p:txBody>
      </p:sp>
      <p:sp>
        <p:nvSpPr>
          <p:cNvPr id="17" name="椭圆 16"/>
          <p:cNvSpPr/>
          <p:nvPr/>
        </p:nvSpPr>
        <p:spPr>
          <a:xfrm>
            <a:off x="2910242" y="4503202"/>
            <a:ext cx="1026728" cy="1026728"/>
          </a:xfrm>
          <a:prstGeom prst="ellipse">
            <a:avLst/>
          </a:prstGeom>
          <a:solidFill>
            <a:srgbClr val="00B0F0"/>
          </a:solidFill>
          <a:ln>
            <a:noFill/>
          </a:ln>
        </p:spPr>
        <p:txBody>
          <a:bodyPr/>
          <a:lstStyle/>
          <a:p>
            <a:endParaRPr lang="zh-CN" altLang="en-US">
              <a:solidFill>
                <a:schemeClr val="bg1"/>
              </a:solidFill>
            </a:endParaRPr>
          </a:p>
        </p:txBody>
      </p:sp>
      <p:sp>
        <p:nvSpPr>
          <p:cNvPr id="18" name="椭圆 17"/>
          <p:cNvSpPr/>
          <p:nvPr/>
        </p:nvSpPr>
        <p:spPr>
          <a:xfrm>
            <a:off x="4830394" y="3980688"/>
            <a:ext cx="1229928" cy="1229928"/>
          </a:xfrm>
          <a:prstGeom prst="ellipse">
            <a:avLst/>
          </a:prstGeom>
          <a:solidFill>
            <a:srgbClr val="00B0F0"/>
          </a:solidFill>
          <a:ln>
            <a:noFill/>
          </a:ln>
        </p:spPr>
        <p:txBody>
          <a:bodyPr/>
          <a:lstStyle/>
          <a:p>
            <a:endParaRPr lang="zh-CN" altLang="en-US">
              <a:solidFill>
                <a:schemeClr val="bg1"/>
              </a:solidFill>
            </a:endParaRPr>
          </a:p>
        </p:txBody>
      </p:sp>
      <p:sp>
        <p:nvSpPr>
          <p:cNvPr id="19" name="TextBox 13"/>
          <p:cNvSpPr txBox="1"/>
          <p:nvPr/>
        </p:nvSpPr>
        <p:spPr>
          <a:xfrm>
            <a:off x="4900568" y="4460647"/>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现状</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4697368" y="2646362"/>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历史</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1533253" y="4184876"/>
            <a:ext cx="1120854" cy="563744"/>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类脑导航系统</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2878816" y="4881561"/>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发展动态</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051278" y="3419890"/>
            <a:ext cx="3870600" cy="86139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SLAM</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问题是这样的：一个在未知位置和未知环境中移动的机器人能否在建立环境地图的同时确定他自身的位置。</a:t>
            </a:r>
            <a:endPar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p:nvPr/>
        </p:nvSpPr>
        <p:spPr>
          <a:xfrm>
            <a:off x="7456221" y="2561817"/>
            <a:ext cx="1871008"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问题历史背景</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p:cNvGrpSpPr/>
          <p:nvPr/>
        </p:nvGrpSpPr>
        <p:grpSpPr>
          <a:xfrm>
            <a:off x="2958206" y="2386108"/>
            <a:ext cx="242647" cy="297033"/>
            <a:chOff x="1852735" y="2526068"/>
            <a:chExt cx="242647" cy="297033"/>
          </a:xfrm>
          <a:solidFill>
            <a:schemeClr val="bg1"/>
          </a:solidFill>
        </p:grpSpPr>
        <p:sp>
          <p:nvSpPr>
            <p:cNvPr id="27"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28"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41" name="AutoShape 10" descr="O(n^2)">
            <a:extLst>
              <a:ext uri="{FF2B5EF4-FFF2-40B4-BE49-F238E27FC236}">
                <a16:creationId xmlns:a16="http://schemas.microsoft.com/office/drawing/2014/main" id="{DE5234B6-91FD-4064-A670-2B2EAC416B08}"/>
              </a:ext>
            </a:extLst>
          </p:cNvPr>
          <p:cNvSpPr>
            <a:spLocks noChangeAspect="1" noChangeArrowheads="1"/>
          </p:cNvSpPr>
          <p:nvPr/>
        </p:nvSpPr>
        <p:spPr bwMode="auto">
          <a:xfrm>
            <a:off x="46977300" y="-968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AutoShape 12" descr="O(n^2)">
            <a:extLst>
              <a:ext uri="{FF2B5EF4-FFF2-40B4-BE49-F238E27FC236}">
                <a16:creationId xmlns:a16="http://schemas.microsoft.com/office/drawing/2014/main" id="{C00038FC-A150-4459-823A-6085829C6CA3}"/>
              </a:ext>
            </a:extLst>
          </p:cNvPr>
          <p:cNvSpPr>
            <a:spLocks noChangeAspect="1" noChangeArrowheads="1"/>
          </p:cNvSpPr>
          <p:nvPr/>
        </p:nvSpPr>
        <p:spPr bwMode="auto">
          <a:xfrm>
            <a:off x="47129700" y="-815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7026962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par>
                                <p:cTn id="23" presetID="6"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par>
                                <p:cTn id="26" presetID="6" presetClass="entr" presetSubtype="16"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ircle(in)">
                                      <p:cBhvr>
                                        <p:cTn id="28" dur="2000"/>
                                        <p:tgtEl>
                                          <p:spTgt spid="13"/>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in)">
                                      <p:cBhvr>
                                        <p:cTn id="31" dur="2000"/>
                                        <p:tgtEl>
                                          <p:spTgt spid="14"/>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ircle(in)">
                                      <p:cBhvr>
                                        <p:cTn id="34" dur="2000"/>
                                        <p:tgtEl>
                                          <p:spTgt spid="1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ircle(in)">
                                      <p:cBhvr>
                                        <p:cTn id="37" dur="2000"/>
                                        <p:tgtEl>
                                          <p:spTgt spid="1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ircle(in)">
                                      <p:cBhvr>
                                        <p:cTn id="40" dur="2000"/>
                                        <p:tgtEl>
                                          <p:spTgt spid="17"/>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ircle(in)">
                                      <p:cBhvr>
                                        <p:cTn id="43" dur="2000"/>
                                        <p:tgtEl>
                                          <p:spTgt spid="1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in)">
                                      <p:cBhvr>
                                        <p:cTn id="46" dur="2000"/>
                                        <p:tgtEl>
                                          <p:spTgt spid="19"/>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ircle(in)">
                                      <p:cBhvr>
                                        <p:cTn id="49" dur="2000"/>
                                        <p:tgtEl>
                                          <p:spTgt spid="20"/>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ircle(in)">
                                      <p:cBhvr>
                                        <p:cTn id="52" dur="2000"/>
                                        <p:tgtEl>
                                          <p:spTgt spid="21"/>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in)">
                                      <p:cBhvr>
                                        <p:cTn id="55" dur="2000"/>
                                        <p:tgtEl>
                                          <p:spTgt spid="22"/>
                                        </p:tgtEl>
                                      </p:cBhvr>
                                    </p:animEffect>
                                  </p:childTnLst>
                                </p:cTn>
                              </p:par>
                              <p:par>
                                <p:cTn id="56" presetID="6" presetClass="entr" presetSubtype="16"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ircle(in)">
                                      <p:cBhvr>
                                        <p:cTn id="58" dur="20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1029202" y="297137"/>
            <a:ext cx="4757746" cy="400110"/>
          </a:xfrm>
          <a:prstGeom prst="rect">
            <a:avLst/>
          </a:prstGeom>
          <a:noFill/>
        </p:spPr>
        <p:txBody>
          <a:bodyPr wrap="square" rtlCol="0">
            <a:spAutoFit/>
          </a:bodyPr>
          <a:lstStyle/>
          <a:p>
            <a:r>
              <a:rPr lang="en-US" altLang="zh-CN" sz="2000" dirty="0">
                <a:solidFill>
                  <a:srgbClr val="00B0F0"/>
                </a:solidFill>
                <a:latin typeface="微软雅黑 Light" panose="020B0502040204020203" pitchFamily="34" charset="-122"/>
                <a:ea typeface="微软雅黑 Light" panose="020B0502040204020203" pitchFamily="34" charset="-122"/>
              </a:rPr>
              <a:t>SLAM</a:t>
            </a:r>
            <a:r>
              <a:rPr lang="zh-CN" altLang="en-US" sz="2000" dirty="0">
                <a:solidFill>
                  <a:srgbClr val="00B0F0"/>
                </a:solidFill>
                <a:latin typeface="微软雅黑 Light" panose="020B0502040204020203" pitchFamily="34" charset="-122"/>
                <a:ea typeface="微软雅黑 Light" panose="020B0502040204020203" pitchFamily="34" charset="-122"/>
              </a:rPr>
              <a:t>问题的历史背景、现状、发展动态</a:t>
            </a:r>
          </a:p>
        </p:txBody>
      </p:sp>
      <p:cxnSp>
        <p:nvCxnSpPr>
          <p:cNvPr id="6" name="直接连接符 5"/>
          <p:cNvCxnSpPr>
            <a:stCxn id="16" idx="6"/>
            <a:endCxn id="18" idx="1"/>
          </p:cNvCxnSpPr>
          <p:nvPr/>
        </p:nvCxnSpPr>
        <p:spPr>
          <a:xfrm>
            <a:off x="3433038" y="2534624"/>
            <a:ext cx="1577475" cy="162618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a:stCxn id="14" idx="5"/>
            <a:endCxn id="17" idx="2"/>
          </p:cNvCxnSpPr>
          <p:nvPr/>
        </p:nvCxnSpPr>
        <p:spPr>
          <a:xfrm>
            <a:off x="2485382" y="4727220"/>
            <a:ext cx="424860" cy="289346"/>
          </a:xfrm>
          <a:prstGeom prst="line">
            <a:avLst/>
          </a:prstGeom>
          <a:noFill/>
          <a:ln w="6350">
            <a:no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a:stCxn id="16" idx="6"/>
            <a:endCxn id="15" idx="2"/>
          </p:cNvCxnSpPr>
          <p:nvPr/>
        </p:nvCxnSpPr>
        <p:spPr>
          <a:xfrm>
            <a:off x="3433038" y="2534624"/>
            <a:ext cx="1063528" cy="24674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a:endCxn id="16" idx="3"/>
          </p:cNvCxnSpPr>
          <p:nvPr/>
        </p:nvCxnSpPr>
        <p:spPr>
          <a:xfrm flipV="1">
            <a:off x="2468854" y="2784593"/>
            <a:ext cx="360706" cy="1065992"/>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18" idx="0"/>
            <a:endCxn id="15" idx="4"/>
          </p:cNvCxnSpPr>
          <p:nvPr/>
        </p:nvCxnSpPr>
        <p:spPr>
          <a:xfrm flipH="1" flipV="1">
            <a:off x="5242158" y="3526959"/>
            <a:ext cx="203200" cy="45372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stCxn id="17" idx="6"/>
            <a:endCxn id="18" idx="2"/>
          </p:cNvCxnSpPr>
          <p:nvPr/>
        </p:nvCxnSpPr>
        <p:spPr>
          <a:xfrm flipV="1">
            <a:off x="3936970" y="4595652"/>
            <a:ext cx="893424" cy="420914"/>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a:stCxn id="16" idx="4"/>
            <a:endCxn id="17" idx="0"/>
          </p:cNvCxnSpPr>
          <p:nvPr/>
        </p:nvCxnSpPr>
        <p:spPr>
          <a:xfrm>
            <a:off x="3079529" y="2888133"/>
            <a:ext cx="344077" cy="161506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a:stCxn id="14" idx="7"/>
            <a:endCxn id="15" idx="2"/>
          </p:cNvCxnSpPr>
          <p:nvPr/>
        </p:nvCxnSpPr>
        <p:spPr>
          <a:xfrm flipV="1">
            <a:off x="2485382" y="2781367"/>
            <a:ext cx="2011184" cy="1131175"/>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14" name="椭圆 13"/>
          <p:cNvSpPr/>
          <p:nvPr/>
        </p:nvSpPr>
        <p:spPr>
          <a:xfrm>
            <a:off x="1501979" y="3743817"/>
            <a:ext cx="1152128" cy="1152128"/>
          </a:xfrm>
          <a:prstGeom prst="ellipse">
            <a:avLst/>
          </a:prstGeom>
          <a:solidFill>
            <a:srgbClr val="00B0F0"/>
          </a:solidFill>
          <a:ln>
            <a:noFill/>
          </a:ln>
        </p:spPr>
        <p:txBody>
          <a:bodyPr/>
          <a:lstStyle/>
          <a:p>
            <a:endParaRPr lang="zh-CN" altLang="en-US">
              <a:solidFill>
                <a:schemeClr val="bg1"/>
              </a:solidFill>
            </a:endParaRPr>
          </a:p>
        </p:txBody>
      </p:sp>
      <p:sp>
        <p:nvSpPr>
          <p:cNvPr id="15" name="椭圆 14"/>
          <p:cNvSpPr/>
          <p:nvPr/>
        </p:nvSpPr>
        <p:spPr>
          <a:xfrm>
            <a:off x="4496566" y="2035775"/>
            <a:ext cx="1491184" cy="1491184"/>
          </a:xfrm>
          <a:prstGeom prst="ellipse">
            <a:avLst/>
          </a:prstGeom>
          <a:solidFill>
            <a:srgbClr val="00B0F0"/>
          </a:solidFill>
          <a:ln>
            <a:noFill/>
          </a:ln>
        </p:spPr>
        <p:txBody>
          <a:bodyPr/>
          <a:lstStyle/>
          <a:p>
            <a:endParaRPr lang="zh-CN" altLang="en-US">
              <a:solidFill>
                <a:schemeClr val="bg1"/>
              </a:solidFill>
            </a:endParaRPr>
          </a:p>
        </p:txBody>
      </p:sp>
      <p:sp>
        <p:nvSpPr>
          <p:cNvPr id="16" name="椭圆 15"/>
          <p:cNvSpPr/>
          <p:nvPr/>
        </p:nvSpPr>
        <p:spPr>
          <a:xfrm>
            <a:off x="2726020" y="2181115"/>
            <a:ext cx="707018" cy="707018"/>
          </a:xfrm>
          <a:prstGeom prst="ellipse">
            <a:avLst/>
          </a:prstGeom>
          <a:solidFill>
            <a:srgbClr val="00B0F0"/>
          </a:solidFill>
          <a:ln>
            <a:noFill/>
          </a:ln>
        </p:spPr>
        <p:txBody>
          <a:bodyPr/>
          <a:lstStyle/>
          <a:p>
            <a:endParaRPr lang="zh-CN" altLang="en-US">
              <a:solidFill>
                <a:schemeClr val="bg1"/>
              </a:solidFill>
            </a:endParaRPr>
          </a:p>
        </p:txBody>
      </p:sp>
      <p:sp>
        <p:nvSpPr>
          <p:cNvPr id="17" name="椭圆 16"/>
          <p:cNvSpPr/>
          <p:nvPr/>
        </p:nvSpPr>
        <p:spPr>
          <a:xfrm>
            <a:off x="2910242" y="4503202"/>
            <a:ext cx="1026728" cy="1026728"/>
          </a:xfrm>
          <a:prstGeom prst="ellipse">
            <a:avLst/>
          </a:prstGeom>
          <a:solidFill>
            <a:srgbClr val="00B0F0"/>
          </a:solidFill>
          <a:ln>
            <a:noFill/>
          </a:ln>
        </p:spPr>
        <p:txBody>
          <a:bodyPr/>
          <a:lstStyle/>
          <a:p>
            <a:endParaRPr lang="zh-CN" altLang="en-US">
              <a:solidFill>
                <a:schemeClr val="bg1"/>
              </a:solidFill>
            </a:endParaRPr>
          </a:p>
        </p:txBody>
      </p:sp>
      <p:sp>
        <p:nvSpPr>
          <p:cNvPr id="18" name="椭圆 17"/>
          <p:cNvSpPr/>
          <p:nvPr/>
        </p:nvSpPr>
        <p:spPr>
          <a:xfrm>
            <a:off x="4830394" y="3980688"/>
            <a:ext cx="1229928" cy="1229928"/>
          </a:xfrm>
          <a:prstGeom prst="ellipse">
            <a:avLst/>
          </a:prstGeom>
          <a:solidFill>
            <a:srgbClr val="00B0F0"/>
          </a:solidFill>
          <a:ln>
            <a:noFill/>
          </a:ln>
        </p:spPr>
        <p:txBody>
          <a:bodyPr/>
          <a:lstStyle/>
          <a:p>
            <a:endParaRPr lang="zh-CN" altLang="en-US">
              <a:solidFill>
                <a:schemeClr val="bg1"/>
              </a:solidFill>
            </a:endParaRPr>
          </a:p>
        </p:txBody>
      </p:sp>
      <p:sp>
        <p:nvSpPr>
          <p:cNvPr id="19" name="TextBox 13"/>
          <p:cNvSpPr txBox="1"/>
          <p:nvPr/>
        </p:nvSpPr>
        <p:spPr>
          <a:xfrm>
            <a:off x="4900568" y="4460647"/>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现状</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4697368" y="2646362"/>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历史</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1533253" y="4184876"/>
            <a:ext cx="1120854" cy="563744"/>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类脑导航系统</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2878816" y="4881561"/>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发展动态</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7291971" y="1374424"/>
            <a:ext cx="3804925" cy="54002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发展现状</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p:cNvGrpSpPr/>
          <p:nvPr/>
        </p:nvGrpSpPr>
        <p:grpSpPr>
          <a:xfrm>
            <a:off x="2958206" y="2386108"/>
            <a:ext cx="242647" cy="297033"/>
            <a:chOff x="1852735" y="2526068"/>
            <a:chExt cx="242647" cy="297033"/>
          </a:xfrm>
          <a:solidFill>
            <a:schemeClr val="bg1"/>
          </a:solidFill>
        </p:grpSpPr>
        <p:sp>
          <p:nvSpPr>
            <p:cNvPr id="27"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28"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41" name="AutoShape 10" descr="O(n^2)">
            <a:extLst>
              <a:ext uri="{FF2B5EF4-FFF2-40B4-BE49-F238E27FC236}">
                <a16:creationId xmlns:a16="http://schemas.microsoft.com/office/drawing/2014/main" id="{DE5234B6-91FD-4064-A670-2B2EAC416B08}"/>
              </a:ext>
            </a:extLst>
          </p:cNvPr>
          <p:cNvSpPr>
            <a:spLocks noChangeAspect="1" noChangeArrowheads="1"/>
          </p:cNvSpPr>
          <p:nvPr/>
        </p:nvSpPr>
        <p:spPr bwMode="auto">
          <a:xfrm>
            <a:off x="46977300" y="-968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AutoShape 12" descr="O(n^2)">
            <a:extLst>
              <a:ext uri="{FF2B5EF4-FFF2-40B4-BE49-F238E27FC236}">
                <a16:creationId xmlns:a16="http://schemas.microsoft.com/office/drawing/2014/main" id="{C00038FC-A150-4459-823A-6085829C6CA3}"/>
              </a:ext>
            </a:extLst>
          </p:cNvPr>
          <p:cNvSpPr>
            <a:spLocks noChangeAspect="1" noChangeArrowheads="1"/>
          </p:cNvSpPr>
          <p:nvPr/>
        </p:nvSpPr>
        <p:spPr bwMode="auto">
          <a:xfrm>
            <a:off x="47129700" y="-815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1" name="Group 9">
            <a:extLst>
              <a:ext uri="{FF2B5EF4-FFF2-40B4-BE49-F238E27FC236}">
                <a16:creationId xmlns:a16="http://schemas.microsoft.com/office/drawing/2014/main" id="{8DB0B72A-0D78-4D6E-A10B-723B12C54D26}"/>
              </a:ext>
            </a:extLst>
          </p:cNvPr>
          <p:cNvGrpSpPr/>
          <p:nvPr/>
        </p:nvGrpSpPr>
        <p:grpSpPr>
          <a:xfrm>
            <a:off x="7899417" y="2027458"/>
            <a:ext cx="2109087" cy="2292423"/>
            <a:chOff x="4056931" y="1923464"/>
            <a:chExt cx="1674764" cy="1820346"/>
          </a:xfrm>
          <a:solidFill>
            <a:srgbClr val="00B0F0"/>
          </a:solidFill>
        </p:grpSpPr>
        <p:grpSp>
          <p:nvGrpSpPr>
            <p:cNvPr id="32" name="Group 57">
              <a:extLst>
                <a:ext uri="{FF2B5EF4-FFF2-40B4-BE49-F238E27FC236}">
                  <a16:creationId xmlns:a16="http://schemas.microsoft.com/office/drawing/2014/main" id="{9DF5B61C-C90B-48A1-BF31-85EBB641AC47}"/>
                </a:ext>
              </a:extLst>
            </p:cNvPr>
            <p:cNvGrpSpPr/>
            <p:nvPr/>
          </p:nvGrpSpPr>
          <p:grpSpPr>
            <a:xfrm>
              <a:off x="4056931" y="2117408"/>
              <a:ext cx="1674764" cy="1626402"/>
              <a:chOff x="6019675" y="2228402"/>
              <a:chExt cx="2233018" cy="2168536"/>
            </a:xfrm>
            <a:grpFill/>
          </p:grpSpPr>
          <p:sp>
            <p:nvSpPr>
              <p:cNvPr id="36" name="Pie 87">
                <a:extLst>
                  <a:ext uri="{FF2B5EF4-FFF2-40B4-BE49-F238E27FC236}">
                    <a16:creationId xmlns:a16="http://schemas.microsoft.com/office/drawing/2014/main" id="{EC1FCA9C-21ED-4B22-A356-FFF5B075F146}"/>
                  </a:ext>
                </a:extLst>
              </p:cNvPr>
              <p:cNvSpPr/>
              <p:nvPr/>
            </p:nvSpPr>
            <p:spPr>
              <a:xfrm rot="15028394">
                <a:off x="5870070" y="2378007"/>
                <a:ext cx="1239262" cy="940052"/>
              </a:xfrm>
              <a:custGeom>
                <a:avLst/>
                <a:gdLst>
                  <a:gd name="connsiteX0" fmla="*/ 1945514 w 1994475"/>
                  <a:gd name="connsiteY0" fmla="*/ 1222769 h 1867554"/>
                  <a:gd name="connsiteX1" fmla="*/ 1427055 w 1994475"/>
                  <a:gd name="connsiteY1" fmla="*/ 1776368 h 1867554"/>
                  <a:gd name="connsiteX2" fmla="*/ 691262 w 1994475"/>
                  <a:gd name="connsiteY2" fmla="*/ 1822514 h 1867554"/>
                  <a:gd name="connsiteX3" fmla="*/ 997238 w 1994475"/>
                  <a:gd name="connsiteY3" fmla="*/ 933777 h 1867554"/>
                  <a:gd name="connsiteX4" fmla="*/ 1945514 w 1994475"/>
                  <a:gd name="connsiteY4" fmla="*/ 1222769 h 1867554"/>
                  <a:gd name="connsiteX0-1" fmla="*/ 1247214 w 1247214"/>
                  <a:gd name="connsiteY0-2" fmla="*/ 288992 h 934535"/>
                  <a:gd name="connsiteX1-3" fmla="*/ 728755 w 1247214"/>
                  <a:gd name="connsiteY1-4" fmla="*/ 842591 h 934535"/>
                  <a:gd name="connsiteX2-5" fmla="*/ 0 w 1247214"/>
                  <a:gd name="connsiteY2-6" fmla="*/ 891071 h 934535"/>
                  <a:gd name="connsiteX3-7" fmla="*/ 298938 w 1247214"/>
                  <a:gd name="connsiteY3-8" fmla="*/ 0 h 934535"/>
                  <a:gd name="connsiteX4-9" fmla="*/ 1247214 w 1247214"/>
                  <a:gd name="connsiteY4-10" fmla="*/ 288992 h 934535"/>
                  <a:gd name="connsiteX0-11" fmla="*/ 1247214 w 1247214"/>
                  <a:gd name="connsiteY0-12" fmla="*/ 296029 h 941572"/>
                  <a:gd name="connsiteX1-13" fmla="*/ 728755 w 1247214"/>
                  <a:gd name="connsiteY1-14" fmla="*/ 849628 h 941572"/>
                  <a:gd name="connsiteX2-15" fmla="*/ 0 w 1247214"/>
                  <a:gd name="connsiteY2-16" fmla="*/ 898108 h 941572"/>
                  <a:gd name="connsiteX3-17" fmla="*/ 301271 w 1247214"/>
                  <a:gd name="connsiteY3-18" fmla="*/ 0 h 941572"/>
                  <a:gd name="connsiteX4-19" fmla="*/ 1247214 w 1247214"/>
                  <a:gd name="connsiteY4-20" fmla="*/ 296029 h 941572"/>
                  <a:gd name="connsiteX0-21" fmla="*/ 1247214 w 1247214"/>
                  <a:gd name="connsiteY0-22" fmla="*/ 306189 h 951732"/>
                  <a:gd name="connsiteX1-23" fmla="*/ 728755 w 1247214"/>
                  <a:gd name="connsiteY1-24" fmla="*/ 859788 h 951732"/>
                  <a:gd name="connsiteX2-25" fmla="*/ 0 w 1247214"/>
                  <a:gd name="connsiteY2-26" fmla="*/ 908268 h 951732"/>
                  <a:gd name="connsiteX3-27" fmla="*/ 302036 w 1247214"/>
                  <a:gd name="connsiteY3-28" fmla="*/ 0 h 951732"/>
                  <a:gd name="connsiteX4-29" fmla="*/ 1247214 w 1247214"/>
                  <a:gd name="connsiteY4-30" fmla="*/ 306189 h 951732"/>
                  <a:gd name="connsiteX0-31" fmla="*/ 1247214 w 1247214"/>
                  <a:gd name="connsiteY0-32" fmla="*/ 313226 h 958769"/>
                  <a:gd name="connsiteX1-33" fmla="*/ 728755 w 1247214"/>
                  <a:gd name="connsiteY1-34" fmla="*/ 866825 h 958769"/>
                  <a:gd name="connsiteX2-35" fmla="*/ 0 w 1247214"/>
                  <a:gd name="connsiteY2-36" fmla="*/ 915305 h 958769"/>
                  <a:gd name="connsiteX3-37" fmla="*/ 304370 w 1247214"/>
                  <a:gd name="connsiteY3-38" fmla="*/ 0 h 958769"/>
                  <a:gd name="connsiteX4-39" fmla="*/ 1247214 w 1247214"/>
                  <a:gd name="connsiteY4-40" fmla="*/ 313226 h 958769"/>
                  <a:gd name="connsiteX0-41" fmla="*/ 1247214 w 1247214"/>
                  <a:gd name="connsiteY0-42" fmla="*/ 294507 h 940050"/>
                  <a:gd name="connsiteX1-43" fmla="*/ 728755 w 1247214"/>
                  <a:gd name="connsiteY1-44" fmla="*/ 848106 h 940050"/>
                  <a:gd name="connsiteX2-45" fmla="*/ 0 w 1247214"/>
                  <a:gd name="connsiteY2-46" fmla="*/ 896586 h 940050"/>
                  <a:gd name="connsiteX3-47" fmla="*/ 332681 w 1247214"/>
                  <a:gd name="connsiteY3-48" fmla="*/ 0 h 940050"/>
                  <a:gd name="connsiteX4-49" fmla="*/ 1247214 w 1247214"/>
                  <a:gd name="connsiteY4-50" fmla="*/ 294507 h 94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7214" h="940050">
                    <a:moveTo>
                      <a:pt x="1247214" y="294507"/>
                    </a:moveTo>
                    <a:cubicBezTo>
                      <a:pt x="1162668" y="537744"/>
                      <a:pt x="936624" y="747760"/>
                      <a:pt x="728755" y="848106"/>
                    </a:cubicBezTo>
                    <a:cubicBezTo>
                      <a:pt x="520886" y="948453"/>
                      <a:pt x="242552" y="969802"/>
                      <a:pt x="0" y="896586"/>
                    </a:cubicBezTo>
                    <a:lnTo>
                      <a:pt x="332681" y="0"/>
                    </a:lnTo>
                    <a:lnTo>
                      <a:pt x="1247214" y="2945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sp>
            <p:nvSpPr>
              <p:cNvPr id="37" name="Pie 87">
                <a:extLst>
                  <a:ext uri="{FF2B5EF4-FFF2-40B4-BE49-F238E27FC236}">
                    <a16:creationId xmlns:a16="http://schemas.microsoft.com/office/drawing/2014/main" id="{2C4B6CE1-9E1C-44F1-84C5-B93FD883EE3A}"/>
                  </a:ext>
                </a:extLst>
              </p:cNvPr>
              <p:cNvSpPr/>
              <p:nvPr/>
            </p:nvSpPr>
            <p:spPr>
              <a:xfrm rot="4304382">
                <a:off x="6116537" y="3293945"/>
                <a:ext cx="1247215" cy="958771"/>
              </a:xfrm>
              <a:custGeom>
                <a:avLst/>
                <a:gdLst>
                  <a:gd name="connsiteX0" fmla="*/ 1945514 w 1994475"/>
                  <a:gd name="connsiteY0" fmla="*/ 1222769 h 1867554"/>
                  <a:gd name="connsiteX1" fmla="*/ 1427055 w 1994475"/>
                  <a:gd name="connsiteY1" fmla="*/ 1776368 h 1867554"/>
                  <a:gd name="connsiteX2" fmla="*/ 691262 w 1994475"/>
                  <a:gd name="connsiteY2" fmla="*/ 1822514 h 1867554"/>
                  <a:gd name="connsiteX3" fmla="*/ 997238 w 1994475"/>
                  <a:gd name="connsiteY3" fmla="*/ 933777 h 1867554"/>
                  <a:gd name="connsiteX4" fmla="*/ 1945514 w 1994475"/>
                  <a:gd name="connsiteY4" fmla="*/ 1222769 h 1867554"/>
                  <a:gd name="connsiteX0-1" fmla="*/ 1247214 w 1247214"/>
                  <a:gd name="connsiteY0-2" fmla="*/ 288992 h 934535"/>
                  <a:gd name="connsiteX1-3" fmla="*/ 728755 w 1247214"/>
                  <a:gd name="connsiteY1-4" fmla="*/ 842591 h 934535"/>
                  <a:gd name="connsiteX2-5" fmla="*/ 0 w 1247214"/>
                  <a:gd name="connsiteY2-6" fmla="*/ 891071 h 934535"/>
                  <a:gd name="connsiteX3-7" fmla="*/ 298938 w 1247214"/>
                  <a:gd name="connsiteY3-8" fmla="*/ 0 h 934535"/>
                  <a:gd name="connsiteX4-9" fmla="*/ 1247214 w 1247214"/>
                  <a:gd name="connsiteY4-10" fmla="*/ 288992 h 934535"/>
                  <a:gd name="connsiteX0-11" fmla="*/ 1247214 w 1247214"/>
                  <a:gd name="connsiteY0-12" fmla="*/ 296029 h 941572"/>
                  <a:gd name="connsiteX1-13" fmla="*/ 728755 w 1247214"/>
                  <a:gd name="connsiteY1-14" fmla="*/ 849628 h 941572"/>
                  <a:gd name="connsiteX2-15" fmla="*/ 0 w 1247214"/>
                  <a:gd name="connsiteY2-16" fmla="*/ 898108 h 941572"/>
                  <a:gd name="connsiteX3-17" fmla="*/ 301271 w 1247214"/>
                  <a:gd name="connsiteY3-18" fmla="*/ 0 h 941572"/>
                  <a:gd name="connsiteX4-19" fmla="*/ 1247214 w 1247214"/>
                  <a:gd name="connsiteY4-20" fmla="*/ 296029 h 941572"/>
                  <a:gd name="connsiteX0-21" fmla="*/ 1247214 w 1247214"/>
                  <a:gd name="connsiteY0-22" fmla="*/ 306189 h 951732"/>
                  <a:gd name="connsiteX1-23" fmla="*/ 728755 w 1247214"/>
                  <a:gd name="connsiteY1-24" fmla="*/ 859788 h 951732"/>
                  <a:gd name="connsiteX2-25" fmla="*/ 0 w 1247214"/>
                  <a:gd name="connsiteY2-26" fmla="*/ 908268 h 951732"/>
                  <a:gd name="connsiteX3-27" fmla="*/ 302036 w 1247214"/>
                  <a:gd name="connsiteY3-28" fmla="*/ 0 h 951732"/>
                  <a:gd name="connsiteX4-29" fmla="*/ 1247214 w 1247214"/>
                  <a:gd name="connsiteY4-30" fmla="*/ 306189 h 951732"/>
                  <a:gd name="connsiteX0-31" fmla="*/ 1247214 w 1247214"/>
                  <a:gd name="connsiteY0-32" fmla="*/ 313226 h 958769"/>
                  <a:gd name="connsiteX1-33" fmla="*/ 728755 w 1247214"/>
                  <a:gd name="connsiteY1-34" fmla="*/ 866825 h 958769"/>
                  <a:gd name="connsiteX2-35" fmla="*/ 0 w 1247214"/>
                  <a:gd name="connsiteY2-36" fmla="*/ 915305 h 958769"/>
                  <a:gd name="connsiteX3-37" fmla="*/ 304370 w 1247214"/>
                  <a:gd name="connsiteY3-38" fmla="*/ 0 h 958769"/>
                  <a:gd name="connsiteX4-39" fmla="*/ 1247214 w 1247214"/>
                  <a:gd name="connsiteY4-40" fmla="*/ 313226 h 9587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7214" h="958769">
                    <a:moveTo>
                      <a:pt x="1247214" y="313226"/>
                    </a:moveTo>
                    <a:cubicBezTo>
                      <a:pt x="1162668" y="556463"/>
                      <a:pt x="936624" y="766479"/>
                      <a:pt x="728755" y="866825"/>
                    </a:cubicBezTo>
                    <a:cubicBezTo>
                      <a:pt x="520886" y="967172"/>
                      <a:pt x="242552" y="988521"/>
                      <a:pt x="0" y="915305"/>
                    </a:cubicBezTo>
                    <a:lnTo>
                      <a:pt x="304370" y="0"/>
                    </a:lnTo>
                    <a:lnTo>
                      <a:pt x="1247214" y="3132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sp>
            <p:nvSpPr>
              <p:cNvPr id="38" name="Pie 87">
                <a:extLst>
                  <a:ext uri="{FF2B5EF4-FFF2-40B4-BE49-F238E27FC236}">
                    <a16:creationId xmlns:a16="http://schemas.microsoft.com/office/drawing/2014/main" id="{0EE9C161-FAC0-499D-A883-DB498536C00F}"/>
                  </a:ext>
                </a:extLst>
              </p:cNvPr>
              <p:cNvSpPr/>
              <p:nvPr/>
            </p:nvSpPr>
            <p:spPr>
              <a:xfrm rot="9623180" flipH="1" flipV="1">
                <a:off x="6940465" y="3201883"/>
                <a:ext cx="1251052" cy="994445"/>
              </a:xfrm>
              <a:custGeom>
                <a:avLst/>
                <a:gdLst>
                  <a:gd name="connsiteX0" fmla="*/ 1945514 w 1994475"/>
                  <a:gd name="connsiteY0" fmla="*/ 1222769 h 1867554"/>
                  <a:gd name="connsiteX1" fmla="*/ 1427055 w 1994475"/>
                  <a:gd name="connsiteY1" fmla="*/ 1776368 h 1867554"/>
                  <a:gd name="connsiteX2" fmla="*/ 691262 w 1994475"/>
                  <a:gd name="connsiteY2" fmla="*/ 1822514 h 1867554"/>
                  <a:gd name="connsiteX3" fmla="*/ 997238 w 1994475"/>
                  <a:gd name="connsiteY3" fmla="*/ 933777 h 1867554"/>
                  <a:gd name="connsiteX4" fmla="*/ 1945514 w 1994475"/>
                  <a:gd name="connsiteY4" fmla="*/ 1222769 h 1867554"/>
                  <a:gd name="connsiteX0-1" fmla="*/ 1247214 w 1247214"/>
                  <a:gd name="connsiteY0-2" fmla="*/ 288992 h 934535"/>
                  <a:gd name="connsiteX1-3" fmla="*/ 728755 w 1247214"/>
                  <a:gd name="connsiteY1-4" fmla="*/ 842591 h 934535"/>
                  <a:gd name="connsiteX2-5" fmla="*/ 0 w 1247214"/>
                  <a:gd name="connsiteY2-6" fmla="*/ 891071 h 934535"/>
                  <a:gd name="connsiteX3-7" fmla="*/ 298938 w 1247214"/>
                  <a:gd name="connsiteY3-8" fmla="*/ 0 h 934535"/>
                  <a:gd name="connsiteX4-9" fmla="*/ 1247214 w 1247214"/>
                  <a:gd name="connsiteY4-10" fmla="*/ 288992 h 934535"/>
                  <a:gd name="connsiteX0-11" fmla="*/ 1247214 w 1247214"/>
                  <a:gd name="connsiteY0-12" fmla="*/ 296029 h 941572"/>
                  <a:gd name="connsiteX1-13" fmla="*/ 728755 w 1247214"/>
                  <a:gd name="connsiteY1-14" fmla="*/ 849628 h 941572"/>
                  <a:gd name="connsiteX2-15" fmla="*/ 0 w 1247214"/>
                  <a:gd name="connsiteY2-16" fmla="*/ 898108 h 941572"/>
                  <a:gd name="connsiteX3-17" fmla="*/ 301271 w 1247214"/>
                  <a:gd name="connsiteY3-18" fmla="*/ 0 h 941572"/>
                  <a:gd name="connsiteX4-19" fmla="*/ 1247214 w 1247214"/>
                  <a:gd name="connsiteY4-20" fmla="*/ 296029 h 941572"/>
                  <a:gd name="connsiteX0-21" fmla="*/ 1247214 w 1247214"/>
                  <a:gd name="connsiteY0-22" fmla="*/ 306189 h 951732"/>
                  <a:gd name="connsiteX1-23" fmla="*/ 728755 w 1247214"/>
                  <a:gd name="connsiteY1-24" fmla="*/ 859788 h 951732"/>
                  <a:gd name="connsiteX2-25" fmla="*/ 0 w 1247214"/>
                  <a:gd name="connsiteY2-26" fmla="*/ 908268 h 951732"/>
                  <a:gd name="connsiteX3-27" fmla="*/ 302036 w 1247214"/>
                  <a:gd name="connsiteY3-28" fmla="*/ 0 h 951732"/>
                  <a:gd name="connsiteX4-29" fmla="*/ 1247214 w 1247214"/>
                  <a:gd name="connsiteY4-30" fmla="*/ 306189 h 951732"/>
                  <a:gd name="connsiteX0-31" fmla="*/ 1247214 w 1247214"/>
                  <a:gd name="connsiteY0-32" fmla="*/ 313226 h 958769"/>
                  <a:gd name="connsiteX1-33" fmla="*/ 728755 w 1247214"/>
                  <a:gd name="connsiteY1-34" fmla="*/ 866825 h 958769"/>
                  <a:gd name="connsiteX2-35" fmla="*/ 0 w 1247214"/>
                  <a:gd name="connsiteY2-36" fmla="*/ 915305 h 958769"/>
                  <a:gd name="connsiteX3-37" fmla="*/ 304370 w 1247214"/>
                  <a:gd name="connsiteY3-38" fmla="*/ 0 h 958769"/>
                  <a:gd name="connsiteX4-39" fmla="*/ 1247214 w 1247214"/>
                  <a:gd name="connsiteY4-40" fmla="*/ 313226 h 958769"/>
                  <a:gd name="connsiteX0-41" fmla="*/ 1247462 w 1247462"/>
                  <a:gd name="connsiteY0-42" fmla="*/ 305534 h 959140"/>
                  <a:gd name="connsiteX1-43" fmla="*/ 728755 w 1247462"/>
                  <a:gd name="connsiteY1-44" fmla="*/ 866825 h 959140"/>
                  <a:gd name="connsiteX2-45" fmla="*/ 0 w 1247462"/>
                  <a:gd name="connsiteY2-46" fmla="*/ 915305 h 959140"/>
                  <a:gd name="connsiteX3-47" fmla="*/ 304370 w 1247462"/>
                  <a:gd name="connsiteY3-48" fmla="*/ 0 h 959140"/>
                  <a:gd name="connsiteX4-49" fmla="*/ 1247462 w 1247462"/>
                  <a:gd name="connsiteY4-50" fmla="*/ 305534 h 959140"/>
                  <a:gd name="connsiteX0-51" fmla="*/ 1294962 w 1294962"/>
                  <a:gd name="connsiteY0-52" fmla="*/ 305534 h 952059"/>
                  <a:gd name="connsiteX1-53" fmla="*/ 776255 w 1294962"/>
                  <a:gd name="connsiteY1-54" fmla="*/ 866825 h 952059"/>
                  <a:gd name="connsiteX2-55" fmla="*/ 0 w 1294962"/>
                  <a:gd name="connsiteY2-56" fmla="*/ 904829 h 952059"/>
                  <a:gd name="connsiteX3-57" fmla="*/ 351870 w 1294962"/>
                  <a:gd name="connsiteY3-58" fmla="*/ 0 h 952059"/>
                  <a:gd name="connsiteX4-59" fmla="*/ 1294962 w 1294962"/>
                  <a:gd name="connsiteY4-60" fmla="*/ 305534 h 95205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4962" h="952059">
                    <a:moveTo>
                      <a:pt x="1294962" y="305534"/>
                    </a:moveTo>
                    <a:cubicBezTo>
                      <a:pt x="1210416" y="548771"/>
                      <a:pt x="992082" y="766942"/>
                      <a:pt x="776255" y="866825"/>
                    </a:cubicBezTo>
                    <a:cubicBezTo>
                      <a:pt x="560428" y="966708"/>
                      <a:pt x="242552" y="978045"/>
                      <a:pt x="0" y="904829"/>
                    </a:cubicBezTo>
                    <a:lnTo>
                      <a:pt x="351870" y="0"/>
                    </a:lnTo>
                    <a:lnTo>
                      <a:pt x="1294962" y="3055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sp>
            <p:nvSpPr>
              <p:cNvPr id="39" name="Pie 87">
                <a:extLst>
                  <a:ext uri="{FF2B5EF4-FFF2-40B4-BE49-F238E27FC236}">
                    <a16:creationId xmlns:a16="http://schemas.microsoft.com/office/drawing/2014/main" id="{51814B95-3840-4AD3-B43C-8CA695EC2B78}"/>
                  </a:ext>
                </a:extLst>
              </p:cNvPr>
              <p:cNvSpPr/>
              <p:nvPr/>
            </p:nvSpPr>
            <p:spPr>
              <a:xfrm rot="9654881">
                <a:off x="7043087" y="2458879"/>
                <a:ext cx="1209606" cy="958771"/>
              </a:xfrm>
              <a:custGeom>
                <a:avLst/>
                <a:gdLst>
                  <a:gd name="connsiteX0" fmla="*/ 1945514 w 1994475"/>
                  <a:gd name="connsiteY0" fmla="*/ 1222769 h 1867554"/>
                  <a:gd name="connsiteX1" fmla="*/ 1427055 w 1994475"/>
                  <a:gd name="connsiteY1" fmla="*/ 1776368 h 1867554"/>
                  <a:gd name="connsiteX2" fmla="*/ 691262 w 1994475"/>
                  <a:gd name="connsiteY2" fmla="*/ 1822514 h 1867554"/>
                  <a:gd name="connsiteX3" fmla="*/ 997238 w 1994475"/>
                  <a:gd name="connsiteY3" fmla="*/ 933777 h 1867554"/>
                  <a:gd name="connsiteX4" fmla="*/ 1945514 w 1994475"/>
                  <a:gd name="connsiteY4" fmla="*/ 1222769 h 1867554"/>
                  <a:gd name="connsiteX0-1" fmla="*/ 1247214 w 1247214"/>
                  <a:gd name="connsiteY0-2" fmla="*/ 288992 h 934535"/>
                  <a:gd name="connsiteX1-3" fmla="*/ 728755 w 1247214"/>
                  <a:gd name="connsiteY1-4" fmla="*/ 842591 h 934535"/>
                  <a:gd name="connsiteX2-5" fmla="*/ 0 w 1247214"/>
                  <a:gd name="connsiteY2-6" fmla="*/ 891071 h 934535"/>
                  <a:gd name="connsiteX3-7" fmla="*/ 298938 w 1247214"/>
                  <a:gd name="connsiteY3-8" fmla="*/ 0 h 934535"/>
                  <a:gd name="connsiteX4-9" fmla="*/ 1247214 w 1247214"/>
                  <a:gd name="connsiteY4-10" fmla="*/ 288992 h 934535"/>
                  <a:gd name="connsiteX0-11" fmla="*/ 1247214 w 1247214"/>
                  <a:gd name="connsiteY0-12" fmla="*/ 296029 h 941572"/>
                  <a:gd name="connsiteX1-13" fmla="*/ 728755 w 1247214"/>
                  <a:gd name="connsiteY1-14" fmla="*/ 849628 h 941572"/>
                  <a:gd name="connsiteX2-15" fmla="*/ 0 w 1247214"/>
                  <a:gd name="connsiteY2-16" fmla="*/ 898108 h 941572"/>
                  <a:gd name="connsiteX3-17" fmla="*/ 301271 w 1247214"/>
                  <a:gd name="connsiteY3-18" fmla="*/ 0 h 941572"/>
                  <a:gd name="connsiteX4-19" fmla="*/ 1247214 w 1247214"/>
                  <a:gd name="connsiteY4-20" fmla="*/ 296029 h 941572"/>
                  <a:gd name="connsiteX0-21" fmla="*/ 1247214 w 1247214"/>
                  <a:gd name="connsiteY0-22" fmla="*/ 306189 h 951732"/>
                  <a:gd name="connsiteX1-23" fmla="*/ 728755 w 1247214"/>
                  <a:gd name="connsiteY1-24" fmla="*/ 859788 h 951732"/>
                  <a:gd name="connsiteX2-25" fmla="*/ 0 w 1247214"/>
                  <a:gd name="connsiteY2-26" fmla="*/ 908268 h 951732"/>
                  <a:gd name="connsiteX3-27" fmla="*/ 302036 w 1247214"/>
                  <a:gd name="connsiteY3-28" fmla="*/ 0 h 951732"/>
                  <a:gd name="connsiteX4-29" fmla="*/ 1247214 w 1247214"/>
                  <a:gd name="connsiteY4-30" fmla="*/ 306189 h 951732"/>
                  <a:gd name="connsiteX0-31" fmla="*/ 1247214 w 1247214"/>
                  <a:gd name="connsiteY0-32" fmla="*/ 313226 h 958769"/>
                  <a:gd name="connsiteX1-33" fmla="*/ 728755 w 1247214"/>
                  <a:gd name="connsiteY1-34" fmla="*/ 866825 h 958769"/>
                  <a:gd name="connsiteX2-35" fmla="*/ 0 w 1247214"/>
                  <a:gd name="connsiteY2-36" fmla="*/ 915305 h 958769"/>
                  <a:gd name="connsiteX3-37" fmla="*/ 304370 w 1247214"/>
                  <a:gd name="connsiteY3-38" fmla="*/ 0 h 958769"/>
                  <a:gd name="connsiteX4-39" fmla="*/ 1247214 w 1247214"/>
                  <a:gd name="connsiteY4-40" fmla="*/ 313226 h 9587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7214" h="958769">
                    <a:moveTo>
                      <a:pt x="1247214" y="313226"/>
                    </a:moveTo>
                    <a:cubicBezTo>
                      <a:pt x="1162668" y="556463"/>
                      <a:pt x="936624" y="766479"/>
                      <a:pt x="728755" y="866825"/>
                    </a:cubicBezTo>
                    <a:cubicBezTo>
                      <a:pt x="520886" y="967172"/>
                      <a:pt x="242552" y="988521"/>
                      <a:pt x="0" y="915305"/>
                    </a:cubicBezTo>
                    <a:lnTo>
                      <a:pt x="304370" y="0"/>
                    </a:lnTo>
                    <a:lnTo>
                      <a:pt x="1247214" y="3132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grpSp>
        <p:grpSp>
          <p:nvGrpSpPr>
            <p:cNvPr id="33" name="Group 47">
              <a:extLst>
                <a:ext uri="{FF2B5EF4-FFF2-40B4-BE49-F238E27FC236}">
                  <a16:creationId xmlns:a16="http://schemas.microsoft.com/office/drawing/2014/main" id="{1A9C358B-733F-403D-BB45-A5048851E245}"/>
                </a:ext>
              </a:extLst>
            </p:cNvPr>
            <p:cNvGrpSpPr/>
            <p:nvPr/>
          </p:nvGrpSpPr>
          <p:grpSpPr>
            <a:xfrm>
              <a:off x="4699648" y="1923464"/>
              <a:ext cx="389330" cy="387887"/>
              <a:chOff x="5100545" y="1975558"/>
              <a:chExt cx="660280" cy="657834"/>
            </a:xfrm>
            <a:grpFill/>
          </p:grpSpPr>
          <p:sp>
            <p:nvSpPr>
              <p:cNvPr id="34" name="Pie 48">
                <a:extLst>
                  <a:ext uri="{FF2B5EF4-FFF2-40B4-BE49-F238E27FC236}">
                    <a16:creationId xmlns:a16="http://schemas.microsoft.com/office/drawing/2014/main" id="{15B9ACA9-2BE1-49E9-933B-51FC7E05A8F0}"/>
                  </a:ext>
                </a:extLst>
              </p:cNvPr>
              <p:cNvSpPr/>
              <p:nvPr/>
            </p:nvSpPr>
            <p:spPr>
              <a:xfrm>
                <a:off x="5100545" y="2008778"/>
                <a:ext cx="624614" cy="624614"/>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sp>
            <p:nvSpPr>
              <p:cNvPr id="35" name="Pie 49">
                <a:extLst>
                  <a:ext uri="{FF2B5EF4-FFF2-40B4-BE49-F238E27FC236}">
                    <a16:creationId xmlns:a16="http://schemas.microsoft.com/office/drawing/2014/main" id="{A84E8E5F-2A86-486A-A480-86415DE6DB63}"/>
                  </a:ext>
                </a:extLst>
              </p:cNvPr>
              <p:cNvSpPr/>
              <p:nvPr/>
            </p:nvSpPr>
            <p:spPr>
              <a:xfrm rot="16995039">
                <a:off x="5136211" y="1975558"/>
                <a:ext cx="624614" cy="624614"/>
              </a:xfrm>
              <a:prstGeom prst="pie">
                <a:avLst>
                  <a:gd name="adj1" fmla="val 21036529"/>
                  <a:gd name="adj2" fmla="val 44175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dirty="0">
                  <a:solidFill>
                    <a:schemeClr val="tx1"/>
                  </a:solidFill>
                </a:endParaRPr>
              </a:p>
            </p:txBody>
          </p:sp>
        </p:grpSp>
      </p:grpSp>
      <p:sp>
        <p:nvSpPr>
          <p:cNvPr id="23" name="文本框 22">
            <a:extLst>
              <a:ext uri="{FF2B5EF4-FFF2-40B4-BE49-F238E27FC236}">
                <a16:creationId xmlns:a16="http://schemas.microsoft.com/office/drawing/2014/main" id="{4A8E1438-F2F0-4E31-9273-48D42ECFBCCE}"/>
              </a:ext>
            </a:extLst>
          </p:cNvPr>
          <p:cNvSpPr txBox="1"/>
          <p:nvPr/>
        </p:nvSpPr>
        <p:spPr>
          <a:xfrm>
            <a:off x="6689069" y="4512229"/>
            <a:ext cx="2483555" cy="1569660"/>
          </a:xfrm>
          <a:prstGeom prst="rect">
            <a:avLst/>
          </a:prstGeom>
          <a:noFill/>
        </p:spPr>
        <p:txBody>
          <a:bodyPr wrap="square" rtlCol="0">
            <a:spAutoFit/>
          </a:bodyPr>
          <a:lstStyle/>
          <a:p>
            <a:r>
              <a:rPr lang="zh-CN" altLang="en-US" sz="4800" dirty="0">
                <a:solidFill>
                  <a:schemeClr val="bg1"/>
                </a:solidFill>
              </a:rPr>
              <a:t>视觉</a:t>
            </a:r>
            <a:r>
              <a:rPr lang="en-US" altLang="zh-CN" sz="4800" dirty="0">
                <a:solidFill>
                  <a:schemeClr val="bg1"/>
                </a:solidFill>
              </a:rPr>
              <a:t>SLAM</a:t>
            </a:r>
            <a:endParaRPr lang="zh-CN" altLang="en-US" sz="4800" dirty="0">
              <a:solidFill>
                <a:schemeClr val="bg1"/>
              </a:solidFill>
            </a:endParaRPr>
          </a:p>
        </p:txBody>
      </p:sp>
      <p:sp>
        <p:nvSpPr>
          <p:cNvPr id="29" name="文本框 28">
            <a:extLst>
              <a:ext uri="{FF2B5EF4-FFF2-40B4-BE49-F238E27FC236}">
                <a16:creationId xmlns:a16="http://schemas.microsoft.com/office/drawing/2014/main" id="{FA514BD2-8E19-462D-A20B-BFAD7B19AD23}"/>
              </a:ext>
            </a:extLst>
          </p:cNvPr>
          <p:cNvSpPr txBox="1"/>
          <p:nvPr/>
        </p:nvSpPr>
        <p:spPr>
          <a:xfrm>
            <a:off x="9734827" y="4473472"/>
            <a:ext cx="1959334" cy="1569660"/>
          </a:xfrm>
          <a:prstGeom prst="rect">
            <a:avLst/>
          </a:prstGeom>
          <a:noFill/>
        </p:spPr>
        <p:txBody>
          <a:bodyPr wrap="square" rtlCol="0">
            <a:spAutoFit/>
          </a:bodyPr>
          <a:lstStyle/>
          <a:p>
            <a:r>
              <a:rPr lang="zh-CN" altLang="en-US" sz="4800" dirty="0">
                <a:solidFill>
                  <a:schemeClr val="bg1"/>
                </a:solidFill>
              </a:rPr>
              <a:t>激光</a:t>
            </a:r>
            <a:r>
              <a:rPr lang="en-US" altLang="zh-CN" sz="4800" dirty="0">
                <a:solidFill>
                  <a:schemeClr val="bg1"/>
                </a:solidFill>
              </a:rPr>
              <a:t>SLAM</a:t>
            </a:r>
            <a:endParaRPr lang="zh-CN" altLang="en-US" sz="4800" dirty="0">
              <a:solidFill>
                <a:schemeClr val="bg1"/>
              </a:solidFill>
            </a:endParaRPr>
          </a:p>
        </p:txBody>
      </p:sp>
    </p:spTree>
    <p:extLst>
      <p:ext uri="{BB962C8B-B14F-4D97-AF65-F5344CB8AC3E}">
        <p14:creationId xmlns:p14="http://schemas.microsoft.com/office/powerpoint/2010/main" val="22250713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661" y="142579"/>
            <a:ext cx="766020" cy="629582"/>
            <a:chOff x="3755490" y="2475060"/>
            <a:chExt cx="1565505" cy="1286667"/>
          </a:xfrm>
          <a:effectLst>
            <a:glow rad="25400">
              <a:srgbClr val="00B0F0">
                <a:alpha val="40000"/>
              </a:srgbClr>
            </a:glow>
          </a:effectLst>
        </p:grpSpPr>
        <p:pic>
          <p:nvPicPr>
            <p:cNvPr id="3" name="PA_图片 6"/>
            <p:cNvPicPr>
              <a:picLocks noChangeAspect="1"/>
            </p:cNvPicPr>
            <p:nvPr>
              <p:custDataLst>
                <p:tags r:id="rId1"/>
              </p:custDataLst>
            </p:nvPr>
          </p:nvPicPr>
          <p:blipFill>
            <a:blip r:embed="rId4">
              <a:duotone>
                <a:prstClr val="black"/>
                <a:schemeClr val="accent5">
                  <a:tint val="45000"/>
                  <a:satMod val="400000"/>
                </a:schemeClr>
              </a:duotone>
            </a:blip>
            <a:stretch>
              <a:fillRect/>
            </a:stretch>
          </p:blipFill>
          <p:spPr>
            <a:xfrm>
              <a:off x="3755490" y="2475060"/>
              <a:ext cx="1296450" cy="1286667"/>
            </a:xfrm>
            <a:prstGeom prst="rect">
              <a:avLst/>
            </a:prstGeom>
          </p:spPr>
        </p:pic>
        <p:pic>
          <p:nvPicPr>
            <p:cNvPr id="4" name="PA_图片 6"/>
            <p:cNvPicPr>
              <a:picLocks noChangeAspect="1"/>
            </p:cNvPicPr>
            <p:nvPr>
              <p:custDataLst>
                <p:tags r:id="rId2"/>
              </p:custDataLst>
            </p:nvPr>
          </p:nvPicPr>
          <p:blipFill>
            <a:blip r:embed="rId4">
              <a:duotone>
                <a:prstClr val="black"/>
                <a:schemeClr val="accent5">
                  <a:tint val="45000"/>
                  <a:satMod val="400000"/>
                </a:schemeClr>
              </a:duotone>
            </a:blip>
            <a:stretch>
              <a:fillRect/>
            </a:stretch>
          </p:blipFill>
          <p:spPr>
            <a:xfrm>
              <a:off x="4358641" y="2653535"/>
              <a:ext cx="962354" cy="955091"/>
            </a:xfrm>
            <a:prstGeom prst="rect">
              <a:avLst/>
            </a:prstGeom>
          </p:spPr>
        </p:pic>
      </p:grpSp>
      <p:sp>
        <p:nvSpPr>
          <p:cNvPr id="5" name="文本框 4"/>
          <p:cNvSpPr txBox="1"/>
          <p:nvPr/>
        </p:nvSpPr>
        <p:spPr>
          <a:xfrm>
            <a:off x="1029202" y="297137"/>
            <a:ext cx="4757746" cy="400110"/>
          </a:xfrm>
          <a:prstGeom prst="rect">
            <a:avLst/>
          </a:prstGeom>
          <a:noFill/>
        </p:spPr>
        <p:txBody>
          <a:bodyPr wrap="square" rtlCol="0">
            <a:spAutoFit/>
          </a:bodyPr>
          <a:lstStyle/>
          <a:p>
            <a:r>
              <a:rPr lang="en-US" altLang="zh-CN" sz="2000" dirty="0">
                <a:solidFill>
                  <a:srgbClr val="00B0F0"/>
                </a:solidFill>
                <a:latin typeface="微软雅黑 Light" panose="020B0502040204020203" pitchFamily="34" charset="-122"/>
                <a:ea typeface="微软雅黑 Light" panose="020B0502040204020203" pitchFamily="34" charset="-122"/>
              </a:rPr>
              <a:t>SLAM</a:t>
            </a:r>
            <a:r>
              <a:rPr lang="zh-CN" altLang="en-US" sz="2000" dirty="0">
                <a:solidFill>
                  <a:srgbClr val="00B0F0"/>
                </a:solidFill>
                <a:latin typeface="微软雅黑 Light" panose="020B0502040204020203" pitchFamily="34" charset="-122"/>
                <a:ea typeface="微软雅黑 Light" panose="020B0502040204020203" pitchFamily="34" charset="-122"/>
              </a:rPr>
              <a:t>问题的历史背景、现状、发展动态</a:t>
            </a:r>
          </a:p>
        </p:txBody>
      </p:sp>
      <p:cxnSp>
        <p:nvCxnSpPr>
          <p:cNvPr id="6" name="直接连接符 5"/>
          <p:cNvCxnSpPr>
            <a:stCxn id="16" idx="6"/>
            <a:endCxn id="18" idx="1"/>
          </p:cNvCxnSpPr>
          <p:nvPr/>
        </p:nvCxnSpPr>
        <p:spPr>
          <a:xfrm>
            <a:off x="3433038" y="2534624"/>
            <a:ext cx="1577475" cy="162618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a:stCxn id="14" idx="5"/>
            <a:endCxn id="17" idx="2"/>
          </p:cNvCxnSpPr>
          <p:nvPr/>
        </p:nvCxnSpPr>
        <p:spPr>
          <a:xfrm>
            <a:off x="2485382" y="4727220"/>
            <a:ext cx="424860" cy="289346"/>
          </a:xfrm>
          <a:prstGeom prst="line">
            <a:avLst/>
          </a:prstGeom>
          <a:noFill/>
          <a:ln w="6350">
            <a:no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a:stCxn id="16" idx="6"/>
            <a:endCxn id="15" idx="2"/>
          </p:cNvCxnSpPr>
          <p:nvPr/>
        </p:nvCxnSpPr>
        <p:spPr>
          <a:xfrm>
            <a:off x="3433038" y="2534624"/>
            <a:ext cx="1063528" cy="246743"/>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a:endCxn id="16" idx="3"/>
          </p:cNvCxnSpPr>
          <p:nvPr/>
        </p:nvCxnSpPr>
        <p:spPr>
          <a:xfrm flipV="1">
            <a:off x="2468854" y="2784593"/>
            <a:ext cx="360706" cy="1065992"/>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18" idx="0"/>
            <a:endCxn id="15" idx="4"/>
          </p:cNvCxnSpPr>
          <p:nvPr/>
        </p:nvCxnSpPr>
        <p:spPr>
          <a:xfrm flipH="1" flipV="1">
            <a:off x="5242158" y="3526959"/>
            <a:ext cx="203200" cy="45372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stCxn id="17" idx="6"/>
            <a:endCxn id="18" idx="2"/>
          </p:cNvCxnSpPr>
          <p:nvPr/>
        </p:nvCxnSpPr>
        <p:spPr>
          <a:xfrm flipV="1">
            <a:off x="3936970" y="4595652"/>
            <a:ext cx="893424" cy="420914"/>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a:stCxn id="16" idx="4"/>
            <a:endCxn id="17" idx="0"/>
          </p:cNvCxnSpPr>
          <p:nvPr/>
        </p:nvCxnSpPr>
        <p:spPr>
          <a:xfrm>
            <a:off x="3079529" y="2888133"/>
            <a:ext cx="344077" cy="1615069"/>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a:stCxn id="14" idx="7"/>
            <a:endCxn id="15" idx="2"/>
          </p:cNvCxnSpPr>
          <p:nvPr/>
        </p:nvCxnSpPr>
        <p:spPr>
          <a:xfrm flipV="1">
            <a:off x="2485382" y="2781367"/>
            <a:ext cx="2011184" cy="1131175"/>
          </a:xfrm>
          <a:prstGeom prst="lin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cxnSp>
      <p:sp>
        <p:nvSpPr>
          <p:cNvPr id="14" name="椭圆 13"/>
          <p:cNvSpPr/>
          <p:nvPr/>
        </p:nvSpPr>
        <p:spPr>
          <a:xfrm>
            <a:off x="1501979" y="3743817"/>
            <a:ext cx="1152128" cy="1152128"/>
          </a:xfrm>
          <a:prstGeom prst="ellipse">
            <a:avLst/>
          </a:prstGeom>
          <a:solidFill>
            <a:srgbClr val="00B0F0"/>
          </a:solidFill>
          <a:ln>
            <a:noFill/>
          </a:ln>
        </p:spPr>
        <p:txBody>
          <a:bodyPr/>
          <a:lstStyle/>
          <a:p>
            <a:endParaRPr lang="zh-CN" altLang="en-US">
              <a:solidFill>
                <a:schemeClr val="bg1"/>
              </a:solidFill>
            </a:endParaRPr>
          </a:p>
        </p:txBody>
      </p:sp>
      <p:sp>
        <p:nvSpPr>
          <p:cNvPr id="15" name="椭圆 14"/>
          <p:cNvSpPr/>
          <p:nvPr/>
        </p:nvSpPr>
        <p:spPr>
          <a:xfrm>
            <a:off x="4496566" y="2035775"/>
            <a:ext cx="1491184" cy="1491184"/>
          </a:xfrm>
          <a:prstGeom prst="ellipse">
            <a:avLst/>
          </a:prstGeom>
          <a:solidFill>
            <a:srgbClr val="00B0F0"/>
          </a:solidFill>
          <a:ln>
            <a:noFill/>
          </a:ln>
        </p:spPr>
        <p:txBody>
          <a:bodyPr/>
          <a:lstStyle/>
          <a:p>
            <a:endParaRPr lang="zh-CN" altLang="en-US">
              <a:solidFill>
                <a:schemeClr val="bg1"/>
              </a:solidFill>
            </a:endParaRPr>
          </a:p>
        </p:txBody>
      </p:sp>
      <p:sp>
        <p:nvSpPr>
          <p:cNvPr id="16" name="椭圆 15"/>
          <p:cNvSpPr/>
          <p:nvPr/>
        </p:nvSpPr>
        <p:spPr>
          <a:xfrm>
            <a:off x="2726020" y="2181115"/>
            <a:ext cx="707018" cy="707018"/>
          </a:xfrm>
          <a:prstGeom prst="ellipse">
            <a:avLst/>
          </a:prstGeom>
          <a:solidFill>
            <a:srgbClr val="00B0F0"/>
          </a:solidFill>
          <a:ln>
            <a:noFill/>
          </a:ln>
        </p:spPr>
        <p:txBody>
          <a:bodyPr/>
          <a:lstStyle/>
          <a:p>
            <a:endParaRPr lang="zh-CN" altLang="en-US">
              <a:solidFill>
                <a:schemeClr val="bg1"/>
              </a:solidFill>
            </a:endParaRPr>
          </a:p>
        </p:txBody>
      </p:sp>
      <p:sp>
        <p:nvSpPr>
          <p:cNvPr id="17" name="椭圆 16"/>
          <p:cNvSpPr/>
          <p:nvPr/>
        </p:nvSpPr>
        <p:spPr>
          <a:xfrm>
            <a:off x="2910242" y="4503202"/>
            <a:ext cx="1026728" cy="1026728"/>
          </a:xfrm>
          <a:prstGeom prst="ellipse">
            <a:avLst/>
          </a:prstGeom>
          <a:solidFill>
            <a:srgbClr val="00B0F0"/>
          </a:solidFill>
          <a:ln>
            <a:noFill/>
          </a:ln>
        </p:spPr>
        <p:txBody>
          <a:bodyPr/>
          <a:lstStyle/>
          <a:p>
            <a:endParaRPr lang="zh-CN" altLang="en-US">
              <a:solidFill>
                <a:schemeClr val="bg1"/>
              </a:solidFill>
            </a:endParaRPr>
          </a:p>
        </p:txBody>
      </p:sp>
      <p:sp>
        <p:nvSpPr>
          <p:cNvPr id="18" name="椭圆 17"/>
          <p:cNvSpPr/>
          <p:nvPr/>
        </p:nvSpPr>
        <p:spPr>
          <a:xfrm>
            <a:off x="4830394" y="3980688"/>
            <a:ext cx="1229928" cy="1229928"/>
          </a:xfrm>
          <a:prstGeom prst="ellipse">
            <a:avLst/>
          </a:prstGeom>
          <a:solidFill>
            <a:srgbClr val="00B0F0"/>
          </a:solidFill>
          <a:ln>
            <a:noFill/>
          </a:ln>
        </p:spPr>
        <p:txBody>
          <a:bodyPr/>
          <a:lstStyle/>
          <a:p>
            <a:endParaRPr lang="zh-CN" altLang="en-US">
              <a:solidFill>
                <a:schemeClr val="bg1"/>
              </a:solidFill>
            </a:endParaRPr>
          </a:p>
        </p:txBody>
      </p:sp>
      <p:sp>
        <p:nvSpPr>
          <p:cNvPr id="19" name="TextBox 13"/>
          <p:cNvSpPr txBox="1"/>
          <p:nvPr/>
        </p:nvSpPr>
        <p:spPr>
          <a:xfrm>
            <a:off x="4900568" y="4460647"/>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现状</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4697368" y="2646362"/>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历史</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1533253" y="4184876"/>
            <a:ext cx="1120854" cy="563744"/>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类脑导航系统</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2878816" y="4881561"/>
            <a:ext cx="1089580" cy="270010"/>
          </a:xfrm>
          <a:prstGeom prst="rect">
            <a:avLst/>
          </a:prstGeom>
          <a:noFill/>
          <a:ln>
            <a:noFill/>
          </a:ln>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发展动态</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6869197" y="362187"/>
            <a:ext cx="4419691" cy="612988"/>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自由度或</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6</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自由度生物学上合理的</a:t>
            </a: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系统</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defTabSz="1216660">
              <a:lnSpc>
                <a:spcPct val="120000"/>
              </a:lnSpc>
              <a:spcBef>
                <a:spcPct val="20000"/>
              </a:spcBef>
              <a:defRPr/>
            </a:pPr>
            <a:r>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SLAM</a:t>
            </a: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发展动态</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6869197" y="1154022"/>
            <a:ext cx="4611603" cy="2271006"/>
          </a:xfrm>
          <a:prstGeom prst="rect">
            <a:avLst/>
          </a:prstGeom>
          <a:noFill/>
        </p:spPr>
        <p:txBody>
          <a:bodyPr wrap="square" lIns="0" tIns="0" rIns="0" bIns="0" rtlCol="0" anchor="t" anchorCtr="0">
            <a:spAutoFit/>
          </a:bodyPr>
          <a:lstStyle/>
          <a:p>
            <a:pPr defTabSz="1216660">
              <a:lnSpc>
                <a:spcPct val="150000"/>
              </a:lnSpc>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物体在空间具有六个自由度，</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自由度姿态改成</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:yaw</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Y</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轴）</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pitch</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X</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轴）</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/roll</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Z</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轴）大创的</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19</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学长闻豪</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偏航、倾仰、翻滚。因此，要完全确定物体的位置，就必须消除这六个自由度。</a:t>
            </a:r>
            <a:endPar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一般</a:t>
            </a:r>
            <a:r>
              <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自由度是少了平动或者转动。</a:t>
            </a:r>
            <a:endPar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50000"/>
              </a:lnSpc>
              <a:spcBef>
                <a:spcPct val="20000"/>
              </a:spcBef>
            </a:pPr>
            <a:endPar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6" name="组合 25"/>
          <p:cNvGrpSpPr/>
          <p:nvPr/>
        </p:nvGrpSpPr>
        <p:grpSpPr>
          <a:xfrm>
            <a:off x="2958206" y="2386108"/>
            <a:ext cx="242647" cy="297033"/>
            <a:chOff x="1852735" y="2526068"/>
            <a:chExt cx="242647" cy="297033"/>
          </a:xfrm>
          <a:solidFill>
            <a:schemeClr val="bg1"/>
          </a:solidFill>
        </p:grpSpPr>
        <p:sp>
          <p:nvSpPr>
            <p:cNvPr id="27"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28"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41" name="AutoShape 10" descr="O(n^2)">
            <a:extLst>
              <a:ext uri="{FF2B5EF4-FFF2-40B4-BE49-F238E27FC236}">
                <a16:creationId xmlns:a16="http://schemas.microsoft.com/office/drawing/2014/main" id="{DE5234B6-91FD-4064-A670-2B2EAC416B08}"/>
              </a:ext>
            </a:extLst>
          </p:cNvPr>
          <p:cNvSpPr>
            <a:spLocks noChangeAspect="1" noChangeArrowheads="1"/>
          </p:cNvSpPr>
          <p:nvPr/>
        </p:nvSpPr>
        <p:spPr bwMode="auto">
          <a:xfrm>
            <a:off x="46977300" y="-968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AutoShape 12" descr="O(n^2)">
            <a:extLst>
              <a:ext uri="{FF2B5EF4-FFF2-40B4-BE49-F238E27FC236}">
                <a16:creationId xmlns:a16="http://schemas.microsoft.com/office/drawing/2014/main" id="{C00038FC-A150-4459-823A-6085829C6CA3}"/>
              </a:ext>
            </a:extLst>
          </p:cNvPr>
          <p:cNvSpPr>
            <a:spLocks noChangeAspect="1" noChangeArrowheads="1"/>
          </p:cNvSpPr>
          <p:nvPr/>
        </p:nvSpPr>
        <p:spPr bwMode="auto">
          <a:xfrm>
            <a:off x="47129700" y="-815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TextBox 13">
            <a:extLst>
              <a:ext uri="{FF2B5EF4-FFF2-40B4-BE49-F238E27FC236}">
                <a16:creationId xmlns:a16="http://schemas.microsoft.com/office/drawing/2014/main" id="{0B984910-6E54-4C3C-9704-BF0610C682B9}"/>
              </a:ext>
            </a:extLst>
          </p:cNvPr>
          <p:cNvSpPr txBox="1"/>
          <p:nvPr/>
        </p:nvSpPr>
        <p:spPr>
          <a:xfrm>
            <a:off x="8068726" y="3105055"/>
            <a:ext cx="1871008"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类脑导航系统</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a:extLst>
              <a:ext uri="{FF2B5EF4-FFF2-40B4-BE49-F238E27FC236}">
                <a16:creationId xmlns:a16="http://schemas.microsoft.com/office/drawing/2014/main" id="{D9AD4937-4186-49D6-98D8-49C3C181D1EF}"/>
              </a:ext>
            </a:extLst>
          </p:cNvPr>
          <p:cNvSpPr/>
          <p:nvPr/>
        </p:nvSpPr>
        <p:spPr>
          <a:xfrm>
            <a:off x="1316267" y="1310729"/>
            <a:ext cx="3870600" cy="695190"/>
          </a:xfrm>
          <a:prstGeom prst="rect">
            <a:avLst/>
          </a:prstGeom>
          <a:noFill/>
        </p:spPr>
        <p:txBody>
          <a:bodyPr wrap="square" lIns="0" tIns="0" rIns="0" bIns="0" rtlCol="0" anchor="t" anchorCtr="0">
            <a:spAutoFit/>
          </a:bodyPr>
          <a:lstStyle/>
          <a:p>
            <a:pPr defTabSz="1216660">
              <a:lnSpc>
                <a:spcPct val="150000"/>
              </a:lnSpc>
              <a:spcBef>
                <a:spcPct val="20000"/>
              </a:spcBef>
            </a:pP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吸引子神经网络型、深度学习型、脉冲神经网络型 、振荡相干型和贝叶斯推理型。</a:t>
            </a:r>
            <a:endParaRPr lang="en-US" altLang="zh-CN"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Rounded Rectangle 44">
            <a:extLst>
              <a:ext uri="{FF2B5EF4-FFF2-40B4-BE49-F238E27FC236}">
                <a16:creationId xmlns:a16="http://schemas.microsoft.com/office/drawing/2014/main" id="{A20257C4-C0D0-4770-ABD4-09E456E0779F}"/>
              </a:ext>
            </a:extLst>
          </p:cNvPr>
          <p:cNvSpPr/>
          <p:nvPr/>
        </p:nvSpPr>
        <p:spPr>
          <a:xfrm>
            <a:off x="6784983" y="5136704"/>
            <a:ext cx="600123" cy="60012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41">
            <a:extLst>
              <a:ext uri="{FF2B5EF4-FFF2-40B4-BE49-F238E27FC236}">
                <a16:creationId xmlns:a16="http://schemas.microsoft.com/office/drawing/2014/main" id="{2BFF7E8C-6BC4-4172-B9DB-FC7DF465B44F}"/>
              </a:ext>
            </a:extLst>
          </p:cNvPr>
          <p:cNvSpPr/>
          <p:nvPr/>
        </p:nvSpPr>
        <p:spPr>
          <a:xfrm>
            <a:off x="6784983" y="3303813"/>
            <a:ext cx="600123" cy="60012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utoShape 82">
            <a:extLst>
              <a:ext uri="{FF2B5EF4-FFF2-40B4-BE49-F238E27FC236}">
                <a16:creationId xmlns:a16="http://schemas.microsoft.com/office/drawing/2014/main" id="{2375A5A6-13C6-422E-A7AB-FD0F4DEB5F6F}"/>
              </a:ext>
            </a:extLst>
          </p:cNvPr>
          <p:cNvSpPr/>
          <p:nvPr/>
        </p:nvSpPr>
        <p:spPr bwMode="auto">
          <a:xfrm>
            <a:off x="6965020" y="3483962"/>
            <a:ext cx="240049" cy="240049"/>
          </a:xfrm>
          <a:custGeom>
            <a:avLst/>
            <a:gdLst>
              <a:gd name="T0" fmla="*/ 202530 w 21600"/>
              <a:gd name="T1" fmla="*/ 375479 h 21600"/>
              <a:gd name="T2" fmla="*/ 190518 w 21600"/>
              <a:gd name="T3" fmla="*/ 381000 h 21600"/>
              <a:gd name="T4" fmla="*/ 178911 w 21600"/>
              <a:gd name="T5" fmla="*/ 375479 h 21600"/>
              <a:gd name="T6" fmla="*/ 48454 w 21600"/>
              <a:gd name="T7" fmla="*/ 229112 h 21600"/>
              <a:gd name="T8" fmla="*/ 40058 w 21600"/>
              <a:gd name="T9" fmla="*/ 219357 h 21600"/>
              <a:gd name="T10" fmla="*/ 23724 w 21600"/>
              <a:gd name="T11" fmla="*/ 194910 h 21600"/>
              <a:gd name="T12" fmla="*/ 7426 w 21600"/>
              <a:gd name="T13" fmla="*/ 159949 h 21600"/>
              <a:gd name="T14" fmla="*/ 0 w 21600"/>
              <a:gd name="T15" fmla="*/ 117828 h 21600"/>
              <a:gd name="T16" fmla="*/ 9102 w 21600"/>
              <a:gd name="T17" fmla="*/ 62600 h 21600"/>
              <a:gd name="T18" fmla="*/ 32861 w 21600"/>
              <a:gd name="T19" fmla="*/ 26141 h 21600"/>
              <a:gd name="T20" fmla="*/ 65987 w 21600"/>
              <a:gd name="T21" fmla="*/ 6085 h 21600"/>
              <a:gd name="T22" fmla="*/ 103434 w 21600"/>
              <a:gd name="T23" fmla="*/ 0 h 21600"/>
              <a:gd name="T24" fmla="*/ 129840 w 21600"/>
              <a:gd name="T25" fmla="*/ 5133 h 21600"/>
              <a:gd name="T26" fmla="*/ 154129 w 21600"/>
              <a:gd name="T27" fmla="*/ 17921 h 21600"/>
              <a:gd name="T28" fmla="*/ 174660 w 21600"/>
              <a:gd name="T29" fmla="*/ 34608 h 21600"/>
              <a:gd name="T30" fmla="*/ 190518 w 21600"/>
              <a:gd name="T31" fmla="*/ 50835 h 21600"/>
              <a:gd name="T32" fmla="*/ 206604 w 21600"/>
              <a:gd name="T33" fmla="*/ 34502 h 21600"/>
              <a:gd name="T34" fmla="*/ 227312 w 21600"/>
              <a:gd name="T35" fmla="*/ 17921 h 21600"/>
              <a:gd name="T36" fmla="*/ 251284 w 21600"/>
              <a:gd name="T37" fmla="*/ 5133 h 21600"/>
              <a:gd name="T38" fmla="*/ 278007 w 21600"/>
              <a:gd name="T39" fmla="*/ 0 h 21600"/>
              <a:gd name="T40" fmla="*/ 315013 w 21600"/>
              <a:gd name="T41" fmla="*/ 6068 h 21600"/>
              <a:gd name="T42" fmla="*/ 348139 w 21600"/>
              <a:gd name="T43" fmla="*/ 26141 h 21600"/>
              <a:gd name="T44" fmla="*/ 371898 w 21600"/>
              <a:gd name="T45" fmla="*/ 62600 h 21600"/>
              <a:gd name="T46" fmla="*/ 381000 w 21600"/>
              <a:gd name="T47" fmla="*/ 117828 h 21600"/>
              <a:gd name="T48" fmla="*/ 373715 w 21600"/>
              <a:gd name="T49" fmla="*/ 159949 h 21600"/>
              <a:gd name="T50" fmla="*/ 357540 w 21600"/>
              <a:gd name="T51" fmla="*/ 194910 h 21600"/>
              <a:gd name="T52" fmla="*/ 340819 w 21600"/>
              <a:gd name="T53" fmla="*/ 219357 h 21600"/>
              <a:gd name="T54" fmla="*/ 332599 w 21600"/>
              <a:gd name="T55" fmla="*/ 229623 h 21600"/>
              <a:gd name="T56" fmla="*/ 202530 w 21600"/>
              <a:gd name="T57" fmla="*/ 375479 h 21600"/>
              <a:gd name="T58" fmla="*/ 103434 w 21600"/>
              <a:gd name="T59" fmla="*/ 38206 h 21600"/>
              <a:gd name="T60" fmla="*/ 103434 w 21600"/>
              <a:gd name="T61" fmla="*/ 38206 h 21600"/>
              <a:gd name="T62" fmla="*/ 78969 w 21600"/>
              <a:gd name="T63" fmla="*/ 41381 h 21600"/>
              <a:gd name="T64" fmla="*/ 56480 w 21600"/>
              <a:gd name="T65" fmla="*/ 53340 h 21600"/>
              <a:gd name="T66" fmla="*/ 40058 w 21600"/>
              <a:gd name="T67" fmla="*/ 77382 h 21600"/>
              <a:gd name="T68" fmla="*/ 33831 w 21600"/>
              <a:gd name="T69" fmla="*/ 117828 h 21600"/>
              <a:gd name="T70" fmla="*/ 39705 w 21600"/>
              <a:gd name="T71" fmla="*/ 149049 h 21600"/>
              <a:gd name="T72" fmla="*/ 52687 w 21600"/>
              <a:gd name="T73" fmla="*/ 175842 h 21600"/>
              <a:gd name="T74" fmla="*/ 65987 w 21600"/>
              <a:gd name="T75" fmla="*/ 194804 h 21600"/>
              <a:gd name="T76" fmla="*/ 71896 w 21600"/>
              <a:gd name="T77" fmla="*/ 201683 h 21600"/>
              <a:gd name="T78" fmla="*/ 190518 w 21600"/>
              <a:gd name="T79" fmla="*/ 334980 h 21600"/>
              <a:gd name="T80" fmla="*/ 309104 w 21600"/>
              <a:gd name="T81" fmla="*/ 201683 h 21600"/>
              <a:gd name="T82" fmla="*/ 315278 w 21600"/>
              <a:gd name="T83" fmla="*/ 194804 h 21600"/>
              <a:gd name="T84" fmla="*/ 328489 w 21600"/>
              <a:gd name="T85" fmla="*/ 175842 h 21600"/>
              <a:gd name="T86" fmla="*/ 341383 w 21600"/>
              <a:gd name="T87" fmla="*/ 148890 h 21600"/>
              <a:gd name="T88" fmla="*/ 347222 w 21600"/>
              <a:gd name="T89" fmla="*/ 117828 h 21600"/>
              <a:gd name="T90" fmla="*/ 340942 w 21600"/>
              <a:gd name="T91" fmla="*/ 77488 h 21600"/>
              <a:gd name="T92" fmla="*/ 324556 w 21600"/>
              <a:gd name="T93" fmla="*/ 53340 h 21600"/>
              <a:gd name="T94" fmla="*/ 302031 w 21600"/>
              <a:gd name="T95" fmla="*/ 41381 h 21600"/>
              <a:gd name="T96" fmla="*/ 278007 w 21600"/>
              <a:gd name="T97" fmla="*/ 38206 h 21600"/>
              <a:gd name="T98" fmla="*/ 255305 w 21600"/>
              <a:gd name="T99" fmla="*/ 44221 h 21600"/>
              <a:gd name="T100" fmla="*/ 233627 w 21600"/>
              <a:gd name="T101" fmla="*/ 58914 h 21600"/>
              <a:gd name="T102" fmla="*/ 215477 w 21600"/>
              <a:gd name="T103" fmla="*/ 76588 h 21600"/>
              <a:gd name="T104" fmla="*/ 203641 w 21600"/>
              <a:gd name="T105" fmla="*/ 90893 h 21600"/>
              <a:gd name="T106" fmla="*/ 190518 w 21600"/>
              <a:gd name="T107" fmla="*/ 98249 h 21600"/>
              <a:gd name="T108" fmla="*/ 177624 w 21600"/>
              <a:gd name="T109" fmla="*/ 90893 h 21600"/>
              <a:gd name="T110" fmla="*/ 165664 w 21600"/>
              <a:gd name="T111" fmla="*/ 76447 h 21600"/>
              <a:gd name="T112" fmla="*/ 147373 w 21600"/>
              <a:gd name="T113" fmla="*/ 58914 h 21600"/>
              <a:gd name="T114" fmla="*/ 125695 w 21600"/>
              <a:gd name="T115" fmla="*/ 44221 h 21600"/>
              <a:gd name="T116" fmla="*/ 103434 w 21600"/>
              <a:gd name="T117" fmla="*/ 38206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1482" y="21287"/>
                </a:moveTo>
                <a:cubicBezTo>
                  <a:pt x="11277" y="21496"/>
                  <a:pt x="11047" y="21600"/>
                  <a:pt x="10801" y="21600"/>
                </a:cubicBezTo>
                <a:cubicBezTo>
                  <a:pt x="10538" y="21600"/>
                  <a:pt x="10318" y="21496"/>
                  <a:pt x="10143" y="21287"/>
                </a:cubicBezTo>
                <a:lnTo>
                  <a:pt x="2747" y="12989"/>
                </a:lnTo>
                <a:cubicBezTo>
                  <a:pt x="2714" y="12972"/>
                  <a:pt x="2556" y="12786"/>
                  <a:pt x="2271" y="12436"/>
                </a:cubicBezTo>
                <a:cubicBezTo>
                  <a:pt x="1988" y="12086"/>
                  <a:pt x="1678" y="11623"/>
                  <a:pt x="1345" y="11050"/>
                </a:cubicBezTo>
                <a:cubicBezTo>
                  <a:pt x="1009" y="10477"/>
                  <a:pt x="699" y="9819"/>
                  <a:pt x="421" y="9068"/>
                </a:cubicBezTo>
                <a:cubicBezTo>
                  <a:pt x="143" y="8326"/>
                  <a:pt x="0" y="7524"/>
                  <a:pt x="0" y="6680"/>
                </a:cubicBezTo>
                <a:cubicBezTo>
                  <a:pt x="0" y="5443"/>
                  <a:pt x="173" y="4401"/>
                  <a:pt x="516" y="3549"/>
                </a:cubicBezTo>
                <a:cubicBezTo>
                  <a:pt x="861" y="2696"/>
                  <a:pt x="1312" y="2007"/>
                  <a:pt x="1863" y="1482"/>
                </a:cubicBezTo>
                <a:cubicBezTo>
                  <a:pt x="2421" y="954"/>
                  <a:pt x="3047" y="576"/>
                  <a:pt x="3741" y="345"/>
                </a:cubicBezTo>
                <a:cubicBezTo>
                  <a:pt x="4437" y="116"/>
                  <a:pt x="5145" y="0"/>
                  <a:pt x="5864" y="0"/>
                </a:cubicBezTo>
                <a:cubicBezTo>
                  <a:pt x="6367" y="0"/>
                  <a:pt x="6865" y="99"/>
                  <a:pt x="7361" y="291"/>
                </a:cubicBezTo>
                <a:cubicBezTo>
                  <a:pt x="7857" y="486"/>
                  <a:pt x="8315" y="726"/>
                  <a:pt x="8738" y="1016"/>
                </a:cubicBezTo>
                <a:cubicBezTo>
                  <a:pt x="9161" y="1304"/>
                  <a:pt x="9552" y="1620"/>
                  <a:pt x="9902" y="1962"/>
                </a:cubicBezTo>
                <a:cubicBezTo>
                  <a:pt x="10253" y="2304"/>
                  <a:pt x="10553" y="2611"/>
                  <a:pt x="10801" y="2882"/>
                </a:cubicBezTo>
                <a:cubicBezTo>
                  <a:pt x="11047" y="2600"/>
                  <a:pt x="11350" y="2292"/>
                  <a:pt x="11713" y="1956"/>
                </a:cubicBezTo>
                <a:cubicBezTo>
                  <a:pt x="12071" y="1618"/>
                  <a:pt x="12464" y="1304"/>
                  <a:pt x="12887" y="1016"/>
                </a:cubicBezTo>
                <a:cubicBezTo>
                  <a:pt x="13313" y="726"/>
                  <a:pt x="13761" y="486"/>
                  <a:pt x="14246" y="291"/>
                </a:cubicBezTo>
                <a:cubicBezTo>
                  <a:pt x="14730" y="99"/>
                  <a:pt x="15235" y="0"/>
                  <a:pt x="15761" y="0"/>
                </a:cubicBezTo>
                <a:cubicBezTo>
                  <a:pt x="16465" y="0"/>
                  <a:pt x="17166" y="116"/>
                  <a:pt x="17859" y="344"/>
                </a:cubicBezTo>
                <a:cubicBezTo>
                  <a:pt x="18555" y="576"/>
                  <a:pt x="19179" y="954"/>
                  <a:pt x="19737" y="1482"/>
                </a:cubicBezTo>
                <a:cubicBezTo>
                  <a:pt x="20293" y="2007"/>
                  <a:pt x="20739" y="2696"/>
                  <a:pt x="21084" y="3549"/>
                </a:cubicBezTo>
                <a:cubicBezTo>
                  <a:pt x="21430" y="4401"/>
                  <a:pt x="21600" y="5443"/>
                  <a:pt x="21600" y="6680"/>
                </a:cubicBezTo>
                <a:cubicBezTo>
                  <a:pt x="21600" y="7524"/>
                  <a:pt x="21462" y="8326"/>
                  <a:pt x="21187" y="9068"/>
                </a:cubicBezTo>
                <a:cubicBezTo>
                  <a:pt x="20911" y="9819"/>
                  <a:pt x="20606" y="10477"/>
                  <a:pt x="20270" y="11050"/>
                </a:cubicBezTo>
                <a:cubicBezTo>
                  <a:pt x="19932" y="11623"/>
                  <a:pt x="19620" y="12086"/>
                  <a:pt x="19322" y="12436"/>
                </a:cubicBezTo>
                <a:cubicBezTo>
                  <a:pt x="19029" y="12786"/>
                  <a:pt x="18871" y="12981"/>
                  <a:pt x="18856" y="13018"/>
                </a:cubicBezTo>
                <a:lnTo>
                  <a:pt x="11482" y="21287"/>
                </a:lnTo>
                <a:close/>
                <a:moveTo>
                  <a:pt x="5864" y="2166"/>
                </a:moveTo>
                <a:lnTo>
                  <a:pt x="5864" y="2166"/>
                </a:lnTo>
                <a:cubicBezTo>
                  <a:pt x="5406" y="2166"/>
                  <a:pt x="4945" y="2225"/>
                  <a:pt x="4477" y="2346"/>
                </a:cubicBezTo>
                <a:cubicBezTo>
                  <a:pt x="4011" y="2468"/>
                  <a:pt x="3585" y="2696"/>
                  <a:pt x="3202" y="3024"/>
                </a:cubicBezTo>
                <a:cubicBezTo>
                  <a:pt x="2817" y="3351"/>
                  <a:pt x="2509" y="3806"/>
                  <a:pt x="2271" y="4387"/>
                </a:cubicBezTo>
                <a:cubicBezTo>
                  <a:pt x="2038" y="4969"/>
                  <a:pt x="1918" y="5734"/>
                  <a:pt x="1918" y="6680"/>
                </a:cubicBezTo>
                <a:cubicBezTo>
                  <a:pt x="1918" y="7290"/>
                  <a:pt x="2031" y="7880"/>
                  <a:pt x="2251" y="8450"/>
                </a:cubicBezTo>
                <a:cubicBezTo>
                  <a:pt x="2471" y="9017"/>
                  <a:pt x="2714" y="9523"/>
                  <a:pt x="2987" y="9969"/>
                </a:cubicBezTo>
                <a:cubicBezTo>
                  <a:pt x="3257" y="10415"/>
                  <a:pt x="3510" y="10773"/>
                  <a:pt x="3741" y="11044"/>
                </a:cubicBezTo>
                <a:lnTo>
                  <a:pt x="4076" y="11434"/>
                </a:lnTo>
                <a:lnTo>
                  <a:pt x="10801" y="18991"/>
                </a:lnTo>
                <a:lnTo>
                  <a:pt x="17524" y="11434"/>
                </a:lnTo>
                <a:lnTo>
                  <a:pt x="17874" y="11044"/>
                </a:lnTo>
                <a:cubicBezTo>
                  <a:pt x="18105" y="10773"/>
                  <a:pt x="18353" y="10415"/>
                  <a:pt x="18623" y="9969"/>
                </a:cubicBezTo>
                <a:cubicBezTo>
                  <a:pt x="18888" y="9523"/>
                  <a:pt x="19134" y="9014"/>
                  <a:pt x="19354" y="8441"/>
                </a:cubicBezTo>
                <a:cubicBezTo>
                  <a:pt x="19572" y="7871"/>
                  <a:pt x="19685" y="7284"/>
                  <a:pt x="19685" y="6680"/>
                </a:cubicBezTo>
                <a:cubicBezTo>
                  <a:pt x="19685" y="5743"/>
                  <a:pt x="19567" y="4980"/>
                  <a:pt x="19329" y="4393"/>
                </a:cubicBezTo>
                <a:cubicBezTo>
                  <a:pt x="19091" y="3809"/>
                  <a:pt x="18783" y="3351"/>
                  <a:pt x="18400" y="3024"/>
                </a:cubicBezTo>
                <a:cubicBezTo>
                  <a:pt x="18017" y="2696"/>
                  <a:pt x="17591" y="2468"/>
                  <a:pt x="17123" y="2346"/>
                </a:cubicBezTo>
                <a:cubicBezTo>
                  <a:pt x="16658" y="2225"/>
                  <a:pt x="16202" y="2166"/>
                  <a:pt x="15761" y="2166"/>
                </a:cubicBezTo>
                <a:cubicBezTo>
                  <a:pt x="15341" y="2166"/>
                  <a:pt x="14910" y="2279"/>
                  <a:pt x="14474" y="2507"/>
                </a:cubicBezTo>
                <a:cubicBezTo>
                  <a:pt x="14041" y="2739"/>
                  <a:pt x="13631" y="3015"/>
                  <a:pt x="13245" y="3340"/>
                </a:cubicBezTo>
                <a:cubicBezTo>
                  <a:pt x="12862" y="3665"/>
                  <a:pt x="12519" y="3998"/>
                  <a:pt x="12216" y="4342"/>
                </a:cubicBezTo>
                <a:cubicBezTo>
                  <a:pt x="11913" y="4684"/>
                  <a:pt x="11688" y="4952"/>
                  <a:pt x="11545" y="5153"/>
                </a:cubicBezTo>
                <a:cubicBezTo>
                  <a:pt x="11345" y="5429"/>
                  <a:pt x="11097" y="5570"/>
                  <a:pt x="10801" y="5570"/>
                </a:cubicBezTo>
                <a:cubicBezTo>
                  <a:pt x="10506" y="5570"/>
                  <a:pt x="10260" y="5429"/>
                  <a:pt x="10070" y="5153"/>
                </a:cubicBezTo>
                <a:cubicBezTo>
                  <a:pt x="9927" y="4944"/>
                  <a:pt x="9700" y="4673"/>
                  <a:pt x="9392" y="4334"/>
                </a:cubicBezTo>
                <a:cubicBezTo>
                  <a:pt x="9086" y="3995"/>
                  <a:pt x="8738" y="3665"/>
                  <a:pt x="8355" y="3340"/>
                </a:cubicBezTo>
                <a:cubicBezTo>
                  <a:pt x="7972" y="3016"/>
                  <a:pt x="7561" y="2739"/>
                  <a:pt x="7126" y="2507"/>
                </a:cubicBezTo>
                <a:cubicBezTo>
                  <a:pt x="6690" y="2278"/>
                  <a:pt x="6269" y="2166"/>
                  <a:pt x="5864" y="2166"/>
                </a:cubicBezTo>
              </a:path>
            </a:pathLst>
          </a:custGeom>
          <a:solidFill>
            <a:schemeClr val="bg1"/>
          </a:solidFill>
          <a:ln>
            <a:noFill/>
          </a:ln>
        </p:spPr>
        <p:txBody>
          <a:bodyPr lIns="0" tIns="0" rIns="0" bIns="0"/>
          <a:lstStyle/>
          <a:p>
            <a:endParaRPr lang="es-ES"/>
          </a:p>
        </p:txBody>
      </p:sp>
      <p:sp>
        <p:nvSpPr>
          <p:cNvPr id="37" name="AutoShape 48">
            <a:extLst>
              <a:ext uri="{FF2B5EF4-FFF2-40B4-BE49-F238E27FC236}">
                <a16:creationId xmlns:a16="http://schemas.microsoft.com/office/drawing/2014/main" id="{C0A01058-3C6E-48F5-8EFE-86886C86AE33}"/>
              </a:ext>
            </a:extLst>
          </p:cNvPr>
          <p:cNvSpPr/>
          <p:nvPr/>
        </p:nvSpPr>
        <p:spPr bwMode="auto">
          <a:xfrm>
            <a:off x="6965020" y="5316741"/>
            <a:ext cx="240049" cy="240049"/>
          </a:xfrm>
          <a:custGeom>
            <a:avLst/>
            <a:gdLst>
              <a:gd name="T0" fmla="*/ 376343 w 21600"/>
              <a:gd name="T1" fmla="*/ 252836 h 21600"/>
              <a:gd name="T2" fmla="*/ 381000 w 21600"/>
              <a:gd name="T3" fmla="*/ 361668 h 21600"/>
              <a:gd name="T4" fmla="*/ 365284 w 21600"/>
              <a:gd name="T5" fmla="*/ 381000 h 21600"/>
              <a:gd name="T6" fmla="*/ 274532 w 21600"/>
              <a:gd name="T7" fmla="*/ 375461 h 21600"/>
              <a:gd name="T8" fmla="*/ 270157 w 21600"/>
              <a:gd name="T9" fmla="*/ 266629 h 21600"/>
              <a:gd name="T10" fmla="*/ 285715 w 21600"/>
              <a:gd name="T11" fmla="*/ 247297 h 21600"/>
              <a:gd name="T12" fmla="*/ 313778 w 21600"/>
              <a:gd name="T13" fmla="*/ 209356 h 21600"/>
              <a:gd name="T14" fmla="*/ 202371 w 21600"/>
              <a:gd name="T15" fmla="*/ 204646 h 21600"/>
              <a:gd name="T16" fmla="*/ 230258 w 21600"/>
              <a:gd name="T17" fmla="*/ 247297 h 21600"/>
              <a:gd name="T18" fmla="*/ 245974 w 21600"/>
              <a:gd name="T19" fmla="*/ 266629 h 21600"/>
              <a:gd name="T20" fmla="*/ 241318 w 21600"/>
              <a:gd name="T21" fmla="*/ 375461 h 21600"/>
              <a:gd name="T22" fmla="*/ 150689 w 21600"/>
              <a:gd name="T23" fmla="*/ 381000 h 21600"/>
              <a:gd name="T24" fmla="*/ 134973 w 21600"/>
              <a:gd name="T25" fmla="*/ 361668 h 21600"/>
              <a:gd name="T26" fmla="*/ 139594 w 21600"/>
              <a:gd name="T27" fmla="*/ 252836 h 21600"/>
              <a:gd name="T28" fmla="*/ 178576 w 21600"/>
              <a:gd name="T29" fmla="*/ 247297 h 21600"/>
              <a:gd name="T30" fmla="*/ 71543 w 21600"/>
              <a:gd name="T31" fmla="*/ 204646 h 21600"/>
              <a:gd name="T32" fmla="*/ 67398 w 21600"/>
              <a:gd name="T33" fmla="*/ 247297 h 21600"/>
              <a:gd name="T34" fmla="*/ 106786 w 21600"/>
              <a:gd name="T35" fmla="*/ 252836 h 21600"/>
              <a:gd name="T36" fmla="*/ 111407 w 21600"/>
              <a:gd name="T37" fmla="*/ 361668 h 21600"/>
              <a:gd name="T38" fmla="*/ 95285 w 21600"/>
              <a:gd name="T39" fmla="*/ 381000 h 21600"/>
              <a:gd name="T40" fmla="*/ 4621 w 21600"/>
              <a:gd name="T41" fmla="*/ 375461 h 21600"/>
              <a:gd name="T42" fmla="*/ 0 w 21600"/>
              <a:gd name="T43" fmla="*/ 266629 h 21600"/>
              <a:gd name="T44" fmla="*/ 16104 w 21600"/>
              <a:gd name="T45" fmla="*/ 247297 h 21600"/>
              <a:gd name="T46" fmla="*/ 43603 w 21600"/>
              <a:gd name="T47" fmla="*/ 209356 h 21600"/>
              <a:gd name="T48" fmla="*/ 71508 w 21600"/>
              <a:gd name="T49" fmla="*/ 176354 h 21600"/>
              <a:gd name="T50" fmla="*/ 178541 w 21600"/>
              <a:gd name="T51" fmla="*/ 133191 h 21600"/>
              <a:gd name="T52" fmla="*/ 139559 w 21600"/>
              <a:gd name="T53" fmla="*/ 127847 h 21600"/>
              <a:gd name="T54" fmla="*/ 134938 w 21600"/>
              <a:gd name="T55" fmla="*/ 18803 h 21600"/>
              <a:gd name="T56" fmla="*/ 150654 w 21600"/>
              <a:gd name="T57" fmla="*/ 0 h 21600"/>
              <a:gd name="T58" fmla="*/ 241282 w 21600"/>
              <a:gd name="T59" fmla="*/ 5539 h 21600"/>
              <a:gd name="T60" fmla="*/ 245939 w 21600"/>
              <a:gd name="T61" fmla="*/ 114371 h 21600"/>
              <a:gd name="T62" fmla="*/ 230223 w 21600"/>
              <a:gd name="T63" fmla="*/ 133191 h 21600"/>
              <a:gd name="T64" fmla="*/ 202336 w 21600"/>
              <a:gd name="T65" fmla="*/ 176354 h 21600"/>
              <a:gd name="T66" fmla="*/ 329018 w 21600"/>
              <a:gd name="T67" fmla="*/ 185896 h 21600"/>
              <a:gd name="T68" fmla="*/ 337308 w 21600"/>
              <a:gd name="T69" fmla="*/ 247297 h 21600"/>
              <a:gd name="T70" fmla="*/ 365284 w 21600"/>
              <a:gd name="T71" fmla="*/ 247297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chemeClr val="bg1"/>
          </a:solidFill>
          <a:ln>
            <a:noFill/>
          </a:ln>
        </p:spPr>
        <p:txBody>
          <a:bodyPr lIns="0" tIns="0" rIns="0" bIns="0"/>
          <a:lstStyle/>
          <a:p>
            <a:endParaRPr lang="es-ES"/>
          </a:p>
        </p:txBody>
      </p:sp>
      <p:sp>
        <p:nvSpPr>
          <p:cNvPr id="38" name="TextBox 69">
            <a:extLst>
              <a:ext uri="{FF2B5EF4-FFF2-40B4-BE49-F238E27FC236}">
                <a16:creationId xmlns:a16="http://schemas.microsoft.com/office/drawing/2014/main" id="{242A8EDF-7A5F-4C91-8523-2444D0249AD9}"/>
              </a:ext>
            </a:extLst>
          </p:cNvPr>
          <p:cNvSpPr txBox="1"/>
          <p:nvPr/>
        </p:nvSpPr>
        <p:spPr>
          <a:xfrm>
            <a:off x="6169052" y="4003704"/>
            <a:ext cx="2072033" cy="362343"/>
          </a:xfrm>
          <a:prstGeom prst="rect">
            <a:avLst/>
          </a:prstGeom>
          <a:noFill/>
        </p:spPr>
        <p:txBody>
          <a:bodyPr wrap="square" rtlCol="0">
            <a:spAutoFit/>
          </a:bodyPr>
          <a:lstStyle/>
          <a:p>
            <a:pPr algn="ctr" defTabSz="1216660">
              <a:lnSpc>
                <a:spcPct val="120000"/>
              </a:lnSpc>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吸引子神经网络型</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69">
            <a:extLst>
              <a:ext uri="{FF2B5EF4-FFF2-40B4-BE49-F238E27FC236}">
                <a16:creationId xmlns:a16="http://schemas.microsoft.com/office/drawing/2014/main" id="{CE53287E-08BF-4AF0-B2FF-A4E48A2D0C0E}"/>
              </a:ext>
            </a:extLst>
          </p:cNvPr>
          <p:cNvSpPr txBox="1"/>
          <p:nvPr/>
        </p:nvSpPr>
        <p:spPr>
          <a:xfrm>
            <a:off x="6060322" y="5916864"/>
            <a:ext cx="2060739" cy="362343"/>
          </a:xfrm>
          <a:prstGeom prst="rect">
            <a:avLst/>
          </a:prstGeom>
          <a:noFill/>
        </p:spPr>
        <p:txBody>
          <a:bodyPr wrap="square" rtlCol="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深度学习型</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Rounded Rectangle 45">
            <a:extLst>
              <a:ext uri="{FF2B5EF4-FFF2-40B4-BE49-F238E27FC236}">
                <a16:creationId xmlns:a16="http://schemas.microsoft.com/office/drawing/2014/main" id="{40597324-00BE-462E-8A97-C6668C508B54}"/>
              </a:ext>
            </a:extLst>
          </p:cNvPr>
          <p:cNvSpPr/>
          <p:nvPr/>
        </p:nvSpPr>
        <p:spPr>
          <a:xfrm>
            <a:off x="9981841" y="5136704"/>
            <a:ext cx="600123" cy="60012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2">
            <a:extLst>
              <a:ext uri="{FF2B5EF4-FFF2-40B4-BE49-F238E27FC236}">
                <a16:creationId xmlns:a16="http://schemas.microsoft.com/office/drawing/2014/main" id="{72CFE3C9-D7E3-4D71-8B25-B38D5BDFA6EC}"/>
              </a:ext>
            </a:extLst>
          </p:cNvPr>
          <p:cNvSpPr/>
          <p:nvPr/>
        </p:nvSpPr>
        <p:spPr>
          <a:xfrm>
            <a:off x="9981841" y="3303813"/>
            <a:ext cx="600123" cy="60012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utoShape 40">
            <a:extLst>
              <a:ext uri="{FF2B5EF4-FFF2-40B4-BE49-F238E27FC236}">
                <a16:creationId xmlns:a16="http://schemas.microsoft.com/office/drawing/2014/main" id="{3984BAC9-C44F-4214-84EC-05F60B3B503D}"/>
              </a:ext>
            </a:extLst>
          </p:cNvPr>
          <p:cNvSpPr/>
          <p:nvPr/>
        </p:nvSpPr>
        <p:spPr bwMode="auto">
          <a:xfrm>
            <a:off x="10161878" y="3481949"/>
            <a:ext cx="240049" cy="240049"/>
          </a:xfrm>
          <a:custGeom>
            <a:avLst/>
            <a:gdLst>
              <a:gd name="T0" fmla="*/ 379607 w 21600"/>
              <a:gd name="T1" fmla="*/ 340907 h 21600"/>
              <a:gd name="T2" fmla="*/ 381000 w 21600"/>
              <a:gd name="T3" fmla="*/ 347080 h 21600"/>
              <a:gd name="T4" fmla="*/ 375267 w 21600"/>
              <a:gd name="T5" fmla="*/ 360945 h 21600"/>
              <a:gd name="T6" fmla="*/ 361438 w 21600"/>
              <a:gd name="T7" fmla="*/ 374562 h 21600"/>
              <a:gd name="T8" fmla="*/ 347857 w 21600"/>
              <a:gd name="T9" fmla="*/ 380541 h 21600"/>
              <a:gd name="T10" fmla="*/ 346851 w 21600"/>
              <a:gd name="T11" fmla="*/ 380541 h 21600"/>
              <a:gd name="T12" fmla="*/ 332775 w 21600"/>
              <a:gd name="T13" fmla="*/ 373115 h 21600"/>
              <a:gd name="T14" fmla="*/ 224014 w 21600"/>
              <a:gd name="T15" fmla="*/ 233239 h 21600"/>
              <a:gd name="T16" fmla="*/ 187378 w 21600"/>
              <a:gd name="T17" fmla="*/ 263313 h 21600"/>
              <a:gd name="T18" fmla="*/ 155028 w 21600"/>
              <a:gd name="T19" fmla="*/ 285556 h 21600"/>
              <a:gd name="T20" fmla="*/ 163371 w 21600"/>
              <a:gd name="T21" fmla="*/ 352566 h 21600"/>
              <a:gd name="T22" fmla="*/ 163371 w 21600"/>
              <a:gd name="T23" fmla="*/ 354965 h 21600"/>
              <a:gd name="T24" fmla="*/ 158133 w 21600"/>
              <a:gd name="T25" fmla="*/ 368141 h 21600"/>
              <a:gd name="T26" fmla="*/ 150742 w 21600"/>
              <a:gd name="T27" fmla="*/ 375514 h 21600"/>
              <a:gd name="T28" fmla="*/ 136913 w 21600"/>
              <a:gd name="T29" fmla="*/ 381000 h 21600"/>
              <a:gd name="T30" fmla="*/ 135925 w 21600"/>
              <a:gd name="T31" fmla="*/ 381000 h 21600"/>
              <a:gd name="T32" fmla="*/ 121849 w 21600"/>
              <a:gd name="T33" fmla="*/ 373574 h 21600"/>
              <a:gd name="T34" fmla="*/ 72884 w 21600"/>
              <a:gd name="T35" fmla="*/ 308698 h 21600"/>
              <a:gd name="T36" fmla="*/ 7391 w 21600"/>
              <a:gd name="T37" fmla="*/ 259221 h 21600"/>
              <a:gd name="T38" fmla="*/ 0 w 21600"/>
              <a:gd name="T39" fmla="*/ 244916 h 21600"/>
              <a:gd name="T40" fmla="*/ 0 w 21600"/>
              <a:gd name="T41" fmla="*/ 244016 h 21600"/>
              <a:gd name="T42" fmla="*/ 5486 w 21600"/>
              <a:gd name="T43" fmla="*/ 230346 h 21600"/>
              <a:gd name="T44" fmla="*/ 12629 w 21600"/>
              <a:gd name="T45" fmla="*/ 223467 h 21600"/>
              <a:gd name="T46" fmla="*/ 26053 w 21600"/>
              <a:gd name="T47" fmla="*/ 217682 h 21600"/>
              <a:gd name="T48" fmla="*/ 28452 w 21600"/>
              <a:gd name="T49" fmla="*/ 218175 h 21600"/>
              <a:gd name="T50" fmla="*/ 95391 w 21600"/>
              <a:gd name="T51" fmla="*/ 225813 h 21600"/>
              <a:gd name="T52" fmla="*/ 117704 w 21600"/>
              <a:gd name="T53" fmla="*/ 193746 h 21600"/>
              <a:gd name="T54" fmla="*/ 147743 w 21600"/>
              <a:gd name="T55" fmla="*/ 157533 h 21600"/>
              <a:gd name="T56" fmla="*/ 8431 w 21600"/>
              <a:gd name="T57" fmla="*/ 48472 h 21600"/>
              <a:gd name="T58" fmla="*/ 1041 w 21600"/>
              <a:gd name="T59" fmla="*/ 34413 h 21600"/>
              <a:gd name="T60" fmla="*/ 1041 w 21600"/>
              <a:gd name="T61" fmla="*/ 33408 h 21600"/>
              <a:gd name="T62" fmla="*/ 6544 w 21600"/>
              <a:gd name="T63" fmla="*/ 19597 h 21600"/>
              <a:gd name="T64" fmla="*/ 20108 w 21600"/>
              <a:gd name="T65" fmla="*/ 5927 h 21600"/>
              <a:gd name="T66" fmla="*/ 33690 w 21600"/>
              <a:gd name="T67" fmla="*/ 441 h 21600"/>
              <a:gd name="T68" fmla="*/ 36830 w 21600"/>
              <a:gd name="T69" fmla="*/ 441 h 21600"/>
              <a:gd name="T70" fmla="*/ 40040 w 21600"/>
              <a:gd name="T71" fmla="*/ 1393 h 21600"/>
              <a:gd name="T72" fmla="*/ 231898 w 21600"/>
              <a:gd name="T73" fmla="*/ 71367 h 21600"/>
              <a:gd name="T74" fmla="*/ 267988 w 21600"/>
              <a:gd name="T75" fmla="*/ 35807 h 21600"/>
              <a:gd name="T76" fmla="*/ 306476 w 21600"/>
              <a:gd name="T77" fmla="*/ 9525 h 21600"/>
              <a:gd name="T78" fmla="*/ 346357 w 21600"/>
              <a:gd name="T79" fmla="*/ 0 h 21600"/>
              <a:gd name="T80" fmla="*/ 372410 w 21600"/>
              <a:gd name="T81" fmla="*/ 8819 h 21600"/>
              <a:gd name="T82" fmla="*/ 379095 w 21600"/>
              <a:gd name="T83" fmla="*/ 19844 h 21600"/>
              <a:gd name="T84" fmla="*/ 381000 w 21600"/>
              <a:gd name="T85" fmla="*/ 34802 h 21600"/>
              <a:gd name="T86" fmla="*/ 371757 w 21600"/>
              <a:gd name="T87" fmla="*/ 74701 h 21600"/>
              <a:gd name="T88" fmla="*/ 345405 w 21600"/>
              <a:gd name="T89" fmla="*/ 112907 h 21600"/>
              <a:gd name="T90" fmla="*/ 309527 w 21600"/>
              <a:gd name="T91" fmla="*/ 149154 h 21600"/>
              <a:gd name="T92" fmla="*/ 379607 w 21600"/>
              <a:gd name="T93" fmla="*/ 340907 h 21600"/>
              <a:gd name="T94" fmla="*/ 379607 w 21600"/>
              <a:gd name="T95" fmla="*/ 340907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6" y="4235"/>
                </a:cubicBezTo>
                <a:cubicBezTo>
                  <a:pt x="20728" y="5055"/>
                  <a:pt x="20230" y="5779"/>
                  <a:pt x="19582" y="6401"/>
                </a:cubicBezTo>
                <a:lnTo>
                  <a:pt x="17548" y="8456"/>
                </a:lnTo>
                <a:lnTo>
                  <a:pt x="21521" y="19327"/>
                </a:lnTo>
                <a:close/>
                <a:moveTo>
                  <a:pt x="21521" y="19327"/>
                </a:moveTo>
              </a:path>
            </a:pathLst>
          </a:custGeom>
          <a:solidFill>
            <a:schemeClr val="bg1"/>
          </a:solidFill>
          <a:ln>
            <a:noFill/>
          </a:ln>
        </p:spPr>
        <p:txBody>
          <a:bodyPr lIns="0" tIns="0" rIns="0" bIns="0"/>
          <a:lstStyle/>
          <a:p>
            <a:endParaRPr lang="es-ES"/>
          </a:p>
        </p:txBody>
      </p:sp>
      <p:sp>
        <p:nvSpPr>
          <p:cNvPr id="45" name="AutoShape 44">
            <a:extLst>
              <a:ext uri="{FF2B5EF4-FFF2-40B4-BE49-F238E27FC236}">
                <a16:creationId xmlns:a16="http://schemas.microsoft.com/office/drawing/2014/main" id="{15BC55F5-96D9-4B2C-9C53-6C345A2496AC}"/>
              </a:ext>
            </a:extLst>
          </p:cNvPr>
          <p:cNvSpPr/>
          <p:nvPr/>
        </p:nvSpPr>
        <p:spPr bwMode="auto">
          <a:xfrm>
            <a:off x="10161878" y="5316741"/>
            <a:ext cx="240049" cy="240049"/>
          </a:xfrm>
          <a:custGeom>
            <a:avLst/>
            <a:gdLst>
              <a:gd name="T0" fmla="*/ 379123 w 21514"/>
              <a:gd name="T1" fmla="*/ 376923 h 21589"/>
              <a:gd name="T2" fmla="*/ 369011 w 21514"/>
              <a:gd name="T3" fmla="*/ 379553 h 21589"/>
              <a:gd name="T4" fmla="*/ 235446 w 21514"/>
              <a:gd name="T5" fmla="*/ 341928 h 21589"/>
              <a:gd name="T6" fmla="*/ 173304 w 21514"/>
              <a:gd name="T7" fmla="*/ 365770 h 21589"/>
              <a:gd name="T8" fmla="*/ 129137 w 21514"/>
              <a:gd name="T9" fmla="*/ 316744 h 21589"/>
              <a:gd name="T10" fmla="*/ 70767 w 21514"/>
              <a:gd name="T11" fmla="*/ 209216 h 21589"/>
              <a:gd name="T12" fmla="*/ 17550 w 21514"/>
              <a:gd name="T13" fmla="*/ 207274 h 21589"/>
              <a:gd name="T14" fmla="*/ 460 w 21514"/>
              <a:gd name="T15" fmla="*/ 147289 h 21589"/>
              <a:gd name="T16" fmla="*/ 29291 w 21514"/>
              <a:gd name="T17" fmla="*/ 64362 h 21589"/>
              <a:gd name="T18" fmla="*/ 87113 w 21514"/>
              <a:gd name="T19" fmla="*/ 7077 h 21589"/>
              <a:gd name="T20" fmla="*/ 140134 w 21514"/>
              <a:gd name="T21" fmla="*/ 9512 h 21589"/>
              <a:gd name="T22" fmla="*/ 157206 w 21514"/>
              <a:gd name="T23" fmla="*/ 70486 h 21589"/>
              <a:gd name="T24" fmla="*/ 259673 w 21514"/>
              <a:gd name="T25" fmla="*/ 106734 h 21589"/>
              <a:gd name="T26" fmla="*/ 311402 w 21514"/>
              <a:gd name="T27" fmla="*/ 143813 h 21589"/>
              <a:gd name="T28" fmla="*/ 309985 w 21514"/>
              <a:gd name="T29" fmla="*/ 221869 h 21589"/>
              <a:gd name="T30" fmla="*/ 378308 w 21514"/>
              <a:gd name="T31" fmla="*/ 364270 h 21589"/>
              <a:gd name="T32" fmla="*/ 46930 w 21514"/>
              <a:gd name="T33" fmla="*/ 179002 h 21589"/>
              <a:gd name="T34" fmla="*/ 74096 w 21514"/>
              <a:gd name="T35" fmla="*/ 163825 h 21589"/>
              <a:gd name="T36" fmla="*/ 101723 w 21514"/>
              <a:gd name="T37" fmla="*/ 129130 h 21589"/>
              <a:gd name="T38" fmla="*/ 100094 w 21514"/>
              <a:gd name="T39" fmla="*/ 115594 h 21589"/>
              <a:gd name="T40" fmla="*/ 88565 w 21514"/>
              <a:gd name="T41" fmla="*/ 117429 h 21589"/>
              <a:gd name="T42" fmla="*/ 46877 w 21514"/>
              <a:gd name="T43" fmla="*/ 159837 h 21589"/>
              <a:gd name="T44" fmla="*/ 35348 w 21514"/>
              <a:gd name="T45" fmla="*/ 161778 h 21589"/>
              <a:gd name="T46" fmla="*/ 36960 w 21514"/>
              <a:gd name="T47" fmla="*/ 175561 h 21589"/>
              <a:gd name="T48" fmla="*/ 169196 w 21514"/>
              <a:gd name="T49" fmla="*/ 260447 h 21589"/>
              <a:gd name="T50" fmla="*/ 177289 w 21514"/>
              <a:gd name="T51" fmla="*/ 249382 h 21589"/>
              <a:gd name="T52" fmla="*/ 105282 w 21514"/>
              <a:gd name="T53" fmla="*/ 181791 h 21589"/>
              <a:gd name="T54" fmla="*/ 92390 w 21514"/>
              <a:gd name="T55" fmla="*/ 193933 h 21589"/>
              <a:gd name="T56" fmla="*/ 254201 w 21514"/>
              <a:gd name="T57" fmla="*/ 265212 h 21589"/>
              <a:gd name="T58" fmla="*/ 252625 w 21514"/>
              <a:gd name="T59" fmla="*/ 252082 h 21589"/>
              <a:gd name="T60" fmla="*/ 241716 w 21514"/>
              <a:gd name="T61" fmla="*/ 254024 h 21589"/>
              <a:gd name="T62" fmla="*/ 202383 w 21514"/>
              <a:gd name="T63" fmla="*/ 299608 h 21589"/>
              <a:gd name="T64" fmla="*/ 177324 w 21514"/>
              <a:gd name="T65" fmla="*/ 307126 h 21589"/>
              <a:gd name="T66" fmla="*/ 166468 w 21514"/>
              <a:gd name="T67" fmla="*/ 309773 h 21589"/>
              <a:gd name="T68" fmla="*/ 168044 w 21514"/>
              <a:gd name="T69" fmla="*/ 322850 h 21589"/>
              <a:gd name="T70" fmla="*/ 199319 w 21514"/>
              <a:gd name="T71" fmla="*/ 323256 h 21589"/>
              <a:gd name="T72" fmla="*/ 236934 w 21514"/>
              <a:gd name="T73" fmla="*/ 289408 h 21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514" h="21589">
                <a:moveTo>
                  <a:pt x="21362" y="20641"/>
                </a:moveTo>
                <a:cubicBezTo>
                  <a:pt x="21549" y="20867"/>
                  <a:pt x="21563" y="21109"/>
                  <a:pt x="21408" y="21358"/>
                </a:cubicBezTo>
                <a:cubicBezTo>
                  <a:pt x="21319" y="21502"/>
                  <a:pt x="21195" y="21578"/>
                  <a:pt x="21038" y="21589"/>
                </a:cubicBezTo>
                <a:cubicBezTo>
                  <a:pt x="20963" y="21589"/>
                  <a:pt x="20895" y="21561"/>
                  <a:pt x="20837" y="21507"/>
                </a:cubicBezTo>
                <a:lnTo>
                  <a:pt x="15038" y="17553"/>
                </a:lnTo>
                <a:cubicBezTo>
                  <a:pt x="14487" y="18272"/>
                  <a:pt x="13904" y="18878"/>
                  <a:pt x="13295" y="19375"/>
                </a:cubicBezTo>
                <a:cubicBezTo>
                  <a:pt x="12686" y="19871"/>
                  <a:pt x="12082" y="20235"/>
                  <a:pt x="11482" y="20461"/>
                </a:cubicBezTo>
                <a:cubicBezTo>
                  <a:pt x="10887" y="20692"/>
                  <a:pt x="10320" y="20780"/>
                  <a:pt x="9786" y="20726"/>
                </a:cubicBezTo>
                <a:cubicBezTo>
                  <a:pt x="9250" y="20670"/>
                  <a:pt x="8774" y="20461"/>
                  <a:pt x="8355" y="20091"/>
                </a:cubicBezTo>
                <a:cubicBezTo>
                  <a:pt x="7788" y="19595"/>
                  <a:pt x="7432" y="18884"/>
                  <a:pt x="7292" y="17948"/>
                </a:cubicBezTo>
                <a:cubicBezTo>
                  <a:pt x="7149" y="17017"/>
                  <a:pt x="7182" y="15993"/>
                  <a:pt x="7393" y="14862"/>
                </a:cubicBezTo>
                <a:lnTo>
                  <a:pt x="3996" y="11855"/>
                </a:lnTo>
                <a:cubicBezTo>
                  <a:pt x="3427" y="12151"/>
                  <a:pt x="2884" y="12295"/>
                  <a:pt x="2366" y="12284"/>
                </a:cubicBezTo>
                <a:cubicBezTo>
                  <a:pt x="1844" y="12278"/>
                  <a:pt x="1387" y="12098"/>
                  <a:pt x="991" y="11745"/>
                </a:cubicBezTo>
                <a:cubicBezTo>
                  <a:pt x="609" y="11393"/>
                  <a:pt x="340" y="10924"/>
                  <a:pt x="178" y="10335"/>
                </a:cubicBezTo>
                <a:cubicBezTo>
                  <a:pt x="17" y="9745"/>
                  <a:pt x="-37" y="9085"/>
                  <a:pt x="26" y="8346"/>
                </a:cubicBezTo>
                <a:cubicBezTo>
                  <a:pt x="87" y="7607"/>
                  <a:pt x="253" y="6832"/>
                  <a:pt x="532" y="6022"/>
                </a:cubicBezTo>
                <a:cubicBezTo>
                  <a:pt x="809" y="5213"/>
                  <a:pt x="1181" y="4417"/>
                  <a:pt x="1654" y="3647"/>
                </a:cubicBezTo>
                <a:cubicBezTo>
                  <a:pt x="2125" y="2869"/>
                  <a:pt x="2645" y="2209"/>
                  <a:pt x="3214" y="1653"/>
                </a:cubicBezTo>
                <a:cubicBezTo>
                  <a:pt x="3781" y="1100"/>
                  <a:pt x="4348" y="683"/>
                  <a:pt x="4919" y="401"/>
                </a:cubicBezTo>
                <a:cubicBezTo>
                  <a:pt x="5486" y="127"/>
                  <a:pt x="6032" y="-11"/>
                  <a:pt x="6549" y="0"/>
                </a:cubicBezTo>
                <a:cubicBezTo>
                  <a:pt x="7069" y="6"/>
                  <a:pt x="7524" y="186"/>
                  <a:pt x="7913" y="539"/>
                </a:cubicBezTo>
                <a:cubicBezTo>
                  <a:pt x="8308" y="909"/>
                  <a:pt x="8582" y="1394"/>
                  <a:pt x="8737" y="1989"/>
                </a:cubicBezTo>
                <a:cubicBezTo>
                  <a:pt x="8889" y="2590"/>
                  <a:pt x="8936" y="3255"/>
                  <a:pt x="8877" y="3994"/>
                </a:cubicBezTo>
                <a:lnTo>
                  <a:pt x="12253" y="7035"/>
                </a:lnTo>
                <a:cubicBezTo>
                  <a:pt x="13082" y="6468"/>
                  <a:pt x="13885" y="6138"/>
                  <a:pt x="14663" y="6048"/>
                </a:cubicBezTo>
                <a:cubicBezTo>
                  <a:pt x="15440" y="5960"/>
                  <a:pt x="16113" y="6169"/>
                  <a:pt x="16679" y="6682"/>
                </a:cubicBezTo>
                <a:cubicBezTo>
                  <a:pt x="17092" y="7052"/>
                  <a:pt x="17391" y="7543"/>
                  <a:pt x="17584" y="8149"/>
                </a:cubicBezTo>
                <a:cubicBezTo>
                  <a:pt x="17773" y="8753"/>
                  <a:pt x="17860" y="9432"/>
                  <a:pt x="17846" y="10180"/>
                </a:cubicBezTo>
                <a:cubicBezTo>
                  <a:pt x="17829" y="10930"/>
                  <a:pt x="17717" y="11723"/>
                  <a:pt x="17504" y="12572"/>
                </a:cubicBezTo>
                <a:cubicBezTo>
                  <a:pt x="17291" y="13415"/>
                  <a:pt x="16979" y="14264"/>
                  <a:pt x="16569" y="15110"/>
                </a:cubicBezTo>
                <a:lnTo>
                  <a:pt x="21362" y="20641"/>
                </a:lnTo>
                <a:close/>
                <a:moveTo>
                  <a:pt x="2087" y="9948"/>
                </a:moveTo>
                <a:cubicBezTo>
                  <a:pt x="2244" y="10075"/>
                  <a:pt x="2432" y="10143"/>
                  <a:pt x="2650" y="10143"/>
                </a:cubicBezTo>
                <a:cubicBezTo>
                  <a:pt x="2881" y="10143"/>
                  <a:pt x="3125" y="10058"/>
                  <a:pt x="3383" y="9906"/>
                </a:cubicBezTo>
                <a:cubicBezTo>
                  <a:pt x="3638" y="9745"/>
                  <a:pt x="3907" y="9537"/>
                  <a:pt x="4184" y="9283"/>
                </a:cubicBezTo>
                <a:cubicBezTo>
                  <a:pt x="4460" y="9023"/>
                  <a:pt x="4732" y="8727"/>
                  <a:pt x="4999" y="8386"/>
                </a:cubicBezTo>
                <a:cubicBezTo>
                  <a:pt x="5263" y="8042"/>
                  <a:pt x="5512" y="7684"/>
                  <a:pt x="5744" y="7317"/>
                </a:cubicBezTo>
                <a:cubicBezTo>
                  <a:pt x="5814" y="7190"/>
                  <a:pt x="5844" y="7052"/>
                  <a:pt x="5821" y="6902"/>
                </a:cubicBezTo>
                <a:cubicBezTo>
                  <a:pt x="5797" y="6758"/>
                  <a:pt x="5744" y="6637"/>
                  <a:pt x="5652" y="6550"/>
                </a:cubicBezTo>
                <a:cubicBezTo>
                  <a:pt x="5549" y="6457"/>
                  <a:pt x="5434" y="6417"/>
                  <a:pt x="5310" y="6434"/>
                </a:cubicBezTo>
                <a:cubicBezTo>
                  <a:pt x="5186" y="6445"/>
                  <a:pt x="5083" y="6521"/>
                  <a:pt x="5001" y="6654"/>
                </a:cubicBezTo>
                <a:cubicBezTo>
                  <a:pt x="4418" y="7590"/>
                  <a:pt x="3903" y="8236"/>
                  <a:pt x="3455" y="8589"/>
                </a:cubicBezTo>
                <a:cubicBezTo>
                  <a:pt x="3006" y="8936"/>
                  <a:pt x="2736" y="9094"/>
                  <a:pt x="2647" y="9057"/>
                </a:cubicBezTo>
                <a:cubicBezTo>
                  <a:pt x="2542" y="8970"/>
                  <a:pt x="2425" y="8936"/>
                  <a:pt x="2298" y="8964"/>
                </a:cubicBezTo>
                <a:cubicBezTo>
                  <a:pt x="2172" y="8989"/>
                  <a:pt x="2071" y="9057"/>
                  <a:pt x="1996" y="9167"/>
                </a:cubicBezTo>
                <a:cubicBezTo>
                  <a:pt x="1923" y="9294"/>
                  <a:pt x="1895" y="9432"/>
                  <a:pt x="1919" y="9579"/>
                </a:cubicBezTo>
                <a:cubicBezTo>
                  <a:pt x="1942" y="9728"/>
                  <a:pt x="1998" y="9850"/>
                  <a:pt x="2087" y="9948"/>
                </a:cubicBezTo>
                <a:moveTo>
                  <a:pt x="9299" y="14648"/>
                </a:moveTo>
                <a:cubicBezTo>
                  <a:pt x="9358" y="14721"/>
                  <a:pt x="9444" y="14758"/>
                  <a:pt x="9554" y="14758"/>
                </a:cubicBezTo>
                <a:cubicBezTo>
                  <a:pt x="9704" y="14758"/>
                  <a:pt x="9828" y="14681"/>
                  <a:pt x="9924" y="14526"/>
                </a:cubicBezTo>
                <a:cubicBezTo>
                  <a:pt x="9999" y="14399"/>
                  <a:pt x="10030" y="14267"/>
                  <a:pt x="10011" y="14131"/>
                </a:cubicBezTo>
                <a:cubicBezTo>
                  <a:pt x="9999" y="13993"/>
                  <a:pt x="9941" y="13878"/>
                  <a:pt x="9835" y="13784"/>
                </a:cubicBezTo>
                <a:lnTo>
                  <a:pt x="5945" y="10301"/>
                </a:lnTo>
                <a:cubicBezTo>
                  <a:pt x="5826" y="10428"/>
                  <a:pt x="5701" y="10549"/>
                  <a:pt x="5580" y="10671"/>
                </a:cubicBezTo>
                <a:cubicBezTo>
                  <a:pt x="5458" y="10792"/>
                  <a:pt x="5334" y="10902"/>
                  <a:pt x="5217" y="10989"/>
                </a:cubicBezTo>
                <a:lnTo>
                  <a:pt x="9299" y="14648"/>
                </a:lnTo>
                <a:close/>
                <a:moveTo>
                  <a:pt x="14354" y="15028"/>
                </a:moveTo>
                <a:cubicBezTo>
                  <a:pt x="14429" y="14918"/>
                  <a:pt x="14459" y="14791"/>
                  <a:pt x="14445" y="14642"/>
                </a:cubicBezTo>
                <a:cubicBezTo>
                  <a:pt x="14429" y="14495"/>
                  <a:pt x="14370" y="14374"/>
                  <a:pt x="14265" y="14284"/>
                </a:cubicBezTo>
                <a:cubicBezTo>
                  <a:pt x="14176" y="14196"/>
                  <a:pt x="14068" y="14157"/>
                  <a:pt x="13944" y="14174"/>
                </a:cubicBezTo>
                <a:cubicBezTo>
                  <a:pt x="13822" y="14196"/>
                  <a:pt x="13719" y="14267"/>
                  <a:pt x="13649" y="14394"/>
                </a:cubicBezTo>
                <a:cubicBezTo>
                  <a:pt x="13267" y="15006"/>
                  <a:pt x="12883" y="15530"/>
                  <a:pt x="12499" y="15959"/>
                </a:cubicBezTo>
                <a:cubicBezTo>
                  <a:pt x="12114" y="16388"/>
                  <a:pt x="11758" y="16732"/>
                  <a:pt x="11428" y="16977"/>
                </a:cubicBezTo>
                <a:cubicBezTo>
                  <a:pt x="11098" y="17225"/>
                  <a:pt x="10807" y="17386"/>
                  <a:pt x="10555" y="17462"/>
                </a:cubicBezTo>
                <a:cubicBezTo>
                  <a:pt x="10299" y="17541"/>
                  <a:pt x="10119" y="17519"/>
                  <a:pt x="10013" y="17403"/>
                </a:cubicBezTo>
                <a:cubicBezTo>
                  <a:pt x="9910" y="17316"/>
                  <a:pt x="9800" y="17282"/>
                  <a:pt x="9686" y="17310"/>
                </a:cubicBezTo>
                <a:cubicBezTo>
                  <a:pt x="9568" y="17336"/>
                  <a:pt x="9472" y="17420"/>
                  <a:pt x="9400" y="17553"/>
                </a:cubicBezTo>
                <a:cubicBezTo>
                  <a:pt x="9325" y="17663"/>
                  <a:pt x="9292" y="17790"/>
                  <a:pt x="9304" y="17936"/>
                </a:cubicBezTo>
                <a:cubicBezTo>
                  <a:pt x="9315" y="18086"/>
                  <a:pt x="9376" y="18207"/>
                  <a:pt x="9489" y="18294"/>
                </a:cubicBezTo>
                <a:cubicBezTo>
                  <a:pt x="9707" y="18503"/>
                  <a:pt x="9962" y="18605"/>
                  <a:pt x="10262" y="18605"/>
                </a:cubicBezTo>
                <a:cubicBezTo>
                  <a:pt x="10569" y="18605"/>
                  <a:pt x="10899" y="18509"/>
                  <a:pt x="11255" y="18317"/>
                </a:cubicBezTo>
                <a:cubicBezTo>
                  <a:pt x="11611" y="18125"/>
                  <a:pt x="11965" y="17866"/>
                  <a:pt x="12325" y="17541"/>
                </a:cubicBezTo>
                <a:cubicBezTo>
                  <a:pt x="12684" y="17214"/>
                  <a:pt x="13035" y="16836"/>
                  <a:pt x="13379" y="16399"/>
                </a:cubicBezTo>
                <a:cubicBezTo>
                  <a:pt x="13721" y="15959"/>
                  <a:pt x="14047" y="15502"/>
                  <a:pt x="14354" y="15028"/>
                </a:cubicBezTo>
              </a:path>
            </a:pathLst>
          </a:custGeom>
          <a:solidFill>
            <a:schemeClr val="bg1"/>
          </a:solidFill>
          <a:ln>
            <a:noFill/>
          </a:ln>
        </p:spPr>
        <p:txBody>
          <a:bodyPr lIns="0" tIns="0" rIns="0" bIns="0"/>
          <a:lstStyle/>
          <a:p>
            <a:endParaRPr lang="es-ES"/>
          </a:p>
        </p:txBody>
      </p:sp>
      <p:sp>
        <p:nvSpPr>
          <p:cNvPr id="47" name="TextBox 69">
            <a:extLst>
              <a:ext uri="{FF2B5EF4-FFF2-40B4-BE49-F238E27FC236}">
                <a16:creationId xmlns:a16="http://schemas.microsoft.com/office/drawing/2014/main" id="{9C8FB86D-61B6-4241-8EF1-140DC76032D5}"/>
              </a:ext>
            </a:extLst>
          </p:cNvPr>
          <p:cNvSpPr txBox="1"/>
          <p:nvPr/>
        </p:nvSpPr>
        <p:spPr>
          <a:xfrm>
            <a:off x="9245886" y="4101550"/>
            <a:ext cx="2072033" cy="362343"/>
          </a:xfrm>
          <a:prstGeom prst="rect">
            <a:avLst/>
          </a:prstGeom>
          <a:noFill/>
        </p:spPr>
        <p:txBody>
          <a:bodyPr wrap="square" rtlCol="0">
            <a:spAutoFit/>
          </a:bodyPr>
          <a:lstStyle/>
          <a:p>
            <a:pPr algn="ctr" defTabSz="1216660">
              <a:lnSpc>
                <a:spcPct val="120000"/>
              </a:lnSpc>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脉冲神经网络型</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69">
            <a:extLst>
              <a:ext uri="{FF2B5EF4-FFF2-40B4-BE49-F238E27FC236}">
                <a16:creationId xmlns:a16="http://schemas.microsoft.com/office/drawing/2014/main" id="{CA68FE84-CC37-4B86-AC31-9723294C180F}"/>
              </a:ext>
            </a:extLst>
          </p:cNvPr>
          <p:cNvSpPr txBox="1"/>
          <p:nvPr/>
        </p:nvSpPr>
        <p:spPr>
          <a:xfrm>
            <a:off x="9245886" y="5916864"/>
            <a:ext cx="2072033" cy="657809"/>
          </a:xfrm>
          <a:prstGeom prst="rect">
            <a:avLst/>
          </a:prstGeom>
          <a:noFill/>
        </p:spPr>
        <p:txBody>
          <a:bodyPr wrap="square" rtlCol="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振荡相干型和贝叶斯推理型</a:t>
            </a: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4968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anim calcmode="lin" valueType="num">
                                      <p:cBhvr>
                                        <p:cTn id="55" dur="1000" fill="hold"/>
                                        <p:tgtEl>
                                          <p:spTgt spid="40"/>
                                        </p:tgtEl>
                                        <p:attrNameLst>
                                          <p:attrName>ppt_x</p:attrName>
                                        </p:attrNameLst>
                                      </p:cBhvr>
                                      <p:tavLst>
                                        <p:tav tm="0">
                                          <p:val>
                                            <p:strVal val="#ppt_x"/>
                                          </p:val>
                                        </p:tav>
                                        <p:tav tm="100000">
                                          <p:val>
                                            <p:strVal val="#ppt_x"/>
                                          </p:val>
                                        </p:tav>
                                      </p:tavLst>
                                    </p:anim>
                                    <p:anim calcmode="lin" valueType="num">
                                      <p:cBhvr>
                                        <p:cTn id="56" dur="10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anim calcmode="lin" valueType="num">
                                      <p:cBhvr>
                                        <p:cTn id="65" dur="1000" fill="hold"/>
                                        <p:tgtEl>
                                          <p:spTgt spid="44"/>
                                        </p:tgtEl>
                                        <p:attrNameLst>
                                          <p:attrName>ppt_x</p:attrName>
                                        </p:attrNameLst>
                                      </p:cBhvr>
                                      <p:tavLst>
                                        <p:tav tm="0">
                                          <p:val>
                                            <p:strVal val="#ppt_x"/>
                                          </p:val>
                                        </p:tav>
                                        <p:tav tm="100000">
                                          <p:val>
                                            <p:strVal val="#ppt_x"/>
                                          </p:val>
                                        </p:tav>
                                      </p:tavLst>
                                    </p:anim>
                                    <p:anim calcmode="lin" valueType="num">
                                      <p:cBhvr>
                                        <p:cTn id="66" dur="10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1000"/>
                                        <p:tgtEl>
                                          <p:spTgt spid="45"/>
                                        </p:tgtEl>
                                      </p:cBhvr>
                                    </p:animEffect>
                                    <p:anim calcmode="lin" valueType="num">
                                      <p:cBhvr>
                                        <p:cTn id="70" dur="1000" fill="hold"/>
                                        <p:tgtEl>
                                          <p:spTgt spid="45"/>
                                        </p:tgtEl>
                                        <p:attrNameLst>
                                          <p:attrName>ppt_x</p:attrName>
                                        </p:attrNameLst>
                                      </p:cBhvr>
                                      <p:tavLst>
                                        <p:tav tm="0">
                                          <p:val>
                                            <p:strVal val="#ppt_x"/>
                                          </p:val>
                                        </p:tav>
                                        <p:tav tm="100000">
                                          <p:val>
                                            <p:strVal val="#ppt_x"/>
                                          </p:val>
                                        </p:tav>
                                      </p:tavLst>
                                    </p:anim>
                                    <p:anim calcmode="lin" valueType="num">
                                      <p:cBhvr>
                                        <p:cTn id="71" dur="1000" fill="hold"/>
                                        <p:tgtEl>
                                          <p:spTgt spid="4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1000"/>
                                        <p:tgtEl>
                                          <p:spTgt spid="47"/>
                                        </p:tgtEl>
                                      </p:cBhvr>
                                    </p:animEffect>
                                    <p:anim calcmode="lin" valueType="num">
                                      <p:cBhvr>
                                        <p:cTn id="75" dur="1000" fill="hold"/>
                                        <p:tgtEl>
                                          <p:spTgt spid="47"/>
                                        </p:tgtEl>
                                        <p:attrNameLst>
                                          <p:attrName>ppt_x</p:attrName>
                                        </p:attrNameLst>
                                      </p:cBhvr>
                                      <p:tavLst>
                                        <p:tav tm="0">
                                          <p:val>
                                            <p:strVal val="#ppt_x"/>
                                          </p:val>
                                        </p:tav>
                                        <p:tav tm="100000">
                                          <p:val>
                                            <p:strVal val="#ppt_x"/>
                                          </p:val>
                                        </p:tav>
                                      </p:tavLst>
                                    </p:anim>
                                    <p:anim calcmode="lin" valueType="num">
                                      <p:cBhvr>
                                        <p:cTn id="76" dur="10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1000"/>
                                        <p:tgtEl>
                                          <p:spTgt spid="49"/>
                                        </p:tgtEl>
                                      </p:cBhvr>
                                    </p:animEffect>
                                    <p:anim calcmode="lin" valueType="num">
                                      <p:cBhvr>
                                        <p:cTn id="80" dur="1000" fill="hold"/>
                                        <p:tgtEl>
                                          <p:spTgt spid="49"/>
                                        </p:tgtEl>
                                        <p:attrNameLst>
                                          <p:attrName>ppt_x</p:attrName>
                                        </p:attrNameLst>
                                      </p:cBhvr>
                                      <p:tavLst>
                                        <p:tav tm="0">
                                          <p:val>
                                            <p:strVal val="#ppt_x"/>
                                          </p:val>
                                        </p:tav>
                                        <p:tav tm="100000">
                                          <p:val>
                                            <p:strVal val="#ppt_x"/>
                                          </p:val>
                                        </p:tav>
                                      </p:tavLst>
                                    </p:anim>
                                    <p:anim calcmode="lin" valueType="num">
                                      <p:cBhvr>
                                        <p:cTn id="81" dur="1000" fill="hold"/>
                                        <p:tgtEl>
                                          <p:spTgt spid="4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1000"/>
                                        <p:tgtEl>
                                          <p:spTgt spid="39"/>
                                        </p:tgtEl>
                                      </p:cBhvr>
                                    </p:animEffect>
                                    <p:anim calcmode="lin" valueType="num">
                                      <p:cBhvr>
                                        <p:cTn id="85" dur="1000" fill="hold"/>
                                        <p:tgtEl>
                                          <p:spTgt spid="39"/>
                                        </p:tgtEl>
                                        <p:attrNameLst>
                                          <p:attrName>ppt_x</p:attrName>
                                        </p:attrNameLst>
                                      </p:cBhvr>
                                      <p:tavLst>
                                        <p:tav tm="0">
                                          <p:val>
                                            <p:strVal val="#ppt_x"/>
                                          </p:val>
                                        </p:tav>
                                        <p:tav tm="100000">
                                          <p:val>
                                            <p:strVal val="#ppt_x"/>
                                          </p:val>
                                        </p:tav>
                                      </p:tavLst>
                                    </p:anim>
                                    <p:anim calcmode="lin" valueType="num">
                                      <p:cBhvr>
                                        <p:cTn id="8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2" grpId="0"/>
      <p:bldP spid="33" grpId="0"/>
      <p:bldP spid="34" grpId="0" animBg="1"/>
      <p:bldP spid="35" grpId="0" animBg="1"/>
      <p:bldP spid="36" grpId="0" animBg="1"/>
      <p:bldP spid="37" grpId="0" animBg="1"/>
      <p:bldP spid="38" grpId="0"/>
      <p:bldP spid="39" grpId="0"/>
      <p:bldP spid="40" grpId="0" animBg="1"/>
      <p:bldP spid="42" grpId="0" animBg="1"/>
      <p:bldP spid="44" grpId="0" animBg="1"/>
      <p:bldP spid="45" grpId="0" animBg="1"/>
      <p:bldP spid="47"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1840</Words>
  <Application>Microsoft Office PowerPoint</Application>
  <PresentationFormat>宽屏</PresentationFormat>
  <Paragraphs>149</Paragraphs>
  <Slides>25</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Gill Sans</vt:lpstr>
      <vt:lpstr>Lato</vt:lpstr>
      <vt:lpstr>Open Sans Light</vt:lpstr>
      <vt:lpstr>Times-Roman</vt:lpstr>
      <vt:lpstr>等线</vt:lpstr>
      <vt:lpstr>方正兰亭超细黑简体</vt:lpstr>
      <vt:lpstr>宋体</vt:lpstr>
      <vt:lpstr>微软雅黑</vt:lpstr>
      <vt:lpstr>微软雅黑 Light</vt:lpstr>
      <vt:lpstr>Arial</vt:lpstr>
      <vt:lpstr>Calibri</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豪 闻</cp:lastModifiedBy>
  <cp:revision>101</cp:revision>
  <dcterms:created xsi:type="dcterms:W3CDTF">2017-02-25T17:17:00Z</dcterms:created>
  <dcterms:modified xsi:type="dcterms:W3CDTF">2021-03-28T12:59:39Z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2052-10.1.0.6638</vt:lpwstr>
  </property>
</Properties>
</file>