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9" r:id="rId2"/>
    <p:sldId id="300" r:id="rId3"/>
    <p:sldId id="280" r:id="rId4"/>
    <p:sldId id="282" r:id="rId5"/>
    <p:sldId id="286" r:id="rId6"/>
    <p:sldId id="283" r:id="rId7"/>
    <p:sldId id="284" r:id="rId8"/>
    <p:sldId id="291" r:id="rId9"/>
    <p:sldId id="287" r:id="rId10"/>
    <p:sldId id="288" r:id="rId11"/>
    <p:sldId id="289" r:id="rId12"/>
    <p:sldId id="290" r:id="rId13"/>
    <p:sldId id="292" r:id="rId14"/>
    <p:sldId id="294" r:id="rId15"/>
    <p:sldId id="295" r:id="rId16"/>
    <p:sldId id="297" r:id="rId17"/>
    <p:sldId id="296" r:id="rId18"/>
    <p:sldId id="301" r:id="rId19"/>
    <p:sldId id="298" r:id="rId20"/>
    <p:sldId id="299" r:id="rId21"/>
    <p:sldId id="302" r:id="rId22"/>
    <p:sldId id="303"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91FF"/>
    <a:srgbClr val="5E5CE6"/>
    <a:srgbClr val="6F5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p:restoredTop sz="95794"/>
  </p:normalViewPr>
  <p:slideViewPr>
    <p:cSldViewPr snapToGrid="0" snapToObjects="1">
      <p:cViewPr>
        <p:scale>
          <a:sx n="66" d="100"/>
          <a:sy n="66" d="100"/>
        </p:scale>
        <p:origin x="544" y="1048"/>
      </p:cViewPr>
      <p:guideLst/>
    </p:cSldViewPr>
  </p:slideViewPr>
  <p:notesTextViewPr>
    <p:cViewPr>
      <p:scale>
        <a:sx n="40" d="100"/>
        <a:sy n="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DF30A-125C-C147-98A5-62F0AC614F2A}" type="datetimeFigureOut">
              <a:rPr kumimoji="1" lang="zh-CN" altLang="en-US" smtClean="0"/>
              <a:t>2022/10/7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B53E4-CA7E-B941-B08B-981A68BA349D}" type="slidenum">
              <a:rPr kumimoji="1" lang="zh-CN" altLang="en-US" smtClean="0"/>
              <a:t>‹#›</a:t>
            </a:fld>
            <a:endParaRPr kumimoji="1" lang="zh-CN" altLang="en-US"/>
          </a:p>
        </p:txBody>
      </p:sp>
    </p:spTree>
    <p:extLst>
      <p:ext uri="{BB962C8B-B14F-4D97-AF65-F5344CB8AC3E}">
        <p14:creationId xmlns:p14="http://schemas.microsoft.com/office/powerpoint/2010/main" val="276758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a:t>
            </a:fld>
            <a:endParaRPr kumimoji="1" lang="zh-CN" altLang="en-US"/>
          </a:p>
        </p:txBody>
      </p:sp>
    </p:spTree>
    <p:extLst>
      <p:ext uri="{BB962C8B-B14F-4D97-AF65-F5344CB8AC3E}">
        <p14:creationId xmlns:p14="http://schemas.microsoft.com/office/powerpoint/2010/main" val="354718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10</a:t>
            </a:fld>
            <a:endParaRPr kumimoji="1" lang="zh-CN" altLang="en-US"/>
          </a:p>
        </p:txBody>
      </p:sp>
    </p:spTree>
    <p:extLst>
      <p:ext uri="{BB962C8B-B14F-4D97-AF65-F5344CB8AC3E}">
        <p14:creationId xmlns:p14="http://schemas.microsoft.com/office/powerpoint/2010/main" val="173332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11</a:t>
            </a:fld>
            <a:endParaRPr kumimoji="1" lang="zh-CN" altLang="en-US"/>
          </a:p>
        </p:txBody>
      </p:sp>
    </p:spTree>
    <p:extLst>
      <p:ext uri="{BB962C8B-B14F-4D97-AF65-F5344CB8AC3E}">
        <p14:creationId xmlns:p14="http://schemas.microsoft.com/office/powerpoint/2010/main" val="420043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12</a:t>
            </a:fld>
            <a:endParaRPr kumimoji="1" lang="zh-CN" altLang="en-US"/>
          </a:p>
        </p:txBody>
      </p:sp>
    </p:spTree>
    <p:extLst>
      <p:ext uri="{BB962C8B-B14F-4D97-AF65-F5344CB8AC3E}">
        <p14:creationId xmlns:p14="http://schemas.microsoft.com/office/powerpoint/2010/main" val="108572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13</a:t>
            </a:fld>
            <a:endParaRPr kumimoji="1" lang="zh-CN" altLang="en-US"/>
          </a:p>
        </p:txBody>
      </p:sp>
    </p:spTree>
    <p:extLst>
      <p:ext uri="{BB962C8B-B14F-4D97-AF65-F5344CB8AC3E}">
        <p14:creationId xmlns:p14="http://schemas.microsoft.com/office/powerpoint/2010/main" val="3827176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14</a:t>
            </a:fld>
            <a:endParaRPr kumimoji="1" lang="zh-CN" altLang="en-US"/>
          </a:p>
        </p:txBody>
      </p:sp>
    </p:spTree>
    <p:extLst>
      <p:ext uri="{BB962C8B-B14F-4D97-AF65-F5344CB8AC3E}">
        <p14:creationId xmlns:p14="http://schemas.microsoft.com/office/powerpoint/2010/main" val="36444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15</a:t>
            </a:fld>
            <a:endParaRPr kumimoji="1" lang="zh-CN" altLang="en-US"/>
          </a:p>
        </p:txBody>
      </p:sp>
    </p:spTree>
    <p:extLst>
      <p:ext uri="{BB962C8B-B14F-4D97-AF65-F5344CB8AC3E}">
        <p14:creationId xmlns:p14="http://schemas.microsoft.com/office/powerpoint/2010/main" val="27189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16</a:t>
            </a:fld>
            <a:endParaRPr kumimoji="1" lang="zh-CN" altLang="en-US"/>
          </a:p>
        </p:txBody>
      </p:sp>
    </p:spTree>
    <p:extLst>
      <p:ext uri="{BB962C8B-B14F-4D97-AF65-F5344CB8AC3E}">
        <p14:creationId xmlns:p14="http://schemas.microsoft.com/office/powerpoint/2010/main" val="992962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17</a:t>
            </a:fld>
            <a:endParaRPr kumimoji="1" lang="zh-CN" altLang="en-US"/>
          </a:p>
        </p:txBody>
      </p:sp>
    </p:spTree>
    <p:extLst>
      <p:ext uri="{BB962C8B-B14F-4D97-AF65-F5344CB8AC3E}">
        <p14:creationId xmlns:p14="http://schemas.microsoft.com/office/powerpoint/2010/main" val="2004639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18</a:t>
            </a:fld>
            <a:endParaRPr kumimoji="1" lang="zh-CN" altLang="en-US"/>
          </a:p>
        </p:txBody>
      </p:sp>
    </p:spTree>
    <p:extLst>
      <p:ext uri="{BB962C8B-B14F-4D97-AF65-F5344CB8AC3E}">
        <p14:creationId xmlns:p14="http://schemas.microsoft.com/office/powerpoint/2010/main" val="2376331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19</a:t>
            </a:fld>
            <a:endParaRPr kumimoji="1" lang="zh-CN" altLang="en-US"/>
          </a:p>
        </p:txBody>
      </p:sp>
    </p:spTree>
    <p:extLst>
      <p:ext uri="{BB962C8B-B14F-4D97-AF65-F5344CB8AC3E}">
        <p14:creationId xmlns:p14="http://schemas.microsoft.com/office/powerpoint/2010/main" val="12530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2</a:t>
            </a:fld>
            <a:endParaRPr kumimoji="1" lang="zh-CN" altLang="en-US"/>
          </a:p>
        </p:txBody>
      </p:sp>
    </p:spTree>
    <p:extLst>
      <p:ext uri="{BB962C8B-B14F-4D97-AF65-F5344CB8AC3E}">
        <p14:creationId xmlns:p14="http://schemas.microsoft.com/office/powerpoint/2010/main" val="2657493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20</a:t>
            </a:fld>
            <a:endParaRPr kumimoji="1" lang="zh-CN" altLang="en-US"/>
          </a:p>
        </p:txBody>
      </p:sp>
    </p:spTree>
    <p:extLst>
      <p:ext uri="{BB962C8B-B14F-4D97-AF65-F5344CB8AC3E}">
        <p14:creationId xmlns:p14="http://schemas.microsoft.com/office/powerpoint/2010/main" val="1470009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21</a:t>
            </a:fld>
            <a:endParaRPr kumimoji="1" lang="zh-CN" altLang="en-US"/>
          </a:p>
        </p:txBody>
      </p:sp>
    </p:spTree>
    <p:extLst>
      <p:ext uri="{BB962C8B-B14F-4D97-AF65-F5344CB8AC3E}">
        <p14:creationId xmlns:p14="http://schemas.microsoft.com/office/powerpoint/2010/main" val="277603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22</a:t>
            </a:fld>
            <a:endParaRPr kumimoji="1" lang="zh-CN" altLang="en-US"/>
          </a:p>
        </p:txBody>
      </p:sp>
    </p:spTree>
    <p:extLst>
      <p:ext uri="{BB962C8B-B14F-4D97-AF65-F5344CB8AC3E}">
        <p14:creationId xmlns:p14="http://schemas.microsoft.com/office/powerpoint/2010/main" val="264224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23</a:t>
            </a:fld>
            <a:endParaRPr kumimoji="1" lang="zh-CN" altLang="en-US"/>
          </a:p>
        </p:txBody>
      </p:sp>
    </p:spTree>
    <p:extLst>
      <p:ext uri="{BB962C8B-B14F-4D97-AF65-F5344CB8AC3E}">
        <p14:creationId xmlns:p14="http://schemas.microsoft.com/office/powerpoint/2010/main" val="87082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这也是为什么需要分子动力学模拟</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3</a:t>
            </a:fld>
            <a:endParaRPr kumimoji="1" lang="zh-CN" altLang="en-US"/>
          </a:p>
        </p:txBody>
      </p:sp>
    </p:spTree>
    <p:extLst>
      <p:ext uri="{BB962C8B-B14F-4D97-AF65-F5344CB8AC3E}">
        <p14:creationId xmlns:p14="http://schemas.microsoft.com/office/powerpoint/2010/main" val="23426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4</a:t>
            </a:fld>
            <a:endParaRPr kumimoji="1" lang="zh-CN" altLang="en-US"/>
          </a:p>
        </p:txBody>
      </p:sp>
    </p:spTree>
    <p:extLst>
      <p:ext uri="{BB962C8B-B14F-4D97-AF65-F5344CB8AC3E}">
        <p14:creationId xmlns:p14="http://schemas.microsoft.com/office/powerpoint/2010/main" val="280334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5</a:t>
            </a:fld>
            <a:endParaRPr kumimoji="1" lang="zh-CN" altLang="en-US"/>
          </a:p>
        </p:txBody>
      </p:sp>
    </p:spTree>
    <p:extLst>
      <p:ext uri="{BB962C8B-B14F-4D97-AF65-F5344CB8AC3E}">
        <p14:creationId xmlns:p14="http://schemas.microsoft.com/office/powerpoint/2010/main" val="181001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6</a:t>
            </a:fld>
            <a:endParaRPr kumimoji="1" lang="zh-CN" altLang="en-US"/>
          </a:p>
        </p:txBody>
      </p:sp>
    </p:spTree>
    <p:extLst>
      <p:ext uri="{BB962C8B-B14F-4D97-AF65-F5344CB8AC3E}">
        <p14:creationId xmlns:p14="http://schemas.microsoft.com/office/powerpoint/2010/main" val="256756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7</a:t>
            </a:fld>
            <a:endParaRPr kumimoji="1" lang="zh-CN" altLang="en-US"/>
          </a:p>
        </p:txBody>
      </p:sp>
    </p:spTree>
    <p:extLst>
      <p:ext uri="{BB962C8B-B14F-4D97-AF65-F5344CB8AC3E}">
        <p14:creationId xmlns:p14="http://schemas.microsoft.com/office/powerpoint/2010/main" val="208513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8</a:t>
            </a:fld>
            <a:endParaRPr kumimoji="1" lang="zh-CN" altLang="en-US"/>
          </a:p>
        </p:txBody>
      </p:sp>
    </p:spTree>
    <p:extLst>
      <p:ext uri="{BB962C8B-B14F-4D97-AF65-F5344CB8AC3E}">
        <p14:creationId xmlns:p14="http://schemas.microsoft.com/office/powerpoint/2010/main" val="1238707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4400" dirty="0"/>
              <a:t>第</a:t>
            </a:r>
            <a:r>
              <a:rPr kumimoji="1" lang="en-US" altLang="zh-CN" sz="4400" dirty="0"/>
              <a:t>0</a:t>
            </a:r>
            <a:r>
              <a:rPr kumimoji="1" lang="zh-CN" altLang="en-US" sz="4400" dirty="0"/>
              <a:t>步和第</a:t>
            </a:r>
            <a:r>
              <a:rPr kumimoji="1" lang="en-US" altLang="zh-CN" sz="4400" dirty="0"/>
              <a:t>2</a:t>
            </a:r>
            <a:r>
              <a:rPr kumimoji="1" lang="zh-CN" altLang="en-US" sz="4400" dirty="0"/>
              <a:t>步在真实实验中是天然存在的，但是计算机不知道，所以需要人为输入这个信息</a:t>
            </a:r>
          </a:p>
        </p:txBody>
      </p:sp>
      <p:sp>
        <p:nvSpPr>
          <p:cNvPr id="4" name="灯片编号占位符 3"/>
          <p:cNvSpPr>
            <a:spLocks noGrp="1"/>
          </p:cNvSpPr>
          <p:nvPr>
            <p:ph type="sldNum" sz="quarter" idx="5"/>
          </p:nvPr>
        </p:nvSpPr>
        <p:spPr/>
        <p:txBody>
          <a:bodyPr/>
          <a:lstStyle/>
          <a:p>
            <a:fld id="{E3CB53E4-CA7E-B941-B08B-981A68BA349D}" type="slidenum">
              <a:rPr kumimoji="1" lang="zh-CN" altLang="en-US" smtClean="0"/>
              <a:t>9</a:t>
            </a:fld>
            <a:endParaRPr kumimoji="1" lang="zh-CN" altLang="en-US"/>
          </a:p>
        </p:txBody>
      </p:sp>
    </p:spTree>
    <p:extLst>
      <p:ext uri="{BB962C8B-B14F-4D97-AF65-F5344CB8AC3E}">
        <p14:creationId xmlns:p14="http://schemas.microsoft.com/office/powerpoint/2010/main" val="138590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21D15-B99B-CA4F-B326-6B99A4B1253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05A86EE-B94E-AE4F-83AC-A4E7FC4E7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7D93064-17AC-BE4B-B5D2-D74CAB2283FE}"/>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5" name="页脚占位符 4">
            <a:extLst>
              <a:ext uri="{FF2B5EF4-FFF2-40B4-BE49-F238E27FC236}">
                <a16:creationId xmlns:a16="http://schemas.microsoft.com/office/drawing/2014/main" id="{EB6AC217-6F6E-1742-ABC5-FB1FDD48480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4745B7-86AC-C440-ACE5-F36C729594BF}"/>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195552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AB4FF-32CA-5E46-A7D9-5F1AE482965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F0AE50E-1333-7348-85A1-2FD303FEDA2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75707B-89CB-2E4A-BBAC-67C294478113}"/>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5" name="页脚占位符 4">
            <a:extLst>
              <a:ext uri="{FF2B5EF4-FFF2-40B4-BE49-F238E27FC236}">
                <a16:creationId xmlns:a16="http://schemas.microsoft.com/office/drawing/2014/main" id="{73D08A9A-1572-A849-A723-0F0424105FD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946F09-E2F2-384B-939F-E71BD081CA59}"/>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404139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35AA93F-52CD-984B-9F03-7BF137EDD45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12ECD5A-AC4B-9048-83D1-85209EA0168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44D1696-5667-F445-80F1-AE56F33E578A}"/>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5" name="页脚占位符 4">
            <a:extLst>
              <a:ext uri="{FF2B5EF4-FFF2-40B4-BE49-F238E27FC236}">
                <a16:creationId xmlns:a16="http://schemas.microsoft.com/office/drawing/2014/main" id="{BC37B07B-4319-DE48-AAF6-C58451B508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DA5F3E-40B1-734D-9865-FA676BA13125}"/>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391178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2D6F1-D430-4C42-86E2-3501DBCB55A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11F107F-77E0-BA42-9F95-58EF1839BBE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A90AAE0-E2EB-7142-8DB9-1A4F7EBD33EB}"/>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5" name="页脚占位符 4">
            <a:extLst>
              <a:ext uri="{FF2B5EF4-FFF2-40B4-BE49-F238E27FC236}">
                <a16:creationId xmlns:a16="http://schemas.microsoft.com/office/drawing/2014/main" id="{94936244-0D12-5046-9A2A-7C5B302C43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C4BC41-57BF-4541-9265-DA8B3C46D4AA}"/>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104423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831ED-7253-5044-8A10-21E378083B2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5115C22-7985-E248-8AF0-068EAB4A0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828AC5F-4554-E943-A5B9-49525DC33826}"/>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5" name="页脚占位符 4">
            <a:extLst>
              <a:ext uri="{FF2B5EF4-FFF2-40B4-BE49-F238E27FC236}">
                <a16:creationId xmlns:a16="http://schemas.microsoft.com/office/drawing/2014/main" id="{723F64DF-393B-AF40-BC70-E273EAE6D4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A5C1B7-4479-CA4E-B4B5-C4AE897F7936}"/>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410364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819F1-0EFA-C746-B07E-6862EB396FE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F955999-2FAE-E84F-9A03-6C1F06F74F2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E2552DD-421C-2143-8A78-5E8EA06CB47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3B18B6F-7BB4-A549-9DE3-D627957CE9B5}"/>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6" name="页脚占位符 5">
            <a:extLst>
              <a:ext uri="{FF2B5EF4-FFF2-40B4-BE49-F238E27FC236}">
                <a16:creationId xmlns:a16="http://schemas.microsoft.com/office/drawing/2014/main" id="{F0806672-6493-BF4E-8A22-9815EE21BC4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894798B-8D40-7145-AA31-3B8E08B53F15}"/>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136063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630BD-FADB-E646-9323-FD980C9D853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7A66A5B-E37E-3A4D-A4D9-0F73266A0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12EE681-8376-6743-9F3B-8BA90C3AC0D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8FDE8DA-9718-264F-BEC1-7AC7B8EBBC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0E74BBA-2962-724B-A85E-AEE0BD5EE88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56F53FB-09B7-B541-B469-F19C78054D60}"/>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8" name="页脚占位符 7">
            <a:extLst>
              <a:ext uri="{FF2B5EF4-FFF2-40B4-BE49-F238E27FC236}">
                <a16:creationId xmlns:a16="http://schemas.microsoft.com/office/drawing/2014/main" id="{C2FE73FA-5E2F-D142-933C-20627CCB34E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CC89650-87F5-3445-A312-86AF45F074C3}"/>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368768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39A94-CC63-9D40-A919-CFA62622E30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E428434-A882-434E-9757-B45E016C03C0}"/>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4" name="页脚占位符 3">
            <a:extLst>
              <a:ext uri="{FF2B5EF4-FFF2-40B4-BE49-F238E27FC236}">
                <a16:creationId xmlns:a16="http://schemas.microsoft.com/office/drawing/2014/main" id="{DE17016C-8495-764D-9914-FAEC1CB4231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966C72D-8283-634F-BB5B-DC41B923CBA7}"/>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268548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FF7B20-C539-4643-974D-13FF9EC8AE8E}"/>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3" name="页脚占位符 2">
            <a:extLst>
              <a:ext uri="{FF2B5EF4-FFF2-40B4-BE49-F238E27FC236}">
                <a16:creationId xmlns:a16="http://schemas.microsoft.com/office/drawing/2014/main" id="{08CE9ECA-3FA5-C549-9978-D2571719288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C41E45C-86EE-4049-B97C-B7C4EC5CD5E2}"/>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247557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3356F-79B7-9743-B1A3-29D8E7F64A0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FC27B5F-3871-B44F-9E8B-B17905A41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CFB86C6-9A46-7F4F-804B-40B36AD23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22F083C-21A7-134F-AED7-68C0A0E62514}"/>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6" name="页脚占位符 5">
            <a:extLst>
              <a:ext uri="{FF2B5EF4-FFF2-40B4-BE49-F238E27FC236}">
                <a16:creationId xmlns:a16="http://schemas.microsoft.com/office/drawing/2014/main" id="{7815D263-F90E-7E4B-A1CE-3372D8D4E1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A5AF8F-EBE4-7E43-929B-6255598C216A}"/>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287333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B3862-A460-F44A-8313-58D221FBE7A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0285DC5-5D04-814E-BB16-7270E2DEB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2DCA142-8963-504A-B342-EC694CA1D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7F4A404-4460-1B4B-A91F-E3203D755716}"/>
              </a:ext>
            </a:extLst>
          </p:cNvPr>
          <p:cNvSpPr>
            <a:spLocks noGrp="1"/>
          </p:cNvSpPr>
          <p:nvPr>
            <p:ph type="dt" sz="half" idx="10"/>
          </p:nvPr>
        </p:nvSpPr>
        <p:spPr/>
        <p:txBody>
          <a:bodyPr/>
          <a:lstStyle/>
          <a:p>
            <a:fld id="{2E1E23BB-5388-0E46-8195-A87B5EE1A649}" type="datetimeFigureOut">
              <a:rPr kumimoji="1" lang="zh-CN" altLang="en-US" smtClean="0"/>
              <a:t>2022/10/7</a:t>
            </a:fld>
            <a:endParaRPr kumimoji="1" lang="zh-CN" altLang="en-US"/>
          </a:p>
        </p:txBody>
      </p:sp>
      <p:sp>
        <p:nvSpPr>
          <p:cNvPr id="6" name="页脚占位符 5">
            <a:extLst>
              <a:ext uri="{FF2B5EF4-FFF2-40B4-BE49-F238E27FC236}">
                <a16:creationId xmlns:a16="http://schemas.microsoft.com/office/drawing/2014/main" id="{FA13A8D4-3736-F749-BB3E-0D54A87C1BF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406742-CC4B-FE43-A699-29265231C07E}"/>
              </a:ext>
            </a:extLst>
          </p:cNvPr>
          <p:cNvSpPr>
            <a:spLocks noGrp="1"/>
          </p:cNvSpPr>
          <p:nvPr>
            <p:ph type="sldNum" sz="quarter" idx="12"/>
          </p:nvPr>
        </p:nvSpPr>
        <p:spPr/>
        <p:txBody>
          <a:body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383501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C8F3EC-5BA0-C743-806C-A848FDD32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D5072AF-F6BC-D145-9257-BFE3BC43B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D38630-5EBD-CA47-8862-E95BB82BD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E23BB-5388-0E46-8195-A87B5EE1A649}" type="datetimeFigureOut">
              <a:rPr kumimoji="1" lang="zh-CN" altLang="en-US" smtClean="0"/>
              <a:t>2022/10/7</a:t>
            </a:fld>
            <a:endParaRPr kumimoji="1" lang="zh-CN" altLang="en-US"/>
          </a:p>
        </p:txBody>
      </p:sp>
      <p:sp>
        <p:nvSpPr>
          <p:cNvPr id="5" name="页脚占位符 4">
            <a:extLst>
              <a:ext uri="{FF2B5EF4-FFF2-40B4-BE49-F238E27FC236}">
                <a16:creationId xmlns:a16="http://schemas.microsoft.com/office/drawing/2014/main" id="{12B10BC2-C155-3A46-8AEC-C97E8FD9D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08176FD-14E6-E142-B323-CAE56ED42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F9E14-2B86-FC44-BF1E-CDCA2CEF2ABD}" type="slidenum">
              <a:rPr kumimoji="1" lang="zh-CN" altLang="en-US" smtClean="0"/>
              <a:t>‹#›</a:t>
            </a:fld>
            <a:endParaRPr kumimoji="1" lang="zh-CN" altLang="en-US"/>
          </a:p>
        </p:txBody>
      </p:sp>
    </p:spTree>
    <p:extLst>
      <p:ext uri="{BB962C8B-B14F-4D97-AF65-F5344CB8AC3E}">
        <p14:creationId xmlns:p14="http://schemas.microsoft.com/office/powerpoint/2010/main" val="395096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2466110"/>
            <a:ext cx="12391690" cy="4606486"/>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27168"/>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4B241F42-AE92-934E-9DDF-5B83186B4A18}"/>
              </a:ext>
            </a:extLst>
          </p:cNvPr>
          <p:cNvSpPr txBox="1"/>
          <p:nvPr/>
        </p:nvSpPr>
        <p:spPr>
          <a:xfrm>
            <a:off x="10677525" y="6627168"/>
            <a:ext cx="3028950"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231463" y="-11238"/>
            <a:ext cx="12654926" cy="3726304"/>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3684416" y="2721114"/>
            <a:ext cx="4823167" cy="707886"/>
          </a:xfrm>
          <a:prstGeom prst="rect">
            <a:avLst/>
          </a:prstGeom>
          <a:noFill/>
        </p:spPr>
        <p:txBody>
          <a:bodyPr wrap="square" rtlCol="0">
            <a:spAutoFit/>
          </a:bodyPr>
          <a:lstStyle/>
          <a:p>
            <a:pPr algn="ctr"/>
            <a:r>
              <a:rPr kumimoji="1" lang="zh-CN" altLang="en-US" sz="4000" b="1" dirty="0">
                <a:solidFill>
                  <a:schemeClr val="bg1"/>
                </a:solidFill>
                <a:latin typeface="Heiti SC Medium" pitchFamily="2" charset="-128"/>
                <a:ea typeface="Heiti SC Medium" pitchFamily="2" charset="-128"/>
              </a:rPr>
              <a:t>分子动力学模拟</a:t>
            </a:r>
          </a:p>
        </p:txBody>
      </p:sp>
      <p:sp>
        <p:nvSpPr>
          <p:cNvPr id="16" name="文本框 15">
            <a:extLst>
              <a:ext uri="{FF2B5EF4-FFF2-40B4-BE49-F238E27FC236}">
                <a16:creationId xmlns:a16="http://schemas.microsoft.com/office/drawing/2014/main" id="{B1AE1E7E-159F-8D43-98D9-5F0375B4DE03}"/>
              </a:ext>
            </a:extLst>
          </p:cNvPr>
          <p:cNvSpPr txBox="1"/>
          <p:nvPr/>
        </p:nvSpPr>
        <p:spPr>
          <a:xfrm>
            <a:off x="3327861" y="3970070"/>
            <a:ext cx="5536275" cy="461665"/>
          </a:xfrm>
          <a:prstGeom prst="rect">
            <a:avLst/>
          </a:prstGeom>
          <a:noFill/>
        </p:spPr>
        <p:txBody>
          <a:bodyPr wrap="square" rtlCol="0">
            <a:spAutoFit/>
          </a:bodyPr>
          <a:lstStyle/>
          <a:p>
            <a:pPr algn="ctr"/>
            <a:r>
              <a:rPr kumimoji="1" lang="en-US" altLang="zh-CN" sz="2400" b="1" dirty="0">
                <a:solidFill>
                  <a:schemeClr val="bg1"/>
                </a:solidFill>
                <a:latin typeface="Heiti SC Medium" pitchFamily="2" charset="-128"/>
                <a:ea typeface="Heiti SC Medium" pitchFamily="2" charset="-128"/>
              </a:rPr>
              <a:t>Molecular Dynamics Simulations</a:t>
            </a:r>
            <a:endParaRPr kumimoji="1" lang="zh-CN" altLang="en-US" sz="2400" b="1" dirty="0">
              <a:solidFill>
                <a:schemeClr val="bg1"/>
              </a:solidFill>
              <a:latin typeface="Heiti SC Medium" pitchFamily="2" charset="-128"/>
              <a:ea typeface="Heiti SC Medium" pitchFamily="2" charset="-128"/>
            </a:endParaRPr>
          </a:p>
        </p:txBody>
      </p:sp>
    </p:spTree>
    <p:extLst>
      <p:ext uri="{BB962C8B-B14F-4D97-AF65-F5344CB8AC3E}">
        <p14:creationId xmlns:p14="http://schemas.microsoft.com/office/powerpoint/2010/main" val="3563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6"/>
            <a:ext cx="10515600" cy="4845923"/>
          </a:xfrm>
        </p:spPr>
        <p:txBody>
          <a:bodyPr>
            <a:normAutofit/>
          </a:bodyPr>
          <a:lstStyle/>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1</a:t>
            </a:r>
            <a:r>
              <a:rPr kumimoji="1" lang="zh-CN" altLang="en-US" sz="3600" b="1" dirty="0">
                <a:solidFill>
                  <a:schemeClr val="bg1"/>
                </a:solidFill>
                <a:latin typeface="Heiti SC Medium" pitchFamily="2" charset="-128"/>
                <a:ea typeface="Heiti SC Medium" pitchFamily="2" charset="-128"/>
              </a:rPr>
              <a:t>步</a:t>
            </a:r>
          </a:p>
        </p:txBody>
      </p:sp>
      <p:pic>
        <p:nvPicPr>
          <p:cNvPr id="11" name="图片 10">
            <a:extLst>
              <a:ext uri="{FF2B5EF4-FFF2-40B4-BE49-F238E27FC236}">
                <a16:creationId xmlns:a16="http://schemas.microsoft.com/office/drawing/2014/main" id="{2811BDBF-9D6F-F948-8B08-A2C292958CDC}"/>
              </a:ext>
            </a:extLst>
          </p:cNvPr>
          <p:cNvPicPr/>
          <p:nvPr/>
        </p:nvPicPr>
        <p:blipFill>
          <a:blip r:embed="rId3">
            <a:extLst>
              <a:ext uri="{28A0092B-C50C-407E-A947-70E740481C1C}">
                <a14:useLocalDpi xmlns:a14="http://schemas.microsoft.com/office/drawing/2010/main" val="0"/>
              </a:ext>
            </a:extLst>
          </a:blip>
          <a:stretch>
            <a:fillRect/>
          </a:stretch>
        </p:blipFill>
        <p:spPr>
          <a:xfrm>
            <a:off x="1409799" y="915469"/>
            <a:ext cx="6206493" cy="5736083"/>
          </a:xfrm>
          <a:prstGeom prst="rect">
            <a:avLst/>
          </a:prstGeom>
        </p:spPr>
      </p:pic>
      <p:sp>
        <p:nvSpPr>
          <p:cNvPr id="2" name="线形标注 1 1">
            <a:extLst>
              <a:ext uri="{FF2B5EF4-FFF2-40B4-BE49-F238E27FC236}">
                <a16:creationId xmlns:a16="http://schemas.microsoft.com/office/drawing/2014/main" id="{22F9080F-6CBD-2541-896C-58CAC3831A17}"/>
              </a:ext>
            </a:extLst>
          </p:cNvPr>
          <p:cNvSpPr/>
          <p:nvPr/>
        </p:nvSpPr>
        <p:spPr>
          <a:xfrm>
            <a:off x="7150670" y="1295338"/>
            <a:ext cx="4039079" cy="1359877"/>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对于结构有要求的体系 </a:t>
            </a:r>
            <a:r>
              <a:rPr kumimoji="1" lang="en-US" altLang="zh-CN" dirty="0"/>
              <a:t>(</a:t>
            </a:r>
            <a:r>
              <a:rPr kumimoji="1" lang="en-US" altLang="zh-CN" dirty="0" err="1"/>
              <a:t>eg.fcc</a:t>
            </a:r>
            <a:r>
              <a:rPr kumimoji="1" lang="en-US" altLang="zh-CN" dirty="0"/>
              <a:t>)</a:t>
            </a:r>
            <a:r>
              <a:rPr kumimoji="1" lang="zh-CN" altLang="en-US" dirty="0"/>
              <a:t>，应先找到使得总势能极低的结构，以此设定初始位置</a:t>
            </a:r>
          </a:p>
        </p:txBody>
      </p:sp>
    </p:spTree>
    <p:extLst>
      <p:ext uri="{BB962C8B-B14F-4D97-AF65-F5344CB8AC3E}">
        <p14:creationId xmlns:p14="http://schemas.microsoft.com/office/powerpoint/2010/main" val="397078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6"/>
                <a:ext cx="10515600" cy="4845923"/>
              </a:xfrm>
            </p:spPr>
            <p:txBody>
              <a:bodyPr>
                <a:normAutofit fontScale="92500" lnSpcReduction="20000"/>
              </a:bodyPr>
              <a:lstStyle/>
              <a:p>
                <a:pPr marL="0" indent="0">
                  <a:lnSpc>
                    <a:spcPct val="150000"/>
                  </a:lnSpc>
                  <a:spcBef>
                    <a:spcPts val="1600"/>
                  </a:spcBef>
                  <a:buNone/>
                </a:pPr>
                <a:r>
                  <a:rPr lang="zh-CN" altLang="en-US" sz="3100" b="1" dirty="0">
                    <a:latin typeface="Heiti SC Medium" pitchFamily="2" charset="-128"/>
                    <a:ea typeface="Heiti SC Medium" pitchFamily="2" charset="-128"/>
                  </a:rPr>
                  <a:t> </a:t>
                </a:r>
                <a:r>
                  <a:rPr lang="en-US" altLang="zh-CN" sz="3100" b="1" dirty="0">
                    <a:latin typeface="Heiti SC Medium" pitchFamily="2" charset="-128"/>
                    <a:ea typeface="Heiti SC Medium" pitchFamily="2" charset="-128"/>
                  </a:rPr>
                  <a:t>2.</a:t>
                </a:r>
                <a:r>
                  <a:rPr lang="zh-CN" altLang="en-US" sz="3100" b="1" dirty="0">
                    <a:latin typeface="Heiti SC Medium" pitchFamily="2" charset="-128"/>
                    <a:ea typeface="Heiti SC Medium" pitchFamily="2" charset="-128"/>
                  </a:rPr>
                  <a:t> </a:t>
                </a:r>
                <a:r>
                  <a:rPr lang="zh-CN" altLang="zh-CN" sz="3100" b="1" dirty="0">
                    <a:latin typeface="Heiti SC Medium" pitchFamily="2" charset="-128"/>
                    <a:ea typeface="Heiti SC Medium" pitchFamily="2" charset="-128"/>
                  </a:rPr>
                  <a:t>数值求解运动方程和趋于平衡的计算过程</a:t>
                </a:r>
              </a:p>
              <a:p>
                <a:pPr marL="0" indent="0">
                  <a:buNone/>
                </a:pPr>
                <a:r>
                  <a:rPr lang="zh-CN" altLang="zh-CN" sz="2600" dirty="0">
                    <a:latin typeface="Heiti SC Medium" pitchFamily="2" charset="-128"/>
                    <a:ea typeface="Heiti SC Medium" pitchFamily="2" charset="-128"/>
                  </a:rPr>
                  <a:t>目标：以时间间隔</a:t>
                </a:r>
                <a14:m>
                  <m:oMath xmlns:m="http://schemas.openxmlformats.org/officeDocument/2006/math">
                    <m:r>
                      <a:rPr lang="en-US" altLang="zh-CN" sz="2600"/>
                      <m:t>∆</m:t>
                    </m:r>
                    <m:r>
                      <a:rPr lang="en-US" altLang="zh-CN" sz="2600" i="1"/>
                      <m:t>𝑡</m:t>
                    </m:r>
                  </m:oMath>
                </a14:m>
                <a:r>
                  <a:rPr lang="zh-CN" altLang="zh-CN" sz="2600" dirty="0">
                    <a:latin typeface="Heiti SC Medium" pitchFamily="2" charset="-128"/>
                    <a:ea typeface="Heiti SC Medium" pitchFamily="2" charset="-128"/>
                  </a:rPr>
                  <a:t>为步长，离散地估算每个时刻在系统在相空间的坐标</a:t>
                </a:r>
                <a:endParaRPr lang="en-US" altLang="zh-CN" sz="2600" dirty="0">
                  <a:latin typeface="Heiti SC Medium" pitchFamily="2" charset="-128"/>
                  <a:ea typeface="Heiti SC Medium" pitchFamily="2" charset="-128"/>
                </a:endParaRPr>
              </a:p>
              <a:p>
                <a:pPr marL="0" indent="0">
                  <a:buNone/>
                </a:pPr>
                <a:endParaRPr lang="zh-CN" altLang="zh-CN" sz="2600" dirty="0">
                  <a:latin typeface="Heiti SC Medium" pitchFamily="2" charset="-128"/>
                  <a:ea typeface="Heiti SC Medium" pitchFamily="2" charset="-128"/>
                </a:endParaRPr>
              </a:p>
              <a:p>
                <a:pPr marL="0" indent="0">
                  <a:buNone/>
                </a:pPr>
                <a:r>
                  <a:rPr lang="en-US" altLang="zh-CN" sz="2600" b="1" dirty="0" err="1">
                    <a:latin typeface="Heiti SC Medium" pitchFamily="2" charset="-128"/>
                    <a:ea typeface="Heiti SC Medium" pitchFamily="2" charset="-128"/>
                  </a:rPr>
                  <a:t>Verlet</a:t>
                </a:r>
                <a:r>
                  <a:rPr lang="zh-CN" altLang="zh-CN" sz="2600" b="1" dirty="0">
                    <a:latin typeface="Heiti SC Medium" pitchFamily="2" charset="-128"/>
                    <a:ea typeface="Heiti SC Medium" pitchFamily="2" charset="-128"/>
                  </a:rPr>
                  <a:t>算法（速度表示）：</a:t>
                </a:r>
              </a:p>
              <a:p>
                <a:pPr marL="0" indent="0">
                  <a:buNone/>
                </a:pPr>
                <a:r>
                  <a:rPr lang="zh-CN" altLang="zh-CN" sz="2600" dirty="0">
                    <a:latin typeface="Heiti SC Medium" pitchFamily="2" charset="-128"/>
                    <a:ea typeface="Heiti SC Medium" pitchFamily="2" charset="-128"/>
                  </a:rPr>
                  <a:t>首先把坐标，速度，加速度对</a:t>
                </a:r>
                <a14:m>
                  <m:oMath xmlns:m="http://schemas.openxmlformats.org/officeDocument/2006/math">
                    <m:r>
                      <a:rPr lang="en-US" altLang="zh-CN" sz="2600"/>
                      <m:t>∆</m:t>
                    </m:r>
                    <m:r>
                      <a:rPr lang="en-US" altLang="zh-CN" sz="2600" i="1"/>
                      <m:t>𝑡</m:t>
                    </m:r>
                  </m:oMath>
                </a14:m>
                <a:r>
                  <a:rPr lang="zh-CN" altLang="zh-CN" sz="2600" dirty="0">
                    <a:latin typeface="Heiti SC Medium" pitchFamily="2" charset="-128"/>
                    <a:ea typeface="Heiti SC Medium" pitchFamily="2" charset="-128"/>
                  </a:rPr>
                  <a:t>做泰勒展开</a:t>
                </a:r>
              </a:p>
              <a:p>
                <a:pPr marL="0" indent="0">
                  <a:buNone/>
                </a:pPr>
                <a14:m>
                  <m:oMath xmlns:m="http://schemas.openxmlformats.org/officeDocument/2006/math">
                    <m:r>
                      <a:rPr lang="en-US" altLang="zh-CN" sz="2600" i="1"/>
                      <m:t>𝑟</m:t>
                    </m:r>
                    <m:d>
                      <m:dPr>
                        <m:ctrlPr>
                          <a:rPr lang="zh-CN" altLang="zh-CN" sz="2600" i="1"/>
                        </m:ctrlPr>
                      </m:dPr>
                      <m:e>
                        <m:r>
                          <a:rPr lang="en-US" altLang="zh-CN" sz="2600" i="1"/>
                          <m:t>𝑡</m:t>
                        </m:r>
                        <m:r>
                          <a:rPr lang="en-US" altLang="zh-CN" sz="2600" i="1"/>
                          <m:t>+∆</m:t>
                        </m:r>
                        <m:r>
                          <a:rPr lang="en-US" altLang="zh-CN" sz="2600" i="1"/>
                          <m:t>𝑡</m:t>
                        </m:r>
                      </m:e>
                    </m:d>
                    <m:r>
                      <a:rPr lang="en-US" altLang="zh-CN" sz="2600" i="1"/>
                      <m:t>=</m:t>
                    </m:r>
                    <m:r>
                      <a:rPr lang="en-US" altLang="zh-CN" sz="2600" i="1"/>
                      <m:t>𝑟</m:t>
                    </m:r>
                    <m:d>
                      <m:dPr>
                        <m:ctrlPr>
                          <a:rPr lang="zh-CN" altLang="zh-CN" sz="2600" i="1"/>
                        </m:ctrlPr>
                      </m:dPr>
                      <m:e>
                        <m:r>
                          <a:rPr lang="en-US" altLang="zh-CN" sz="2600" i="1"/>
                          <m:t>𝑡</m:t>
                        </m:r>
                      </m:e>
                    </m:d>
                    <m:r>
                      <a:rPr lang="en-US" altLang="zh-CN" sz="2600" i="1"/>
                      <m:t>+</m:t>
                    </m:r>
                    <m:r>
                      <a:rPr lang="en-US" altLang="zh-CN" sz="2600" i="1"/>
                      <m:t>𝑣</m:t>
                    </m:r>
                    <m:d>
                      <m:dPr>
                        <m:ctrlPr>
                          <a:rPr lang="zh-CN" altLang="zh-CN" sz="2600" i="1"/>
                        </m:ctrlPr>
                      </m:dPr>
                      <m:e>
                        <m:r>
                          <a:rPr lang="en-US" altLang="zh-CN" sz="2600" i="1"/>
                          <m:t>𝑡</m:t>
                        </m:r>
                      </m:e>
                    </m:d>
                    <m:r>
                      <a:rPr lang="en-US" altLang="zh-CN" sz="2600" i="1"/>
                      <m:t>∆</m:t>
                    </m:r>
                    <m:r>
                      <a:rPr lang="en-US" altLang="zh-CN" sz="2600" i="1"/>
                      <m:t>𝑡</m:t>
                    </m:r>
                    <m:r>
                      <a:rPr lang="en-US" altLang="zh-CN" sz="2600" i="1"/>
                      <m:t>+</m:t>
                    </m:r>
                    <m:f>
                      <m:fPr>
                        <m:ctrlPr>
                          <a:rPr lang="zh-CN" altLang="zh-CN" sz="2600" i="1"/>
                        </m:ctrlPr>
                      </m:fPr>
                      <m:num>
                        <m:r>
                          <a:rPr lang="en-US" altLang="zh-CN" sz="2600" i="1"/>
                          <m:t>1</m:t>
                        </m:r>
                      </m:num>
                      <m:den>
                        <m:r>
                          <a:rPr lang="en-US" altLang="zh-CN" sz="2600" i="1"/>
                          <m:t>2</m:t>
                        </m:r>
                      </m:den>
                    </m:f>
                    <m:sSup>
                      <m:sSupPr>
                        <m:ctrlPr>
                          <a:rPr lang="zh-CN" altLang="zh-CN" sz="2600" i="1"/>
                        </m:ctrlPr>
                      </m:sSupPr>
                      <m:e>
                        <m:r>
                          <a:rPr lang="en-US" altLang="zh-CN" sz="2600" i="1"/>
                          <m:t>𝑎</m:t>
                        </m:r>
                        <m:r>
                          <a:rPr lang="en-US" altLang="zh-CN" sz="2600" i="1"/>
                          <m:t>(</m:t>
                        </m:r>
                        <m:r>
                          <a:rPr lang="en-US" altLang="zh-CN" sz="2600" i="1"/>
                          <m:t>𝑡</m:t>
                        </m:r>
                        <m:r>
                          <a:rPr lang="en-US" altLang="zh-CN" sz="2600" i="1"/>
                          <m:t>)∆</m:t>
                        </m:r>
                        <m:r>
                          <a:rPr lang="en-US" altLang="zh-CN" sz="2600" i="1"/>
                          <m:t>𝑡</m:t>
                        </m:r>
                      </m:e>
                      <m:sup>
                        <m:r>
                          <a:rPr lang="en-US" altLang="zh-CN" sz="2600" i="1"/>
                          <m:t>2</m:t>
                        </m:r>
                      </m:sup>
                    </m:sSup>
                    <m:r>
                      <a:rPr lang="en-US" altLang="zh-CN" sz="2600" i="1"/>
                      <m:t>+</m:t>
                    </m:r>
                    <m:r>
                      <a:rPr lang="en-US" altLang="zh-CN" sz="2600" i="1"/>
                      <m:t>𝑂</m:t>
                    </m:r>
                    <m:r>
                      <a:rPr lang="en-US" altLang="zh-CN" sz="2600" i="1"/>
                      <m:t>(</m:t>
                    </m:r>
                    <m:sSup>
                      <m:sSupPr>
                        <m:ctrlPr>
                          <a:rPr lang="zh-CN" altLang="zh-CN" sz="2600" i="1"/>
                        </m:ctrlPr>
                      </m:sSupPr>
                      <m:e>
                        <m:r>
                          <a:rPr lang="en-US" altLang="zh-CN" sz="2600" i="1"/>
                          <m:t>∆</m:t>
                        </m:r>
                        <m:r>
                          <a:rPr lang="en-US" altLang="zh-CN" sz="2600" i="1"/>
                          <m:t>𝑡</m:t>
                        </m:r>
                      </m:e>
                      <m:sup>
                        <m:r>
                          <a:rPr lang="en-US" altLang="zh-CN" sz="2600" i="1"/>
                          <m:t>3</m:t>
                        </m:r>
                      </m:sup>
                    </m:sSup>
                    <m:r>
                      <a:rPr lang="en-US" altLang="zh-CN" sz="2600" i="1"/>
                      <m:t>)</m:t>
                    </m:r>
                  </m:oMath>
                </a14:m>
                <a:r>
                  <a:rPr lang="zh-CN" altLang="en-US" sz="2600" dirty="0">
                    <a:latin typeface="Heiti SC Medium" pitchFamily="2" charset="-128"/>
                    <a:ea typeface="Heiti SC Medium" pitchFamily="2" charset="-128"/>
                  </a:rPr>
                  <a:t>                                           </a:t>
                </a:r>
                <a:r>
                  <a:rPr lang="zh-CN" altLang="zh-CN" sz="1600" dirty="0">
                    <a:latin typeface="Heiti SC Medium" pitchFamily="2" charset="-128"/>
                    <a:ea typeface="Heiti SC Medium" pitchFamily="2" charset="-128"/>
                  </a:rPr>
                  <a:t>（</a:t>
                </a:r>
                <a:r>
                  <a:rPr lang="en-US" altLang="zh-CN" sz="1600" dirty="0">
                    <a:latin typeface="Heiti SC Medium" pitchFamily="2" charset="-128"/>
                    <a:ea typeface="Heiti SC Medium" pitchFamily="2" charset="-128"/>
                  </a:rPr>
                  <a:t>1</a:t>
                </a:r>
                <a:r>
                  <a:rPr lang="zh-CN" altLang="en-US" sz="1600" dirty="0">
                    <a:latin typeface="Heiti SC Medium" pitchFamily="2" charset="-128"/>
                    <a:ea typeface="Heiti SC Medium" pitchFamily="2" charset="-128"/>
                  </a:rPr>
                  <a:t>）</a:t>
                </a:r>
                <a:endParaRPr lang="zh-CN" altLang="zh-CN" sz="1600" dirty="0">
                  <a:latin typeface="Heiti SC Medium" pitchFamily="2" charset="-128"/>
                  <a:ea typeface="Heiti SC Medium" pitchFamily="2" charset="-128"/>
                </a:endParaRPr>
              </a:p>
              <a:p>
                <a:pPr marL="0" indent="0">
                  <a:buNone/>
                </a:pPr>
                <a14:m>
                  <m:oMath xmlns:m="http://schemas.openxmlformats.org/officeDocument/2006/math">
                    <m:r>
                      <a:rPr lang="en-US" altLang="zh-CN" sz="2600" i="1"/>
                      <m:t>𝑣</m:t>
                    </m:r>
                    <m:d>
                      <m:dPr>
                        <m:ctrlPr>
                          <a:rPr lang="zh-CN" altLang="zh-CN" sz="2600" i="1"/>
                        </m:ctrlPr>
                      </m:dPr>
                      <m:e>
                        <m:r>
                          <a:rPr lang="en-US" altLang="zh-CN" sz="2600" i="1"/>
                          <m:t>𝑡</m:t>
                        </m:r>
                        <m:r>
                          <a:rPr lang="en-US" altLang="zh-CN" sz="2600" i="1"/>
                          <m:t>+∆</m:t>
                        </m:r>
                        <m:r>
                          <a:rPr lang="en-US" altLang="zh-CN" sz="2600" i="1"/>
                          <m:t>𝑡</m:t>
                        </m:r>
                      </m:e>
                    </m:d>
                    <m:r>
                      <a:rPr lang="en-US" altLang="zh-CN" sz="2600" i="1"/>
                      <m:t>=</m:t>
                    </m:r>
                    <m:r>
                      <a:rPr lang="en-US" altLang="zh-CN" sz="2600" i="1"/>
                      <m:t>𝑣</m:t>
                    </m:r>
                    <m:d>
                      <m:dPr>
                        <m:ctrlPr>
                          <a:rPr lang="zh-CN" altLang="zh-CN" sz="2600" i="1"/>
                        </m:ctrlPr>
                      </m:dPr>
                      <m:e>
                        <m:r>
                          <a:rPr lang="en-US" altLang="zh-CN" sz="2600" i="1"/>
                          <m:t>𝑡</m:t>
                        </m:r>
                      </m:e>
                    </m:d>
                    <m:r>
                      <a:rPr lang="en-US" altLang="zh-CN" sz="2600" i="1"/>
                      <m:t>+</m:t>
                    </m:r>
                    <m:r>
                      <a:rPr lang="en-US" altLang="zh-CN" sz="2600" i="1"/>
                      <m:t>𝑎</m:t>
                    </m:r>
                    <m:d>
                      <m:dPr>
                        <m:ctrlPr>
                          <a:rPr lang="zh-CN" altLang="zh-CN" sz="2600" i="1"/>
                        </m:ctrlPr>
                      </m:dPr>
                      <m:e>
                        <m:r>
                          <a:rPr lang="en-US" altLang="zh-CN" sz="2600" i="1"/>
                          <m:t>𝑡</m:t>
                        </m:r>
                      </m:e>
                    </m:d>
                    <m:r>
                      <a:rPr lang="en-US" altLang="zh-CN" sz="2600" i="1"/>
                      <m:t>∆</m:t>
                    </m:r>
                    <m:r>
                      <a:rPr lang="en-US" altLang="zh-CN" sz="2600" i="1"/>
                      <m:t>𝑡</m:t>
                    </m:r>
                    <m:r>
                      <a:rPr lang="en-US" altLang="zh-CN" sz="2600" i="1"/>
                      <m:t>+</m:t>
                    </m:r>
                    <m:f>
                      <m:fPr>
                        <m:ctrlPr>
                          <a:rPr lang="zh-CN" altLang="zh-CN" sz="2600" i="1"/>
                        </m:ctrlPr>
                      </m:fPr>
                      <m:num>
                        <m:r>
                          <a:rPr lang="en-US" altLang="zh-CN" sz="2600" i="1"/>
                          <m:t>1</m:t>
                        </m:r>
                      </m:num>
                      <m:den>
                        <m:r>
                          <a:rPr lang="en-US" altLang="zh-CN" sz="2600" i="1"/>
                          <m:t>2</m:t>
                        </m:r>
                      </m:den>
                    </m:f>
                    <m:r>
                      <a:rPr lang="en-US" altLang="zh-CN" sz="2600" i="1"/>
                      <m:t>𝑏</m:t>
                    </m:r>
                    <m:r>
                      <a:rPr lang="en-US" altLang="zh-CN" sz="2600" i="1"/>
                      <m:t>(</m:t>
                    </m:r>
                    <m:r>
                      <a:rPr lang="en-US" altLang="zh-CN" sz="2600" i="1"/>
                      <m:t>𝑡</m:t>
                    </m:r>
                    <m:r>
                      <a:rPr lang="en-US" altLang="zh-CN" sz="2600" i="1"/>
                      <m:t>)</m:t>
                    </m:r>
                    <m:sSup>
                      <m:sSupPr>
                        <m:ctrlPr>
                          <a:rPr lang="zh-CN" altLang="zh-CN" sz="2600" i="1"/>
                        </m:ctrlPr>
                      </m:sSupPr>
                      <m:e>
                        <m:r>
                          <a:rPr lang="en-US" altLang="zh-CN" sz="2600" i="1"/>
                          <m:t>∆</m:t>
                        </m:r>
                        <m:r>
                          <a:rPr lang="en-US" altLang="zh-CN" sz="2600" i="1"/>
                          <m:t>𝑡</m:t>
                        </m:r>
                      </m:e>
                      <m:sup>
                        <m:r>
                          <a:rPr lang="en-US" altLang="zh-CN" sz="2600" i="1"/>
                          <m:t>2</m:t>
                        </m:r>
                      </m:sup>
                    </m:sSup>
                  </m:oMath>
                </a14:m>
                <a:r>
                  <a:rPr lang="zh-CN" altLang="en-US" sz="2600" dirty="0">
                    <a:latin typeface="Heiti SC Medium" pitchFamily="2" charset="-128"/>
                    <a:ea typeface="Heiti SC Medium" pitchFamily="2" charset="-128"/>
                  </a:rPr>
                  <a:t>                                                           </a:t>
                </a:r>
                <a:r>
                  <a:rPr lang="zh-CN" altLang="zh-CN" sz="1600" dirty="0">
                    <a:latin typeface="Heiti SC Medium" pitchFamily="2" charset="-128"/>
                    <a:ea typeface="Heiti SC Medium" pitchFamily="2" charset="-128"/>
                  </a:rPr>
                  <a:t>（</a:t>
                </a:r>
                <a:r>
                  <a:rPr lang="en-US" altLang="zh-CN" sz="1600" dirty="0">
                    <a:latin typeface="Heiti SC Medium" pitchFamily="2" charset="-128"/>
                    <a:ea typeface="Heiti SC Medium" pitchFamily="2" charset="-128"/>
                  </a:rPr>
                  <a:t>2</a:t>
                </a:r>
                <a:r>
                  <a:rPr lang="zh-CN" altLang="zh-CN" sz="1600" dirty="0">
                    <a:latin typeface="Heiti SC Medium" pitchFamily="2" charset="-128"/>
                    <a:ea typeface="Heiti SC Medium" pitchFamily="2" charset="-128"/>
                  </a:rPr>
                  <a:t>）</a:t>
                </a:r>
              </a:p>
              <a:p>
                <a:pPr marL="0" indent="0">
                  <a:buNone/>
                </a:pPr>
                <a14:m>
                  <m:oMath xmlns:m="http://schemas.openxmlformats.org/officeDocument/2006/math">
                    <m:r>
                      <a:rPr lang="en-US" altLang="zh-CN" sz="2600" i="1"/>
                      <m:t>𝑎</m:t>
                    </m:r>
                    <m:d>
                      <m:dPr>
                        <m:ctrlPr>
                          <a:rPr lang="zh-CN" altLang="zh-CN" sz="2600" i="1"/>
                        </m:ctrlPr>
                      </m:dPr>
                      <m:e>
                        <m:r>
                          <a:rPr lang="en-US" altLang="zh-CN" sz="2600" i="1"/>
                          <m:t>𝑡</m:t>
                        </m:r>
                        <m:r>
                          <a:rPr lang="en-US" altLang="zh-CN" sz="2600" i="1"/>
                          <m:t>+∆</m:t>
                        </m:r>
                        <m:r>
                          <a:rPr lang="en-US" altLang="zh-CN" sz="2600" i="1"/>
                          <m:t>𝑡</m:t>
                        </m:r>
                      </m:e>
                    </m:d>
                    <m:r>
                      <a:rPr lang="en-US" altLang="zh-CN" sz="2600" i="1"/>
                      <m:t>=</m:t>
                    </m:r>
                    <m:r>
                      <a:rPr lang="en-US" altLang="zh-CN" sz="2600" i="1"/>
                      <m:t>𝑎</m:t>
                    </m:r>
                    <m:d>
                      <m:dPr>
                        <m:ctrlPr>
                          <a:rPr lang="zh-CN" altLang="zh-CN" sz="2600" i="1"/>
                        </m:ctrlPr>
                      </m:dPr>
                      <m:e>
                        <m:r>
                          <a:rPr lang="en-US" altLang="zh-CN" sz="2600" i="1"/>
                          <m:t>𝑡</m:t>
                        </m:r>
                      </m:e>
                    </m:d>
                    <m:r>
                      <a:rPr lang="en-US" altLang="zh-CN" sz="2600" i="1"/>
                      <m:t>+</m:t>
                    </m:r>
                    <m:r>
                      <a:rPr lang="en-US" altLang="zh-CN" sz="2600" i="1"/>
                      <m:t>𝑏</m:t>
                    </m:r>
                    <m:r>
                      <a:rPr lang="en-US" altLang="zh-CN" sz="2600" i="1"/>
                      <m:t>(</m:t>
                    </m:r>
                    <m:r>
                      <a:rPr lang="en-US" altLang="zh-CN" sz="2600" i="1"/>
                      <m:t>𝑡</m:t>
                    </m:r>
                    <m:r>
                      <a:rPr lang="en-US" altLang="zh-CN" sz="2600" i="1"/>
                      <m:t>)∆</m:t>
                    </m:r>
                    <m:r>
                      <a:rPr lang="en-US" altLang="zh-CN" sz="2600" i="1"/>
                      <m:t>𝑡</m:t>
                    </m:r>
                  </m:oMath>
                </a14:m>
                <a:r>
                  <a:rPr lang="zh-CN" altLang="en-US" sz="2600" dirty="0">
                    <a:latin typeface="Heiti SC Medium" pitchFamily="2" charset="-128"/>
                    <a:ea typeface="Heiti SC Medium" pitchFamily="2" charset="-128"/>
                  </a:rPr>
                  <a:t>                                                                                </a:t>
                </a:r>
                <a:r>
                  <a:rPr lang="zh-CN" altLang="zh-CN" sz="1600" dirty="0">
                    <a:latin typeface="Heiti SC Medium" pitchFamily="2" charset="-128"/>
                    <a:ea typeface="Heiti SC Medium" pitchFamily="2" charset="-128"/>
                  </a:rPr>
                  <a:t>（</a:t>
                </a:r>
                <a:r>
                  <a:rPr lang="en-US" altLang="zh-CN" sz="1600" dirty="0">
                    <a:latin typeface="Heiti SC Medium" pitchFamily="2" charset="-128"/>
                    <a:ea typeface="Heiti SC Medium" pitchFamily="2" charset="-128"/>
                  </a:rPr>
                  <a:t>3</a:t>
                </a:r>
                <a:r>
                  <a:rPr lang="zh-CN" altLang="zh-CN" sz="1600" dirty="0">
                    <a:latin typeface="Heiti SC Medium" pitchFamily="2" charset="-128"/>
                    <a:ea typeface="Heiti SC Medium" pitchFamily="2" charset="-128"/>
                  </a:rPr>
                  <a:t>）</a:t>
                </a:r>
              </a:p>
              <a:p>
                <a:pPr marL="0" indent="0">
                  <a:buNone/>
                </a:pPr>
                <a:r>
                  <a:rPr lang="zh-CN" altLang="zh-CN" sz="2600" dirty="0">
                    <a:latin typeface="Heiti SC Medium" pitchFamily="2" charset="-128"/>
                    <a:ea typeface="Heiti SC Medium" pitchFamily="2" charset="-128"/>
                  </a:rPr>
                  <a:t>对</a:t>
                </a:r>
                <a14:m>
                  <m:oMath xmlns:m="http://schemas.openxmlformats.org/officeDocument/2006/math">
                    <m:r>
                      <a:rPr lang="en-US" altLang="zh-CN" sz="2600" i="1"/>
                      <m:t>𝑟</m:t>
                    </m:r>
                    <m:d>
                      <m:dPr>
                        <m:ctrlPr>
                          <a:rPr lang="zh-CN" altLang="zh-CN" sz="2600" i="1"/>
                        </m:ctrlPr>
                      </m:dPr>
                      <m:e>
                        <m:r>
                          <a:rPr lang="en-US" altLang="zh-CN" sz="2600" i="1"/>
                          <m:t>𝑡</m:t>
                        </m:r>
                        <m:r>
                          <a:rPr lang="en-US" altLang="zh-CN" sz="2600" i="1"/>
                          <m:t>+∆</m:t>
                        </m:r>
                        <m:r>
                          <a:rPr lang="en-US" altLang="zh-CN" sz="2600" i="1"/>
                          <m:t>𝑡</m:t>
                        </m:r>
                      </m:e>
                    </m:d>
                  </m:oMath>
                </a14:m>
                <a:r>
                  <a:rPr lang="zh-CN" altLang="zh-CN" sz="2600" dirty="0">
                    <a:latin typeface="Heiti SC Medium" pitchFamily="2" charset="-128"/>
                    <a:ea typeface="Heiti SC Medium" pitchFamily="2" charset="-128"/>
                  </a:rPr>
                  <a:t>舍去三阶小量，得到</a:t>
                </a:r>
                <a14:m>
                  <m:oMath xmlns:m="http://schemas.openxmlformats.org/officeDocument/2006/math">
                    <m:r>
                      <a:rPr lang="en-US" altLang="zh-CN" sz="2600" i="1"/>
                      <m:t>𝑟</m:t>
                    </m:r>
                    <m:d>
                      <m:dPr>
                        <m:ctrlPr>
                          <a:rPr lang="zh-CN" altLang="zh-CN" sz="2600" i="1"/>
                        </m:ctrlPr>
                      </m:dPr>
                      <m:e>
                        <m:r>
                          <a:rPr lang="en-US" altLang="zh-CN" sz="2600" i="1"/>
                          <m:t>𝑡</m:t>
                        </m:r>
                        <m:r>
                          <a:rPr lang="en-US" altLang="zh-CN" sz="2600" i="1"/>
                          <m:t>+∆</m:t>
                        </m:r>
                        <m:r>
                          <a:rPr lang="en-US" altLang="zh-CN" sz="2600" i="1"/>
                          <m:t>𝑡</m:t>
                        </m:r>
                      </m:e>
                    </m:d>
                    <m:r>
                      <a:rPr lang="en-US" altLang="zh-CN" sz="2600" i="1"/>
                      <m:t>=</m:t>
                    </m:r>
                    <m:r>
                      <a:rPr lang="en-US" altLang="zh-CN" sz="2600" i="1"/>
                      <m:t>𝑟</m:t>
                    </m:r>
                    <m:d>
                      <m:dPr>
                        <m:ctrlPr>
                          <a:rPr lang="zh-CN" altLang="zh-CN" sz="2600" i="1"/>
                        </m:ctrlPr>
                      </m:dPr>
                      <m:e>
                        <m:r>
                          <a:rPr lang="en-US" altLang="zh-CN" sz="2600" i="1"/>
                          <m:t>𝑡</m:t>
                        </m:r>
                      </m:e>
                    </m:d>
                    <m:r>
                      <a:rPr lang="en-US" altLang="zh-CN" sz="2600" i="1"/>
                      <m:t>+</m:t>
                    </m:r>
                    <m:r>
                      <a:rPr lang="en-US" altLang="zh-CN" sz="2600" i="1"/>
                      <m:t>𝑣</m:t>
                    </m:r>
                    <m:d>
                      <m:dPr>
                        <m:ctrlPr>
                          <a:rPr lang="zh-CN" altLang="zh-CN" sz="2600" i="1"/>
                        </m:ctrlPr>
                      </m:dPr>
                      <m:e>
                        <m:r>
                          <a:rPr lang="en-US" altLang="zh-CN" sz="2600" i="1"/>
                          <m:t>𝑡</m:t>
                        </m:r>
                      </m:e>
                    </m:d>
                    <m:r>
                      <a:rPr lang="en-US" altLang="zh-CN" sz="2600" i="1"/>
                      <m:t>∆</m:t>
                    </m:r>
                    <m:r>
                      <a:rPr lang="en-US" altLang="zh-CN" sz="2600" i="1"/>
                      <m:t>𝑡</m:t>
                    </m:r>
                    <m:r>
                      <a:rPr lang="en-US" altLang="zh-CN" sz="2600" i="1"/>
                      <m:t>+</m:t>
                    </m:r>
                    <m:f>
                      <m:fPr>
                        <m:ctrlPr>
                          <a:rPr lang="zh-CN" altLang="zh-CN" sz="2600" i="1"/>
                        </m:ctrlPr>
                      </m:fPr>
                      <m:num>
                        <m:r>
                          <a:rPr lang="en-US" altLang="zh-CN" sz="2600" i="1"/>
                          <m:t>1</m:t>
                        </m:r>
                      </m:num>
                      <m:den>
                        <m:r>
                          <a:rPr lang="en-US" altLang="zh-CN" sz="2600" i="1"/>
                          <m:t>2</m:t>
                        </m:r>
                      </m:den>
                    </m:f>
                    <m:sSup>
                      <m:sSupPr>
                        <m:ctrlPr>
                          <a:rPr lang="zh-CN" altLang="zh-CN" sz="2600" i="1"/>
                        </m:ctrlPr>
                      </m:sSupPr>
                      <m:e>
                        <m:r>
                          <a:rPr lang="en-US" altLang="zh-CN" sz="2600" i="1"/>
                          <m:t>𝑎</m:t>
                        </m:r>
                        <m:r>
                          <a:rPr lang="en-US" altLang="zh-CN" sz="2600" i="1"/>
                          <m:t>(</m:t>
                        </m:r>
                        <m:r>
                          <a:rPr lang="en-US" altLang="zh-CN" sz="2600" i="1"/>
                          <m:t>𝑡</m:t>
                        </m:r>
                        <m:r>
                          <a:rPr lang="en-US" altLang="zh-CN" sz="2600" i="1"/>
                          <m:t>)∆</m:t>
                        </m:r>
                        <m:r>
                          <a:rPr lang="en-US" altLang="zh-CN" sz="2600" i="1"/>
                          <m:t>𝑡</m:t>
                        </m:r>
                      </m:e>
                      <m:sup>
                        <m:r>
                          <a:rPr lang="en-US" altLang="zh-CN" sz="2600" i="1"/>
                          <m:t>2</m:t>
                        </m:r>
                      </m:sup>
                    </m:sSup>
                  </m:oMath>
                </a14:m>
                <a:endParaRPr lang="zh-CN" altLang="zh-CN" sz="2600" dirty="0">
                  <a:latin typeface="Heiti SC Medium" pitchFamily="2" charset="-128"/>
                  <a:ea typeface="Heiti SC Medium" pitchFamily="2" charset="-128"/>
                </a:endParaRPr>
              </a:p>
              <a:p>
                <a:pPr marL="0" indent="0">
                  <a:buNone/>
                </a:pPr>
                <a:r>
                  <a:rPr lang="zh-CN" altLang="zh-CN" sz="2600" dirty="0">
                    <a:latin typeface="Heiti SC Medium" pitchFamily="2" charset="-128"/>
                    <a:ea typeface="Heiti SC Medium" pitchFamily="2" charset="-128"/>
                  </a:rPr>
                  <a:t>由</a:t>
                </a:r>
                <a:r>
                  <a:rPr lang="zh-CN" altLang="en-US" sz="1600" dirty="0">
                    <a:latin typeface="Heiti SC Medium" pitchFamily="2" charset="-128"/>
                    <a:ea typeface="Heiti SC Medium" pitchFamily="2" charset="-128"/>
                  </a:rPr>
                  <a:t>（</a:t>
                </a:r>
                <a:r>
                  <a:rPr lang="en-US" altLang="zh-CN" sz="1600" dirty="0">
                    <a:latin typeface="Heiti SC Medium" pitchFamily="2" charset="-128"/>
                    <a:ea typeface="Heiti SC Medium" pitchFamily="2" charset="-128"/>
                  </a:rPr>
                  <a:t>2</a:t>
                </a:r>
                <a:r>
                  <a:rPr lang="zh-CN" altLang="en-US" sz="1600" dirty="0">
                    <a:latin typeface="Heiti SC Medium" pitchFamily="2" charset="-128"/>
                    <a:ea typeface="Heiti SC Medium" pitchFamily="2" charset="-128"/>
                  </a:rPr>
                  <a:t>）（</a:t>
                </a:r>
                <a:r>
                  <a:rPr lang="en-US" altLang="zh-CN" sz="1600" dirty="0">
                    <a:latin typeface="Heiti SC Medium" pitchFamily="2" charset="-128"/>
                    <a:ea typeface="Heiti SC Medium" pitchFamily="2" charset="-128"/>
                  </a:rPr>
                  <a:t>3</a:t>
                </a:r>
                <a:r>
                  <a:rPr lang="zh-CN" altLang="en-US" sz="1600" dirty="0">
                    <a:latin typeface="Heiti SC Medium" pitchFamily="2" charset="-128"/>
                    <a:ea typeface="Heiti SC Medium" pitchFamily="2" charset="-128"/>
                  </a:rPr>
                  <a:t>）</a:t>
                </a:r>
                <a:r>
                  <a:rPr lang="zh-CN" altLang="zh-CN" sz="2600" dirty="0">
                    <a:latin typeface="Heiti SC Medium" pitchFamily="2" charset="-128"/>
                    <a:ea typeface="Heiti SC Medium" pitchFamily="2" charset="-128"/>
                  </a:rPr>
                  <a:t>消去</a:t>
                </a:r>
                <a:r>
                  <a:rPr lang="en-US" altLang="zh-CN" sz="2600" dirty="0">
                    <a:latin typeface="Heiti SC Medium" pitchFamily="2" charset="-128"/>
                    <a:ea typeface="Heiti SC Medium" pitchFamily="2" charset="-128"/>
                  </a:rPr>
                  <a:t>b(t)</a:t>
                </a:r>
                <a:r>
                  <a:rPr lang="zh-CN" altLang="zh-CN" sz="2600" dirty="0">
                    <a:latin typeface="Heiti SC Medium" pitchFamily="2" charset="-128"/>
                    <a:ea typeface="Heiti SC Medium" pitchFamily="2" charset="-128"/>
                  </a:rPr>
                  <a:t>，得到</a:t>
                </a:r>
                <a14:m>
                  <m:oMath xmlns:m="http://schemas.openxmlformats.org/officeDocument/2006/math">
                    <m:r>
                      <a:rPr lang="en-US" altLang="zh-CN" sz="2600" i="1"/>
                      <m:t>𝑣</m:t>
                    </m:r>
                    <m:d>
                      <m:dPr>
                        <m:ctrlPr>
                          <a:rPr lang="zh-CN" altLang="zh-CN" sz="2600" i="1"/>
                        </m:ctrlPr>
                      </m:dPr>
                      <m:e>
                        <m:r>
                          <a:rPr lang="en-US" altLang="zh-CN" sz="2600" i="1"/>
                          <m:t>𝑡</m:t>
                        </m:r>
                        <m:r>
                          <a:rPr lang="en-US" altLang="zh-CN" sz="2600" i="1"/>
                          <m:t>+∆</m:t>
                        </m:r>
                        <m:r>
                          <a:rPr lang="en-US" altLang="zh-CN" sz="2600" i="1"/>
                          <m:t>𝑡</m:t>
                        </m:r>
                      </m:e>
                    </m:d>
                    <m:r>
                      <a:rPr lang="en-US" altLang="zh-CN" sz="2600" i="1"/>
                      <m:t>=</m:t>
                    </m:r>
                    <m:r>
                      <a:rPr lang="en-US" altLang="zh-CN" sz="2600" i="1"/>
                      <m:t>𝑣</m:t>
                    </m:r>
                    <m:d>
                      <m:dPr>
                        <m:ctrlPr>
                          <a:rPr lang="zh-CN" altLang="zh-CN" sz="2600" i="1"/>
                        </m:ctrlPr>
                      </m:dPr>
                      <m:e>
                        <m:r>
                          <a:rPr lang="en-US" altLang="zh-CN" sz="2600" i="1"/>
                          <m:t>𝑡</m:t>
                        </m:r>
                      </m:e>
                    </m:d>
                    <m:r>
                      <a:rPr lang="en-US" altLang="zh-CN" sz="2600" i="1"/>
                      <m:t>+</m:t>
                    </m:r>
                    <m:r>
                      <a:rPr lang="en-US" altLang="zh-CN" sz="2600" i="1"/>
                      <m:t>𝑎</m:t>
                    </m:r>
                    <m:d>
                      <m:dPr>
                        <m:ctrlPr>
                          <a:rPr lang="zh-CN" altLang="zh-CN" sz="2600" i="1"/>
                        </m:ctrlPr>
                      </m:dPr>
                      <m:e>
                        <m:r>
                          <a:rPr lang="en-US" altLang="zh-CN" sz="2600" i="1"/>
                          <m:t>𝑡</m:t>
                        </m:r>
                      </m:e>
                    </m:d>
                    <m:r>
                      <a:rPr lang="en-US" altLang="zh-CN" sz="2600" i="1"/>
                      <m:t>∆</m:t>
                    </m:r>
                    <m:r>
                      <a:rPr lang="en-US" altLang="zh-CN" sz="2600" i="1"/>
                      <m:t>𝑡</m:t>
                    </m:r>
                    <m:r>
                      <a:rPr lang="en-US" altLang="zh-CN" sz="2600" i="1"/>
                      <m:t>+</m:t>
                    </m:r>
                    <m:f>
                      <m:fPr>
                        <m:ctrlPr>
                          <a:rPr lang="zh-CN" altLang="zh-CN" sz="2600" i="1"/>
                        </m:ctrlPr>
                      </m:fPr>
                      <m:num>
                        <m:r>
                          <a:rPr lang="en-US" altLang="zh-CN" sz="2600" i="1"/>
                          <m:t>1</m:t>
                        </m:r>
                      </m:num>
                      <m:den>
                        <m:r>
                          <a:rPr lang="en-US" altLang="zh-CN" sz="2600" i="1"/>
                          <m:t>2</m:t>
                        </m:r>
                      </m:den>
                    </m:f>
                    <m:r>
                      <a:rPr lang="en-US" altLang="zh-CN" sz="2600" i="1"/>
                      <m:t>(</m:t>
                    </m:r>
                    <m:r>
                      <a:rPr lang="en-US" altLang="zh-CN" sz="2600" i="1"/>
                      <m:t>𝑎</m:t>
                    </m:r>
                    <m:d>
                      <m:dPr>
                        <m:ctrlPr>
                          <a:rPr lang="zh-CN" altLang="zh-CN" sz="2600" i="1"/>
                        </m:ctrlPr>
                      </m:dPr>
                      <m:e>
                        <m:r>
                          <a:rPr lang="en-US" altLang="zh-CN" sz="2600" i="1"/>
                          <m:t>𝑡</m:t>
                        </m:r>
                        <m:r>
                          <a:rPr lang="en-US" altLang="zh-CN" sz="2600" i="1"/>
                          <m:t>+∆</m:t>
                        </m:r>
                        <m:r>
                          <a:rPr lang="en-US" altLang="zh-CN" sz="2600" i="1"/>
                          <m:t>𝑡</m:t>
                        </m:r>
                      </m:e>
                    </m:d>
                    <m:r>
                      <a:rPr lang="en-US" altLang="zh-CN" sz="2600" i="1"/>
                      <m:t>− </m:t>
                    </m:r>
                    <m:r>
                      <a:rPr lang="en-US" altLang="zh-CN" sz="2600" i="1"/>
                      <m:t>𝑎</m:t>
                    </m:r>
                    <m:d>
                      <m:dPr>
                        <m:ctrlPr>
                          <a:rPr lang="zh-CN" altLang="zh-CN" sz="2600" i="1"/>
                        </m:ctrlPr>
                      </m:dPr>
                      <m:e>
                        <m:r>
                          <a:rPr lang="en-US" altLang="zh-CN" sz="2600" i="1"/>
                          <m:t>𝑡</m:t>
                        </m:r>
                      </m:e>
                    </m:d>
                    <m:r>
                      <a:rPr lang="en-US" altLang="zh-CN" sz="2600" i="1"/>
                      <m:t>)</m:t>
                    </m:r>
                  </m:oMath>
                </a14:m>
                <a:endParaRPr lang="zh-CN" altLang="zh-CN" sz="2600" dirty="0">
                  <a:latin typeface="Heiti SC Medium" pitchFamily="2" charset="-128"/>
                  <a:ea typeface="Heiti SC Medium" pitchFamily="2" charset="-128"/>
                </a:endParaRPr>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mc:Choice>
        <mc:Fallback>
          <p:sp>
            <p:nvSpPr>
              <p:cNvPr id="3" name="内容占位符 2">
                <a:extLst>
                  <a:ext uri="{FF2B5EF4-FFF2-40B4-BE49-F238E27FC236}">
                    <a16:creationId xmlns:a16="http://schemas.microsoft.com/office/drawing/2014/main" id="{528119CB-BA66-284C-ACA5-80672A9A7BEF}"/>
                  </a:ext>
                </a:extLst>
              </p:cNvPr>
              <p:cNvSpPr>
                <a:spLocks noGrp="1" noRot="1" noChangeAspect="1" noMove="1" noResize="1" noEditPoints="1" noAdjustHandles="1" noChangeArrowheads="1" noChangeShapeType="1" noTextEdit="1"/>
              </p:cNvSpPr>
              <p:nvPr>
                <p:ph idx="1"/>
              </p:nvPr>
            </p:nvSpPr>
            <p:spPr>
              <a:xfrm>
                <a:off x="838200" y="1326276"/>
                <a:ext cx="10515600" cy="4845923"/>
              </a:xfrm>
              <a:blipFill>
                <a:blip r:embed="rId3"/>
                <a:stretch>
                  <a:fillRect l="-84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2</a:t>
            </a:r>
            <a:r>
              <a:rPr kumimoji="1" lang="zh-CN" altLang="en-US" sz="3600" b="1" dirty="0">
                <a:solidFill>
                  <a:schemeClr val="bg1"/>
                </a:solidFill>
                <a:latin typeface="Heiti SC Medium" pitchFamily="2" charset="-128"/>
                <a:ea typeface="Heiti SC Medium" pitchFamily="2" charset="-128"/>
              </a:rPr>
              <a:t>步</a:t>
            </a:r>
          </a:p>
        </p:txBody>
      </p:sp>
    </p:spTree>
    <p:extLst>
      <p:ext uri="{BB962C8B-B14F-4D97-AF65-F5344CB8AC3E}">
        <p14:creationId xmlns:p14="http://schemas.microsoft.com/office/powerpoint/2010/main" val="391334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6"/>
                <a:ext cx="10515600" cy="4845923"/>
              </a:xfrm>
            </p:spPr>
            <p:txBody>
              <a:bodyPr>
                <a:normAutofit/>
              </a:bodyPr>
              <a:lstStyle/>
              <a:p>
                <a:pPr marL="0" indent="0">
                  <a:buNone/>
                </a:pPr>
                <a:r>
                  <a:rPr lang="zh-CN" altLang="en-US" sz="2200" dirty="0">
                    <a:latin typeface="Heiti SC Medium" pitchFamily="2" charset="-128"/>
                    <a:ea typeface="Heiti SC Medium" pitchFamily="2" charset="-128"/>
                  </a:rPr>
                  <a:t>应用</a:t>
                </a:r>
                <a:r>
                  <a:rPr lang="en-US" altLang="zh-CN" sz="2200" dirty="0" err="1">
                    <a:latin typeface="Heiti SC Medium" pitchFamily="2" charset="-128"/>
                    <a:ea typeface="Heiti SC Medium" pitchFamily="2" charset="-128"/>
                  </a:rPr>
                  <a:t>Verlet</a:t>
                </a:r>
                <a:r>
                  <a:rPr lang="zh-CN" altLang="en-US" sz="2200" dirty="0">
                    <a:latin typeface="Heiti SC Medium" pitchFamily="2" charset="-128"/>
                    <a:ea typeface="Heiti SC Medium" pitchFamily="2" charset="-128"/>
                  </a:rPr>
                  <a:t>算法（速度表示）求解运动方程的</a:t>
                </a:r>
                <a:r>
                  <a:rPr lang="zh-CN" altLang="zh-CN" sz="2200" dirty="0">
                    <a:latin typeface="Heiti SC Medium" pitchFamily="2" charset="-128"/>
                    <a:ea typeface="Heiti SC Medium" pitchFamily="2" charset="-128"/>
                  </a:rPr>
                  <a:t>具体流程为</a:t>
                </a:r>
              </a:p>
              <a:p>
                <a:pPr marL="0" lvl="0" indent="0">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1</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规定初始位置，速度</a:t>
                </a:r>
                <a:endParaRPr lang="en-US" altLang="zh-CN" sz="2200" dirty="0">
                  <a:latin typeface="Heiti SC Medium" pitchFamily="2" charset="-128"/>
                  <a:ea typeface="Heiti SC Medium" pitchFamily="2" charset="-128"/>
                </a:endParaRPr>
              </a:p>
              <a:p>
                <a:pPr marL="0" lvl="0" indent="0">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2</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计算第</a:t>
                </a:r>
                <a:r>
                  <a:rPr lang="en-US" altLang="zh-CN" sz="2200" dirty="0">
                    <a:latin typeface="Heiti SC Medium" pitchFamily="2" charset="-128"/>
                    <a:ea typeface="Heiti SC Medium" pitchFamily="2" charset="-128"/>
                  </a:rPr>
                  <a:t>n</a:t>
                </a:r>
                <a:r>
                  <a:rPr lang="zh-CN" altLang="zh-CN" sz="2200" dirty="0">
                    <a:latin typeface="Heiti SC Medium" pitchFamily="2" charset="-128"/>
                    <a:ea typeface="Heiti SC Medium" pitchFamily="2" charset="-128"/>
                  </a:rPr>
                  <a:t>步的力 </a:t>
                </a:r>
                <a14:m>
                  <m:oMath xmlns:m="http://schemas.openxmlformats.org/officeDocument/2006/math">
                    <m:r>
                      <a:rPr lang="zh-CN" altLang="en-US" sz="2200" b="0" i="0" smtClean="0">
                        <a:latin typeface="Cambria Math" panose="02040503050406030204" pitchFamily="18" charset="0"/>
                      </a:rPr>
                      <m:t>            </m:t>
                    </m:r>
                    <m:r>
                      <a:rPr lang="en-US" altLang="zh-CN" sz="2200" i="1">
                        <a:latin typeface="Cambria Math" panose="02040503050406030204" pitchFamily="18" charset="0"/>
                      </a:rPr>
                      <m:t>𝑎</m:t>
                    </m:r>
                    <m:d>
                      <m:dPr>
                        <m:ctrlPr>
                          <a:rPr lang="zh-CN" altLang="zh-CN" sz="2200" i="1">
                            <a:latin typeface="Cambria Math" panose="02040503050406030204" pitchFamily="18" charset="0"/>
                          </a:rPr>
                        </m:ctrlPr>
                      </m:dPr>
                      <m:e>
                        <m:r>
                          <a:rPr lang="en-US" altLang="zh-CN" sz="2200" i="1">
                            <a:latin typeface="Cambria Math" panose="02040503050406030204" pitchFamily="18" charset="0"/>
                          </a:rPr>
                          <m:t>𝑡</m:t>
                        </m:r>
                        <m:r>
                          <a:rPr lang="en-US" altLang="zh-CN" sz="2200" i="1">
                            <a:latin typeface="Cambria Math" panose="02040503050406030204" pitchFamily="18" charset="0"/>
                          </a:rPr>
                          <m:t>+∆</m:t>
                        </m:r>
                        <m:r>
                          <a:rPr lang="en-US" altLang="zh-CN" sz="2200" i="1">
                            <a:latin typeface="Cambria Math" panose="02040503050406030204" pitchFamily="18" charset="0"/>
                          </a:rPr>
                          <m:t>𝑡</m:t>
                        </m:r>
                      </m:e>
                    </m:d>
                  </m:oMath>
                </a14:m>
                <a:endParaRPr lang="zh-CN" altLang="zh-CN" sz="2200" dirty="0">
                  <a:latin typeface="Heiti SC Medium" pitchFamily="2" charset="-128"/>
                  <a:ea typeface="Heiti SC Medium" pitchFamily="2" charset="-128"/>
                </a:endParaRPr>
              </a:p>
              <a:p>
                <a:pPr marL="0" lvl="0" indent="0">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3</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计算第</a:t>
                </a:r>
                <a:r>
                  <a:rPr lang="en-US" altLang="zh-CN" sz="2200" dirty="0">
                    <a:latin typeface="Heiti SC Medium" pitchFamily="2" charset="-128"/>
                    <a:ea typeface="Heiti SC Medium" pitchFamily="2" charset="-128"/>
                  </a:rPr>
                  <a:t>n+1</a:t>
                </a:r>
                <a:r>
                  <a:rPr lang="zh-CN" altLang="zh-CN" sz="2200" dirty="0">
                    <a:latin typeface="Heiti SC Medium" pitchFamily="2" charset="-128"/>
                    <a:ea typeface="Heiti SC Medium" pitchFamily="2" charset="-128"/>
                  </a:rPr>
                  <a:t>步的位置 </a:t>
                </a:r>
                <a:r>
                  <a:rPr lang="en-US" altLang="zh-CN" sz="2200" dirty="0">
                    <a:latin typeface="Heiti SC Medium" pitchFamily="2" charset="-128"/>
                    <a:ea typeface="Heiti SC Medium" pitchFamily="2" charset="-128"/>
                  </a:rPr>
                  <a:t>   </a:t>
                </a:r>
                <a14:m>
                  <m:oMath xmlns:m="http://schemas.openxmlformats.org/officeDocument/2006/math">
                    <m:r>
                      <a:rPr lang="en-US" altLang="zh-CN" sz="2200" i="1"/>
                      <m:t>𝑟</m:t>
                    </m:r>
                    <m:d>
                      <m:dPr>
                        <m:ctrlPr>
                          <a:rPr lang="zh-CN" altLang="zh-CN" sz="2200" i="1"/>
                        </m:ctrlPr>
                      </m:dPr>
                      <m:e>
                        <m:r>
                          <a:rPr lang="en-US" altLang="zh-CN" sz="2200" i="1"/>
                          <m:t>𝑡</m:t>
                        </m:r>
                        <m:r>
                          <a:rPr lang="en-US" altLang="zh-CN" sz="2200" i="1"/>
                          <m:t>+∆</m:t>
                        </m:r>
                        <m:r>
                          <a:rPr lang="en-US" altLang="zh-CN" sz="2200" i="1"/>
                          <m:t>𝑡</m:t>
                        </m:r>
                      </m:e>
                    </m:d>
                    <m:r>
                      <a:rPr lang="en-US" altLang="zh-CN" sz="2200" i="1"/>
                      <m:t>=</m:t>
                    </m:r>
                    <m:r>
                      <a:rPr lang="en-US" altLang="zh-CN" sz="2200" i="1"/>
                      <m:t>𝑟</m:t>
                    </m:r>
                    <m:d>
                      <m:dPr>
                        <m:ctrlPr>
                          <a:rPr lang="zh-CN" altLang="zh-CN" sz="2200" i="1"/>
                        </m:ctrlPr>
                      </m:dPr>
                      <m:e>
                        <m:r>
                          <a:rPr lang="en-US" altLang="zh-CN" sz="2200" i="1"/>
                          <m:t>𝑡</m:t>
                        </m:r>
                      </m:e>
                    </m:d>
                    <m:r>
                      <a:rPr lang="en-US" altLang="zh-CN" sz="2200" i="1"/>
                      <m:t>+</m:t>
                    </m:r>
                    <m:r>
                      <a:rPr lang="en-US" altLang="zh-CN" sz="2200" i="1"/>
                      <m:t>𝑣</m:t>
                    </m:r>
                    <m:d>
                      <m:dPr>
                        <m:ctrlPr>
                          <a:rPr lang="zh-CN" altLang="zh-CN" sz="2200" i="1"/>
                        </m:ctrlPr>
                      </m:dPr>
                      <m:e>
                        <m:r>
                          <a:rPr lang="en-US" altLang="zh-CN" sz="2200" i="1"/>
                          <m:t>𝑡</m:t>
                        </m:r>
                      </m:e>
                    </m:d>
                    <m:r>
                      <a:rPr lang="en-US" altLang="zh-CN" sz="2200" i="1"/>
                      <m:t>∆</m:t>
                    </m:r>
                    <m:r>
                      <a:rPr lang="en-US" altLang="zh-CN" sz="2200" i="1"/>
                      <m:t>𝑡</m:t>
                    </m:r>
                    <m:r>
                      <a:rPr lang="en-US" altLang="zh-CN" sz="2200" i="1"/>
                      <m:t>+</m:t>
                    </m:r>
                    <m:f>
                      <m:fPr>
                        <m:ctrlPr>
                          <a:rPr lang="zh-CN" altLang="zh-CN" sz="2200" i="1"/>
                        </m:ctrlPr>
                      </m:fPr>
                      <m:num>
                        <m:r>
                          <a:rPr lang="en-US" altLang="zh-CN" sz="2200" i="1"/>
                          <m:t>1</m:t>
                        </m:r>
                      </m:num>
                      <m:den>
                        <m:r>
                          <a:rPr lang="en-US" altLang="zh-CN" sz="2200" i="1"/>
                          <m:t>2</m:t>
                        </m:r>
                      </m:den>
                    </m:f>
                    <m:sSup>
                      <m:sSupPr>
                        <m:ctrlPr>
                          <a:rPr lang="zh-CN" altLang="zh-CN" sz="2200" i="1"/>
                        </m:ctrlPr>
                      </m:sSupPr>
                      <m:e>
                        <m:r>
                          <a:rPr lang="en-US" altLang="zh-CN" sz="2200" i="1"/>
                          <m:t>𝑎</m:t>
                        </m:r>
                        <m:r>
                          <a:rPr lang="en-US" altLang="zh-CN" sz="2200" i="1"/>
                          <m:t>(</m:t>
                        </m:r>
                        <m:r>
                          <a:rPr lang="en-US" altLang="zh-CN" sz="2200" i="1"/>
                          <m:t>𝑡</m:t>
                        </m:r>
                        <m:r>
                          <a:rPr lang="en-US" altLang="zh-CN" sz="2200" i="1"/>
                          <m:t>)∆</m:t>
                        </m:r>
                        <m:r>
                          <a:rPr lang="en-US" altLang="zh-CN" sz="2200" i="1"/>
                          <m:t>𝑡</m:t>
                        </m:r>
                      </m:e>
                      <m:sup>
                        <m:r>
                          <a:rPr lang="en-US" altLang="zh-CN" sz="2200" i="1"/>
                          <m:t>2</m:t>
                        </m:r>
                      </m:sup>
                    </m:sSup>
                  </m:oMath>
                </a14:m>
                <a:endParaRPr lang="zh-CN" altLang="zh-CN" sz="2200" dirty="0">
                  <a:latin typeface="Heiti SC Medium" pitchFamily="2" charset="-128"/>
                  <a:ea typeface="Heiti SC Medium" pitchFamily="2" charset="-128"/>
                </a:endParaRPr>
              </a:p>
              <a:p>
                <a:pPr marL="0" lvl="0" indent="0">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4</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计算第</a:t>
                </a:r>
                <a:r>
                  <a:rPr lang="en-US" altLang="zh-CN" sz="2200" dirty="0">
                    <a:latin typeface="Heiti SC Medium" pitchFamily="2" charset="-128"/>
                    <a:ea typeface="Heiti SC Medium" pitchFamily="2" charset="-128"/>
                  </a:rPr>
                  <a:t>n+1</a:t>
                </a:r>
                <a:r>
                  <a:rPr lang="zh-CN" altLang="zh-CN" sz="2200" dirty="0">
                    <a:latin typeface="Heiti SC Medium" pitchFamily="2" charset="-128"/>
                    <a:ea typeface="Heiti SC Medium" pitchFamily="2" charset="-128"/>
                  </a:rPr>
                  <a:t>步的力 </a:t>
                </a:r>
                <a:r>
                  <a:rPr lang="en-US" altLang="zh-CN" sz="2200" dirty="0">
                    <a:latin typeface="Heiti SC Medium" pitchFamily="2" charset="-128"/>
                    <a:ea typeface="Heiti SC Medium" pitchFamily="2" charset="-128"/>
                  </a:rPr>
                  <a:t>       </a:t>
                </a:r>
                <a14:m>
                  <m:oMath xmlns:m="http://schemas.openxmlformats.org/officeDocument/2006/math">
                    <m:r>
                      <a:rPr lang="en-US" altLang="zh-CN" sz="2200" i="1"/>
                      <m:t>𝑎</m:t>
                    </m:r>
                    <m:d>
                      <m:dPr>
                        <m:ctrlPr>
                          <a:rPr lang="zh-CN" altLang="zh-CN" sz="2200" i="1"/>
                        </m:ctrlPr>
                      </m:dPr>
                      <m:e>
                        <m:r>
                          <a:rPr lang="en-US" altLang="zh-CN" sz="2200" i="1"/>
                          <m:t>𝑡</m:t>
                        </m:r>
                        <m:r>
                          <a:rPr lang="en-US" altLang="zh-CN" sz="2200" i="1"/>
                          <m:t>+∆</m:t>
                        </m:r>
                        <m:r>
                          <a:rPr lang="en-US" altLang="zh-CN" sz="2200" i="1"/>
                          <m:t>𝑡</m:t>
                        </m:r>
                      </m:e>
                    </m:d>
                  </m:oMath>
                </a14:m>
                <a:endParaRPr lang="zh-CN" altLang="zh-CN" sz="2200" dirty="0">
                  <a:latin typeface="Heiti SC Medium" pitchFamily="2" charset="-128"/>
                  <a:ea typeface="Heiti SC Medium" pitchFamily="2" charset="-128"/>
                </a:endParaRPr>
              </a:p>
              <a:p>
                <a:pPr marL="0" lvl="0" indent="0">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5</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计算第</a:t>
                </a:r>
                <a:r>
                  <a:rPr lang="en-US" altLang="zh-CN" sz="2200" dirty="0">
                    <a:latin typeface="Heiti SC Medium" pitchFamily="2" charset="-128"/>
                    <a:ea typeface="Heiti SC Medium" pitchFamily="2" charset="-128"/>
                  </a:rPr>
                  <a:t>n+1 </a:t>
                </a:r>
                <a:r>
                  <a:rPr lang="zh-CN" altLang="zh-CN" sz="2200" dirty="0">
                    <a:latin typeface="Heiti SC Medium" pitchFamily="2" charset="-128"/>
                    <a:ea typeface="Heiti SC Medium" pitchFamily="2" charset="-128"/>
                  </a:rPr>
                  <a:t>步的速度。</a:t>
                </a:r>
                <a14:m>
                  <m:oMath xmlns:m="http://schemas.openxmlformats.org/officeDocument/2006/math">
                    <m:r>
                      <a:rPr lang="en-US" altLang="zh-CN" sz="2200" i="1"/>
                      <m:t>𝑣</m:t>
                    </m:r>
                    <m:d>
                      <m:dPr>
                        <m:ctrlPr>
                          <a:rPr lang="zh-CN" altLang="zh-CN" sz="2200" i="1"/>
                        </m:ctrlPr>
                      </m:dPr>
                      <m:e>
                        <m:r>
                          <a:rPr lang="en-US" altLang="zh-CN" sz="2200" i="1"/>
                          <m:t>𝑡</m:t>
                        </m:r>
                        <m:r>
                          <a:rPr lang="en-US" altLang="zh-CN" sz="2200" i="1"/>
                          <m:t>+∆</m:t>
                        </m:r>
                        <m:r>
                          <a:rPr lang="en-US" altLang="zh-CN" sz="2200" i="1"/>
                          <m:t>𝑡</m:t>
                        </m:r>
                      </m:e>
                    </m:d>
                    <m:r>
                      <a:rPr lang="en-US" altLang="zh-CN" sz="2200" i="1"/>
                      <m:t>=</m:t>
                    </m:r>
                    <m:r>
                      <a:rPr lang="en-US" altLang="zh-CN" sz="2200" i="1"/>
                      <m:t>𝑣</m:t>
                    </m:r>
                    <m:d>
                      <m:dPr>
                        <m:ctrlPr>
                          <a:rPr lang="zh-CN" altLang="zh-CN" sz="2200" i="1"/>
                        </m:ctrlPr>
                      </m:dPr>
                      <m:e>
                        <m:r>
                          <a:rPr lang="en-US" altLang="zh-CN" sz="2200" i="1"/>
                          <m:t>𝑡</m:t>
                        </m:r>
                      </m:e>
                    </m:d>
                    <m:r>
                      <a:rPr lang="en-US" altLang="zh-CN" sz="2200" i="1"/>
                      <m:t>+</m:t>
                    </m:r>
                    <m:r>
                      <a:rPr lang="en-US" altLang="zh-CN" sz="2200" i="1"/>
                      <m:t>𝑎</m:t>
                    </m:r>
                    <m:d>
                      <m:dPr>
                        <m:ctrlPr>
                          <a:rPr lang="zh-CN" altLang="zh-CN" sz="2200" i="1"/>
                        </m:ctrlPr>
                      </m:dPr>
                      <m:e>
                        <m:r>
                          <a:rPr lang="en-US" altLang="zh-CN" sz="2200" i="1"/>
                          <m:t>𝑡</m:t>
                        </m:r>
                      </m:e>
                    </m:d>
                    <m:r>
                      <a:rPr lang="en-US" altLang="zh-CN" sz="2200" i="1"/>
                      <m:t>∆</m:t>
                    </m:r>
                    <m:r>
                      <a:rPr lang="en-US" altLang="zh-CN" sz="2200" i="1"/>
                      <m:t>𝑡</m:t>
                    </m:r>
                    <m:r>
                      <a:rPr lang="en-US" altLang="zh-CN" sz="2200" i="1"/>
                      <m:t>+</m:t>
                    </m:r>
                    <m:f>
                      <m:fPr>
                        <m:ctrlPr>
                          <a:rPr lang="zh-CN" altLang="zh-CN" sz="2200" i="1"/>
                        </m:ctrlPr>
                      </m:fPr>
                      <m:num>
                        <m:r>
                          <a:rPr lang="en-US" altLang="zh-CN" sz="2200" i="1"/>
                          <m:t>1</m:t>
                        </m:r>
                      </m:num>
                      <m:den>
                        <m:r>
                          <a:rPr lang="en-US" altLang="zh-CN" sz="2200" i="1"/>
                          <m:t>2</m:t>
                        </m:r>
                      </m:den>
                    </m:f>
                    <m:r>
                      <a:rPr lang="en-US" altLang="zh-CN" sz="2200" i="1"/>
                      <m:t>(</m:t>
                    </m:r>
                    <m:r>
                      <a:rPr lang="en-US" altLang="zh-CN" sz="2200" i="1"/>
                      <m:t>𝑎</m:t>
                    </m:r>
                    <m:d>
                      <m:dPr>
                        <m:ctrlPr>
                          <a:rPr lang="zh-CN" altLang="zh-CN" sz="2200" i="1"/>
                        </m:ctrlPr>
                      </m:dPr>
                      <m:e>
                        <m:r>
                          <a:rPr lang="en-US" altLang="zh-CN" sz="2200" i="1"/>
                          <m:t>𝑡</m:t>
                        </m:r>
                        <m:r>
                          <a:rPr lang="en-US" altLang="zh-CN" sz="2200" i="1"/>
                          <m:t>+∆</m:t>
                        </m:r>
                        <m:r>
                          <a:rPr lang="en-US" altLang="zh-CN" sz="2200" i="1"/>
                          <m:t>𝑡</m:t>
                        </m:r>
                      </m:e>
                    </m:d>
                    <m:r>
                      <a:rPr lang="en-US" altLang="zh-CN" sz="2200" i="1"/>
                      <m:t>− </m:t>
                    </m:r>
                    <m:r>
                      <a:rPr lang="en-US" altLang="zh-CN" sz="2200" i="1"/>
                      <m:t>𝑎</m:t>
                    </m:r>
                    <m:d>
                      <m:dPr>
                        <m:ctrlPr>
                          <a:rPr lang="zh-CN" altLang="zh-CN" sz="2200" i="1"/>
                        </m:ctrlPr>
                      </m:dPr>
                      <m:e>
                        <m:r>
                          <a:rPr lang="en-US" altLang="zh-CN" sz="2200" i="1"/>
                          <m:t>𝑡</m:t>
                        </m:r>
                      </m:e>
                    </m:d>
                    <m:r>
                      <a:rPr lang="en-US" altLang="zh-CN" sz="2200" i="1"/>
                      <m:t>)</m:t>
                    </m:r>
                  </m:oMath>
                </a14:m>
                <a:endParaRPr lang="zh-CN" altLang="zh-CN" sz="2200" dirty="0">
                  <a:latin typeface="Heiti SC Medium" pitchFamily="2" charset="-128"/>
                  <a:ea typeface="Heiti SC Medium" pitchFamily="2" charset="-128"/>
                </a:endParaRPr>
              </a:p>
              <a:p>
                <a:pPr marL="0" lvl="0" indent="0">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6</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重复（</a:t>
                </a:r>
                <a:r>
                  <a:rPr lang="en-US" altLang="zh-CN" sz="2200" dirty="0">
                    <a:latin typeface="Heiti SC Medium" pitchFamily="2" charset="-128"/>
                    <a:ea typeface="Heiti SC Medium" pitchFamily="2" charset="-128"/>
                  </a:rPr>
                  <a:t>3</a:t>
                </a:r>
                <a:r>
                  <a:rPr lang="zh-CN" altLang="zh-CN"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5</a:t>
                </a:r>
                <a:r>
                  <a:rPr lang="zh-CN" altLang="zh-CN" sz="2200" dirty="0">
                    <a:latin typeface="Heiti SC Medium" pitchFamily="2" charset="-128"/>
                    <a:ea typeface="Heiti SC Medium" pitchFamily="2" charset="-128"/>
                  </a:rPr>
                  <a:t>）</a:t>
                </a:r>
              </a:p>
              <a:p>
                <a:pPr marL="0" indent="0">
                  <a:buNone/>
                </a:pPr>
                <a:endParaRPr lang="en-US" altLang="zh-CN" sz="2200" dirty="0">
                  <a:latin typeface="Heiti SC Medium" pitchFamily="2" charset="-128"/>
                  <a:ea typeface="Heiti SC Medium" pitchFamily="2" charset="-128"/>
                </a:endParaRPr>
              </a:p>
              <a:p>
                <a:pPr marL="0" indent="0">
                  <a:buNone/>
                </a:pPr>
                <a:r>
                  <a:rPr lang="en-US" altLang="zh-CN"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速度的计算比位置的计算慢一步</a:t>
                </a:r>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mc:Choice>
        <mc:Fallback>
          <p:sp>
            <p:nvSpPr>
              <p:cNvPr id="3" name="内容占位符 2">
                <a:extLst>
                  <a:ext uri="{FF2B5EF4-FFF2-40B4-BE49-F238E27FC236}">
                    <a16:creationId xmlns:a16="http://schemas.microsoft.com/office/drawing/2014/main" id="{528119CB-BA66-284C-ACA5-80672A9A7BEF}"/>
                  </a:ext>
                </a:extLst>
              </p:cNvPr>
              <p:cNvSpPr>
                <a:spLocks noGrp="1" noRot="1" noChangeAspect="1" noMove="1" noResize="1" noEditPoints="1" noAdjustHandles="1" noChangeArrowheads="1" noChangeShapeType="1" noTextEdit="1"/>
              </p:cNvSpPr>
              <p:nvPr>
                <p:ph idx="1"/>
              </p:nvPr>
            </p:nvSpPr>
            <p:spPr>
              <a:xfrm>
                <a:off x="838200" y="1326276"/>
                <a:ext cx="10515600" cy="4845923"/>
              </a:xfrm>
              <a:blipFill>
                <a:blip r:embed="rId3"/>
                <a:stretch>
                  <a:fillRect l="-603" t="-130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2</a:t>
            </a:r>
            <a:r>
              <a:rPr kumimoji="1" lang="zh-CN" altLang="en-US" sz="3600" b="1" dirty="0">
                <a:solidFill>
                  <a:schemeClr val="bg1"/>
                </a:solidFill>
                <a:latin typeface="Heiti SC Medium" pitchFamily="2" charset="-128"/>
                <a:ea typeface="Heiti SC Medium" pitchFamily="2" charset="-128"/>
              </a:rPr>
              <a:t>步</a:t>
            </a:r>
          </a:p>
        </p:txBody>
      </p:sp>
    </p:spTree>
    <p:extLst>
      <p:ext uri="{BB962C8B-B14F-4D97-AF65-F5344CB8AC3E}">
        <p14:creationId xmlns:p14="http://schemas.microsoft.com/office/powerpoint/2010/main" val="217972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2</a:t>
            </a:r>
            <a:r>
              <a:rPr kumimoji="1" lang="zh-CN" altLang="en-US" sz="3600" b="1" dirty="0">
                <a:solidFill>
                  <a:schemeClr val="bg1"/>
                </a:solidFill>
                <a:latin typeface="Heiti SC Medium" pitchFamily="2" charset="-128"/>
                <a:ea typeface="Heiti SC Medium" pitchFamily="2" charset="-128"/>
              </a:rPr>
              <a:t>步</a:t>
            </a:r>
          </a:p>
        </p:txBody>
      </p:sp>
      <p:pic>
        <p:nvPicPr>
          <p:cNvPr id="11" name="图片 10">
            <a:extLst>
              <a:ext uri="{FF2B5EF4-FFF2-40B4-BE49-F238E27FC236}">
                <a16:creationId xmlns:a16="http://schemas.microsoft.com/office/drawing/2014/main" id="{9A6E64D9-80BA-1C46-AA62-D8509001CD1B}"/>
              </a:ext>
            </a:extLst>
          </p:cNvPr>
          <p:cNvPicPr/>
          <p:nvPr/>
        </p:nvPicPr>
        <p:blipFill>
          <a:blip r:embed="rId3">
            <a:extLst>
              <a:ext uri="{28A0092B-C50C-407E-A947-70E740481C1C}">
                <a14:useLocalDpi xmlns:a14="http://schemas.microsoft.com/office/drawing/2010/main" val="0"/>
              </a:ext>
            </a:extLst>
          </a:blip>
          <a:stretch>
            <a:fillRect/>
          </a:stretch>
        </p:blipFill>
        <p:spPr>
          <a:xfrm>
            <a:off x="1147592" y="877185"/>
            <a:ext cx="10026042" cy="5774367"/>
          </a:xfrm>
          <a:prstGeom prst="rect">
            <a:avLst/>
          </a:prstGeom>
        </p:spPr>
      </p:pic>
    </p:spTree>
    <p:extLst>
      <p:ext uri="{BB962C8B-B14F-4D97-AF65-F5344CB8AC3E}">
        <p14:creationId xmlns:p14="http://schemas.microsoft.com/office/powerpoint/2010/main" val="190517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6"/>
                <a:ext cx="10515600" cy="5288063"/>
              </a:xfrm>
            </p:spPr>
            <p:txBody>
              <a:bodyPr>
                <a:normAutofit fontScale="70000" lnSpcReduction="20000"/>
              </a:bodyPr>
              <a:lstStyle/>
              <a:p>
                <a:pPr marL="0" indent="0">
                  <a:lnSpc>
                    <a:spcPct val="150000"/>
                  </a:lnSpc>
                  <a:spcBef>
                    <a:spcPts val="1600"/>
                  </a:spcBef>
                  <a:buNone/>
                </a:pPr>
                <a:r>
                  <a:rPr lang="zh-CN" altLang="en-US" sz="3700" b="1" dirty="0">
                    <a:latin typeface="Heiti SC Medium" pitchFamily="2" charset="-128"/>
                    <a:ea typeface="Heiti SC Medium" pitchFamily="2" charset="-128"/>
                  </a:rPr>
                  <a:t> </a:t>
                </a:r>
                <a:r>
                  <a:rPr lang="en-US" altLang="zh-CN" sz="3700" b="1" dirty="0">
                    <a:latin typeface="Heiti SC Medium" pitchFamily="2" charset="-128"/>
                    <a:ea typeface="Heiti SC Medium" pitchFamily="2" charset="-128"/>
                  </a:rPr>
                  <a:t>3. </a:t>
                </a:r>
                <a:r>
                  <a:rPr lang="zh-CN" altLang="en-US" sz="3700" b="1" dirty="0">
                    <a:latin typeface="Heiti SC Medium" pitchFamily="2" charset="-128"/>
                    <a:ea typeface="Heiti SC Medium" pitchFamily="2" charset="-128"/>
                  </a:rPr>
                  <a:t>计算宏观量</a:t>
                </a:r>
                <a:endParaRPr lang="zh-CN" altLang="zh-CN" sz="3700" b="1" dirty="0">
                  <a:latin typeface="Heiti SC Medium" pitchFamily="2" charset="-128"/>
                  <a:ea typeface="Heiti SC Medium" pitchFamily="2" charset="-128"/>
                </a:endParaRPr>
              </a:p>
              <a:p>
                <a:pPr marL="0" indent="0">
                  <a:lnSpc>
                    <a:spcPct val="170000"/>
                  </a:lnSpc>
                  <a:buNone/>
                </a:pPr>
                <a:r>
                  <a:rPr lang="en-US" altLang="zh-CN" sz="3100" dirty="0">
                    <a:latin typeface="Heiti SC Medium" pitchFamily="2" charset="-128"/>
                    <a:ea typeface="Heiti SC Medium" pitchFamily="2" charset="-128"/>
                  </a:rPr>
                  <a:t>     </a:t>
                </a:r>
                <a:r>
                  <a:rPr lang="zh-CN" altLang="zh-CN" sz="3100" dirty="0">
                    <a:latin typeface="Heiti SC Medium" pitchFamily="2" charset="-128"/>
                    <a:ea typeface="Heiti SC Medium" pitchFamily="2" charset="-128"/>
                  </a:rPr>
                  <a:t>首先假设时间平均与系综平均相等，这样就可以将系综中的结论应用于只能做时间平均的分子动力学模拟中。</a:t>
                </a:r>
              </a:p>
              <a:p>
                <a:pPr marL="0" indent="0">
                  <a:lnSpc>
                    <a:spcPct val="170000"/>
                  </a:lnSpc>
                  <a:buNone/>
                </a:pPr>
                <a:r>
                  <a:rPr lang="en-US" altLang="zh-CN" sz="3100" dirty="0">
                    <a:latin typeface="Heiti SC Medium" pitchFamily="2" charset="-128"/>
                    <a:ea typeface="Heiti SC Medium" pitchFamily="2" charset="-128"/>
                  </a:rPr>
                  <a:t>    </a:t>
                </a:r>
                <a:r>
                  <a:rPr lang="zh-CN" altLang="zh-CN" sz="3100" dirty="0">
                    <a:latin typeface="Heiti SC Medium" pitchFamily="2" charset="-128"/>
                    <a:ea typeface="Heiti SC Medium" pitchFamily="2" charset="-128"/>
                  </a:rPr>
                  <a:t>事实上真实的对宏观量的观测就是观测时间（宏观无穷小微观无穷大）内微观状态对时间平均的结果，而上面的假设是系综理论的基础。</a:t>
                </a:r>
                <a:endParaRPr lang="en-US" altLang="zh-CN" sz="3100" dirty="0">
                  <a:latin typeface="Heiti SC Medium" pitchFamily="2" charset="-128"/>
                  <a:ea typeface="Heiti SC Medium" pitchFamily="2" charset="-128"/>
                </a:endParaRPr>
              </a:p>
              <a:p>
                <a:pPr marL="0" indent="0" algn="ctr">
                  <a:lnSpc>
                    <a:spcPct val="150000"/>
                  </a:lnSpc>
                  <a:spcBef>
                    <a:spcPts val="1600"/>
                  </a:spcBef>
                  <a:buNone/>
                </a:pPr>
                <a14:m>
                  <m:oMath xmlns:m="http://schemas.openxmlformats.org/officeDocument/2006/math">
                    <m:r>
                      <m:rPr>
                        <m:sty m:val="p"/>
                      </m:rPr>
                      <a:rPr lang="en-US" altLang="zh-CN" sz="3300" i="1" dirty="0">
                        <a:latin typeface="Cambria Math" panose="02040503050406030204" pitchFamily="18" charset="0"/>
                      </a:rPr>
                      <m:t>T</m:t>
                    </m:r>
                    <m:r>
                      <a:rPr lang="en-US" altLang="zh-CN" sz="3300" b="0" i="1" dirty="0" smtClean="0">
                        <a:latin typeface="Cambria Math" panose="02040503050406030204" pitchFamily="18" charset="0"/>
                      </a:rPr>
                      <m:t>=</m:t>
                    </m:r>
                    <m:f>
                      <m:fPr>
                        <m:ctrlPr>
                          <a:rPr lang="en-US" altLang="zh-CN" sz="3300" b="0" i="1" dirty="0" smtClean="0">
                            <a:latin typeface="Cambria Math" panose="02040503050406030204" pitchFamily="18" charset="0"/>
                          </a:rPr>
                        </m:ctrlPr>
                      </m:fPr>
                      <m:num>
                        <m:r>
                          <a:rPr lang="en-US" altLang="zh-CN" sz="3300" b="0" i="1" dirty="0" smtClean="0">
                            <a:latin typeface="Cambria Math" panose="02040503050406030204" pitchFamily="18" charset="0"/>
                          </a:rPr>
                          <m:t>1</m:t>
                        </m:r>
                      </m:num>
                      <m:den>
                        <m:r>
                          <a:rPr lang="en-US" altLang="zh-CN" sz="3300" b="0" i="1" dirty="0" smtClean="0">
                            <a:latin typeface="Cambria Math" panose="02040503050406030204" pitchFamily="18" charset="0"/>
                          </a:rPr>
                          <m:t>𝑑𝑁</m:t>
                        </m:r>
                        <m:sSub>
                          <m:sSubPr>
                            <m:ctrlPr>
                              <a:rPr lang="en-US" altLang="zh-CN" sz="3300" i="1" dirty="0">
                                <a:latin typeface="Cambria Math" panose="02040503050406030204" pitchFamily="18" charset="0"/>
                              </a:rPr>
                            </m:ctrlPr>
                          </m:sSubPr>
                          <m:e>
                            <m:r>
                              <a:rPr lang="en-US" altLang="zh-CN" sz="3300" b="0" i="1" dirty="0" smtClean="0">
                                <a:latin typeface="Cambria Math" panose="02040503050406030204" pitchFamily="18" charset="0"/>
                              </a:rPr>
                              <m:t>𝑘</m:t>
                            </m:r>
                          </m:e>
                          <m:sub>
                            <m:r>
                              <a:rPr lang="en-US" altLang="zh-CN" sz="3300" i="1" dirty="0">
                                <a:latin typeface="Cambria Math" panose="02040503050406030204" pitchFamily="18" charset="0"/>
                              </a:rPr>
                              <m:t>𝐵</m:t>
                            </m:r>
                          </m:sub>
                        </m:sSub>
                      </m:den>
                    </m:f>
                    <m:r>
                      <a:rPr lang="en-US" altLang="zh-CN" sz="3300" b="0" i="1" dirty="0" smtClean="0">
                        <a:latin typeface="Cambria Math" panose="02040503050406030204" pitchFamily="18" charset="0"/>
                      </a:rPr>
                      <m:t>&lt;</m:t>
                    </m:r>
                    <m:nary>
                      <m:naryPr>
                        <m:chr m:val="∑"/>
                        <m:ctrlPr>
                          <a:rPr lang="en-US" altLang="zh-CN" sz="3300" b="0" i="1" dirty="0" smtClean="0">
                            <a:latin typeface="Cambria Math" panose="02040503050406030204" pitchFamily="18" charset="0"/>
                          </a:rPr>
                        </m:ctrlPr>
                      </m:naryPr>
                      <m:sub>
                        <m:r>
                          <m:rPr>
                            <m:brk m:alnAt="23"/>
                          </m:rPr>
                          <a:rPr lang="en-US" altLang="zh-CN" sz="3300" b="0" i="1" dirty="0" smtClean="0">
                            <a:latin typeface="Cambria Math" panose="02040503050406030204" pitchFamily="18" charset="0"/>
                          </a:rPr>
                          <m:t>𝑖</m:t>
                        </m:r>
                        <m:r>
                          <a:rPr lang="en-US" altLang="zh-CN" sz="3300" b="0" i="1" dirty="0" smtClean="0">
                            <a:latin typeface="Cambria Math" panose="02040503050406030204" pitchFamily="18" charset="0"/>
                          </a:rPr>
                          <m:t>=1</m:t>
                        </m:r>
                      </m:sub>
                      <m:sup>
                        <m:r>
                          <a:rPr lang="en-US" altLang="zh-CN" sz="3300" b="0" i="1" dirty="0" smtClean="0">
                            <a:latin typeface="Cambria Math" panose="02040503050406030204" pitchFamily="18" charset="0"/>
                          </a:rPr>
                          <m:t>𝑁</m:t>
                        </m:r>
                      </m:sup>
                      <m:e>
                        <m:sSub>
                          <m:sSubPr>
                            <m:ctrlPr>
                              <a:rPr lang="en-US" altLang="zh-CN" sz="3300" b="0" i="1" dirty="0" smtClean="0">
                                <a:latin typeface="Cambria Math" panose="02040503050406030204" pitchFamily="18" charset="0"/>
                              </a:rPr>
                            </m:ctrlPr>
                          </m:sSubPr>
                          <m:e>
                            <m:r>
                              <a:rPr lang="en-US" altLang="zh-CN" sz="3300" b="0" i="1" dirty="0" smtClean="0">
                                <a:latin typeface="Cambria Math" panose="02040503050406030204" pitchFamily="18" charset="0"/>
                              </a:rPr>
                              <m:t>𝑚</m:t>
                            </m:r>
                          </m:e>
                          <m:sub>
                            <m:r>
                              <a:rPr lang="en-US" altLang="zh-CN" sz="3300" b="0" i="1" dirty="0" smtClean="0">
                                <a:latin typeface="Cambria Math" panose="02040503050406030204" pitchFamily="18" charset="0"/>
                              </a:rPr>
                              <m:t>𝑖</m:t>
                            </m:r>
                          </m:sub>
                        </m:sSub>
                        <m:sSup>
                          <m:sSupPr>
                            <m:ctrlPr>
                              <a:rPr lang="en-US" altLang="zh-CN" sz="3300" b="0" i="1" dirty="0" smtClean="0">
                                <a:latin typeface="Cambria Math" panose="02040503050406030204" pitchFamily="18" charset="0"/>
                              </a:rPr>
                            </m:ctrlPr>
                          </m:sSupPr>
                          <m:e>
                            <m:sSub>
                              <m:sSubPr>
                                <m:ctrlPr>
                                  <a:rPr lang="en-US" altLang="zh-CN" sz="3300" i="1" dirty="0" smtClean="0">
                                    <a:latin typeface="Cambria Math" panose="02040503050406030204" pitchFamily="18" charset="0"/>
                                  </a:rPr>
                                </m:ctrlPr>
                              </m:sSubPr>
                              <m:e>
                                <m:r>
                                  <a:rPr lang="en-US" altLang="zh-CN" sz="3300" i="1" dirty="0">
                                    <a:latin typeface="Cambria Math" panose="02040503050406030204" pitchFamily="18" charset="0"/>
                                  </a:rPr>
                                  <m:t>𝑣</m:t>
                                </m:r>
                              </m:e>
                              <m:sub>
                                <m:r>
                                  <a:rPr lang="en-US" altLang="zh-CN" sz="3300" i="1" dirty="0">
                                    <a:latin typeface="Cambria Math" panose="02040503050406030204" pitchFamily="18" charset="0"/>
                                  </a:rPr>
                                  <m:t>𝑖</m:t>
                                </m:r>
                              </m:sub>
                            </m:sSub>
                          </m:e>
                          <m:sup>
                            <m:r>
                              <a:rPr lang="en-US" altLang="zh-CN" sz="3300" b="0" i="1" dirty="0" smtClean="0">
                                <a:latin typeface="Cambria Math" panose="02040503050406030204" pitchFamily="18" charset="0"/>
                              </a:rPr>
                              <m:t>2</m:t>
                            </m:r>
                          </m:sup>
                        </m:sSup>
                      </m:e>
                    </m:nary>
                  </m:oMath>
                </a14:m>
                <a:r>
                  <a:rPr lang="en-US" altLang="zh-CN" sz="3300" dirty="0">
                    <a:latin typeface="Heiti SC Medium" pitchFamily="2" charset="-128"/>
                    <a:ea typeface="Heiti SC Medium" pitchFamily="2" charset="-128"/>
                  </a:rPr>
                  <a:t>&gt;</a:t>
                </a:r>
              </a:p>
              <a:p>
                <a:pPr marL="0" indent="0" algn="ctr">
                  <a:lnSpc>
                    <a:spcPct val="150000"/>
                  </a:lnSpc>
                  <a:spcBef>
                    <a:spcPts val="1600"/>
                  </a:spcBef>
                  <a:buNone/>
                </a:pPr>
                <a14:m>
                  <m:oMath xmlns:m="http://schemas.openxmlformats.org/officeDocument/2006/math">
                    <m:r>
                      <m:rPr>
                        <m:sty m:val="p"/>
                      </m:rPr>
                      <a:rPr lang="en-US" altLang="zh-CN" sz="3300" i="1" dirty="0" smtClean="0">
                        <a:latin typeface="Cambria Math" panose="02040503050406030204" pitchFamily="18" charset="0"/>
                      </a:rPr>
                      <m:t>p</m:t>
                    </m:r>
                    <m:r>
                      <a:rPr lang="en-US" altLang="zh-CN" sz="3300" i="1" dirty="0">
                        <a:latin typeface="Cambria Math" panose="02040503050406030204" pitchFamily="18" charset="0"/>
                      </a:rPr>
                      <m:t>=</m:t>
                    </m:r>
                    <m:f>
                      <m:fPr>
                        <m:ctrlPr>
                          <a:rPr lang="en-US" altLang="zh-CN" sz="3300" i="1" dirty="0">
                            <a:latin typeface="Cambria Math" panose="02040503050406030204" pitchFamily="18" charset="0"/>
                          </a:rPr>
                        </m:ctrlPr>
                      </m:fPr>
                      <m:num>
                        <m:sSub>
                          <m:sSubPr>
                            <m:ctrlPr>
                              <a:rPr lang="en-US" altLang="zh-CN" sz="3300" i="1" dirty="0">
                                <a:latin typeface="Cambria Math" panose="02040503050406030204" pitchFamily="18" charset="0"/>
                              </a:rPr>
                            </m:ctrlPr>
                          </m:sSubPr>
                          <m:e>
                            <m:r>
                              <a:rPr lang="en-US" altLang="zh-CN" sz="3300" b="0" i="1" dirty="0" smtClean="0">
                                <a:latin typeface="Cambria Math" panose="02040503050406030204" pitchFamily="18" charset="0"/>
                              </a:rPr>
                              <m:t>𝑘</m:t>
                            </m:r>
                          </m:e>
                          <m:sub>
                            <m:r>
                              <a:rPr lang="en-US" altLang="zh-CN" sz="3300" i="1" dirty="0">
                                <a:latin typeface="Cambria Math" panose="02040503050406030204" pitchFamily="18" charset="0"/>
                              </a:rPr>
                              <m:t>𝐵</m:t>
                            </m:r>
                          </m:sub>
                        </m:sSub>
                        <m:r>
                          <a:rPr lang="en-US" altLang="zh-CN" sz="3300" b="0" i="1" dirty="0" smtClean="0">
                            <a:latin typeface="Cambria Math" panose="02040503050406030204" pitchFamily="18" charset="0"/>
                          </a:rPr>
                          <m:t>𝑇𝑁</m:t>
                        </m:r>
                      </m:num>
                      <m:den>
                        <m:r>
                          <a:rPr lang="en-US" altLang="zh-CN" sz="3300" b="0" i="1" dirty="0" smtClean="0">
                            <a:latin typeface="Cambria Math" panose="02040503050406030204" pitchFamily="18" charset="0"/>
                          </a:rPr>
                          <m:t>𝑉</m:t>
                        </m:r>
                      </m:den>
                    </m:f>
                    <m:r>
                      <a:rPr lang="en-US" altLang="zh-CN" sz="3300" b="0" i="1" dirty="0" smtClean="0">
                        <a:latin typeface="Cambria Math" panose="02040503050406030204" pitchFamily="18" charset="0"/>
                      </a:rPr>
                      <m:t>+</m:t>
                    </m:r>
                    <m:f>
                      <m:fPr>
                        <m:ctrlPr>
                          <a:rPr lang="en-US" altLang="zh-CN" sz="3300" b="0" i="1" dirty="0" smtClean="0">
                            <a:latin typeface="Cambria Math" panose="02040503050406030204" pitchFamily="18" charset="0"/>
                          </a:rPr>
                        </m:ctrlPr>
                      </m:fPr>
                      <m:num>
                        <m:r>
                          <a:rPr lang="en-US" altLang="zh-CN" sz="3300" b="0" i="1" dirty="0" smtClean="0">
                            <a:latin typeface="Cambria Math" panose="02040503050406030204" pitchFamily="18" charset="0"/>
                          </a:rPr>
                          <m:t>1</m:t>
                        </m:r>
                      </m:num>
                      <m:den>
                        <m:r>
                          <a:rPr lang="en-US" altLang="zh-CN" sz="3300" b="0" i="1" dirty="0" smtClean="0">
                            <a:latin typeface="Cambria Math" panose="02040503050406030204" pitchFamily="18" charset="0"/>
                          </a:rPr>
                          <m:t>𝑑𝑉</m:t>
                        </m:r>
                      </m:den>
                    </m:f>
                    <m:r>
                      <a:rPr lang="en-US" altLang="zh-CN" sz="3300" i="1" dirty="0">
                        <a:latin typeface="Cambria Math" panose="02040503050406030204" pitchFamily="18" charset="0"/>
                      </a:rPr>
                      <m:t>&lt;</m:t>
                    </m:r>
                    <m:nary>
                      <m:naryPr>
                        <m:chr m:val="∑"/>
                        <m:supHide m:val="on"/>
                        <m:ctrlPr>
                          <a:rPr lang="en-US" altLang="zh-CN" sz="3300" i="1" dirty="0" smtClean="0">
                            <a:latin typeface="Cambria Math" panose="02040503050406030204" pitchFamily="18" charset="0"/>
                          </a:rPr>
                        </m:ctrlPr>
                      </m:naryPr>
                      <m:sub>
                        <m:r>
                          <m:rPr>
                            <m:brk m:alnAt="23"/>
                          </m:rPr>
                          <a:rPr lang="en-US" altLang="zh-CN" sz="3300" i="1" dirty="0">
                            <a:latin typeface="Cambria Math" panose="02040503050406030204" pitchFamily="18" charset="0"/>
                          </a:rPr>
                          <m:t>𝑖</m:t>
                        </m:r>
                        <m:r>
                          <a:rPr lang="en-US" altLang="zh-CN" sz="3300" b="0" i="1" dirty="0" smtClean="0">
                            <a:latin typeface="Cambria Math" panose="02040503050406030204" pitchFamily="18" charset="0"/>
                          </a:rPr>
                          <m:t>&lt;</m:t>
                        </m:r>
                        <m:r>
                          <a:rPr lang="en-US" altLang="zh-CN" sz="3300" b="0" i="1" dirty="0" smtClean="0">
                            <a:latin typeface="Cambria Math" panose="02040503050406030204" pitchFamily="18" charset="0"/>
                          </a:rPr>
                          <m:t>𝑗</m:t>
                        </m:r>
                      </m:sub>
                      <m:sup/>
                      <m:e>
                        <m:sSub>
                          <m:sSubPr>
                            <m:ctrlPr>
                              <a:rPr lang="en-US" altLang="zh-CN" sz="3300" i="1" dirty="0">
                                <a:latin typeface="Cambria Math" panose="02040503050406030204" pitchFamily="18" charset="0"/>
                              </a:rPr>
                            </m:ctrlPr>
                          </m:sSubPr>
                          <m:e>
                            <m:r>
                              <a:rPr lang="en-US" altLang="zh-CN" sz="3300" b="0" i="1" dirty="0" smtClean="0">
                                <a:latin typeface="Cambria Math" panose="02040503050406030204" pitchFamily="18" charset="0"/>
                              </a:rPr>
                              <m:t>𝑓</m:t>
                            </m:r>
                          </m:e>
                          <m:sub>
                            <m:r>
                              <a:rPr lang="en-US" altLang="zh-CN" sz="3300" i="1" dirty="0">
                                <a:latin typeface="Cambria Math" panose="02040503050406030204" pitchFamily="18" charset="0"/>
                              </a:rPr>
                              <m:t>𝑖</m:t>
                            </m:r>
                            <m:r>
                              <a:rPr lang="en-US" altLang="zh-CN" sz="3300" b="0" i="1" dirty="0" smtClean="0">
                                <a:latin typeface="Cambria Math" panose="02040503050406030204" pitchFamily="18" charset="0"/>
                              </a:rPr>
                              <m:t>𝑗</m:t>
                            </m:r>
                          </m:sub>
                        </m:sSub>
                        <m:sSub>
                          <m:sSubPr>
                            <m:ctrlPr>
                              <a:rPr lang="en-US" altLang="zh-CN" sz="3300" i="1" dirty="0">
                                <a:latin typeface="Cambria Math" panose="02040503050406030204" pitchFamily="18" charset="0"/>
                              </a:rPr>
                            </m:ctrlPr>
                          </m:sSubPr>
                          <m:e>
                            <m:r>
                              <a:rPr lang="en-US" altLang="zh-CN" sz="3300" i="1" dirty="0" smtClean="0">
                                <a:latin typeface="Cambria Math" panose="02040503050406030204" pitchFamily="18" charset="0"/>
                                <a:ea typeface="Cambria Math" panose="02040503050406030204" pitchFamily="18" charset="0"/>
                              </a:rPr>
                              <m:t>∗</m:t>
                            </m:r>
                            <m:r>
                              <a:rPr lang="en-US" altLang="zh-CN" sz="3300" b="0" i="1" dirty="0" smtClean="0">
                                <a:latin typeface="Cambria Math" panose="02040503050406030204" pitchFamily="18" charset="0"/>
                              </a:rPr>
                              <m:t>𝑟</m:t>
                            </m:r>
                          </m:e>
                          <m:sub>
                            <m:r>
                              <a:rPr lang="en-US" altLang="zh-CN" sz="3300" i="1" dirty="0">
                                <a:latin typeface="Cambria Math" panose="02040503050406030204" pitchFamily="18" charset="0"/>
                              </a:rPr>
                              <m:t>𝑖</m:t>
                            </m:r>
                            <m:r>
                              <a:rPr lang="en-US" altLang="zh-CN" sz="3300" i="1" dirty="0">
                                <a:latin typeface="Cambria Math" panose="02040503050406030204" pitchFamily="18" charset="0"/>
                              </a:rPr>
                              <m:t>𝑗</m:t>
                            </m:r>
                          </m:sub>
                        </m:sSub>
                      </m:e>
                    </m:nary>
                  </m:oMath>
                </a14:m>
                <a:r>
                  <a:rPr lang="en-US" altLang="zh-CN" sz="3300" dirty="0">
                    <a:latin typeface="Heiti SC Medium" pitchFamily="2" charset="-128"/>
                    <a:ea typeface="Heiti SC Medium" pitchFamily="2" charset="-128"/>
                  </a:rPr>
                  <a:t>&gt;</a:t>
                </a:r>
                <a:r>
                  <a:rPr lang="zh-CN" altLang="en-US" sz="3300" dirty="0">
                    <a:latin typeface="Heiti SC Medium" pitchFamily="2" charset="-128"/>
                    <a:ea typeface="Heiti SC Medium" pitchFamily="2" charset="-128"/>
                  </a:rPr>
                  <a:t>    </a:t>
                </a:r>
                <a:endParaRPr lang="en-US" altLang="zh-CN" sz="3300" dirty="0">
                  <a:latin typeface="Heiti SC Medium" pitchFamily="2" charset="-128"/>
                  <a:ea typeface="Heiti SC Medium" pitchFamily="2" charset="-128"/>
                </a:endParaRPr>
              </a:p>
              <a:p>
                <a:pPr marL="0" indent="0" algn="ctr">
                  <a:lnSpc>
                    <a:spcPct val="150000"/>
                  </a:lnSpc>
                  <a:spcBef>
                    <a:spcPts val="1600"/>
                  </a:spcBef>
                  <a:buNone/>
                </a:pPr>
                <a:r>
                  <a:rPr lang="zh-CN" altLang="en-US" sz="2200" dirty="0">
                    <a:solidFill>
                      <a:srgbClr val="FF0000"/>
                    </a:solidFill>
                    <a:latin typeface="Heiti SC Medium" pitchFamily="2" charset="-128"/>
                    <a:ea typeface="Heiti SC Medium" pitchFamily="2" charset="-128"/>
                  </a:rPr>
                  <a:t>维里展开到第二项，只涵盖两体相互作用！</a:t>
                </a:r>
                <a:endParaRPr lang="en-US" altLang="zh-CN" sz="2200" dirty="0">
                  <a:solidFill>
                    <a:srgbClr val="FF0000"/>
                  </a:solidFill>
                  <a:latin typeface="Heiti SC Medium" pitchFamily="2" charset="-128"/>
                  <a:ea typeface="Heiti SC Medium" pitchFamily="2" charset="-128"/>
                </a:endParaRPr>
              </a:p>
              <a:p>
                <a:pPr marL="0" indent="0" algn="ctr">
                  <a:lnSpc>
                    <a:spcPct val="150000"/>
                  </a:lnSpc>
                  <a:spcBef>
                    <a:spcPts val="1600"/>
                  </a:spcBef>
                  <a:buNone/>
                </a:pPr>
                <a:endParaRPr lang="en-US" altLang="zh-CN" sz="2200" dirty="0">
                  <a:latin typeface="Heiti SC Medium" pitchFamily="2" charset="-128"/>
                  <a:ea typeface="Heiti SC Medium" pitchFamily="2" charset="-128"/>
                </a:endParaRPr>
              </a:p>
              <a:p>
                <a:pPr marL="0" indent="0">
                  <a:lnSpc>
                    <a:spcPct val="150000"/>
                  </a:lnSpc>
                  <a:spcBef>
                    <a:spcPts val="1600"/>
                  </a:spcBef>
                  <a:buNone/>
                </a:pPr>
                <a:endParaRPr lang="en-US" altLang="zh-CN" sz="2400" dirty="0"/>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mc:Choice>
        <mc:Fallback>
          <p:sp>
            <p:nvSpPr>
              <p:cNvPr id="3" name="内容占位符 2">
                <a:extLst>
                  <a:ext uri="{FF2B5EF4-FFF2-40B4-BE49-F238E27FC236}">
                    <a16:creationId xmlns:a16="http://schemas.microsoft.com/office/drawing/2014/main" id="{528119CB-BA66-284C-ACA5-80672A9A7BEF}"/>
                  </a:ext>
                </a:extLst>
              </p:cNvPr>
              <p:cNvSpPr>
                <a:spLocks noGrp="1" noRot="1" noChangeAspect="1" noMove="1" noResize="1" noEditPoints="1" noAdjustHandles="1" noChangeArrowheads="1" noChangeShapeType="1" noTextEdit="1"/>
              </p:cNvSpPr>
              <p:nvPr>
                <p:ph idx="1"/>
              </p:nvPr>
            </p:nvSpPr>
            <p:spPr>
              <a:xfrm>
                <a:off x="838200" y="1326276"/>
                <a:ext cx="10515600" cy="5288063"/>
              </a:xfrm>
              <a:blipFill>
                <a:blip r:embed="rId3"/>
                <a:stretch>
                  <a:fillRect l="-603" b="-191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3</a:t>
            </a:r>
            <a:r>
              <a:rPr kumimoji="1" lang="zh-CN" altLang="en-US" sz="3600" b="1" dirty="0">
                <a:solidFill>
                  <a:schemeClr val="bg1"/>
                </a:solidFill>
                <a:latin typeface="Heiti SC Medium" pitchFamily="2" charset="-128"/>
                <a:ea typeface="Heiti SC Medium" pitchFamily="2" charset="-128"/>
              </a:rPr>
              <a:t>步</a:t>
            </a:r>
          </a:p>
        </p:txBody>
      </p:sp>
    </p:spTree>
    <p:extLst>
      <p:ext uri="{BB962C8B-B14F-4D97-AF65-F5344CB8AC3E}">
        <p14:creationId xmlns:p14="http://schemas.microsoft.com/office/powerpoint/2010/main" val="1681706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3</a:t>
            </a:r>
            <a:r>
              <a:rPr kumimoji="1" lang="zh-CN" altLang="en-US" sz="3600" b="1" dirty="0">
                <a:solidFill>
                  <a:schemeClr val="bg1"/>
                </a:solidFill>
                <a:latin typeface="Heiti SC Medium" pitchFamily="2" charset="-128"/>
                <a:ea typeface="Heiti SC Medium" pitchFamily="2" charset="-128"/>
              </a:rPr>
              <a:t>步</a:t>
            </a:r>
          </a:p>
        </p:txBody>
      </p:sp>
      <p:pic>
        <p:nvPicPr>
          <p:cNvPr id="12" name="图片 11">
            <a:extLst>
              <a:ext uri="{FF2B5EF4-FFF2-40B4-BE49-F238E27FC236}">
                <a16:creationId xmlns:a16="http://schemas.microsoft.com/office/drawing/2014/main" id="{23DD7870-1F65-C540-B5F1-BEC87715F564}"/>
              </a:ext>
            </a:extLst>
          </p:cNvPr>
          <p:cNvPicPr/>
          <p:nvPr/>
        </p:nvPicPr>
        <p:blipFill>
          <a:blip r:embed="rId3">
            <a:extLst>
              <a:ext uri="{28A0092B-C50C-407E-A947-70E740481C1C}">
                <a14:useLocalDpi xmlns:a14="http://schemas.microsoft.com/office/drawing/2010/main" val="0"/>
              </a:ext>
            </a:extLst>
          </a:blip>
          <a:stretch>
            <a:fillRect/>
          </a:stretch>
        </p:blipFill>
        <p:spPr>
          <a:xfrm>
            <a:off x="-99845" y="1732547"/>
            <a:ext cx="12367010" cy="4122822"/>
          </a:xfrm>
          <a:prstGeom prst="rect">
            <a:avLst/>
          </a:prstGeom>
        </p:spPr>
      </p:pic>
    </p:spTree>
    <p:extLst>
      <p:ext uri="{BB962C8B-B14F-4D97-AF65-F5344CB8AC3E}">
        <p14:creationId xmlns:p14="http://schemas.microsoft.com/office/powerpoint/2010/main" val="175657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补充</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E07384D-0336-A94C-8844-4105821AA228}"/>
                  </a:ext>
                </a:extLst>
              </p:cNvPr>
              <p:cNvSpPr txBox="1"/>
              <p:nvPr/>
            </p:nvSpPr>
            <p:spPr>
              <a:xfrm>
                <a:off x="824317" y="1075858"/>
                <a:ext cx="10908632" cy="5043881"/>
              </a:xfrm>
              <a:prstGeom prst="rect">
                <a:avLst/>
              </a:prstGeom>
              <a:noFill/>
            </p:spPr>
            <p:txBody>
              <a:bodyPr wrap="square" rtlCol="0">
                <a:spAutoFit/>
              </a:bodyPr>
              <a:lstStyle/>
              <a:p>
                <a:r>
                  <a:rPr lang="zh-CN" altLang="zh-CN" sz="2200" dirty="0">
                    <a:latin typeface="Heiti SC Medium" pitchFamily="2" charset="-128"/>
                    <a:ea typeface="Heiti SC Medium" pitchFamily="2" charset="-128"/>
                  </a:rPr>
                  <a:t>对于粒子数，真实的情景，也是系综理论的适用范围是</a:t>
                </a:r>
                <a:r>
                  <a:rPr lang="en-US" altLang="zh-CN" sz="2200" dirty="0">
                    <a:latin typeface="Heiti SC Medium" pitchFamily="2" charset="-128"/>
                    <a:ea typeface="Heiti SC Medium" pitchFamily="2" charset="-128"/>
                  </a:rPr>
                  <a:t>10</a:t>
                </a:r>
                <a:r>
                  <a:rPr lang="en-US" altLang="zh-CN" sz="2200" baseline="30000" dirty="0">
                    <a:latin typeface="Heiti SC Medium" pitchFamily="2" charset="-128"/>
                    <a:ea typeface="Heiti SC Medium" pitchFamily="2" charset="-128"/>
                  </a:rPr>
                  <a:t>23</a:t>
                </a:r>
                <a:r>
                  <a:rPr lang="zh-CN" altLang="zh-CN" sz="2200" baseline="300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但是超过一般计算机的计算能力</a:t>
                </a:r>
                <a:r>
                  <a:rPr lang="en-US" altLang="zh-CN"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解决办法是</a:t>
                </a:r>
                <a:r>
                  <a:rPr lang="en-US" altLang="zh-CN" sz="2200" dirty="0">
                    <a:latin typeface="Heiti SC Medium" pitchFamily="2" charset="-128"/>
                    <a:ea typeface="Heiti SC Medium" pitchFamily="2" charset="-128"/>
                  </a:rPr>
                  <a:t>:</a:t>
                </a:r>
              </a:p>
              <a:p>
                <a:endParaRPr lang="zh-CN" altLang="zh-CN" sz="2200" dirty="0">
                  <a:latin typeface="Heiti SC Medium" pitchFamily="2" charset="-128"/>
                  <a:ea typeface="Heiti SC Medium" pitchFamily="2" charset="-128"/>
                </a:endParaRPr>
              </a:p>
              <a:p>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1</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定义线度为</a:t>
                </a:r>
                <a:r>
                  <a:rPr lang="en-US" altLang="zh-CN" sz="2200" dirty="0">
                    <a:latin typeface="Heiti SC Medium" pitchFamily="2" charset="-128"/>
                    <a:ea typeface="Heiti SC Medium" pitchFamily="2" charset="-128"/>
                  </a:rPr>
                  <a:t>L</a:t>
                </a:r>
                <a:r>
                  <a:rPr lang="zh-CN" altLang="zh-CN" sz="2200" dirty="0">
                    <a:latin typeface="Heiti SC Medium" pitchFamily="2" charset="-128"/>
                    <a:ea typeface="Heiti SC Medium" pitchFamily="2" charset="-128"/>
                  </a:rPr>
                  <a:t>的</a:t>
                </a:r>
                <a:r>
                  <a:rPr lang="zh-CN" altLang="zh-CN" sz="2600" b="1" dirty="0">
                    <a:latin typeface="Heiti SC Medium" pitchFamily="2" charset="-128"/>
                    <a:ea typeface="Heiti SC Medium" pitchFamily="2" charset="-128"/>
                  </a:rPr>
                  <a:t>分子动力学元胞</a:t>
                </a:r>
                <a:r>
                  <a:rPr lang="zh-CN" altLang="zh-CN" sz="2200" dirty="0">
                    <a:latin typeface="Heiti SC Medium" pitchFamily="2" charset="-128"/>
                    <a:ea typeface="Heiti SC Medium" pitchFamily="2" charset="-128"/>
                  </a:rPr>
                  <a:t>，该</a:t>
                </a:r>
                <a:r>
                  <a:rPr lang="zh-CN" altLang="en-US" sz="2200" dirty="0">
                    <a:latin typeface="Heiti SC Medium" pitchFamily="2" charset="-128"/>
                    <a:ea typeface="Heiti SC Medium" pitchFamily="2" charset="-128"/>
                  </a:rPr>
                  <a:t>元</a:t>
                </a:r>
                <a:r>
                  <a:rPr lang="zh-CN" altLang="zh-CN" sz="2200" dirty="0">
                    <a:latin typeface="Heiti SC Medium" pitchFamily="2" charset="-128"/>
                    <a:ea typeface="Heiti SC Medium" pitchFamily="2" charset="-128"/>
                  </a:rPr>
                  <a:t>胞周期性地重复无穷多次构成宏观体系。</a:t>
                </a:r>
              </a:p>
              <a:p>
                <a:r>
                  <a:rPr lang="zh-CN" altLang="zh-CN" sz="2200" dirty="0">
                    <a:latin typeface="Heiti SC Medium" pitchFamily="2" charset="-128"/>
                    <a:ea typeface="Heiti SC Medium" pitchFamily="2" charset="-128"/>
                  </a:rPr>
                  <a:t>这个定义蕴含着要采用</a:t>
                </a:r>
                <a:r>
                  <a:rPr lang="zh-CN" altLang="zh-CN" sz="2600" b="1" dirty="0">
                    <a:latin typeface="Heiti SC Medium" pitchFamily="2" charset="-128"/>
                    <a:ea typeface="Heiti SC Medium" pitchFamily="2" charset="-128"/>
                  </a:rPr>
                  <a:t>周期性边界条件</a:t>
                </a:r>
                <a:r>
                  <a:rPr lang="zh-CN" altLang="zh-CN" sz="2200" dirty="0">
                    <a:latin typeface="Heiti SC Medium" pitchFamily="2" charset="-128"/>
                    <a:ea typeface="Heiti SC Medium" pitchFamily="2" charset="-128"/>
                  </a:rPr>
                  <a:t>：</a:t>
                </a:r>
                <a:r>
                  <a:rPr lang="en-US" altLang="zh-CN" sz="2200" dirty="0"/>
                  <a:t> </a:t>
                </a:r>
                <a14:m>
                  <m:oMath xmlns:m="http://schemas.openxmlformats.org/officeDocument/2006/math">
                    <m:r>
                      <m:rPr>
                        <m:sty m:val="p"/>
                      </m:rPr>
                      <a:rPr lang="en-US" altLang="zh-CN" sz="2200">
                        <a:latin typeface="Cambria Math" panose="02040503050406030204" pitchFamily="18" charset="0"/>
                      </a:rPr>
                      <m:t>A</m:t>
                    </m:r>
                  </m:oMath>
                </a14:m>
                <a:r>
                  <a:rPr lang="zh-CN" altLang="zh-CN" sz="2200" dirty="0">
                    <a:latin typeface="Heiti SC Medium" pitchFamily="2" charset="-128"/>
                    <a:ea typeface="Heiti SC Medium" pitchFamily="2" charset="-128"/>
                  </a:rPr>
                  <a:t>为任意可观测量</a:t>
                </a:r>
                <a:r>
                  <a:rPr lang="en-US" altLang="zh-CN" sz="2200" dirty="0">
                    <a:latin typeface="Heiti SC Medium" pitchFamily="2" charset="-128"/>
                    <a:ea typeface="Heiti SC Medium" pitchFamily="2" charset="-128"/>
                  </a:rPr>
                  <a:t>,</a:t>
                </a:r>
                <a14:m>
                  <m:oMath xmlns:m="http://schemas.openxmlformats.org/officeDocument/2006/math">
                    <m:r>
                      <m:rPr>
                        <m:sty m:val="p"/>
                      </m:rPr>
                      <a:rPr lang="en-US" altLang="zh-CN" sz="2200"/>
                      <m:t>A</m:t>
                    </m:r>
                    <m:d>
                      <m:dPr>
                        <m:begChr m:val="（"/>
                        <m:endChr m:val="）"/>
                        <m:ctrlPr>
                          <a:rPr lang="zh-CN" altLang="zh-CN" sz="2200" i="1"/>
                        </m:ctrlPr>
                      </m:dPr>
                      <m:e>
                        <m:r>
                          <a:rPr lang="en-US" altLang="zh-CN" sz="2200" i="1"/>
                          <m:t>𝑥</m:t>
                        </m:r>
                      </m:e>
                    </m:d>
                    <m:r>
                      <a:rPr lang="en-US" altLang="zh-CN" sz="2200" i="1"/>
                      <m:t>=</m:t>
                    </m:r>
                    <m:r>
                      <a:rPr lang="en-US" altLang="zh-CN" sz="2200" i="1"/>
                      <m:t>𝐴</m:t>
                    </m:r>
                    <m:r>
                      <a:rPr lang="en-US" altLang="zh-CN" sz="2200" i="1"/>
                      <m:t>(</m:t>
                    </m:r>
                    <m:r>
                      <a:rPr lang="en-US" altLang="zh-CN" sz="2200" i="1"/>
                      <m:t>𝑥</m:t>
                    </m:r>
                    <m:r>
                      <a:rPr lang="en-US" altLang="zh-CN" sz="2200" i="1"/>
                      <m:t>+</m:t>
                    </m:r>
                    <m:r>
                      <a:rPr lang="en-US" altLang="zh-CN" sz="2200" i="1"/>
                      <m:t>𝑛𝑙</m:t>
                    </m:r>
                    <m:r>
                      <a:rPr lang="en-US" altLang="zh-CN" sz="2200" i="1"/>
                      <m:t>)</m:t>
                    </m:r>
                  </m:oMath>
                </a14:m>
                <a:endParaRPr lang="en-US" altLang="zh-CN" sz="2200" dirty="0">
                  <a:latin typeface="Heiti SC Medium" pitchFamily="2" charset="-128"/>
                  <a:ea typeface="Heiti SC Medium" pitchFamily="2" charset="-128"/>
                </a:endParaRPr>
              </a:p>
              <a:p>
                <a:endParaRPr lang="zh-CN" altLang="zh-CN" sz="2200" dirty="0">
                  <a:latin typeface="Heiti SC Medium" pitchFamily="2" charset="-128"/>
                  <a:ea typeface="Heiti SC Medium" pitchFamily="2" charset="-128"/>
                </a:endParaRPr>
              </a:p>
              <a:p>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2</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对于力的计算，只考虑分子动力学元胞内的原子之间的作用力，也就是</a:t>
                </a:r>
                <a:endParaRPr lang="en-US" altLang="zh-CN" sz="2200" dirty="0">
                  <a:latin typeface="Heiti SC Medium" pitchFamily="2" charset="-128"/>
                  <a:ea typeface="Heiti SC Medium" pitchFamily="2" charset="-128"/>
                </a:endParaRPr>
              </a:p>
              <a:p>
                <a:r>
                  <a:rPr lang="zh-CN" altLang="zh-CN" sz="2600" b="1" dirty="0">
                    <a:latin typeface="Heiti SC Medium" pitchFamily="2" charset="-128"/>
                    <a:ea typeface="Heiti SC Medium" pitchFamily="2" charset="-128"/>
                  </a:rPr>
                  <a:t>最小像力约定</a:t>
                </a:r>
                <a:r>
                  <a:rPr lang="zh-CN" altLang="zh-CN" sz="2200" dirty="0">
                    <a:latin typeface="Heiti SC Medium" pitchFamily="2" charset="-128"/>
                    <a:ea typeface="Heiti SC Medium" pitchFamily="2" charset="-128"/>
                  </a:rPr>
                  <a:t>：在无穷重复的分子动力学基本原胞中，只考虑每个粒子只同它所在的基本元胞的另外</a:t>
                </a:r>
                <a:r>
                  <a:rPr lang="en-US" altLang="zh-CN" sz="2200" dirty="0">
                    <a:latin typeface="Heiti SC Medium" pitchFamily="2" charset="-128"/>
                    <a:ea typeface="Heiti SC Medium" pitchFamily="2" charset="-128"/>
                  </a:rPr>
                  <a:t>N-1</a:t>
                </a:r>
                <a:r>
                  <a:rPr lang="zh-CN" altLang="zh-CN" sz="2200" dirty="0">
                    <a:latin typeface="Heiti SC Medium" pitchFamily="2" charset="-128"/>
                    <a:ea typeface="Heiti SC Medium" pitchFamily="2" charset="-128"/>
                  </a:rPr>
                  <a:t>个粒子的相互作用，即</a:t>
                </a:r>
                <a:endParaRPr lang="en-US" altLang="zh-CN" sz="2200" dirty="0">
                  <a:latin typeface="Heiti SC Medium" pitchFamily="2" charset="-128"/>
                  <a:ea typeface="Heiti SC Medium" pitchFamily="2" charset="-128"/>
                </a:endParaRPr>
              </a:p>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𝑟</m:t>
                        </m:r>
                      </m:e>
                      <m:sub>
                        <m:r>
                          <a:rPr lang="en-US" altLang="zh-CN" sz="2200" b="0" i="1" smtClean="0">
                            <a:latin typeface="Cambria Math" panose="02040503050406030204" pitchFamily="18" charset="0"/>
                          </a:rPr>
                          <m:t>𝑖𝑗</m:t>
                        </m:r>
                      </m:sub>
                    </m:sSub>
                    <m:r>
                      <a:rPr lang="en-US" altLang="zh-CN" sz="2200">
                        <a:ea typeface="Cambria Math" panose="02040503050406030204" pitchFamily="18" charset="0"/>
                      </a:rPr>
                      <m:t>=</m:t>
                    </m:r>
                    <m:r>
                      <m:rPr>
                        <m:sty m:val="p"/>
                      </m:rPr>
                      <a:rPr lang="en-US" altLang="zh-CN" sz="2200" b="0" i="0" smtClean="0">
                        <a:latin typeface="Cambria Math" panose="02040503050406030204" pitchFamily="18" charset="0"/>
                        <a:ea typeface="Cambria Math" panose="02040503050406030204" pitchFamily="18" charset="0"/>
                      </a:rPr>
                      <m:t>min</m:t>
                    </m:r>
                    <m:r>
                      <a:rPr lang="en-US" altLang="zh-CN" sz="2200" b="0" i="0" smtClean="0">
                        <a:latin typeface="Cambria Math" panose="02040503050406030204" pitchFamily="18" charset="0"/>
                        <a:ea typeface="Cambria Math" panose="02040503050406030204" pitchFamily="18" charset="0"/>
                      </a:rPr>
                      <m:t>(|</m:t>
                    </m:r>
                  </m:oMath>
                </a14:m>
                <a:r>
                  <a:rPr lang="en-US" altLang="zh-CN" sz="2200" dirty="0">
                    <a:latin typeface="Heiti SC Medium" pitchFamily="2" charset="-128"/>
                    <a:ea typeface="Heiti SC Medium" pitchFamily="2" charset="-128"/>
                  </a:rPr>
                  <a:t>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𝑟</m:t>
                        </m:r>
                      </m:e>
                      <m:sub>
                        <m:r>
                          <a:rPr lang="en-US" altLang="zh-CN" sz="2200" i="1">
                            <a:latin typeface="Cambria Math" panose="02040503050406030204" pitchFamily="18" charset="0"/>
                          </a:rPr>
                          <m:t>𝑖</m:t>
                        </m:r>
                      </m:sub>
                    </m:sSub>
                  </m:oMath>
                </a14:m>
                <a:r>
                  <a:rPr lang="en-US" altLang="zh-CN" sz="2200" dirty="0">
                    <a:latin typeface="Heiti SC Medium" pitchFamily="2" charset="-128"/>
                    <a:ea typeface="Heiti SC Medium" pitchFamily="2" charset="-128"/>
                  </a:rPr>
                  <a:t>- </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𝑟</m:t>
                        </m:r>
                      </m:e>
                      <m:sub>
                        <m:r>
                          <a:rPr lang="en-US" altLang="zh-CN" sz="2200" i="1">
                            <a:latin typeface="Cambria Math" panose="02040503050406030204" pitchFamily="18" charset="0"/>
                          </a:rPr>
                          <m:t>𝑗</m:t>
                        </m:r>
                      </m:sub>
                    </m:sSub>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nL</m:t>
                    </m:r>
                    <m:r>
                      <a:rPr lang="en-US" altLang="zh-CN" sz="2200" b="0" i="0" smtClean="0">
                        <a:latin typeface="Cambria Math" panose="02040503050406030204" pitchFamily="18" charset="0"/>
                      </a:rPr>
                      <m:t>)</m:t>
                    </m:r>
                  </m:oMath>
                </a14:m>
                <a:endParaRPr lang="en-US" altLang="zh-CN" sz="2200" i="1" dirty="0">
                  <a:latin typeface="Cambria Math" panose="02040503050406030204" pitchFamily="18" charset="0"/>
                </a:endParaRPr>
              </a:p>
              <a:p>
                <a:pPr algn="ctr"/>
                <a:endParaRPr lang="en-US" altLang="zh-CN" sz="2200" i="1" dirty="0">
                  <a:latin typeface="Cambria Math" panose="02040503050406030204" pitchFamily="18" charset="0"/>
                </a:endParaRPr>
              </a:p>
              <a:p>
                <a:r>
                  <a:rPr lang="zh-CN" altLang="zh-CN" sz="2200" dirty="0">
                    <a:latin typeface="Heiti SC Medium" pitchFamily="2" charset="-128"/>
                    <a:ea typeface="Heiti SC Medium" pitchFamily="2" charset="-128"/>
                  </a:rPr>
                  <a:t>由最小像力约定可见元胞线度的</a:t>
                </a:r>
                <a:r>
                  <a:rPr lang="en-US" altLang="zh-CN" sz="2200" dirty="0">
                    <a:latin typeface="Heiti SC Medium" pitchFamily="2" charset="-128"/>
                    <a:ea typeface="Heiti SC Medium" pitchFamily="2" charset="-128"/>
                  </a:rPr>
                  <a:t>L</a:t>
                </a:r>
                <a:r>
                  <a:rPr lang="zh-CN" altLang="zh-CN" sz="2200" dirty="0">
                    <a:latin typeface="Heiti SC Medium" pitchFamily="2" charset="-128"/>
                    <a:ea typeface="Heiti SC Medium" pitchFamily="2" charset="-128"/>
                  </a:rPr>
                  <a:t>直接决定位势的截断距离，所以应保证选取的</a:t>
                </a:r>
                <a:r>
                  <a:rPr lang="en-US" altLang="zh-CN" sz="2200" dirty="0">
                    <a:latin typeface="Heiti SC Medium" pitchFamily="2" charset="-128"/>
                    <a:ea typeface="Heiti SC Medium" pitchFamily="2" charset="-128"/>
                  </a:rPr>
                  <a:t>L</a:t>
                </a:r>
                <a:r>
                  <a:rPr lang="zh-CN" altLang="zh-CN" sz="2200" dirty="0">
                    <a:latin typeface="Heiti SC Medium" pitchFamily="2" charset="-128"/>
                    <a:ea typeface="Heiti SC Medium" pitchFamily="2" charset="-128"/>
                  </a:rPr>
                  <a:t>能使截断距离落在位势变化相对较缓的区域。</a:t>
                </a:r>
              </a:p>
              <a:p>
                <a:endParaRPr lang="en-US" altLang="zh-CN" sz="2200" i="1" dirty="0">
                  <a:latin typeface="Cambria Math" panose="02040503050406030204" pitchFamily="18" charset="0"/>
                </a:endParaRPr>
              </a:p>
            </p:txBody>
          </p:sp>
        </mc:Choice>
        <mc:Fallback>
          <p:sp>
            <p:nvSpPr>
              <p:cNvPr id="8" name="文本框 7">
                <a:extLst>
                  <a:ext uri="{FF2B5EF4-FFF2-40B4-BE49-F238E27FC236}">
                    <a16:creationId xmlns:a16="http://schemas.microsoft.com/office/drawing/2014/main" id="{FE07384D-0336-A94C-8844-4105821AA228}"/>
                  </a:ext>
                </a:extLst>
              </p:cNvPr>
              <p:cNvSpPr txBox="1">
                <a:spLocks noRot="1" noChangeAspect="1" noMove="1" noResize="1" noEditPoints="1" noAdjustHandles="1" noChangeArrowheads="1" noChangeShapeType="1" noTextEdit="1"/>
              </p:cNvSpPr>
              <p:nvPr/>
            </p:nvSpPr>
            <p:spPr>
              <a:xfrm>
                <a:off x="824317" y="1075858"/>
                <a:ext cx="10908632" cy="5043881"/>
              </a:xfrm>
              <a:prstGeom prst="rect">
                <a:avLst/>
              </a:prstGeom>
              <a:blipFill>
                <a:blip r:embed="rId3"/>
                <a:stretch>
                  <a:fillRect l="-930" t="-754" r="-3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603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结果分析</a:t>
            </a:r>
          </a:p>
        </p:txBody>
      </p:sp>
      <p:pic>
        <p:nvPicPr>
          <p:cNvPr id="3" name="图片 2">
            <a:extLst>
              <a:ext uri="{FF2B5EF4-FFF2-40B4-BE49-F238E27FC236}">
                <a16:creationId xmlns:a16="http://schemas.microsoft.com/office/drawing/2014/main" id="{3ADB070C-2D14-5A42-AD90-BB695D2826F8}"/>
              </a:ext>
            </a:extLst>
          </p:cNvPr>
          <p:cNvPicPr>
            <a:picLocks noChangeAspect="1"/>
          </p:cNvPicPr>
          <p:nvPr/>
        </p:nvPicPr>
        <p:blipFill>
          <a:blip r:embed="rId3"/>
          <a:stretch>
            <a:fillRect/>
          </a:stretch>
        </p:blipFill>
        <p:spPr>
          <a:xfrm>
            <a:off x="147625" y="1315452"/>
            <a:ext cx="4031769" cy="3023827"/>
          </a:xfrm>
          <a:prstGeom prst="rect">
            <a:avLst/>
          </a:prstGeom>
        </p:spPr>
      </p:pic>
      <p:sp>
        <p:nvSpPr>
          <p:cNvPr id="8" name="文本框 7">
            <a:extLst>
              <a:ext uri="{FF2B5EF4-FFF2-40B4-BE49-F238E27FC236}">
                <a16:creationId xmlns:a16="http://schemas.microsoft.com/office/drawing/2014/main" id="{56B94A0D-95C2-DF45-86F4-9C1D014993AB}"/>
              </a:ext>
            </a:extLst>
          </p:cNvPr>
          <p:cNvSpPr txBox="1"/>
          <p:nvPr/>
        </p:nvSpPr>
        <p:spPr>
          <a:xfrm>
            <a:off x="1506918" y="4313959"/>
            <a:ext cx="1652336" cy="369332"/>
          </a:xfrm>
          <a:prstGeom prst="rect">
            <a:avLst/>
          </a:prstGeom>
          <a:noFill/>
        </p:spPr>
        <p:txBody>
          <a:bodyPr wrap="square" rtlCol="0">
            <a:spAutoFit/>
          </a:bodyPr>
          <a:lstStyle/>
          <a:p>
            <a:r>
              <a:rPr kumimoji="1" lang="en-US" altLang="zh-CN" dirty="0"/>
              <a:t>Vmax =0.1</a:t>
            </a:r>
            <a:endParaRPr kumimoji="1" lang="zh-CN" altLang="en-US" dirty="0"/>
          </a:p>
        </p:txBody>
      </p:sp>
      <p:pic>
        <p:nvPicPr>
          <p:cNvPr id="13" name="图片 12">
            <a:extLst>
              <a:ext uri="{FF2B5EF4-FFF2-40B4-BE49-F238E27FC236}">
                <a16:creationId xmlns:a16="http://schemas.microsoft.com/office/drawing/2014/main" id="{408B466C-270F-5545-80FA-6EAF4C731A00}"/>
              </a:ext>
            </a:extLst>
          </p:cNvPr>
          <p:cNvPicPr>
            <a:picLocks noChangeAspect="1"/>
          </p:cNvPicPr>
          <p:nvPr/>
        </p:nvPicPr>
        <p:blipFill>
          <a:blip r:embed="rId4"/>
          <a:stretch>
            <a:fillRect/>
          </a:stretch>
        </p:blipFill>
        <p:spPr>
          <a:xfrm>
            <a:off x="4031574" y="1315452"/>
            <a:ext cx="4031769" cy="3023827"/>
          </a:xfrm>
          <a:prstGeom prst="rect">
            <a:avLst/>
          </a:prstGeom>
        </p:spPr>
      </p:pic>
      <p:sp>
        <p:nvSpPr>
          <p:cNvPr id="14" name="文本框 13">
            <a:extLst>
              <a:ext uri="{FF2B5EF4-FFF2-40B4-BE49-F238E27FC236}">
                <a16:creationId xmlns:a16="http://schemas.microsoft.com/office/drawing/2014/main" id="{0F4956B8-983E-B948-BC09-50D9D200DA6D}"/>
              </a:ext>
            </a:extLst>
          </p:cNvPr>
          <p:cNvSpPr txBox="1"/>
          <p:nvPr/>
        </p:nvSpPr>
        <p:spPr>
          <a:xfrm>
            <a:off x="5686508" y="4313959"/>
            <a:ext cx="1652336" cy="369332"/>
          </a:xfrm>
          <a:prstGeom prst="rect">
            <a:avLst/>
          </a:prstGeom>
          <a:noFill/>
        </p:spPr>
        <p:txBody>
          <a:bodyPr wrap="square" rtlCol="0">
            <a:spAutoFit/>
          </a:bodyPr>
          <a:lstStyle/>
          <a:p>
            <a:r>
              <a:rPr kumimoji="1" lang="en-US" altLang="zh-CN" dirty="0"/>
              <a:t>Vmax =0.2</a:t>
            </a:r>
            <a:endParaRPr kumimoji="1" lang="zh-CN" altLang="en-US" dirty="0"/>
          </a:p>
        </p:txBody>
      </p:sp>
      <p:pic>
        <p:nvPicPr>
          <p:cNvPr id="16" name="图片 15">
            <a:extLst>
              <a:ext uri="{FF2B5EF4-FFF2-40B4-BE49-F238E27FC236}">
                <a16:creationId xmlns:a16="http://schemas.microsoft.com/office/drawing/2014/main" id="{9784D4BD-2113-174C-8CD0-61D1AF21D614}"/>
              </a:ext>
            </a:extLst>
          </p:cNvPr>
          <p:cNvPicPr>
            <a:picLocks noChangeAspect="1"/>
          </p:cNvPicPr>
          <p:nvPr/>
        </p:nvPicPr>
        <p:blipFill>
          <a:blip r:embed="rId5"/>
          <a:stretch>
            <a:fillRect/>
          </a:stretch>
        </p:blipFill>
        <p:spPr>
          <a:xfrm>
            <a:off x="8015852" y="1330921"/>
            <a:ext cx="4031770" cy="3023827"/>
          </a:xfrm>
          <a:prstGeom prst="rect">
            <a:avLst/>
          </a:prstGeom>
        </p:spPr>
      </p:pic>
      <p:sp>
        <p:nvSpPr>
          <p:cNvPr id="17" name="文本框 16">
            <a:extLst>
              <a:ext uri="{FF2B5EF4-FFF2-40B4-BE49-F238E27FC236}">
                <a16:creationId xmlns:a16="http://schemas.microsoft.com/office/drawing/2014/main" id="{C8D3C984-DEE7-974D-A241-9F5FFBCC9BA6}"/>
              </a:ext>
            </a:extLst>
          </p:cNvPr>
          <p:cNvSpPr txBox="1"/>
          <p:nvPr/>
        </p:nvSpPr>
        <p:spPr>
          <a:xfrm>
            <a:off x="9522966" y="4313959"/>
            <a:ext cx="1652336" cy="369332"/>
          </a:xfrm>
          <a:prstGeom prst="rect">
            <a:avLst/>
          </a:prstGeom>
          <a:noFill/>
        </p:spPr>
        <p:txBody>
          <a:bodyPr wrap="square" rtlCol="0">
            <a:spAutoFit/>
          </a:bodyPr>
          <a:lstStyle/>
          <a:p>
            <a:r>
              <a:rPr kumimoji="1" lang="en-US" altLang="zh-CN" dirty="0"/>
              <a:t>Vmax =0.3</a:t>
            </a:r>
            <a:endParaRPr kumimoji="1" lang="zh-CN" altLang="en-US" dirty="0"/>
          </a:p>
        </p:txBody>
      </p:sp>
    </p:spTree>
    <p:extLst>
      <p:ext uri="{BB962C8B-B14F-4D97-AF65-F5344CB8AC3E}">
        <p14:creationId xmlns:p14="http://schemas.microsoft.com/office/powerpoint/2010/main" val="180434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175846"/>
            <a:ext cx="12391690" cy="724844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27168"/>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4B241F42-AE92-934E-9DDF-5B83186B4A18}"/>
              </a:ext>
            </a:extLst>
          </p:cNvPr>
          <p:cNvSpPr txBox="1"/>
          <p:nvPr/>
        </p:nvSpPr>
        <p:spPr>
          <a:xfrm>
            <a:off x="10677525" y="6627168"/>
            <a:ext cx="3028950"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16" name="文本框 15">
            <a:extLst>
              <a:ext uri="{FF2B5EF4-FFF2-40B4-BE49-F238E27FC236}">
                <a16:creationId xmlns:a16="http://schemas.microsoft.com/office/drawing/2014/main" id="{B1AE1E7E-159F-8D43-98D9-5F0375B4DE03}"/>
              </a:ext>
            </a:extLst>
          </p:cNvPr>
          <p:cNvSpPr txBox="1"/>
          <p:nvPr/>
        </p:nvSpPr>
        <p:spPr>
          <a:xfrm>
            <a:off x="895119" y="210026"/>
            <a:ext cx="6272592" cy="6324808"/>
          </a:xfrm>
          <a:prstGeom prst="rect">
            <a:avLst/>
          </a:prstGeom>
          <a:noFill/>
        </p:spPr>
        <p:txBody>
          <a:bodyPr wrap="square" rtlCol="0">
            <a:spAutoFit/>
          </a:bodyPr>
          <a:lstStyle/>
          <a:p>
            <a:r>
              <a:rPr kumimoji="1" lang="zh-CN" altLang="en-US" sz="4800" b="1" dirty="0">
                <a:solidFill>
                  <a:schemeClr val="bg1"/>
                </a:solidFill>
                <a:latin typeface="Heiti SC Medium" pitchFamily="2" charset="-128"/>
                <a:ea typeface="Heiti SC Medium" pitchFamily="2" charset="-128"/>
              </a:rPr>
              <a:t>目录</a:t>
            </a:r>
            <a:endParaRPr kumimoji="1" lang="en-US" altLang="zh-CN" sz="48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r>
              <a:rPr kumimoji="1" lang="zh-CN" altLang="en-US" sz="2400" b="1" dirty="0">
                <a:solidFill>
                  <a:schemeClr val="bg1"/>
                </a:solidFill>
                <a:latin typeface="Heiti SC Medium" pitchFamily="2" charset="-128"/>
                <a:ea typeface="Heiti SC Medium" pitchFamily="2" charset="-128"/>
              </a:rPr>
              <a:t>分子动力学模拟简介</a:t>
            </a:r>
            <a:endParaRPr kumimoji="1" lang="en-US" altLang="zh-CN" sz="24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r>
              <a:rPr kumimoji="1" lang="zh-CN" altLang="en-US" sz="2400" b="1" dirty="0">
                <a:solidFill>
                  <a:schemeClr val="bg1"/>
                </a:solidFill>
                <a:latin typeface="Heiti SC Medium" pitchFamily="2" charset="-128"/>
                <a:ea typeface="Heiti SC Medium" pitchFamily="2" charset="-128"/>
              </a:rPr>
              <a:t>分子动力学模拟的步骤</a:t>
            </a:r>
            <a:endParaRPr kumimoji="1" lang="en-US" altLang="zh-CN" sz="2400" b="1" dirty="0">
              <a:solidFill>
                <a:schemeClr val="bg1"/>
              </a:solidFill>
              <a:latin typeface="Heiti SC Medium" pitchFamily="2" charset="-128"/>
              <a:ea typeface="Heiti SC Medium" pitchFamily="2" charset="-128"/>
            </a:endParaRPr>
          </a:p>
          <a:p>
            <a:pPr>
              <a:lnSpc>
                <a:spcPct val="150000"/>
              </a:lnSpc>
            </a:pPr>
            <a:r>
              <a:rPr kumimoji="1" lang="zh-CN" altLang="en-US" sz="2000"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0.</a:t>
            </a:r>
            <a:r>
              <a:rPr kumimoji="1" lang="zh-CN" altLang="en-US" b="1" dirty="0">
                <a:solidFill>
                  <a:schemeClr val="bg1"/>
                </a:solidFill>
                <a:latin typeface="Heiti SC Medium" pitchFamily="2" charset="-128"/>
                <a:ea typeface="Heiti SC Medium" pitchFamily="2" charset="-128"/>
              </a:rPr>
              <a:t>  设定模拟的物理模型，建立运动微分方程</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1.</a:t>
            </a:r>
            <a:r>
              <a:rPr kumimoji="1" lang="zh-CN" altLang="en-US" b="1" dirty="0">
                <a:solidFill>
                  <a:schemeClr val="bg1"/>
                </a:solidFill>
                <a:latin typeface="Heiti SC Medium" pitchFamily="2" charset="-128"/>
                <a:ea typeface="Heiti SC Medium" pitchFamily="2" charset="-128"/>
              </a:rPr>
              <a:t>  给定初始条件</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2.</a:t>
            </a:r>
            <a:r>
              <a:rPr kumimoji="1" lang="zh-CN" altLang="en-US" b="1" dirty="0">
                <a:solidFill>
                  <a:schemeClr val="bg1"/>
                </a:solidFill>
                <a:latin typeface="Heiti SC Medium" pitchFamily="2" charset="-128"/>
                <a:ea typeface="Heiti SC Medium" pitchFamily="2" charset="-128"/>
              </a:rPr>
              <a:t>  </a:t>
            </a:r>
            <a:r>
              <a:rPr kumimoji="1" lang="zh-CN" altLang="zh-CN" b="1" dirty="0">
                <a:solidFill>
                  <a:schemeClr val="bg1"/>
                </a:solidFill>
                <a:latin typeface="Heiti SC Medium" pitchFamily="2" charset="-128"/>
                <a:ea typeface="Heiti SC Medium" pitchFamily="2" charset="-128"/>
              </a:rPr>
              <a:t>数值求解运动方程和趋于平衡的计算过程</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3.</a:t>
            </a:r>
            <a:r>
              <a:rPr kumimoji="1" lang="zh-CN" altLang="en-US" b="1" dirty="0">
                <a:solidFill>
                  <a:schemeClr val="bg1"/>
                </a:solidFill>
                <a:latin typeface="Heiti SC Medium" pitchFamily="2" charset="-128"/>
                <a:ea typeface="Heiti SC Medium" pitchFamily="2" charset="-128"/>
              </a:rPr>
              <a:t>  宏观量的计算</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补充</a:t>
            </a:r>
            <a:r>
              <a:rPr kumimoji="1" lang="en-US" altLang="zh-CN" b="1" dirty="0">
                <a:solidFill>
                  <a:schemeClr val="bg1"/>
                </a:solidFill>
                <a:latin typeface="Heiti SC Medium" pitchFamily="2" charset="-128"/>
                <a:ea typeface="Heiti SC Medium" pitchFamily="2" charset="-128"/>
              </a:rPr>
              <a:t>——</a:t>
            </a:r>
            <a:r>
              <a:rPr kumimoji="1" lang="zh-CN" altLang="en-US" b="1" dirty="0">
                <a:solidFill>
                  <a:schemeClr val="bg1"/>
                </a:solidFill>
                <a:latin typeface="Heiti SC Medium" pitchFamily="2" charset="-128"/>
                <a:ea typeface="Heiti SC Medium" pitchFamily="2" charset="-128"/>
              </a:rPr>
              <a:t>边界条件</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结果分析</a:t>
            </a:r>
            <a:endParaRPr kumimoji="1" lang="en-US" altLang="zh-CN"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r>
              <a:rPr kumimoji="1" lang="zh-CN" altLang="en-US" sz="2400" b="1" dirty="0">
                <a:solidFill>
                  <a:schemeClr val="bg1"/>
                </a:solidFill>
                <a:latin typeface="Heiti SC Medium" pitchFamily="2" charset="-128"/>
                <a:ea typeface="Heiti SC Medium" pitchFamily="2" charset="-128"/>
              </a:rPr>
              <a:t>     </a:t>
            </a:r>
            <a:endParaRPr kumimoji="1" lang="en-US" altLang="zh-CN" sz="24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p:txBody>
      </p:sp>
      <p:sp>
        <p:nvSpPr>
          <p:cNvPr id="2" name="文本框 1">
            <a:extLst>
              <a:ext uri="{FF2B5EF4-FFF2-40B4-BE49-F238E27FC236}">
                <a16:creationId xmlns:a16="http://schemas.microsoft.com/office/drawing/2014/main" id="{37CC3BDF-6476-0B49-AB74-D0134F8CDD69}"/>
              </a:ext>
            </a:extLst>
          </p:cNvPr>
          <p:cNvSpPr txBox="1"/>
          <p:nvPr/>
        </p:nvSpPr>
        <p:spPr>
          <a:xfrm>
            <a:off x="6919783" y="1314776"/>
            <a:ext cx="4768125" cy="2739211"/>
          </a:xfrm>
          <a:prstGeom prst="rect">
            <a:avLst/>
          </a:prstGeom>
          <a:noFill/>
        </p:spPr>
        <p:txBody>
          <a:bodyPr wrap="square" rtlCol="0">
            <a:spAutoFit/>
          </a:bodyPr>
          <a:lstStyle/>
          <a:p>
            <a:r>
              <a:rPr kumimoji="1" lang="zh-CN" altLang="en-US" sz="2200" b="1" dirty="0">
                <a:solidFill>
                  <a:schemeClr val="bg1"/>
                </a:solidFill>
                <a:latin typeface="Heiti SC Medium" pitchFamily="2" charset="-128"/>
                <a:ea typeface="Heiti SC Medium" pitchFamily="2" charset="-128"/>
              </a:rPr>
              <a:t>有外界环境约束的情况</a:t>
            </a:r>
            <a:r>
              <a:rPr kumimoji="1" lang="en-US" altLang="zh-CN" sz="2200" b="1" dirty="0">
                <a:solidFill>
                  <a:schemeClr val="bg1"/>
                </a:solidFill>
                <a:latin typeface="Heiti SC Medium" pitchFamily="2" charset="-128"/>
                <a:ea typeface="Heiti SC Medium" pitchFamily="2" charset="-128"/>
              </a:rPr>
              <a:t>——NVT</a:t>
            </a:r>
            <a:r>
              <a:rPr kumimoji="1" lang="zh-CN" altLang="en-US" sz="2200" b="1" dirty="0">
                <a:solidFill>
                  <a:schemeClr val="bg1"/>
                </a:solidFill>
                <a:latin typeface="Heiti SC Medium" pitchFamily="2" charset="-128"/>
                <a:ea typeface="Heiti SC Medium" pitchFamily="2" charset="-128"/>
              </a:rPr>
              <a:t>系综</a:t>
            </a:r>
            <a:endParaRPr kumimoji="1" lang="en-US" altLang="zh-CN" sz="2200" b="1" dirty="0">
              <a:solidFill>
                <a:schemeClr val="bg1"/>
              </a:solidFill>
              <a:latin typeface="Heiti SC Medium" pitchFamily="2" charset="-128"/>
              <a:ea typeface="Heiti SC Medium" pitchFamily="2" charset="-128"/>
            </a:endParaRPr>
          </a:p>
          <a:p>
            <a:endParaRPr kumimoji="1" lang="en-US" altLang="zh-CN" sz="2200" b="1" dirty="0">
              <a:solidFill>
                <a:schemeClr val="bg1"/>
              </a:solidFill>
              <a:latin typeface="Heiti SC Medium" pitchFamily="2" charset="-128"/>
              <a:ea typeface="Heiti SC Medium" pitchFamily="2" charset="-128"/>
            </a:endParaRPr>
          </a:p>
          <a:p>
            <a:r>
              <a:rPr kumimoji="1" lang="zh-CN" altLang="en-US" sz="2200" b="1" dirty="0">
                <a:solidFill>
                  <a:schemeClr val="bg1"/>
                </a:solidFill>
                <a:latin typeface="Heiti SC Medium" pitchFamily="2" charset="-128"/>
                <a:ea typeface="Heiti SC Medium" pitchFamily="2" charset="-128"/>
              </a:rPr>
              <a:t>总结</a:t>
            </a:r>
            <a:endParaRPr kumimoji="1" lang="en-US" altLang="zh-CN" sz="2200" b="1" dirty="0">
              <a:solidFill>
                <a:schemeClr val="bg1"/>
              </a:solidFill>
              <a:latin typeface="Heiti SC Medium" pitchFamily="2" charset="-128"/>
              <a:ea typeface="Heiti SC Medium" pitchFamily="2" charset="-128"/>
            </a:endParaRPr>
          </a:p>
          <a:p>
            <a:endParaRPr kumimoji="1" lang="en-US" altLang="zh-CN" sz="2200" b="1" dirty="0">
              <a:solidFill>
                <a:schemeClr val="bg1"/>
              </a:solidFill>
              <a:latin typeface="Heiti SC Medium" pitchFamily="2" charset="-128"/>
              <a:ea typeface="Heiti SC Medium" pitchFamily="2" charset="-128"/>
            </a:endParaRPr>
          </a:p>
          <a:p>
            <a:r>
              <a:rPr kumimoji="1" lang="zh-CN" altLang="en-US" sz="2200" b="1" dirty="0">
                <a:solidFill>
                  <a:schemeClr val="bg1"/>
                </a:solidFill>
                <a:latin typeface="Heiti SC Medium" pitchFamily="2" charset="-128"/>
                <a:ea typeface="Heiti SC Medium" pitchFamily="2" charset="-128"/>
              </a:rPr>
              <a:t>分子动力学的适用范围</a:t>
            </a:r>
            <a:endParaRPr kumimoji="1" lang="en-US" altLang="zh-CN" sz="2200" b="1" dirty="0">
              <a:solidFill>
                <a:schemeClr val="bg1"/>
              </a:solidFill>
              <a:latin typeface="Heiti SC Medium" pitchFamily="2" charset="-128"/>
              <a:ea typeface="Heiti SC Medium" pitchFamily="2" charset="-128"/>
            </a:endParaRPr>
          </a:p>
          <a:p>
            <a:endParaRPr kumimoji="1" lang="en-US" altLang="zh-CN" sz="2200" b="1" dirty="0">
              <a:solidFill>
                <a:schemeClr val="bg1"/>
              </a:solidFill>
              <a:latin typeface="Heiti SC Medium" pitchFamily="2" charset="-128"/>
              <a:ea typeface="Heiti SC Medium" pitchFamily="2" charset="-128"/>
            </a:endParaRPr>
          </a:p>
          <a:p>
            <a:r>
              <a:rPr kumimoji="1" lang="zh-CN" altLang="en-US" sz="2200" b="1" dirty="0">
                <a:solidFill>
                  <a:schemeClr val="bg1"/>
                </a:solidFill>
                <a:latin typeface="Heiti SC Medium" pitchFamily="2" charset="-128"/>
                <a:ea typeface="Heiti SC Medium" pitchFamily="2" charset="-128"/>
              </a:rPr>
              <a:t>第一性原理计算</a:t>
            </a:r>
            <a:endParaRPr kumimoji="1" lang="en-US" altLang="zh-CN" sz="2200" b="1" dirty="0">
              <a:solidFill>
                <a:schemeClr val="bg1"/>
              </a:solidFill>
              <a:latin typeface="Heiti SC Medium" pitchFamily="2" charset="-128"/>
              <a:ea typeface="Heiti SC Medium" pitchFamily="2" charset="-128"/>
            </a:endParaRPr>
          </a:p>
          <a:p>
            <a:endParaRPr kumimoji="1" lang="zh-CN" altLang="en-US" dirty="0"/>
          </a:p>
        </p:txBody>
      </p:sp>
      <p:sp>
        <p:nvSpPr>
          <p:cNvPr id="3" name="五边形 2">
            <a:extLst>
              <a:ext uri="{FF2B5EF4-FFF2-40B4-BE49-F238E27FC236}">
                <a16:creationId xmlns:a16="http://schemas.microsoft.com/office/drawing/2014/main" id="{FE0867F3-E20E-3949-A01B-C1590A4B2294}"/>
              </a:ext>
            </a:extLst>
          </p:cNvPr>
          <p:cNvSpPr/>
          <p:nvPr/>
        </p:nvSpPr>
        <p:spPr>
          <a:xfrm>
            <a:off x="6564923" y="1500554"/>
            <a:ext cx="354860" cy="175845"/>
          </a:xfrm>
          <a:prstGeom prst="homePlat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rgbClr val="C00000"/>
                </a:solidFill>
              </a:ln>
            </a:endParaRPr>
          </a:p>
        </p:txBody>
      </p:sp>
    </p:spTree>
    <p:extLst>
      <p:ext uri="{BB962C8B-B14F-4D97-AF65-F5344CB8AC3E}">
        <p14:creationId xmlns:p14="http://schemas.microsoft.com/office/powerpoint/2010/main" val="270821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7" y="106609"/>
            <a:ext cx="11229765"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有环境约束（宏观量）的情形</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以正则系综</a:t>
            </a:r>
            <a:r>
              <a:rPr kumimoji="1" lang="en-US" altLang="zh-CN" sz="3600" b="1" dirty="0">
                <a:solidFill>
                  <a:schemeClr val="bg1"/>
                </a:solidFill>
                <a:latin typeface="Heiti SC Medium" pitchFamily="2" charset="-128"/>
                <a:ea typeface="Heiti SC Medium" pitchFamily="2" charset="-128"/>
              </a:rPr>
              <a:t>NVT</a:t>
            </a:r>
            <a:r>
              <a:rPr kumimoji="1" lang="zh-CN" altLang="en-US" sz="3600" b="1" dirty="0">
                <a:solidFill>
                  <a:schemeClr val="bg1"/>
                </a:solidFill>
                <a:latin typeface="Heiti SC Medium" pitchFamily="2" charset="-128"/>
                <a:ea typeface="Heiti SC Medium" pitchFamily="2" charset="-128"/>
              </a:rPr>
              <a:t>为例</a:t>
            </a:r>
          </a:p>
        </p:txBody>
      </p:sp>
      <p:pic>
        <p:nvPicPr>
          <p:cNvPr id="15" name="图片 14">
            <a:extLst>
              <a:ext uri="{FF2B5EF4-FFF2-40B4-BE49-F238E27FC236}">
                <a16:creationId xmlns:a16="http://schemas.microsoft.com/office/drawing/2014/main" id="{2D8B128C-4F80-6A49-8768-04D81EC864D8}"/>
              </a:ext>
            </a:extLst>
          </p:cNvPr>
          <p:cNvPicPr/>
          <p:nvPr/>
        </p:nvPicPr>
        <p:blipFill>
          <a:blip r:embed="rId3">
            <a:extLst>
              <a:ext uri="{28A0092B-C50C-407E-A947-70E740481C1C}">
                <a14:useLocalDpi xmlns:a14="http://schemas.microsoft.com/office/drawing/2010/main" val="0"/>
              </a:ext>
            </a:extLst>
          </a:blip>
          <a:stretch>
            <a:fillRect/>
          </a:stretch>
        </p:blipFill>
        <p:spPr>
          <a:xfrm>
            <a:off x="2220122" y="914398"/>
            <a:ext cx="6645694" cy="5644338"/>
          </a:xfrm>
          <a:prstGeom prst="rect">
            <a:avLst/>
          </a:prstGeom>
        </p:spPr>
      </p:pic>
    </p:spTree>
    <p:extLst>
      <p:ext uri="{BB962C8B-B14F-4D97-AF65-F5344CB8AC3E}">
        <p14:creationId xmlns:p14="http://schemas.microsoft.com/office/powerpoint/2010/main" val="356805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175846"/>
            <a:ext cx="12391690" cy="724844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27168"/>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7" name="文本框 6">
            <a:extLst>
              <a:ext uri="{FF2B5EF4-FFF2-40B4-BE49-F238E27FC236}">
                <a16:creationId xmlns:a16="http://schemas.microsoft.com/office/drawing/2014/main" id="{4B241F42-AE92-934E-9DDF-5B83186B4A18}"/>
              </a:ext>
            </a:extLst>
          </p:cNvPr>
          <p:cNvSpPr txBox="1"/>
          <p:nvPr/>
        </p:nvSpPr>
        <p:spPr>
          <a:xfrm>
            <a:off x="10677525" y="6627168"/>
            <a:ext cx="3028950"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16" name="文本框 15">
            <a:extLst>
              <a:ext uri="{FF2B5EF4-FFF2-40B4-BE49-F238E27FC236}">
                <a16:creationId xmlns:a16="http://schemas.microsoft.com/office/drawing/2014/main" id="{B1AE1E7E-159F-8D43-98D9-5F0375B4DE03}"/>
              </a:ext>
            </a:extLst>
          </p:cNvPr>
          <p:cNvSpPr txBox="1"/>
          <p:nvPr/>
        </p:nvSpPr>
        <p:spPr>
          <a:xfrm>
            <a:off x="895119" y="210026"/>
            <a:ext cx="6272592" cy="6324808"/>
          </a:xfrm>
          <a:prstGeom prst="rect">
            <a:avLst/>
          </a:prstGeom>
          <a:noFill/>
        </p:spPr>
        <p:txBody>
          <a:bodyPr wrap="square" rtlCol="0">
            <a:spAutoFit/>
          </a:bodyPr>
          <a:lstStyle/>
          <a:p>
            <a:r>
              <a:rPr kumimoji="1" lang="zh-CN" altLang="en-US" sz="4800" b="1" dirty="0">
                <a:solidFill>
                  <a:schemeClr val="bg1"/>
                </a:solidFill>
                <a:latin typeface="Heiti SC Medium" pitchFamily="2" charset="-128"/>
                <a:ea typeface="Heiti SC Medium" pitchFamily="2" charset="-128"/>
              </a:rPr>
              <a:t>目录</a:t>
            </a:r>
            <a:endParaRPr kumimoji="1" lang="en-US" altLang="zh-CN" sz="48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r>
              <a:rPr kumimoji="1" lang="zh-CN" altLang="en-US" sz="2400" b="1" dirty="0">
                <a:solidFill>
                  <a:schemeClr val="bg1"/>
                </a:solidFill>
                <a:latin typeface="Heiti SC Medium" pitchFamily="2" charset="-128"/>
                <a:ea typeface="Heiti SC Medium" pitchFamily="2" charset="-128"/>
              </a:rPr>
              <a:t>分子动力学模拟简介</a:t>
            </a:r>
            <a:endParaRPr kumimoji="1" lang="en-US" altLang="zh-CN" sz="24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r>
              <a:rPr kumimoji="1" lang="zh-CN" altLang="en-US" sz="2400" b="1" dirty="0">
                <a:solidFill>
                  <a:schemeClr val="bg1"/>
                </a:solidFill>
                <a:latin typeface="Heiti SC Medium" pitchFamily="2" charset="-128"/>
                <a:ea typeface="Heiti SC Medium" pitchFamily="2" charset="-128"/>
              </a:rPr>
              <a:t>分子动力学模拟的步骤</a:t>
            </a:r>
            <a:endParaRPr kumimoji="1" lang="en-US" altLang="zh-CN" sz="2400" b="1" dirty="0">
              <a:solidFill>
                <a:schemeClr val="bg1"/>
              </a:solidFill>
              <a:latin typeface="Heiti SC Medium" pitchFamily="2" charset="-128"/>
              <a:ea typeface="Heiti SC Medium" pitchFamily="2" charset="-128"/>
            </a:endParaRPr>
          </a:p>
          <a:p>
            <a:pPr>
              <a:lnSpc>
                <a:spcPct val="150000"/>
              </a:lnSpc>
            </a:pPr>
            <a:r>
              <a:rPr kumimoji="1" lang="zh-CN" altLang="en-US" sz="2000"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0.</a:t>
            </a:r>
            <a:r>
              <a:rPr kumimoji="1" lang="zh-CN" altLang="en-US" b="1" dirty="0">
                <a:solidFill>
                  <a:schemeClr val="bg1"/>
                </a:solidFill>
                <a:latin typeface="Heiti SC Medium" pitchFamily="2" charset="-128"/>
                <a:ea typeface="Heiti SC Medium" pitchFamily="2" charset="-128"/>
              </a:rPr>
              <a:t>  设定模拟的物理模型，建立运动微分方程</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1.</a:t>
            </a:r>
            <a:r>
              <a:rPr kumimoji="1" lang="zh-CN" altLang="en-US" b="1" dirty="0">
                <a:solidFill>
                  <a:schemeClr val="bg1"/>
                </a:solidFill>
                <a:latin typeface="Heiti SC Medium" pitchFamily="2" charset="-128"/>
                <a:ea typeface="Heiti SC Medium" pitchFamily="2" charset="-128"/>
              </a:rPr>
              <a:t>  给定初始条件</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2.</a:t>
            </a:r>
            <a:r>
              <a:rPr kumimoji="1" lang="zh-CN" altLang="en-US" b="1" dirty="0">
                <a:solidFill>
                  <a:schemeClr val="bg1"/>
                </a:solidFill>
                <a:latin typeface="Heiti SC Medium" pitchFamily="2" charset="-128"/>
                <a:ea typeface="Heiti SC Medium" pitchFamily="2" charset="-128"/>
              </a:rPr>
              <a:t>  </a:t>
            </a:r>
            <a:r>
              <a:rPr kumimoji="1" lang="zh-CN" altLang="zh-CN" b="1" dirty="0">
                <a:solidFill>
                  <a:schemeClr val="bg1"/>
                </a:solidFill>
                <a:latin typeface="Heiti SC Medium" pitchFamily="2" charset="-128"/>
                <a:ea typeface="Heiti SC Medium" pitchFamily="2" charset="-128"/>
              </a:rPr>
              <a:t>数值求解运动方程和趋于平衡的计算过程</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a:t>
            </a:r>
            <a:r>
              <a:rPr kumimoji="1" lang="en-US" altLang="zh-CN" b="1" dirty="0">
                <a:solidFill>
                  <a:schemeClr val="bg1"/>
                </a:solidFill>
                <a:latin typeface="Heiti SC Medium" pitchFamily="2" charset="-128"/>
                <a:ea typeface="Heiti SC Medium" pitchFamily="2" charset="-128"/>
              </a:rPr>
              <a:t>3.</a:t>
            </a:r>
            <a:r>
              <a:rPr kumimoji="1" lang="zh-CN" altLang="en-US" b="1" dirty="0">
                <a:solidFill>
                  <a:schemeClr val="bg1"/>
                </a:solidFill>
                <a:latin typeface="Heiti SC Medium" pitchFamily="2" charset="-128"/>
                <a:ea typeface="Heiti SC Medium" pitchFamily="2" charset="-128"/>
              </a:rPr>
              <a:t>  宏观量的计算</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补充</a:t>
            </a:r>
            <a:r>
              <a:rPr kumimoji="1" lang="en-US" altLang="zh-CN" b="1" dirty="0">
                <a:solidFill>
                  <a:schemeClr val="bg1"/>
                </a:solidFill>
                <a:latin typeface="Heiti SC Medium" pitchFamily="2" charset="-128"/>
                <a:ea typeface="Heiti SC Medium" pitchFamily="2" charset="-128"/>
              </a:rPr>
              <a:t>——</a:t>
            </a:r>
            <a:r>
              <a:rPr kumimoji="1" lang="zh-CN" altLang="en-US" b="1" dirty="0">
                <a:solidFill>
                  <a:schemeClr val="bg1"/>
                </a:solidFill>
                <a:latin typeface="Heiti SC Medium" pitchFamily="2" charset="-128"/>
                <a:ea typeface="Heiti SC Medium" pitchFamily="2" charset="-128"/>
              </a:rPr>
              <a:t>边界条件</a:t>
            </a:r>
            <a:endParaRPr kumimoji="1" lang="en-US" altLang="zh-CN" b="1" dirty="0">
              <a:solidFill>
                <a:schemeClr val="bg1"/>
              </a:solidFill>
              <a:latin typeface="Heiti SC Medium" pitchFamily="2" charset="-128"/>
              <a:ea typeface="Heiti SC Medium" pitchFamily="2" charset="-128"/>
            </a:endParaRPr>
          </a:p>
          <a:p>
            <a:pPr>
              <a:lnSpc>
                <a:spcPct val="150000"/>
              </a:lnSpc>
            </a:pPr>
            <a:r>
              <a:rPr kumimoji="1" lang="zh-CN" altLang="en-US" b="1" dirty="0">
                <a:solidFill>
                  <a:schemeClr val="bg1"/>
                </a:solidFill>
                <a:latin typeface="Heiti SC Medium" pitchFamily="2" charset="-128"/>
                <a:ea typeface="Heiti SC Medium" pitchFamily="2" charset="-128"/>
              </a:rPr>
              <a:t>      结果分析</a:t>
            </a:r>
            <a:endParaRPr kumimoji="1" lang="en-US" altLang="zh-CN"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r>
              <a:rPr kumimoji="1" lang="zh-CN" altLang="en-US" sz="2400" b="1" dirty="0">
                <a:solidFill>
                  <a:schemeClr val="bg1"/>
                </a:solidFill>
                <a:latin typeface="Heiti SC Medium" pitchFamily="2" charset="-128"/>
                <a:ea typeface="Heiti SC Medium" pitchFamily="2" charset="-128"/>
              </a:rPr>
              <a:t>     </a:t>
            </a:r>
            <a:endParaRPr kumimoji="1" lang="en-US" altLang="zh-CN" sz="24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a:p>
            <a:endParaRPr kumimoji="1" lang="en-US" altLang="zh-CN" sz="2400" b="1" dirty="0">
              <a:solidFill>
                <a:schemeClr val="bg1"/>
              </a:solidFill>
              <a:latin typeface="Heiti SC Medium" pitchFamily="2" charset="-128"/>
              <a:ea typeface="Heiti SC Medium" pitchFamily="2" charset="-128"/>
            </a:endParaRPr>
          </a:p>
        </p:txBody>
      </p:sp>
      <p:sp>
        <p:nvSpPr>
          <p:cNvPr id="2" name="文本框 1">
            <a:extLst>
              <a:ext uri="{FF2B5EF4-FFF2-40B4-BE49-F238E27FC236}">
                <a16:creationId xmlns:a16="http://schemas.microsoft.com/office/drawing/2014/main" id="{37CC3BDF-6476-0B49-AB74-D0134F8CDD69}"/>
              </a:ext>
            </a:extLst>
          </p:cNvPr>
          <p:cNvSpPr txBox="1"/>
          <p:nvPr/>
        </p:nvSpPr>
        <p:spPr>
          <a:xfrm>
            <a:off x="6919783" y="1314776"/>
            <a:ext cx="4768125" cy="2739211"/>
          </a:xfrm>
          <a:prstGeom prst="rect">
            <a:avLst/>
          </a:prstGeom>
          <a:noFill/>
        </p:spPr>
        <p:txBody>
          <a:bodyPr wrap="square" rtlCol="0">
            <a:spAutoFit/>
          </a:bodyPr>
          <a:lstStyle/>
          <a:p>
            <a:r>
              <a:rPr kumimoji="1" lang="zh-CN" altLang="en-US" sz="2200" b="1" dirty="0">
                <a:solidFill>
                  <a:schemeClr val="bg1"/>
                </a:solidFill>
                <a:latin typeface="Heiti SC Medium" pitchFamily="2" charset="-128"/>
                <a:ea typeface="Heiti SC Medium" pitchFamily="2" charset="-128"/>
              </a:rPr>
              <a:t>有外界环境约束的情况</a:t>
            </a:r>
            <a:r>
              <a:rPr kumimoji="1" lang="en-US" altLang="zh-CN" sz="2200" b="1" dirty="0">
                <a:solidFill>
                  <a:schemeClr val="bg1"/>
                </a:solidFill>
                <a:latin typeface="Heiti SC Medium" pitchFamily="2" charset="-128"/>
                <a:ea typeface="Heiti SC Medium" pitchFamily="2" charset="-128"/>
              </a:rPr>
              <a:t>——NVT</a:t>
            </a:r>
            <a:r>
              <a:rPr kumimoji="1" lang="zh-CN" altLang="en-US" sz="2200" b="1" dirty="0">
                <a:solidFill>
                  <a:schemeClr val="bg1"/>
                </a:solidFill>
                <a:latin typeface="Heiti SC Medium" pitchFamily="2" charset="-128"/>
                <a:ea typeface="Heiti SC Medium" pitchFamily="2" charset="-128"/>
              </a:rPr>
              <a:t>系综</a:t>
            </a:r>
            <a:endParaRPr kumimoji="1" lang="en-US" altLang="zh-CN" sz="2200" b="1" dirty="0">
              <a:solidFill>
                <a:schemeClr val="bg1"/>
              </a:solidFill>
              <a:latin typeface="Heiti SC Medium" pitchFamily="2" charset="-128"/>
              <a:ea typeface="Heiti SC Medium" pitchFamily="2" charset="-128"/>
            </a:endParaRPr>
          </a:p>
          <a:p>
            <a:endParaRPr kumimoji="1" lang="en-US" altLang="zh-CN" sz="2200" b="1" dirty="0">
              <a:solidFill>
                <a:schemeClr val="bg1"/>
              </a:solidFill>
              <a:latin typeface="Heiti SC Medium" pitchFamily="2" charset="-128"/>
              <a:ea typeface="Heiti SC Medium" pitchFamily="2" charset="-128"/>
            </a:endParaRPr>
          </a:p>
          <a:p>
            <a:r>
              <a:rPr kumimoji="1" lang="zh-CN" altLang="en-US" sz="2200" b="1" dirty="0">
                <a:solidFill>
                  <a:schemeClr val="bg1"/>
                </a:solidFill>
                <a:latin typeface="Heiti SC Medium" pitchFamily="2" charset="-128"/>
                <a:ea typeface="Heiti SC Medium" pitchFamily="2" charset="-128"/>
              </a:rPr>
              <a:t>总结</a:t>
            </a:r>
            <a:endParaRPr kumimoji="1" lang="en-US" altLang="zh-CN" sz="2200" b="1" dirty="0">
              <a:solidFill>
                <a:schemeClr val="bg1"/>
              </a:solidFill>
              <a:latin typeface="Heiti SC Medium" pitchFamily="2" charset="-128"/>
              <a:ea typeface="Heiti SC Medium" pitchFamily="2" charset="-128"/>
            </a:endParaRPr>
          </a:p>
          <a:p>
            <a:endParaRPr kumimoji="1" lang="en-US" altLang="zh-CN" sz="2200" b="1" dirty="0">
              <a:solidFill>
                <a:schemeClr val="bg1"/>
              </a:solidFill>
              <a:latin typeface="Heiti SC Medium" pitchFamily="2" charset="-128"/>
              <a:ea typeface="Heiti SC Medium" pitchFamily="2" charset="-128"/>
            </a:endParaRPr>
          </a:p>
          <a:p>
            <a:r>
              <a:rPr kumimoji="1" lang="zh-CN" altLang="en-US" sz="2200" b="1" dirty="0">
                <a:solidFill>
                  <a:schemeClr val="bg1"/>
                </a:solidFill>
                <a:latin typeface="Heiti SC Medium" pitchFamily="2" charset="-128"/>
                <a:ea typeface="Heiti SC Medium" pitchFamily="2" charset="-128"/>
              </a:rPr>
              <a:t>分子动力学的适用范围</a:t>
            </a:r>
            <a:endParaRPr kumimoji="1" lang="en-US" altLang="zh-CN" sz="2200" b="1" dirty="0">
              <a:solidFill>
                <a:schemeClr val="bg1"/>
              </a:solidFill>
              <a:latin typeface="Heiti SC Medium" pitchFamily="2" charset="-128"/>
              <a:ea typeface="Heiti SC Medium" pitchFamily="2" charset="-128"/>
            </a:endParaRPr>
          </a:p>
          <a:p>
            <a:endParaRPr kumimoji="1" lang="en-US" altLang="zh-CN" sz="2200" b="1" dirty="0">
              <a:solidFill>
                <a:schemeClr val="bg1"/>
              </a:solidFill>
              <a:latin typeface="Heiti SC Medium" pitchFamily="2" charset="-128"/>
              <a:ea typeface="Heiti SC Medium" pitchFamily="2" charset="-128"/>
            </a:endParaRPr>
          </a:p>
          <a:p>
            <a:r>
              <a:rPr kumimoji="1" lang="zh-CN" altLang="en-US" sz="2200" b="1" dirty="0">
                <a:solidFill>
                  <a:schemeClr val="bg1"/>
                </a:solidFill>
                <a:latin typeface="Heiti SC Medium" pitchFamily="2" charset="-128"/>
                <a:ea typeface="Heiti SC Medium" pitchFamily="2" charset="-128"/>
              </a:rPr>
              <a:t>第一性原理计算</a:t>
            </a:r>
            <a:endParaRPr kumimoji="1" lang="en-US" altLang="zh-CN" sz="2200" b="1" dirty="0">
              <a:solidFill>
                <a:schemeClr val="bg1"/>
              </a:solidFill>
              <a:latin typeface="Heiti SC Medium" pitchFamily="2" charset="-128"/>
              <a:ea typeface="Heiti SC Medium" pitchFamily="2" charset="-128"/>
            </a:endParaRPr>
          </a:p>
          <a:p>
            <a:endParaRPr kumimoji="1" lang="zh-CN" altLang="en-US" dirty="0"/>
          </a:p>
        </p:txBody>
      </p:sp>
    </p:spTree>
    <p:extLst>
      <p:ext uri="{BB962C8B-B14F-4D97-AF65-F5344CB8AC3E}">
        <p14:creationId xmlns:p14="http://schemas.microsoft.com/office/powerpoint/2010/main" val="37489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318786" y="153761"/>
            <a:ext cx="11229765"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总结</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分子动力学模拟的五大要素</a:t>
            </a:r>
          </a:p>
        </p:txBody>
      </p:sp>
      <p:sp>
        <p:nvSpPr>
          <p:cNvPr id="3" name="文本框 2">
            <a:extLst>
              <a:ext uri="{FF2B5EF4-FFF2-40B4-BE49-F238E27FC236}">
                <a16:creationId xmlns:a16="http://schemas.microsoft.com/office/drawing/2014/main" id="{66BBB9E3-45E5-DF49-A01F-D4A7160DFAFE}"/>
              </a:ext>
            </a:extLst>
          </p:cNvPr>
          <p:cNvSpPr txBox="1"/>
          <p:nvPr/>
        </p:nvSpPr>
        <p:spPr>
          <a:xfrm>
            <a:off x="2611498" y="1782031"/>
            <a:ext cx="6661456" cy="3059599"/>
          </a:xfrm>
          <a:prstGeom prst="rect">
            <a:avLst/>
          </a:prstGeom>
          <a:noFill/>
        </p:spPr>
        <p:txBody>
          <a:bodyPr wrap="square" rtlCol="0">
            <a:spAutoFit/>
          </a:bodyPr>
          <a:lstStyle/>
          <a:p>
            <a:pPr marL="342900" indent="-342900">
              <a:lnSpc>
                <a:spcPct val="150000"/>
              </a:lnSpc>
              <a:buAutoNum type="arabicPeriod"/>
            </a:pPr>
            <a:r>
              <a:rPr kumimoji="1" lang="zh-CN" altLang="en-US" sz="2600" dirty="0">
                <a:latin typeface="Heiti SC Medium" pitchFamily="2" charset="-128"/>
                <a:ea typeface="Heiti SC Medium" pitchFamily="2" charset="-128"/>
              </a:rPr>
              <a:t>如何确定总能量（计算力，多体问题）？</a:t>
            </a:r>
            <a:endParaRPr kumimoji="1" lang="en-US" altLang="zh-CN" sz="2600" dirty="0">
              <a:latin typeface="Heiti SC Medium" pitchFamily="2" charset="-128"/>
              <a:ea typeface="Heiti SC Medium" pitchFamily="2" charset="-128"/>
            </a:endParaRPr>
          </a:p>
          <a:p>
            <a:pPr marL="342900" indent="-342900">
              <a:lnSpc>
                <a:spcPct val="150000"/>
              </a:lnSpc>
              <a:buAutoNum type="arabicPeriod"/>
            </a:pPr>
            <a:r>
              <a:rPr kumimoji="1" lang="zh-CN" altLang="en-US" sz="2600" dirty="0">
                <a:latin typeface="Heiti SC Medium" pitchFamily="2" charset="-128"/>
                <a:ea typeface="Heiti SC Medium" pitchFamily="2" charset="-128"/>
              </a:rPr>
              <a:t>采用什么环境约束（统计系综）？</a:t>
            </a:r>
            <a:endParaRPr kumimoji="1" lang="en-US" altLang="zh-CN" sz="2600" dirty="0">
              <a:latin typeface="Heiti SC Medium" pitchFamily="2" charset="-128"/>
              <a:ea typeface="Heiti SC Medium" pitchFamily="2" charset="-128"/>
            </a:endParaRPr>
          </a:p>
          <a:p>
            <a:pPr marL="342900" indent="-342900">
              <a:lnSpc>
                <a:spcPct val="150000"/>
              </a:lnSpc>
              <a:buAutoNum type="arabicPeriod"/>
            </a:pPr>
            <a:r>
              <a:rPr kumimoji="1" lang="zh-CN" altLang="en-US" sz="2600" dirty="0">
                <a:latin typeface="Heiti SC Medium" pitchFamily="2" charset="-128"/>
                <a:ea typeface="Heiti SC Medium" pitchFamily="2" charset="-128"/>
              </a:rPr>
              <a:t>如何求解牛顿运动方程（稳定、快速）？</a:t>
            </a:r>
            <a:endParaRPr kumimoji="1" lang="en-US" altLang="zh-CN" sz="2600" dirty="0">
              <a:latin typeface="Heiti SC Medium" pitchFamily="2" charset="-128"/>
              <a:ea typeface="Heiti SC Medium" pitchFamily="2" charset="-128"/>
            </a:endParaRPr>
          </a:p>
          <a:p>
            <a:pPr marL="342900" indent="-342900">
              <a:lnSpc>
                <a:spcPct val="150000"/>
              </a:lnSpc>
              <a:buAutoNum type="arabicPeriod"/>
            </a:pPr>
            <a:r>
              <a:rPr kumimoji="1" lang="zh-CN" altLang="en-US" sz="2600" dirty="0">
                <a:latin typeface="Heiti SC Medium" pitchFamily="2" charset="-128"/>
                <a:ea typeface="Heiti SC Medium" pitchFamily="2" charset="-128"/>
              </a:rPr>
              <a:t>采用什么边界条件（周期性边界条件）？</a:t>
            </a:r>
            <a:endParaRPr kumimoji="1" lang="en-US" altLang="zh-CN" sz="2600" dirty="0">
              <a:latin typeface="Heiti SC Medium" pitchFamily="2" charset="-128"/>
              <a:ea typeface="Heiti SC Medium" pitchFamily="2" charset="-128"/>
            </a:endParaRPr>
          </a:p>
          <a:p>
            <a:pPr marL="342900" indent="-342900">
              <a:lnSpc>
                <a:spcPct val="150000"/>
              </a:lnSpc>
              <a:buAutoNum type="arabicPeriod"/>
            </a:pPr>
            <a:r>
              <a:rPr kumimoji="1" lang="zh-CN" altLang="en-US" sz="2600" dirty="0">
                <a:latin typeface="Heiti SC Medium" pitchFamily="2" charset="-128"/>
                <a:ea typeface="Heiti SC Medium" pitchFamily="2" charset="-128"/>
              </a:rPr>
              <a:t>如何初始化和采集数据（相空间取样</a:t>
            </a:r>
            <a:r>
              <a:rPr kumimoji="1" lang="zh-CN" altLang="en-US" sz="2600" dirty="0"/>
              <a:t>）</a:t>
            </a:r>
            <a:r>
              <a:rPr kumimoji="1" lang="zh-CN" altLang="en-US" sz="2600" dirty="0">
                <a:latin typeface="Heiti SC Medium" pitchFamily="2" charset="-128"/>
                <a:ea typeface="Heiti SC Medium" pitchFamily="2" charset="-128"/>
              </a:rPr>
              <a:t>？</a:t>
            </a:r>
          </a:p>
        </p:txBody>
      </p:sp>
    </p:spTree>
    <p:extLst>
      <p:ext uri="{BB962C8B-B14F-4D97-AF65-F5344CB8AC3E}">
        <p14:creationId xmlns:p14="http://schemas.microsoft.com/office/powerpoint/2010/main" val="99972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318786" y="153761"/>
            <a:ext cx="11229765"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分子动力学的适用范围</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6BBB9E3-45E5-DF49-A01F-D4A7160DFAFE}"/>
                  </a:ext>
                </a:extLst>
              </p:cNvPr>
              <p:cNvSpPr txBox="1"/>
              <p:nvPr/>
            </p:nvSpPr>
            <p:spPr>
              <a:xfrm>
                <a:off x="1182317" y="1123010"/>
                <a:ext cx="8782298" cy="5399812"/>
              </a:xfrm>
              <a:prstGeom prst="rect">
                <a:avLst/>
              </a:prstGeom>
              <a:noFill/>
            </p:spPr>
            <p:txBody>
              <a:bodyPr wrap="square" rtlCol="0">
                <a:spAutoFit/>
              </a:bodyPr>
              <a:lstStyle/>
              <a:p>
                <a:pPr>
                  <a:lnSpc>
                    <a:spcPct val="150000"/>
                  </a:lnSpc>
                </a:pPr>
                <a:r>
                  <a:rPr kumimoji="1" lang="zh-CN" altLang="en-US" sz="2600" dirty="0">
                    <a:latin typeface="Heiti SC Medium" pitchFamily="2" charset="-128"/>
                    <a:ea typeface="Heiti SC Medium" pitchFamily="2" charset="-128"/>
                  </a:rPr>
                  <a:t>对满足热力学极限的经典体系适用</a:t>
                </a:r>
                <a:endParaRPr kumimoji="1" lang="en-US" altLang="zh-CN" sz="2600" dirty="0">
                  <a:latin typeface="Heiti SC Medium" pitchFamily="2" charset="-128"/>
                  <a:ea typeface="Heiti SC Medium" pitchFamily="2" charset="-128"/>
                </a:endParaRPr>
              </a:p>
              <a:p>
                <a:pPr>
                  <a:lnSpc>
                    <a:spcPct val="150000"/>
                  </a:lnSpc>
                </a:pPr>
                <a:r>
                  <a:rPr kumimoji="1" lang="zh-CN" altLang="en-US" sz="2600" dirty="0">
                    <a:latin typeface="Heiti SC Medium" pitchFamily="2" charset="-128"/>
                    <a:ea typeface="Heiti SC Medium" pitchFamily="2" charset="-128"/>
                  </a:rPr>
                  <a:t>不</a:t>
                </a:r>
                <a:r>
                  <a:rPr kumimoji="1" lang="zh-CN" altLang="el-GR" sz="2600" dirty="0">
                    <a:latin typeface="Heiti SC Medium" pitchFamily="2" charset="-128"/>
                    <a:ea typeface="Heiti SC Medium" pitchFamily="2" charset="-128"/>
                  </a:rPr>
                  <a:t>适用</a:t>
                </a:r>
                <a:r>
                  <a:rPr kumimoji="1" lang="zh-CN" altLang="en-US" sz="2600" dirty="0">
                    <a:latin typeface="Heiti SC Medium" pitchFamily="2" charset="-128"/>
                    <a:ea typeface="Heiti SC Medium" pitchFamily="2" charset="-128"/>
                  </a:rPr>
                  <a:t>于量子效应不可忽略的情形：</a:t>
                </a:r>
                <a:endParaRPr kumimoji="1" lang="en-US" altLang="zh-CN" sz="2600" dirty="0">
                  <a:latin typeface="Heiti SC Medium" pitchFamily="2" charset="-128"/>
                  <a:ea typeface="Heiti SC Medium" pitchFamily="2" charset="-128"/>
                </a:endParaRPr>
              </a:p>
              <a:p>
                <a:pPr>
                  <a:lnSpc>
                    <a:spcPct val="150000"/>
                  </a:lnSpc>
                </a:pPr>
                <a:r>
                  <a:rPr kumimoji="1" lang="en-US" altLang="zh-CN" sz="2600" dirty="0">
                    <a:latin typeface="Heiti SC Medium" pitchFamily="2" charset="-128"/>
                    <a:ea typeface="Heiti SC Medium" pitchFamily="2" charset="-128"/>
                  </a:rPr>
                  <a:t>1.Consider the translational or rotational motion of light atoms or molecules(He,H</a:t>
                </a:r>
                <a:r>
                  <a:rPr kumimoji="1" lang="en-US" altLang="zh-CN" sz="2600" baseline="-25000" dirty="0">
                    <a:latin typeface="Heiti SC Medium" pitchFamily="2" charset="-128"/>
                    <a:ea typeface="Heiti SC Medium" pitchFamily="2" charset="-128"/>
                  </a:rPr>
                  <a:t>2</a:t>
                </a:r>
                <a:r>
                  <a:rPr kumimoji="1" lang="en-US" altLang="zh-CN" sz="2600" dirty="0">
                    <a:latin typeface="Heiti SC Medium" pitchFamily="2" charset="-128"/>
                    <a:ea typeface="Heiti SC Medium" pitchFamily="2" charset="-128"/>
                  </a:rPr>
                  <a:t>,D</a:t>
                </a:r>
                <a:r>
                  <a:rPr kumimoji="1" lang="en-US" altLang="zh-CN" sz="2600" baseline="-25000" dirty="0">
                    <a:latin typeface="Heiti SC Medium" pitchFamily="2" charset="-128"/>
                    <a:ea typeface="Heiti SC Medium" pitchFamily="2" charset="-128"/>
                  </a:rPr>
                  <a:t>2</a:t>
                </a:r>
                <a:r>
                  <a:rPr kumimoji="1" lang="en-US" altLang="zh-CN" sz="2600" dirty="0">
                    <a:latin typeface="Heiti SC Medium" pitchFamily="2" charset="-128"/>
                    <a:ea typeface="Heiti SC Medium" pitchFamily="2" charset="-128"/>
                  </a:rPr>
                  <a:t>)</a:t>
                </a:r>
              </a:p>
              <a:p>
                <a:pPr>
                  <a:lnSpc>
                    <a:spcPct val="150000"/>
                  </a:lnSpc>
                </a:pPr>
                <a:r>
                  <a:rPr kumimoji="1" lang="en-US" altLang="zh-CN" sz="2600" dirty="0">
                    <a:latin typeface="Heiti SC Medium" pitchFamily="2" charset="-128"/>
                    <a:ea typeface="Heiti SC Medium" pitchFamily="2" charset="-128"/>
                  </a:rPr>
                  <a:t>2. vibration motion with a frequency </a:t>
                </a:r>
                <a14:m>
                  <m:oMath xmlns:m="http://schemas.openxmlformats.org/officeDocument/2006/math">
                    <m:r>
                      <a:rPr kumimoji="1" lang="el-GR" altLang="zh-CN" sz="2600" i="1">
                        <a:latin typeface="Cambria Math" panose="02040503050406030204" pitchFamily="18" charset="0"/>
                        <a:ea typeface="Heiti SC Medium" pitchFamily="2" charset="-128"/>
                      </a:rPr>
                      <m:t>𝜈</m:t>
                    </m:r>
                  </m:oMath>
                </a14:m>
                <a:r>
                  <a:rPr kumimoji="1" lang="en-US" altLang="zh-CN" sz="2600" dirty="0">
                    <a:latin typeface="Heiti SC Medium" pitchFamily="2" charset="-128"/>
                    <a:ea typeface="Heiti SC Medium" pitchFamily="2" charset="-128"/>
                  </a:rPr>
                  <a:t> that </a:t>
                </a:r>
                <a14:m>
                  <m:oMath xmlns:m="http://schemas.openxmlformats.org/officeDocument/2006/math">
                    <m:r>
                      <a:rPr kumimoji="1" lang="en-US" altLang="zh-CN" sz="2600" b="0" i="1" smtClean="0">
                        <a:latin typeface="Cambria Math" panose="02040503050406030204" pitchFamily="18" charset="0"/>
                        <a:ea typeface="Heiti SC Medium" pitchFamily="2" charset="-128"/>
                      </a:rPr>
                      <m:t>h</m:t>
                    </m:r>
                    <m:r>
                      <a:rPr kumimoji="1" lang="el-GR" altLang="zh-CN" sz="2600" b="0" i="1" smtClean="0">
                        <a:latin typeface="Cambria Math" panose="02040503050406030204" pitchFamily="18" charset="0"/>
                        <a:ea typeface="Heiti SC Medium" pitchFamily="2" charset="-128"/>
                      </a:rPr>
                      <m:t>𝜈</m:t>
                    </m:r>
                    <m:r>
                      <a:rPr kumimoji="1" lang="el-GR" altLang="zh-CN" sz="2600" b="0" i="1" smtClean="0">
                        <a:latin typeface="Cambria Math" panose="02040503050406030204" pitchFamily="18" charset="0"/>
                        <a:ea typeface="Heiti SC Medium" pitchFamily="2" charset="-128"/>
                      </a:rPr>
                      <m:t>&gt;</m:t>
                    </m:r>
                    <m:sSub>
                      <m:sSubPr>
                        <m:ctrlPr>
                          <a:rPr kumimoji="1" lang="en-US" altLang="zh-CN" sz="2600" b="0" i="0" smtClean="0">
                            <a:latin typeface="Cambria Math" panose="02040503050406030204" pitchFamily="18" charset="0"/>
                            <a:ea typeface="Heiti SC Medium" pitchFamily="2" charset="-128"/>
                          </a:rPr>
                        </m:ctrlPr>
                      </m:sSubPr>
                      <m:e>
                        <m:r>
                          <m:rPr>
                            <m:sty m:val="p"/>
                          </m:rPr>
                          <a:rPr kumimoji="1" lang="en-US" altLang="zh-CN" sz="2600" b="0" i="0" smtClean="0">
                            <a:latin typeface="Cambria Math" panose="02040503050406030204" pitchFamily="18" charset="0"/>
                            <a:ea typeface="Heiti SC Medium" pitchFamily="2" charset="-128"/>
                          </a:rPr>
                          <m:t>k</m:t>
                        </m:r>
                      </m:e>
                      <m:sub>
                        <m:r>
                          <m:rPr>
                            <m:sty m:val="p"/>
                          </m:rPr>
                          <a:rPr kumimoji="1" lang="en-US" altLang="zh-CN" sz="2600" b="0" i="0" smtClean="0">
                            <a:latin typeface="Cambria Math" panose="02040503050406030204" pitchFamily="18" charset="0"/>
                            <a:ea typeface="Heiti SC Medium" pitchFamily="2" charset="-128"/>
                          </a:rPr>
                          <m:t>b</m:t>
                        </m:r>
                      </m:sub>
                    </m:sSub>
                    <m:r>
                      <m:rPr>
                        <m:sty m:val="p"/>
                      </m:rPr>
                      <a:rPr kumimoji="1" lang="en-US" altLang="zh-CN" sz="2600">
                        <a:latin typeface="Cambria Math" panose="02040503050406030204" pitchFamily="18" charset="0"/>
                        <a:ea typeface="Heiti SC Medium" pitchFamily="2" charset="-128"/>
                      </a:rPr>
                      <m:t>T</m:t>
                    </m:r>
                  </m:oMath>
                </a14:m>
                <a:endParaRPr kumimoji="1" lang="en-US" altLang="zh-CN" sz="2600" b="0" dirty="0">
                  <a:latin typeface="Heiti SC Medium" pitchFamily="2" charset="-128"/>
                  <a:ea typeface="Heiti SC Medium" pitchFamily="2" charset="-128"/>
                </a:endParaRPr>
              </a:p>
              <a:p>
                <a:pPr>
                  <a:lnSpc>
                    <a:spcPct val="150000"/>
                  </a:lnSpc>
                </a:pPr>
                <a:endParaRPr kumimoji="1" lang="en-US" altLang="zh-CN" sz="2600" dirty="0">
                  <a:latin typeface="Heiti SC Medium" pitchFamily="2" charset="-128"/>
                  <a:ea typeface="Heiti SC Medium" pitchFamily="2" charset="-128"/>
                </a:endParaRPr>
              </a:p>
              <a:p>
                <a:pPr>
                  <a:lnSpc>
                    <a:spcPct val="150000"/>
                  </a:lnSpc>
                </a:pPr>
                <a:endParaRPr kumimoji="1" lang="en-US" altLang="zh-CN" sz="2600" b="0" dirty="0">
                  <a:latin typeface="Heiti SC Medium" pitchFamily="2" charset="-128"/>
                  <a:ea typeface="Heiti SC Medium" pitchFamily="2" charset="-128"/>
                </a:endParaRPr>
              </a:p>
              <a:p>
                <a:pPr>
                  <a:lnSpc>
                    <a:spcPct val="150000"/>
                  </a:lnSpc>
                </a:pPr>
                <a:endParaRPr kumimoji="1" lang="en-US" altLang="zh-CN" sz="2600" dirty="0">
                  <a:latin typeface="Heiti SC Medium" pitchFamily="2" charset="-128"/>
                  <a:ea typeface="Heiti SC Medium" pitchFamily="2" charset="-128"/>
                </a:endParaRPr>
              </a:p>
              <a:p>
                <a:pPr>
                  <a:lnSpc>
                    <a:spcPct val="150000"/>
                  </a:lnSpc>
                </a:pPr>
                <a:endParaRPr kumimoji="1" lang="zh-CN" altLang="en-US" sz="2600" dirty="0">
                  <a:latin typeface="Heiti SC Medium" pitchFamily="2" charset="-128"/>
                  <a:ea typeface="Heiti SC Medium" pitchFamily="2" charset="-128"/>
                </a:endParaRPr>
              </a:p>
            </p:txBody>
          </p:sp>
        </mc:Choice>
        <mc:Fallback>
          <p:sp>
            <p:nvSpPr>
              <p:cNvPr id="3" name="文本框 2">
                <a:extLst>
                  <a:ext uri="{FF2B5EF4-FFF2-40B4-BE49-F238E27FC236}">
                    <a16:creationId xmlns:a16="http://schemas.microsoft.com/office/drawing/2014/main" id="{66BBB9E3-45E5-DF49-A01F-D4A7160DFAFE}"/>
                  </a:ext>
                </a:extLst>
              </p:cNvPr>
              <p:cNvSpPr txBox="1">
                <a:spLocks noRot="1" noChangeAspect="1" noMove="1" noResize="1" noEditPoints="1" noAdjustHandles="1" noChangeArrowheads="1" noChangeShapeType="1" noTextEdit="1"/>
              </p:cNvSpPr>
              <p:nvPr/>
            </p:nvSpPr>
            <p:spPr>
              <a:xfrm>
                <a:off x="1182317" y="1123010"/>
                <a:ext cx="8782298" cy="5399812"/>
              </a:xfrm>
              <a:prstGeom prst="rect">
                <a:avLst/>
              </a:prstGeom>
              <a:blipFill>
                <a:blip r:embed="rId3"/>
                <a:stretch>
                  <a:fillRect l="-1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54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318786" y="153761"/>
            <a:ext cx="11229765"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参考资料</a:t>
            </a:r>
          </a:p>
        </p:txBody>
      </p:sp>
      <p:sp>
        <p:nvSpPr>
          <p:cNvPr id="3" name="文本框 2">
            <a:extLst>
              <a:ext uri="{FF2B5EF4-FFF2-40B4-BE49-F238E27FC236}">
                <a16:creationId xmlns:a16="http://schemas.microsoft.com/office/drawing/2014/main" id="{66BBB9E3-45E5-DF49-A01F-D4A7160DFAFE}"/>
              </a:ext>
            </a:extLst>
          </p:cNvPr>
          <p:cNvSpPr txBox="1"/>
          <p:nvPr/>
        </p:nvSpPr>
        <p:spPr>
          <a:xfrm>
            <a:off x="1182317" y="1123010"/>
            <a:ext cx="10043402" cy="5999976"/>
          </a:xfrm>
          <a:prstGeom prst="rect">
            <a:avLst/>
          </a:prstGeom>
          <a:noFill/>
        </p:spPr>
        <p:txBody>
          <a:bodyPr wrap="square" rtlCol="0">
            <a:spAutoFit/>
          </a:bodyPr>
          <a:lstStyle/>
          <a:p>
            <a:pPr>
              <a:lnSpc>
                <a:spcPct val="150000"/>
              </a:lnSpc>
            </a:pPr>
            <a:r>
              <a:rPr kumimoji="1" lang="zh-CN" altLang="en-US" sz="2600" dirty="0">
                <a:latin typeface="SimSong" panose="02020300000000000000" pitchFamily="18" charset="-122"/>
                <a:ea typeface="SimSong" panose="02020300000000000000" pitchFamily="18" charset="-122"/>
              </a:rPr>
              <a:t>郑庆荣老师</a:t>
            </a:r>
            <a:r>
              <a:rPr kumimoji="1" lang="en-US" altLang="zh-CN" sz="2600" dirty="0">
                <a:latin typeface="SimSong" panose="02020300000000000000" pitchFamily="18" charset="-122"/>
                <a:ea typeface="SimSong" panose="02020300000000000000" pitchFamily="18" charset="-122"/>
              </a:rPr>
              <a:t>22</a:t>
            </a:r>
            <a:r>
              <a:rPr kumimoji="1" lang="zh-CN" altLang="en-US" sz="2600" dirty="0">
                <a:latin typeface="SimSong" panose="02020300000000000000" pitchFamily="18" charset="-122"/>
                <a:ea typeface="SimSong" panose="02020300000000000000" pitchFamily="18" charset="-122"/>
              </a:rPr>
              <a:t>春</a:t>
            </a:r>
            <a:r>
              <a:rPr kumimoji="1" lang="en-US" altLang="zh-CN" sz="2600" dirty="0">
                <a:latin typeface="SimSong" panose="02020300000000000000" pitchFamily="18" charset="-122"/>
                <a:ea typeface="SimSong" panose="02020300000000000000" pitchFamily="18" charset="-122"/>
              </a:rPr>
              <a:t>《</a:t>
            </a:r>
            <a:r>
              <a:rPr kumimoji="1" lang="zh-CN" altLang="en-US" sz="2600" dirty="0">
                <a:latin typeface="SimSong" panose="02020300000000000000" pitchFamily="18" charset="-122"/>
                <a:ea typeface="SimSong" panose="02020300000000000000" pitchFamily="18" charset="-122"/>
              </a:rPr>
              <a:t>计算物理</a:t>
            </a:r>
            <a:r>
              <a:rPr kumimoji="1" lang="en-US" altLang="zh-CN" sz="2600" dirty="0">
                <a:latin typeface="SimSong" panose="02020300000000000000" pitchFamily="18" charset="-122"/>
                <a:ea typeface="SimSong" panose="02020300000000000000" pitchFamily="18" charset="-122"/>
              </a:rPr>
              <a:t>》</a:t>
            </a:r>
            <a:r>
              <a:rPr kumimoji="1" lang="zh-CN" altLang="en-US" sz="2600" dirty="0">
                <a:latin typeface="SimSong" panose="02020300000000000000" pitchFamily="18" charset="-122"/>
                <a:ea typeface="SimSong" panose="02020300000000000000" pitchFamily="18" charset="-122"/>
              </a:rPr>
              <a:t>课件</a:t>
            </a:r>
            <a:endParaRPr kumimoji="1" lang="en-US" altLang="zh-CN" sz="2600" dirty="0">
              <a:latin typeface="SimSong" panose="02020300000000000000" pitchFamily="18" charset="-122"/>
              <a:ea typeface="SimSong" panose="02020300000000000000" pitchFamily="18" charset="-122"/>
            </a:endParaRPr>
          </a:p>
          <a:p>
            <a:pPr>
              <a:lnSpc>
                <a:spcPct val="150000"/>
              </a:lnSpc>
            </a:pPr>
            <a:r>
              <a:rPr kumimoji="1" lang="en-US" altLang="zh-CN" sz="2600" dirty="0">
                <a:latin typeface="SimSong" panose="02020300000000000000" pitchFamily="18" charset="-122"/>
                <a:ea typeface="SimSong" panose="02020300000000000000" pitchFamily="18" charset="-122"/>
              </a:rPr>
              <a:t>《</a:t>
            </a:r>
            <a:r>
              <a:rPr kumimoji="1" lang="zh-CN" altLang="en-US" sz="2600" dirty="0">
                <a:latin typeface="SimSong" panose="02020300000000000000" pitchFamily="18" charset="-122"/>
                <a:ea typeface="SimSong" panose="02020300000000000000" pitchFamily="18" charset="-122"/>
              </a:rPr>
              <a:t>计算物理学</a:t>
            </a:r>
            <a:r>
              <a:rPr kumimoji="1" lang="en-US" altLang="zh-CN" sz="2600" dirty="0">
                <a:latin typeface="SimSong" panose="02020300000000000000" pitchFamily="18" charset="-122"/>
                <a:ea typeface="SimSong" panose="02020300000000000000" pitchFamily="18" charset="-122"/>
              </a:rPr>
              <a:t>》</a:t>
            </a:r>
            <a:r>
              <a:rPr kumimoji="1" lang="zh-CN" altLang="en-US" sz="2600" dirty="0">
                <a:latin typeface="SimSong" panose="02020300000000000000" pitchFamily="18" charset="-122"/>
                <a:ea typeface="SimSong" panose="02020300000000000000" pitchFamily="18" charset="-122"/>
              </a:rPr>
              <a:t>刘金远</a:t>
            </a:r>
            <a:endParaRPr kumimoji="1" lang="en-US" altLang="zh-CN" sz="2600" dirty="0">
              <a:latin typeface="SimSong" panose="02020300000000000000" pitchFamily="18" charset="-122"/>
              <a:ea typeface="SimSong" panose="02020300000000000000" pitchFamily="18" charset="-122"/>
            </a:endParaRPr>
          </a:p>
          <a:p>
            <a:pPr>
              <a:lnSpc>
                <a:spcPct val="150000"/>
              </a:lnSpc>
            </a:pPr>
            <a:r>
              <a:rPr kumimoji="1" lang="en-US" altLang="zh-CN" sz="2600" dirty="0">
                <a:latin typeface="SimSong" panose="02020300000000000000" pitchFamily="18" charset="-122"/>
                <a:ea typeface="SimSong" panose="02020300000000000000" pitchFamily="18" charset="-122"/>
              </a:rPr>
              <a:t>《</a:t>
            </a:r>
            <a:r>
              <a:rPr kumimoji="1" lang="zh-CN" altLang="en-US" sz="2600" dirty="0">
                <a:latin typeface="SimSong" panose="02020300000000000000" pitchFamily="18" charset="-122"/>
                <a:ea typeface="SimSong" panose="02020300000000000000" pitchFamily="18" charset="-122"/>
              </a:rPr>
              <a:t>计算物理学</a:t>
            </a:r>
            <a:r>
              <a:rPr kumimoji="1" lang="en-US" altLang="zh-CN" sz="2600" dirty="0">
                <a:latin typeface="SimSong" panose="02020300000000000000" pitchFamily="18" charset="-122"/>
                <a:ea typeface="SimSong" panose="02020300000000000000" pitchFamily="18" charset="-122"/>
              </a:rPr>
              <a:t>》</a:t>
            </a:r>
            <a:r>
              <a:rPr kumimoji="1" lang="zh-CN" altLang="en-US" sz="2600" dirty="0">
                <a:latin typeface="SimSong" panose="02020300000000000000" pitchFamily="18" charset="-122"/>
                <a:ea typeface="SimSong" panose="02020300000000000000" pitchFamily="18" charset="-122"/>
              </a:rPr>
              <a:t>顾鑫昌</a:t>
            </a:r>
            <a:endParaRPr kumimoji="1" lang="en-US" altLang="zh-CN" sz="2600" dirty="0">
              <a:latin typeface="SimSong" panose="02020300000000000000" pitchFamily="18" charset="-122"/>
              <a:ea typeface="SimSong" panose="02020300000000000000" pitchFamily="18" charset="-122"/>
            </a:endParaRPr>
          </a:p>
          <a:p>
            <a:pPr>
              <a:lnSpc>
                <a:spcPct val="150000"/>
              </a:lnSpc>
            </a:pPr>
            <a:r>
              <a:rPr kumimoji="1" lang="zh-CN" altLang="en-US" sz="2600" i="1" dirty="0">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600" b="1" i="1" dirty="0">
                <a:latin typeface="Times New Roman" panose="02020603050405020304" pitchFamily="18" charset="0"/>
                <a:ea typeface="SimSong" panose="02020300000000000000" pitchFamily="18" charset="-122"/>
                <a:cs typeface="Times New Roman" panose="02020603050405020304" pitchFamily="18" charset="0"/>
              </a:rPr>
              <a:t>Understanding molecular simulation from Algorithms to Application</a:t>
            </a:r>
            <a:r>
              <a:rPr kumimoji="1" lang="en-US" altLang="zh-CN" sz="2600" i="1" dirty="0">
                <a:latin typeface="Times New Roman" panose="02020603050405020304" pitchFamily="18" charset="0"/>
                <a:ea typeface="SimSong" panose="02020300000000000000" pitchFamily="18" charset="-122"/>
                <a:cs typeface="Times New Roman" panose="02020603050405020304" pitchFamily="18" charset="0"/>
              </a:rPr>
              <a:t>  </a:t>
            </a:r>
            <a:r>
              <a:rPr kumimoji="1" lang="en-US" altLang="zh-CN" sz="2600" dirty="0">
                <a:latin typeface="Times New Roman" panose="02020603050405020304" pitchFamily="18" charset="0"/>
                <a:ea typeface="SimSong" panose="02020300000000000000" pitchFamily="18" charset="-122"/>
                <a:cs typeface="Times New Roman" panose="02020603050405020304" pitchFamily="18" charset="0"/>
              </a:rPr>
              <a:t>Dann Frenkel, Berend Smit</a:t>
            </a:r>
          </a:p>
          <a:p>
            <a:pPr>
              <a:lnSpc>
                <a:spcPct val="150000"/>
              </a:lnSpc>
            </a:pPr>
            <a:r>
              <a:rPr kumimoji="1" lang="en-US" altLang="zh-CN" sz="2600" b="1" i="1" dirty="0">
                <a:latin typeface="Times New Roman" panose="02020603050405020304" pitchFamily="18" charset="0"/>
                <a:ea typeface="SimSong" panose="02020300000000000000" pitchFamily="18" charset="-122"/>
                <a:cs typeface="Times New Roman" panose="02020603050405020304" pitchFamily="18" charset="0"/>
              </a:rPr>
              <a:t>Computer Simulation Methods in Theoretical Physics </a:t>
            </a:r>
            <a:r>
              <a:rPr kumimoji="1" lang="en-US" altLang="zh-CN" sz="2600" dirty="0">
                <a:latin typeface="Times New Roman" panose="02020603050405020304" pitchFamily="18" charset="0"/>
                <a:ea typeface="SimSong" panose="02020300000000000000" pitchFamily="18" charset="-122"/>
                <a:cs typeface="Times New Roman" panose="02020603050405020304" pitchFamily="18" charset="0"/>
              </a:rPr>
              <a:t>Dieter </a:t>
            </a:r>
            <a:r>
              <a:rPr kumimoji="1" lang="en-US" altLang="zh-CN" sz="2600" dirty="0" err="1">
                <a:latin typeface="Times New Roman" panose="02020603050405020304" pitchFamily="18" charset="0"/>
                <a:ea typeface="SimSong" panose="02020300000000000000" pitchFamily="18" charset="-122"/>
                <a:cs typeface="Times New Roman" panose="02020603050405020304" pitchFamily="18" charset="0"/>
              </a:rPr>
              <a:t>W.Heermann</a:t>
            </a:r>
            <a:endParaRPr kumimoji="1" lang="en-US" altLang="zh-CN" sz="2600" dirty="0">
              <a:latin typeface="Times New Roman" panose="02020603050405020304" pitchFamily="18" charset="0"/>
              <a:ea typeface="SimSong" panose="02020300000000000000" pitchFamily="18" charset="-122"/>
              <a:cs typeface="Times New Roman" panose="02020603050405020304" pitchFamily="18" charset="0"/>
            </a:endParaRPr>
          </a:p>
          <a:p>
            <a:pPr>
              <a:lnSpc>
                <a:spcPct val="150000"/>
              </a:lnSpc>
            </a:pPr>
            <a:endParaRPr kumimoji="1" lang="en-US" altLang="zh-CN" sz="2600" b="0" dirty="0">
              <a:latin typeface="Heiti SC Medium" pitchFamily="2" charset="-128"/>
              <a:ea typeface="Heiti SC Medium" pitchFamily="2" charset="-128"/>
            </a:endParaRPr>
          </a:p>
          <a:p>
            <a:pPr>
              <a:lnSpc>
                <a:spcPct val="150000"/>
              </a:lnSpc>
            </a:pPr>
            <a:endParaRPr kumimoji="1" lang="en-US" altLang="zh-CN" sz="2600" dirty="0">
              <a:latin typeface="Heiti SC Medium" pitchFamily="2" charset="-128"/>
              <a:ea typeface="Heiti SC Medium" pitchFamily="2" charset="-128"/>
            </a:endParaRPr>
          </a:p>
          <a:p>
            <a:pPr>
              <a:lnSpc>
                <a:spcPct val="150000"/>
              </a:lnSpc>
            </a:pPr>
            <a:endParaRPr kumimoji="1" lang="zh-CN" altLang="en-US" sz="2600" dirty="0">
              <a:latin typeface="Heiti SC Medium" pitchFamily="2" charset="-128"/>
              <a:ea typeface="Heiti SC Medium" pitchFamily="2" charset="-128"/>
            </a:endParaRPr>
          </a:p>
        </p:txBody>
      </p:sp>
    </p:spTree>
    <p:extLst>
      <p:ext uri="{BB962C8B-B14F-4D97-AF65-F5344CB8AC3E}">
        <p14:creationId xmlns:p14="http://schemas.microsoft.com/office/powerpoint/2010/main" val="1733640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2466110"/>
            <a:ext cx="12391690" cy="4606486"/>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9" name="矩形 8">
            <a:extLst>
              <a:ext uri="{FF2B5EF4-FFF2-40B4-BE49-F238E27FC236}">
                <a16:creationId xmlns:a16="http://schemas.microsoft.com/office/drawing/2014/main" id="{89C4A9DC-9BD8-604A-A558-DAD5F703365E}"/>
              </a:ext>
            </a:extLst>
          </p:cNvPr>
          <p:cNvSpPr/>
          <p:nvPr/>
        </p:nvSpPr>
        <p:spPr>
          <a:xfrm>
            <a:off x="-263236" y="-48206"/>
            <a:ext cx="12654926" cy="3726304"/>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14110" y="2729461"/>
            <a:ext cx="4823167" cy="707886"/>
          </a:xfrm>
          <a:prstGeom prst="rect">
            <a:avLst/>
          </a:prstGeom>
          <a:noFill/>
        </p:spPr>
        <p:txBody>
          <a:bodyPr wrap="square" rtlCol="0">
            <a:spAutoFit/>
          </a:bodyPr>
          <a:lstStyle/>
          <a:p>
            <a:r>
              <a:rPr kumimoji="1" lang="zh-CN" altLang="en-US" sz="4000" b="1" dirty="0">
                <a:solidFill>
                  <a:schemeClr val="bg1"/>
                </a:solidFill>
                <a:latin typeface="Heiti SC Medium" pitchFamily="2" charset="-128"/>
                <a:ea typeface="Heiti SC Medium" pitchFamily="2" charset="-128"/>
              </a:rPr>
              <a:t>谢谢！</a:t>
            </a:r>
          </a:p>
        </p:txBody>
      </p:sp>
      <p:sp>
        <p:nvSpPr>
          <p:cNvPr id="10" name="文本框 9">
            <a:extLst>
              <a:ext uri="{FF2B5EF4-FFF2-40B4-BE49-F238E27FC236}">
                <a16:creationId xmlns:a16="http://schemas.microsoft.com/office/drawing/2014/main" id="{223C82D4-D25F-6640-90AC-0340175C6780}"/>
              </a:ext>
            </a:extLst>
          </p:cNvPr>
          <p:cNvSpPr txBox="1"/>
          <p:nvPr/>
        </p:nvSpPr>
        <p:spPr>
          <a:xfrm>
            <a:off x="0" y="6627168"/>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12" name="文本框 11">
            <a:extLst>
              <a:ext uri="{FF2B5EF4-FFF2-40B4-BE49-F238E27FC236}">
                <a16:creationId xmlns:a16="http://schemas.microsoft.com/office/drawing/2014/main" id="{7355FAED-5E11-1845-B367-C2A64A0D56BD}"/>
              </a:ext>
            </a:extLst>
          </p:cNvPr>
          <p:cNvSpPr txBox="1"/>
          <p:nvPr/>
        </p:nvSpPr>
        <p:spPr>
          <a:xfrm>
            <a:off x="11454383" y="6742584"/>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13" name="文本框 12">
            <a:extLst>
              <a:ext uri="{FF2B5EF4-FFF2-40B4-BE49-F238E27FC236}">
                <a16:creationId xmlns:a16="http://schemas.microsoft.com/office/drawing/2014/main" id="{24456A36-1730-354F-8A1E-028225A4D61D}"/>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Tree>
    <p:extLst>
      <p:ext uri="{BB962C8B-B14F-4D97-AF65-F5344CB8AC3E}">
        <p14:creationId xmlns:p14="http://schemas.microsoft.com/office/powerpoint/2010/main" val="45891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7"/>
            <a:ext cx="10515600" cy="4351338"/>
          </a:xfrm>
        </p:spPr>
        <p:txBody>
          <a:bodyPr>
            <a:normAutofit fontScale="92500"/>
          </a:bodyPr>
          <a:lstStyle/>
          <a:p>
            <a:pPr marL="0" indent="0">
              <a:lnSpc>
                <a:spcPct val="150000"/>
              </a:lnSpc>
              <a:spcBef>
                <a:spcPts val="1600"/>
              </a:spcBef>
              <a:buNone/>
            </a:pPr>
            <a:r>
              <a:rPr lang="zh-CN" altLang="en-US" sz="2200" b="1" dirty="0">
                <a:latin typeface="Heiti SC Medium" pitchFamily="2" charset="-128"/>
                <a:ea typeface="Heiti SC Medium" pitchFamily="2" charset="-128"/>
              </a:rPr>
              <a:t>分子动力学模拟：</a:t>
            </a:r>
            <a:r>
              <a:rPr lang="zh-CN" altLang="zh-CN" sz="2200" dirty="0">
                <a:latin typeface="Heiti SC Medium" pitchFamily="2" charset="-128"/>
                <a:ea typeface="Heiti SC Medium" pitchFamily="2" charset="-128"/>
              </a:rPr>
              <a:t>在原子、分子水平上求解经典</a:t>
            </a:r>
            <a:r>
              <a:rPr lang="zh-CN" altLang="en-US" sz="2200" dirty="0">
                <a:latin typeface="Heiti SC Medium" pitchFamily="2" charset="-128"/>
                <a:ea typeface="Heiti SC Medium" pitchFamily="2" charset="-128"/>
              </a:rPr>
              <a:t>（平衡态）</a:t>
            </a:r>
            <a:r>
              <a:rPr lang="zh-CN" altLang="zh-CN" sz="2200" dirty="0">
                <a:latin typeface="Heiti SC Medium" pitchFamily="2" charset="-128"/>
                <a:ea typeface="Heiti SC Medium" pitchFamily="2" charset="-128"/>
              </a:rPr>
              <a:t>多体问题的一种计算机模拟</a:t>
            </a:r>
            <a:r>
              <a:rPr lang="zh-CN" altLang="en-US" sz="2200" dirty="0">
                <a:latin typeface="Heiti SC Medium" pitchFamily="2" charset="-128"/>
                <a:ea typeface="Heiti SC Medium" pitchFamily="2" charset="-128"/>
              </a:rPr>
              <a:t>方法。</a:t>
            </a:r>
            <a:r>
              <a:rPr lang="zh-CN" altLang="zh-CN" sz="2200" dirty="0">
                <a:latin typeface="Heiti SC Medium" pitchFamily="2" charset="-128"/>
                <a:ea typeface="Heiti SC Medium" pitchFamily="2" charset="-128"/>
              </a:rPr>
              <a:t> </a:t>
            </a:r>
            <a:endParaRPr lang="en-US" altLang="zh-CN" sz="2200" dirty="0">
              <a:latin typeface="Heiti SC Medium" pitchFamily="2" charset="-128"/>
              <a:ea typeface="Heiti SC Medium" pitchFamily="2" charset="-128"/>
            </a:endParaRPr>
          </a:p>
          <a:p>
            <a:pPr marL="0" indent="0">
              <a:buNone/>
            </a:pPr>
            <a:endParaRPr lang="en-US" altLang="zh-CN" sz="2200" dirty="0">
              <a:latin typeface="Heiti SC Medium" pitchFamily="2" charset="-128"/>
              <a:ea typeface="Heiti SC Medium" pitchFamily="2" charset="-128"/>
            </a:endParaRPr>
          </a:p>
          <a:p>
            <a:pPr marL="0" indent="0">
              <a:buNone/>
            </a:pPr>
            <a:r>
              <a:rPr lang="zh-CN" altLang="zh-CN" sz="2200" b="1" dirty="0">
                <a:latin typeface="Heiti SC Medium" pitchFamily="2" charset="-128"/>
                <a:ea typeface="Heiti SC Medium" pitchFamily="2" charset="-128"/>
              </a:rPr>
              <a:t>微观</a:t>
            </a:r>
            <a:r>
              <a:rPr lang="zh-CN" altLang="en-US" sz="2200" b="1" dirty="0">
                <a:latin typeface="Heiti SC Medium" pitchFamily="2" charset="-128"/>
                <a:ea typeface="Heiti SC Medium" pitchFamily="2" charset="-128"/>
              </a:rPr>
              <a:t>       </a:t>
            </a:r>
            <a:r>
              <a:rPr lang="zh-CN" altLang="zh-CN" sz="2200" b="1" dirty="0">
                <a:latin typeface="Heiti SC Medium" pitchFamily="2" charset="-128"/>
                <a:ea typeface="Heiti SC Medium" pitchFamily="2" charset="-128"/>
              </a:rPr>
              <a:t>宏观</a:t>
            </a:r>
          </a:p>
          <a:p>
            <a:pPr marL="0" indent="0">
              <a:buNone/>
            </a:pPr>
            <a:r>
              <a:rPr lang="zh-CN" altLang="zh-CN" sz="2200" dirty="0">
                <a:latin typeface="Heiti SC Medium" pitchFamily="2" charset="-128"/>
                <a:ea typeface="Heiti SC Medium" pitchFamily="2" charset="-128"/>
              </a:rPr>
              <a:t>微观状态的演化过程：分子动力学模拟</a:t>
            </a:r>
          </a:p>
          <a:p>
            <a:pPr marL="0" indent="0">
              <a:buNone/>
            </a:pPr>
            <a:r>
              <a:rPr lang="zh-CN" altLang="zh-CN" sz="2200" dirty="0">
                <a:latin typeface="Heiti SC Medium" pitchFamily="2" charset="-128"/>
                <a:ea typeface="Heiti SC Medium" pitchFamily="2" charset="-128"/>
              </a:rPr>
              <a:t>微观量与宏观量的关系：统计物理</a:t>
            </a:r>
            <a:endParaRPr lang="en-US" altLang="zh-CN" sz="2200" dirty="0">
              <a:latin typeface="Heiti SC Medium" pitchFamily="2" charset="-128"/>
              <a:ea typeface="Heiti SC Medium" pitchFamily="2" charset="-128"/>
            </a:endParaRPr>
          </a:p>
          <a:p>
            <a:pPr marL="0" indent="0">
              <a:buNone/>
            </a:pPr>
            <a:endParaRPr lang="en-US" altLang="zh-CN" sz="2200" dirty="0">
              <a:latin typeface="Heiti SC Medium" pitchFamily="2" charset="-128"/>
              <a:ea typeface="Heiti SC Medium" pitchFamily="2" charset="-128"/>
            </a:endParaRPr>
          </a:p>
          <a:p>
            <a:pPr marL="0" indent="0">
              <a:lnSpc>
                <a:spcPct val="150000"/>
              </a:lnSpc>
              <a:buNone/>
            </a:pPr>
            <a:r>
              <a:rPr lang="zh-CN" altLang="en-US" sz="2200" dirty="0">
                <a:latin typeface="Heiti SC Medium" pitchFamily="2" charset="-128"/>
                <a:ea typeface="Heiti SC Medium" pitchFamily="2" charset="-128"/>
              </a:rPr>
              <a:t>    统计物理和分子动力学的目的都是由微观性质定量求解宏观性质。但是直接应用统计物理学理论可以求解的系统非常少；分子动力学更偏向一种实验方法，用计算量代替数学技巧。</a:t>
            </a:r>
            <a:endParaRPr lang="en-US" altLang="zh-CN" sz="2200" dirty="0">
              <a:latin typeface="Heiti SC Medium" pitchFamily="2" charset="-128"/>
              <a:ea typeface="Heiti SC Medium" pitchFamily="2" charset="-128"/>
            </a:endParaRPr>
          </a:p>
          <a:p>
            <a:pPr marL="0" indent="0">
              <a:lnSpc>
                <a:spcPct val="150000"/>
              </a:lnSpc>
              <a:spcBef>
                <a:spcPts val="1600"/>
              </a:spcBef>
              <a:buNone/>
            </a:pPr>
            <a:endParaRPr lang="en-US" altLang="zh-CN" sz="2400" dirty="0"/>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1047" y="106609"/>
            <a:ext cx="4401312"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分子动力学简介</a:t>
            </a:r>
          </a:p>
        </p:txBody>
      </p:sp>
      <p:cxnSp>
        <p:nvCxnSpPr>
          <p:cNvPr id="12" name="直线箭头连接符 11">
            <a:extLst>
              <a:ext uri="{FF2B5EF4-FFF2-40B4-BE49-F238E27FC236}">
                <a16:creationId xmlns:a16="http://schemas.microsoft.com/office/drawing/2014/main" id="{AE669013-E395-2D4F-A132-78F3094F3292}"/>
              </a:ext>
            </a:extLst>
          </p:cNvPr>
          <p:cNvCxnSpPr/>
          <p:nvPr/>
        </p:nvCxnSpPr>
        <p:spPr>
          <a:xfrm>
            <a:off x="1453766" y="2484887"/>
            <a:ext cx="438912"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92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7"/>
            <a:ext cx="10515600" cy="4351338"/>
          </a:xfrm>
        </p:spPr>
        <p:txBody>
          <a:bodyPr>
            <a:normAutofit/>
          </a:bodyPr>
          <a:lstStyle/>
          <a:p>
            <a:pPr marL="0" indent="0">
              <a:lnSpc>
                <a:spcPct val="150000"/>
              </a:lnSpc>
              <a:spcBef>
                <a:spcPts val="1600"/>
              </a:spcBef>
              <a:buNone/>
            </a:pPr>
            <a:r>
              <a:rPr lang="zh-CN" altLang="en-US" sz="2200" b="1" dirty="0">
                <a:latin typeface="Heiti SC Medium" pitchFamily="2" charset="-128"/>
                <a:ea typeface="Heiti SC Medium" pitchFamily="2" charset="-128"/>
              </a:rPr>
              <a:t>和真实的实验类似</a:t>
            </a:r>
            <a:endParaRPr lang="en-US" altLang="zh-CN" sz="2200" b="1" dirty="0">
              <a:latin typeface="Heiti SC Medium" pitchFamily="2" charset="-128"/>
              <a:ea typeface="Heiti SC Medium" pitchFamily="2" charset="-128"/>
            </a:endParaRPr>
          </a:p>
          <a:p>
            <a:pPr marL="0" indent="0">
              <a:lnSpc>
                <a:spcPct val="150000"/>
              </a:lnSpc>
              <a:buNone/>
            </a:pPr>
            <a:r>
              <a:rPr lang="zh-CN" altLang="en-US" sz="2200" dirty="0">
                <a:latin typeface="Heiti SC Medium" pitchFamily="2" charset="-128"/>
                <a:ea typeface="Heiti SC Medium" pitchFamily="2" charset="-128"/>
              </a:rPr>
              <a:t>    </a:t>
            </a:r>
            <a:r>
              <a:rPr lang="en-US" altLang="zh-CN" sz="2200" dirty="0">
                <a:latin typeface="Heiti SC Medium" pitchFamily="2" charset="-128"/>
                <a:ea typeface="Heiti SC Medium" pitchFamily="2" charset="-128"/>
              </a:rPr>
              <a:t>0.</a:t>
            </a:r>
            <a:r>
              <a:rPr lang="zh-CN" altLang="en-US" sz="2200" dirty="0">
                <a:latin typeface="Heiti SC Medium" pitchFamily="2" charset="-128"/>
                <a:ea typeface="Heiti SC Medium" pitchFamily="2" charset="-128"/>
              </a:rPr>
              <a:t> </a:t>
            </a:r>
            <a:r>
              <a:rPr lang="zh-CN" altLang="zh-CN" sz="2200" dirty="0">
                <a:latin typeface="Heiti SC Medium" pitchFamily="2" charset="-128"/>
                <a:ea typeface="Heiti SC Medium" pitchFamily="2" charset="-128"/>
              </a:rPr>
              <a:t>设定模拟的物理模型，建立运动微分方程</a:t>
            </a:r>
          </a:p>
          <a:p>
            <a:pPr marL="0" lvl="0" indent="0">
              <a:lnSpc>
                <a:spcPct val="150000"/>
              </a:lnSpc>
              <a:buNone/>
            </a:pPr>
            <a:r>
              <a:rPr lang="en-US" altLang="zh-CN" sz="2200" dirty="0">
                <a:latin typeface="Heiti SC Medium" pitchFamily="2" charset="-128"/>
                <a:ea typeface="Heiti SC Medium" pitchFamily="2" charset="-128"/>
              </a:rPr>
              <a:t>1.</a:t>
            </a:r>
            <a:r>
              <a:rPr lang="zh-CN" altLang="en-US" sz="2200" dirty="0">
                <a:latin typeface="Heiti SC Medium" pitchFamily="2" charset="-128"/>
                <a:ea typeface="Heiti SC Medium" pitchFamily="2" charset="-128"/>
              </a:rPr>
              <a:t> </a:t>
            </a:r>
            <a:r>
              <a:rPr lang="zh-CN" altLang="zh-CN" sz="2200" dirty="0">
                <a:latin typeface="Heiti SC Medium" pitchFamily="2" charset="-128"/>
                <a:ea typeface="Heiti SC Medium" pitchFamily="2" charset="-128"/>
              </a:rPr>
              <a:t>给定初始条件</a:t>
            </a:r>
          </a:p>
          <a:p>
            <a:pPr marL="0" lvl="0" indent="0">
              <a:lnSpc>
                <a:spcPct val="150000"/>
              </a:lnSpc>
              <a:buNone/>
            </a:pPr>
            <a:r>
              <a:rPr lang="en-US" altLang="zh-CN" sz="2200" dirty="0">
                <a:latin typeface="Heiti SC Medium" pitchFamily="2" charset="-128"/>
                <a:ea typeface="Heiti SC Medium" pitchFamily="2" charset="-128"/>
              </a:rPr>
              <a:t>2.</a:t>
            </a:r>
            <a:r>
              <a:rPr lang="zh-CN" altLang="en-US" sz="2200" dirty="0">
                <a:latin typeface="Heiti SC Medium" pitchFamily="2" charset="-128"/>
                <a:ea typeface="Heiti SC Medium" pitchFamily="2" charset="-128"/>
              </a:rPr>
              <a:t> </a:t>
            </a:r>
            <a:r>
              <a:rPr lang="zh-CN" altLang="zh-CN" sz="2200" dirty="0">
                <a:latin typeface="Heiti SC Medium" pitchFamily="2" charset="-128"/>
                <a:ea typeface="Heiti SC Medium" pitchFamily="2" charset="-128"/>
              </a:rPr>
              <a:t>数值求解运动方程和趋于平衡的计算过程</a:t>
            </a:r>
          </a:p>
          <a:p>
            <a:pPr marL="0" lvl="0" indent="0">
              <a:lnSpc>
                <a:spcPct val="150000"/>
              </a:lnSpc>
              <a:buNone/>
            </a:pPr>
            <a:r>
              <a:rPr lang="en-US" altLang="zh-CN" sz="2200" dirty="0">
                <a:latin typeface="Heiti SC Medium" pitchFamily="2" charset="-128"/>
                <a:ea typeface="Heiti SC Medium" pitchFamily="2" charset="-128"/>
              </a:rPr>
              <a:t>3.</a:t>
            </a:r>
            <a:r>
              <a:rPr lang="zh-CN" altLang="en-US" sz="2200" dirty="0">
                <a:latin typeface="Heiti SC Medium" pitchFamily="2" charset="-128"/>
                <a:ea typeface="Heiti SC Medium" pitchFamily="2" charset="-128"/>
              </a:rPr>
              <a:t> </a:t>
            </a:r>
            <a:r>
              <a:rPr lang="zh-CN" altLang="zh-CN" sz="2200" dirty="0">
                <a:latin typeface="Heiti SC Medium" pitchFamily="2" charset="-128"/>
                <a:ea typeface="Heiti SC Medium" pitchFamily="2" charset="-128"/>
              </a:rPr>
              <a:t>宏观量的计算</a:t>
            </a:r>
          </a:p>
          <a:p>
            <a:pPr marL="0" indent="0">
              <a:lnSpc>
                <a:spcPct val="150000"/>
              </a:lnSpc>
              <a:spcBef>
                <a:spcPts val="1600"/>
              </a:spcBef>
              <a:buNone/>
            </a:pPr>
            <a:endParaRPr lang="en-US" altLang="zh-CN" sz="2400" dirty="0"/>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4401312"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p>
        </p:txBody>
      </p:sp>
    </p:spTree>
    <p:extLst>
      <p:ext uri="{BB962C8B-B14F-4D97-AF65-F5344CB8AC3E}">
        <p14:creationId xmlns:p14="http://schemas.microsoft.com/office/powerpoint/2010/main" val="418859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4401312"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p>
        </p:txBody>
      </p:sp>
      <p:pic>
        <p:nvPicPr>
          <p:cNvPr id="11" name="图片 10">
            <a:extLst>
              <a:ext uri="{FF2B5EF4-FFF2-40B4-BE49-F238E27FC236}">
                <a16:creationId xmlns:a16="http://schemas.microsoft.com/office/drawing/2014/main" id="{17ADD31A-1571-F647-9E17-76633F1EF3F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8916" y="1736557"/>
            <a:ext cx="12289831" cy="3384886"/>
          </a:xfrm>
          <a:prstGeom prst="rect">
            <a:avLst/>
          </a:prstGeom>
        </p:spPr>
      </p:pic>
    </p:spTree>
    <p:extLst>
      <p:ext uri="{BB962C8B-B14F-4D97-AF65-F5344CB8AC3E}">
        <p14:creationId xmlns:p14="http://schemas.microsoft.com/office/powerpoint/2010/main" val="192094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6"/>
            <a:ext cx="10515600" cy="4845923"/>
          </a:xfrm>
        </p:spPr>
        <p:txBody>
          <a:bodyPr>
            <a:normAutofit fontScale="92500" lnSpcReduction="10000"/>
          </a:bodyPr>
          <a:lstStyle/>
          <a:p>
            <a:pPr marL="0" indent="0">
              <a:lnSpc>
                <a:spcPct val="160000"/>
              </a:lnSpc>
              <a:spcBef>
                <a:spcPts val="1600"/>
              </a:spcBef>
              <a:buNone/>
            </a:pPr>
            <a:r>
              <a:rPr lang="zh-CN" altLang="en-US" b="1" dirty="0">
                <a:latin typeface="Heiti SC Medium" pitchFamily="2" charset="-128"/>
                <a:ea typeface="Heiti SC Medium" pitchFamily="2" charset="-128"/>
              </a:rPr>
              <a:t> </a:t>
            </a:r>
            <a:r>
              <a:rPr lang="en-US" altLang="zh-CN" b="1" dirty="0">
                <a:latin typeface="Heiti SC Medium" pitchFamily="2" charset="-128"/>
                <a:ea typeface="Heiti SC Medium" pitchFamily="2" charset="-128"/>
              </a:rPr>
              <a:t>0.</a:t>
            </a:r>
            <a:r>
              <a:rPr lang="zh-CN" altLang="en-US" b="1" dirty="0">
                <a:latin typeface="Heiti SC Medium" pitchFamily="2" charset="-128"/>
                <a:ea typeface="Heiti SC Medium" pitchFamily="2" charset="-128"/>
              </a:rPr>
              <a:t>  </a:t>
            </a:r>
            <a:r>
              <a:rPr lang="zh-CN" altLang="zh-CN" b="1" dirty="0">
                <a:latin typeface="Heiti SC Medium" pitchFamily="2" charset="-128"/>
                <a:ea typeface="Heiti SC Medium" pitchFamily="2" charset="-128"/>
              </a:rPr>
              <a:t>设定模拟的物理模型，建立运动微分方程</a:t>
            </a:r>
            <a:endParaRPr lang="en-US" altLang="zh-CN" b="1" dirty="0">
              <a:latin typeface="Heiti SC Medium" pitchFamily="2" charset="-128"/>
              <a:ea typeface="Heiti SC Medium" pitchFamily="2" charset="-128"/>
            </a:endParaRPr>
          </a:p>
          <a:p>
            <a:pPr marL="0" indent="0">
              <a:lnSpc>
                <a:spcPct val="160000"/>
              </a:lnSpc>
              <a:buNone/>
            </a:pPr>
            <a:r>
              <a:rPr lang="zh-CN" altLang="zh-CN" sz="2400" dirty="0">
                <a:latin typeface="Heiti SC Medium" pitchFamily="2" charset="-128"/>
                <a:ea typeface="Heiti SC Medium" pitchFamily="2" charset="-128"/>
              </a:rPr>
              <a:t>动力学：牛顿力学</a:t>
            </a:r>
          </a:p>
          <a:p>
            <a:pPr marL="0" indent="0">
              <a:lnSpc>
                <a:spcPct val="160000"/>
              </a:lnSpc>
              <a:buNone/>
            </a:pPr>
            <a:r>
              <a:rPr lang="zh-CN" altLang="zh-CN" sz="2400" dirty="0">
                <a:latin typeface="Heiti SC Medium" pitchFamily="2" charset="-128"/>
                <a:ea typeface="Heiti SC Medium" pitchFamily="2" charset="-128"/>
              </a:rPr>
              <a:t>势函数：经验势函数</a:t>
            </a:r>
          </a:p>
          <a:p>
            <a:endParaRPr lang="zh-CN" altLang="zh-CN" sz="2400" dirty="0">
              <a:latin typeface="Heiti SC Medium" pitchFamily="2" charset="-128"/>
              <a:ea typeface="Heiti SC Medium" pitchFamily="2" charset="-128"/>
            </a:endParaRPr>
          </a:p>
          <a:p>
            <a:pPr marL="0" indent="0">
              <a:buNone/>
            </a:pPr>
            <a:r>
              <a:rPr lang="zh-CN" altLang="zh-CN" sz="2400" b="1" dirty="0">
                <a:latin typeface="Heiti SC Medium" pitchFamily="2" charset="-128"/>
                <a:ea typeface="Heiti SC Medium" pitchFamily="2" charset="-128"/>
              </a:rPr>
              <a:t>经验势函数</a:t>
            </a:r>
            <a:r>
              <a:rPr lang="zh-CN" altLang="zh-CN" sz="2400" dirty="0">
                <a:latin typeface="Heiti SC Medium" pitchFamily="2" charset="-128"/>
                <a:ea typeface="Heiti SC Medium" pitchFamily="2" charset="-128"/>
              </a:rPr>
              <a:t>：</a:t>
            </a:r>
          </a:p>
          <a:p>
            <a:pPr marL="0" lvl="0" indent="0">
              <a:buNone/>
            </a:pPr>
            <a:r>
              <a:rPr lang="zh-CN" altLang="en-US" sz="2400" dirty="0">
                <a:latin typeface="Heiti SC Medium" pitchFamily="2" charset="-128"/>
                <a:ea typeface="Heiti SC Medium" pitchFamily="2" charset="-128"/>
              </a:rPr>
              <a:t>（</a:t>
            </a:r>
            <a:r>
              <a:rPr lang="en-US" altLang="zh-CN" sz="2400" dirty="0">
                <a:latin typeface="Heiti SC Medium" pitchFamily="2" charset="-128"/>
                <a:ea typeface="Heiti SC Medium" pitchFamily="2" charset="-128"/>
              </a:rPr>
              <a:t>1</a:t>
            </a:r>
            <a:r>
              <a:rPr lang="zh-CN" altLang="en-US" sz="2400" dirty="0">
                <a:latin typeface="Heiti SC Medium" pitchFamily="2" charset="-128"/>
                <a:ea typeface="Heiti SC Medium" pitchFamily="2" charset="-128"/>
              </a:rPr>
              <a:t>）</a:t>
            </a:r>
            <a:r>
              <a:rPr lang="zh-CN" altLang="zh-CN" sz="2400" dirty="0">
                <a:latin typeface="Heiti SC Medium" pitchFamily="2" charset="-128"/>
                <a:ea typeface="Heiti SC Medium" pitchFamily="2" charset="-128"/>
              </a:rPr>
              <a:t>不是</a:t>
            </a:r>
            <a:r>
              <a:rPr lang="en-US" altLang="zh-CN" sz="2400" dirty="0">
                <a:latin typeface="Heiti SC Medium" pitchFamily="2" charset="-128"/>
                <a:ea typeface="Heiti SC Medium" pitchFamily="2" charset="-128"/>
              </a:rPr>
              <a:t>universal</a:t>
            </a:r>
            <a:r>
              <a:rPr lang="zh-CN" altLang="zh-CN" sz="2400" dirty="0">
                <a:latin typeface="Heiti SC Medium" pitchFamily="2" charset="-128"/>
                <a:ea typeface="Heiti SC Medium" pitchFamily="2" charset="-128"/>
              </a:rPr>
              <a:t>的，不同的体系（</a:t>
            </a:r>
            <a:r>
              <a:rPr lang="en-US" altLang="zh-CN" sz="2400" dirty="0">
                <a:latin typeface="Heiti SC Medium" pitchFamily="2" charset="-128"/>
                <a:ea typeface="Heiti SC Medium" pitchFamily="2" charset="-128"/>
              </a:rPr>
              <a:t>bulks, surfaces, clusters, soft condensed matters, gases, liquids</a:t>
            </a:r>
            <a:r>
              <a:rPr lang="zh-CN" altLang="zh-CN" sz="2400" dirty="0">
                <a:latin typeface="Heiti SC Medium" pitchFamily="2" charset="-128"/>
                <a:ea typeface="Heiti SC Medium" pitchFamily="2" charset="-128"/>
              </a:rPr>
              <a:t>）有不同的经验的势函数</a:t>
            </a:r>
          </a:p>
          <a:p>
            <a:pPr marL="0" lvl="0" indent="0">
              <a:buNone/>
            </a:pPr>
            <a:r>
              <a:rPr lang="zh-CN" altLang="en-US" sz="2400" dirty="0">
                <a:latin typeface="Heiti SC Medium" pitchFamily="2" charset="-128"/>
                <a:ea typeface="Heiti SC Medium" pitchFamily="2" charset="-128"/>
              </a:rPr>
              <a:t>（</a:t>
            </a:r>
            <a:r>
              <a:rPr lang="en-US" altLang="zh-CN" sz="2400" dirty="0">
                <a:latin typeface="Heiti SC Medium" pitchFamily="2" charset="-128"/>
                <a:ea typeface="Heiti SC Medium" pitchFamily="2" charset="-128"/>
              </a:rPr>
              <a:t>2</a:t>
            </a:r>
            <a:r>
              <a:rPr lang="zh-CN" altLang="en-US" sz="2400" dirty="0">
                <a:latin typeface="Heiti SC Medium" pitchFamily="2" charset="-128"/>
                <a:ea typeface="Heiti SC Medium" pitchFamily="2" charset="-128"/>
              </a:rPr>
              <a:t>）</a:t>
            </a:r>
            <a:r>
              <a:rPr lang="zh-CN" altLang="zh-CN" sz="2400" dirty="0">
                <a:latin typeface="Heiti SC Medium" pitchFamily="2" charset="-128"/>
                <a:ea typeface="Heiti SC Medium" pitchFamily="2" charset="-128"/>
              </a:rPr>
              <a:t>不是</a:t>
            </a:r>
            <a:r>
              <a:rPr lang="en-US" altLang="zh-CN" sz="2400" dirty="0">
                <a:latin typeface="Heiti SC Medium" pitchFamily="2" charset="-128"/>
                <a:ea typeface="Heiti SC Medium" pitchFamily="2" charset="-128"/>
              </a:rPr>
              <a:t>unique</a:t>
            </a:r>
            <a:r>
              <a:rPr lang="zh-CN" altLang="zh-CN" sz="2400" dirty="0">
                <a:latin typeface="Heiti SC Medium" pitchFamily="2" charset="-128"/>
                <a:ea typeface="Heiti SC Medium" pitchFamily="2" charset="-128"/>
              </a:rPr>
              <a:t>的，对同一个体系仍有不同的经验势函数（双原子分子的两体经验势函数：</a:t>
            </a:r>
            <a:r>
              <a:rPr lang="en-US" altLang="zh-CN" sz="2400" dirty="0">
                <a:latin typeface="Heiti SC Medium" pitchFamily="2" charset="-128"/>
                <a:ea typeface="Heiti SC Medium" pitchFamily="2" charset="-128"/>
              </a:rPr>
              <a:t>Morse Potential, L-J Potential, ...</a:t>
            </a:r>
            <a:endParaRPr lang="zh-CN" altLang="zh-CN" sz="2400" dirty="0">
              <a:latin typeface="Heiti SC Medium" pitchFamily="2" charset="-128"/>
              <a:ea typeface="Heiti SC Medium" pitchFamily="2" charset="-128"/>
            </a:endParaRPr>
          </a:p>
          <a:p>
            <a:pPr marL="0" lvl="0" indent="0">
              <a:buNone/>
            </a:pPr>
            <a:r>
              <a:rPr lang="zh-CN" altLang="en-US" sz="2400" dirty="0">
                <a:latin typeface="Heiti SC Medium" pitchFamily="2" charset="-128"/>
                <a:ea typeface="Heiti SC Medium" pitchFamily="2" charset="-128"/>
              </a:rPr>
              <a:t>（</a:t>
            </a:r>
            <a:r>
              <a:rPr lang="en-US" altLang="zh-CN" sz="2400" dirty="0">
                <a:latin typeface="Heiti SC Medium" pitchFamily="2" charset="-128"/>
                <a:ea typeface="Heiti SC Medium" pitchFamily="2" charset="-128"/>
              </a:rPr>
              <a:t>3</a:t>
            </a:r>
            <a:r>
              <a:rPr lang="zh-CN" altLang="en-US" sz="2400" dirty="0">
                <a:latin typeface="Heiti SC Medium" pitchFamily="2" charset="-128"/>
                <a:ea typeface="Heiti SC Medium" pitchFamily="2" charset="-128"/>
              </a:rPr>
              <a:t>）</a:t>
            </a:r>
            <a:r>
              <a:rPr lang="zh-CN" altLang="zh-CN" sz="2400" dirty="0">
                <a:latin typeface="Heiti SC Medium" pitchFamily="2" charset="-128"/>
                <a:ea typeface="Heiti SC Medium" pitchFamily="2" charset="-128"/>
              </a:rPr>
              <a:t>获取经验势函数的方法：提出模型</a:t>
            </a:r>
            <a:r>
              <a:rPr lang="en-US" altLang="zh-CN" sz="2400" dirty="0">
                <a:latin typeface="Heiti SC Medium" pitchFamily="2" charset="-128"/>
                <a:ea typeface="Heiti SC Medium" pitchFamily="2" charset="-128"/>
              </a:rPr>
              <a:t>+</a:t>
            </a:r>
            <a:r>
              <a:rPr lang="zh-CN" altLang="zh-CN" sz="2400" dirty="0">
                <a:latin typeface="Heiti SC Medium" pitchFamily="2" charset="-128"/>
                <a:ea typeface="Heiti SC Medium" pitchFamily="2" charset="-128"/>
              </a:rPr>
              <a:t>参数拟合（与实验结果拟合</a:t>
            </a:r>
            <a:r>
              <a:rPr lang="en-US" altLang="zh-CN" sz="2400" dirty="0">
                <a:latin typeface="Heiti SC Medium" pitchFamily="2" charset="-128"/>
                <a:ea typeface="Heiti SC Medium" pitchFamily="2" charset="-128"/>
              </a:rPr>
              <a:t>/</a:t>
            </a:r>
            <a:r>
              <a:rPr lang="zh-CN" altLang="zh-CN" sz="2400" dirty="0">
                <a:latin typeface="Heiti SC Medium" pitchFamily="2" charset="-128"/>
                <a:ea typeface="Heiti SC Medium" pitchFamily="2" charset="-128"/>
              </a:rPr>
              <a:t>与第一性原理计算的结果拟合）</a:t>
            </a:r>
          </a:p>
          <a:p>
            <a:pPr marL="0" indent="0">
              <a:lnSpc>
                <a:spcPct val="150000"/>
              </a:lnSpc>
              <a:spcBef>
                <a:spcPts val="1600"/>
              </a:spcBef>
              <a:buNone/>
            </a:pPr>
            <a:endParaRPr lang="en-US" altLang="zh-CN" sz="2400" dirty="0"/>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0</a:t>
            </a:r>
            <a:r>
              <a:rPr kumimoji="1" lang="zh-CN" altLang="en-US" sz="3600" b="1" dirty="0">
                <a:solidFill>
                  <a:schemeClr val="bg1"/>
                </a:solidFill>
                <a:latin typeface="Heiti SC Medium" pitchFamily="2" charset="-128"/>
                <a:ea typeface="Heiti SC Medium" pitchFamily="2" charset="-128"/>
              </a:rPr>
              <a:t>步</a:t>
            </a:r>
          </a:p>
        </p:txBody>
      </p:sp>
    </p:spTree>
    <p:extLst>
      <p:ext uri="{BB962C8B-B14F-4D97-AF65-F5344CB8AC3E}">
        <p14:creationId xmlns:p14="http://schemas.microsoft.com/office/powerpoint/2010/main" val="334205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0</a:t>
            </a:r>
            <a:r>
              <a:rPr kumimoji="1" lang="zh-CN" altLang="en-US" sz="3600" b="1" dirty="0">
                <a:solidFill>
                  <a:schemeClr val="bg1"/>
                </a:solidFill>
                <a:latin typeface="Heiti SC Medium" pitchFamily="2" charset="-128"/>
                <a:ea typeface="Heiti SC Medium" pitchFamily="2" charset="-128"/>
              </a:rPr>
              <a:t>步</a:t>
            </a:r>
          </a:p>
        </p:txBody>
      </p:sp>
      <p:pic>
        <p:nvPicPr>
          <p:cNvPr id="2057" name="图片 13">
            <a:extLst>
              <a:ext uri="{FF2B5EF4-FFF2-40B4-BE49-F238E27FC236}">
                <a16:creationId xmlns:a16="http://schemas.microsoft.com/office/drawing/2014/main" id="{6DE72E97-7E93-CB4C-82FB-A5278F82C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084" y="1416052"/>
            <a:ext cx="4851438" cy="43152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a:extLst>
              <a:ext uri="{FF2B5EF4-FFF2-40B4-BE49-F238E27FC236}">
                <a16:creationId xmlns:a16="http://schemas.microsoft.com/office/drawing/2014/main" id="{B65DCDDF-5914-774F-B513-6260FCC189CE}"/>
              </a:ext>
            </a:extLst>
          </p:cNvPr>
          <p:cNvSpPr>
            <a:spLocks noChangeArrowheads="1"/>
          </p:cNvSpPr>
          <p:nvPr/>
        </p:nvSpPr>
        <p:spPr bwMode="auto">
          <a:xfrm>
            <a:off x="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a:extLst>
              <a:ext uri="{FF2B5EF4-FFF2-40B4-BE49-F238E27FC236}">
                <a16:creationId xmlns:a16="http://schemas.microsoft.com/office/drawing/2014/main" id="{0A23A925-59B6-2C47-8EED-19248EB62C66}"/>
              </a:ext>
            </a:extLst>
          </p:cNvPr>
          <p:cNvSpPr>
            <a:spLocks noChangeArrowheads="1"/>
          </p:cNvSpPr>
          <p:nvPr/>
        </p:nvSpPr>
        <p:spPr bwMode="auto">
          <a:xfrm>
            <a:off x="0" y="328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4">
            <a:extLst>
              <a:ext uri="{FF2B5EF4-FFF2-40B4-BE49-F238E27FC236}">
                <a16:creationId xmlns:a16="http://schemas.microsoft.com/office/drawing/2014/main" id="{3759D217-AAFD-4345-B29D-4A9F14FA8E26}"/>
              </a:ext>
            </a:extLst>
          </p:cNvPr>
          <p:cNvSpPr>
            <a:spLocks noChangeArrowheads="1"/>
          </p:cNvSpPr>
          <p:nvPr/>
        </p:nvSpPr>
        <p:spPr bwMode="auto">
          <a:xfrm>
            <a:off x="0" y="4102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Requires="a14">
          <p:sp>
            <p:nvSpPr>
              <p:cNvPr id="18" name="内容占位符 17">
                <a:extLst>
                  <a:ext uri="{FF2B5EF4-FFF2-40B4-BE49-F238E27FC236}">
                    <a16:creationId xmlns:a16="http://schemas.microsoft.com/office/drawing/2014/main" id="{20679CEB-A808-6344-A0E0-38BC3108A1C1}"/>
                  </a:ext>
                </a:extLst>
              </p:cNvPr>
              <p:cNvSpPr>
                <a:spLocks noGrp="1"/>
              </p:cNvSpPr>
              <p:nvPr>
                <p:ph idx="1"/>
              </p:nvPr>
            </p:nvSpPr>
            <p:spPr>
              <a:xfrm>
                <a:off x="870953" y="1126722"/>
                <a:ext cx="5638131" cy="4351338"/>
              </a:xfrm>
            </p:spPr>
            <p:txBody>
              <a:bodyPr/>
              <a:lstStyle/>
              <a:p>
                <a:pPr marL="0" indent="0">
                  <a:buNone/>
                </a:pPr>
                <a:r>
                  <a:rPr lang="zh-CN" altLang="zh-CN" sz="2200" dirty="0">
                    <a:latin typeface="Heiti SC Medium" pitchFamily="2" charset="-128"/>
                    <a:ea typeface="Heiti SC Medium" pitchFamily="2" charset="-128"/>
                    <a:cs typeface="Times New Roman" panose="02020603050405020304" pitchFamily="18" charset="0"/>
                  </a:rPr>
                  <a:t>以L-J势为例</a:t>
                </a:r>
                <a:endParaRPr lang="en-US" altLang="zh-CN" sz="2200" dirty="0">
                  <a:latin typeface="Heiti SC Medium" pitchFamily="2" charset="-128"/>
                  <a:ea typeface="Heiti SC Medium" pitchFamily="2" charset="-128"/>
                  <a:cs typeface="Times New Roman" panose="02020603050405020304" pitchFamily="18" charset="0"/>
                </a:endParaRPr>
              </a:p>
              <a:p>
                <a:pPr marL="0" indent="0">
                  <a:buNone/>
                </a:pPr>
                <a:endParaRPr lang="en-US" altLang="zh-CN" sz="2200" dirty="0">
                  <a:latin typeface="DengXian" panose="02010600030101010101" pitchFamily="2" charset="-122"/>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2200" i="1" dirty="0" smtClean="0">
                          <a:latin typeface="Cambria Math" panose="02040503050406030204" pitchFamily="18" charset="0"/>
                        </a:rPr>
                        <m:t>V</m:t>
                      </m:r>
                      <m:d>
                        <m:dPr>
                          <m:ctrlPr>
                            <a:rPr lang="en-US" altLang="zh-CN" sz="2200" b="0" i="0" dirty="0" smtClean="0">
                              <a:latin typeface="Cambria Math" panose="02040503050406030204" pitchFamily="18" charset="0"/>
                            </a:rPr>
                          </m:ctrlPr>
                        </m:dPr>
                        <m:e>
                          <m:r>
                            <m:rPr>
                              <m:sty m:val="p"/>
                            </m:rPr>
                            <a:rPr lang="en-US" altLang="zh-CN" sz="2200" b="0" i="0" dirty="0" smtClean="0">
                              <a:latin typeface="Cambria Math" panose="02040503050406030204" pitchFamily="18" charset="0"/>
                            </a:rPr>
                            <m:t>r</m:t>
                          </m:r>
                        </m:e>
                      </m:d>
                      <m:r>
                        <a:rPr lang="en-US" altLang="zh-CN" sz="2200" b="0" i="0" dirty="0" smtClean="0">
                          <a:latin typeface="Cambria Math" panose="02040503050406030204" pitchFamily="18" charset="0"/>
                        </a:rPr>
                        <m:t>=4</m:t>
                      </m:r>
                      <m:r>
                        <m:rPr>
                          <m:sty m:val="p"/>
                        </m:rPr>
                        <a:rPr lang="el-GR" altLang="zh-CN" sz="2200" b="0" i="0" dirty="0" smtClean="0">
                          <a:latin typeface="Cambria Math" panose="02040503050406030204" pitchFamily="18" charset="0"/>
                        </a:rPr>
                        <m:t>ε</m:t>
                      </m:r>
                      <m:r>
                        <a:rPr lang="el-GR" altLang="zh-CN" sz="2200" b="0" i="0" dirty="0" smtClean="0">
                          <a:latin typeface="Cambria Math" panose="02040503050406030204" pitchFamily="18" charset="0"/>
                        </a:rPr>
                        <m:t>[(</m:t>
                      </m:r>
                      <m:sSup>
                        <m:sSupPr>
                          <m:ctrlPr>
                            <a:rPr lang="el-GR" altLang="zh-CN" sz="2200" b="0" i="1" dirty="0" smtClean="0">
                              <a:latin typeface="Cambria Math" panose="02040503050406030204" pitchFamily="18" charset="0"/>
                            </a:rPr>
                          </m:ctrlPr>
                        </m:sSupPr>
                        <m:e>
                          <m:f>
                            <m:fPr>
                              <m:ctrlPr>
                                <a:rPr lang="el-GR" altLang="zh-CN" sz="2200" i="1" dirty="0">
                                  <a:latin typeface="Cambria Math" panose="02040503050406030204" pitchFamily="18" charset="0"/>
                                </a:rPr>
                              </m:ctrlPr>
                            </m:fPr>
                            <m:num>
                              <m:r>
                                <m:rPr>
                                  <m:sty m:val="p"/>
                                </m:rPr>
                                <a:rPr lang="el-GR" altLang="zh-CN" sz="2200" dirty="0">
                                  <a:latin typeface="Cambria Math" panose="02040503050406030204" pitchFamily="18" charset="0"/>
                                </a:rPr>
                                <m:t>σ</m:t>
                              </m:r>
                            </m:num>
                            <m:den>
                              <m:r>
                                <m:rPr>
                                  <m:sty m:val="p"/>
                                </m:rPr>
                                <a:rPr lang="en-US" altLang="zh-CN" sz="2200" dirty="0">
                                  <a:latin typeface="Cambria Math" panose="02040503050406030204" pitchFamily="18" charset="0"/>
                                </a:rPr>
                                <m:t>r</m:t>
                              </m:r>
                            </m:den>
                          </m:f>
                          <m:r>
                            <a:rPr lang="en-US" altLang="zh-CN" sz="2200" b="0" i="1" dirty="0" smtClean="0">
                              <a:latin typeface="Cambria Math" panose="02040503050406030204" pitchFamily="18" charset="0"/>
                            </a:rPr>
                            <m:t>)</m:t>
                          </m:r>
                        </m:e>
                        <m:sup>
                          <m:r>
                            <a:rPr lang="en-US" altLang="zh-CN" sz="2200" b="0" i="1" dirty="0" smtClean="0">
                              <a:latin typeface="Cambria Math" panose="02040503050406030204" pitchFamily="18" charset="0"/>
                            </a:rPr>
                            <m:t>12</m:t>
                          </m:r>
                        </m:sup>
                      </m:sSup>
                      <m:r>
                        <a:rPr lang="en-US" altLang="zh-CN" sz="2200" b="0" i="0" dirty="0" smtClean="0">
                          <a:latin typeface="Cambria Math" panose="02040503050406030204" pitchFamily="18" charset="0"/>
                        </a:rPr>
                        <m:t>−</m:t>
                      </m:r>
                      <m:d>
                        <m:dPr>
                          <m:ctrlPr>
                            <a:rPr lang="el-GR" altLang="zh-CN" sz="2200" b="0" i="1" dirty="0" smtClean="0">
                              <a:latin typeface="Cambria Math" panose="02040503050406030204" pitchFamily="18" charset="0"/>
                            </a:rPr>
                          </m:ctrlPr>
                        </m:dPr>
                        <m:e>
                          <m:sSup>
                            <m:sSupPr>
                              <m:ctrlPr>
                                <a:rPr lang="el-GR" altLang="zh-CN" sz="2200" i="1" dirty="0">
                                  <a:latin typeface="Cambria Math" panose="02040503050406030204" pitchFamily="18" charset="0"/>
                                </a:rPr>
                              </m:ctrlPr>
                            </m:sSupPr>
                            <m:e>
                              <m:f>
                                <m:fPr>
                                  <m:ctrlPr>
                                    <a:rPr lang="el-GR" altLang="zh-CN" sz="2200" i="1" dirty="0">
                                      <a:latin typeface="Cambria Math" panose="02040503050406030204" pitchFamily="18" charset="0"/>
                                    </a:rPr>
                                  </m:ctrlPr>
                                </m:fPr>
                                <m:num>
                                  <m:r>
                                    <m:rPr>
                                      <m:sty m:val="p"/>
                                    </m:rPr>
                                    <a:rPr lang="el-GR" altLang="zh-CN" sz="2200" dirty="0">
                                      <a:latin typeface="Cambria Math" panose="02040503050406030204" pitchFamily="18" charset="0"/>
                                    </a:rPr>
                                    <m:t>σ</m:t>
                                  </m:r>
                                </m:num>
                                <m:den>
                                  <m:r>
                                    <m:rPr>
                                      <m:sty m:val="p"/>
                                    </m:rPr>
                                    <a:rPr lang="en-US" altLang="zh-CN" sz="2200" dirty="0">
                                      <a:latin typeface="Cambria Math" panose="02040503050406030204" pitchFamily="18" charset="0"/>
                                    </a:rPr>
                                    <m:t>r</m:t>
                                  </m:r>
                                </m:den>
                              </m:f>
                              <m:r>
                                <a:rPr lang="en-US" altLang="zh-CN" sz="2200" i="1" dirty="0">
                                  <a:latin typeface="Cambria Math" panose="02040503050406030204" pitchFamily="18" charset="0"/>
                                </a:rPr>
                                <m:t>)</m:t>
                              </m:r>
                            </m:e>
                            <m:sup>
                              <m:r>
                                <a:rPr lang="el-GR" altLang="zh-CN" sz="2200" b="0" i="1" dirty="0" smtClean="0">
                                  <a:latin typeface="Cambria Math" panose="02040503050406030204" pitchFamily="18" charset="0"/>
                                </a:rPr>
                                <m:t>6</m:t>
                              </m:r>
                            </m:sup>
                          </m:sSup>
                        </m:e>
                      </m:d>
                      <m:r>
                        <a:rPr lang="en-US" altLang="zh-CN" sz="2200" b="0" i="0" dirty="0" smtClean="0">
                          <a:latin typeface="Cambria Math" panose="02040503050406030204" pitchFamily="18" charset="0"/>
                        </a:rPr>
                        <m:t>]</m:t>
                      </m:r>
                    </m:oMath>
                  </m:oMathPara>
                </a14:m>
                <a:endParaRPr lang="zh-CN" altLang="zh-CN" sz="2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200" i="1" dirty="0" smtClean="0">
                              <a:latin typeface="Cambria Math" panose="02040503050406030204" pitchFamily="18" charset="0"/>
                            </a:rPr>
                          </m:ctrlPr>
                        </m:sSubPr>
                        <m:e>
                          <m:r>
                            <m:rPr>
                              <m:sty m:val="p"/>
                            </m:rPr>
                            <a:rPr lang="en-US" altLang="zh-CN" sz="2200" b="0" i="0" dirty="0" smtClean="0">
                              <a:latin typeface="Cambria Math" panose="02040503050406030204" pitchFamily="18" charset="0"/>
                            </a:rPr>
                            <m:t>F</m:t>
                          </m:r>
                        </m:e>
                        <m:sub>
                          <m:r>
                            <a:rPr lang="en-US" altLang="zh-CN" sz="2200" b="0" i="1" dirty="0" smtClean="0">
                              <a:latin typeface="Cambria Math" panose="02040503050406030204" pitchFamily="18" charset="0"/>
                            </a:rPr>
                            <m:t>𝑖</m:t>
                          </m:r>
                          <m:r>
                            <a:rPr lang="en-US" altLang="zh-CN" sz="2200" b="0" i="1" dirty="0" smtClean="0">
                              <a:latin typeface="Cambria Math" panose="02040503050406030204" pitchFamily="18" charset="0"/>
                            </a:rPr>
                            <m:t>,</m:t>
                          </m:r>
                          <m:r>
                            <a:rPr lang="en-US" altLang="zh-CN" sz="2200" b="0" i="1" dirty="0" smtClean="0">
                              <a:latin typeface="Cambria Math" panose="02040503050406030204" pitchFamily="18" charset="0"/>
                            </a:rPr>
                            <m:t>𝑥</m:t>
                          </m:r>
                        </m:sub>
                      </m:sSub>
                      <m:r>
                        <a:rPr lang="en-US" altLang="zh-CN" sz="2200" dirty="0">
                          <a:latin typeface="Cambria Math" panose="02040503050406030204" pitchFamily="18" charset="0"/>
                        </a:rPr>
                        <m:t>=4</m:t>
                      </m:r>
                      <m:r>
                        <a:rPr lang="en-US" altLang="zh-CN" sz="2200" b="0" i="0" dirty="0" smtClean="0">
                          <a:latin typeface="Cambria Math" panose="02040503050406030204" pitchFamily="18" charset="0"/>
                        </a:rPr>
                        <m:t>8</m:t>
                      </m:r>
                      <m:r>
                        <a:rPr lang="el-GR" altLang="zh-CN" sz="2200" dirty="0">
                          <a:latin typeface="Cambria Math" panose="02040503050406030204" pitchFamily="18" charset="0"/>
                        </a:rPr>
                        <m:t>(</m:t>
                      </m:r>
                      <m:sSup>
                        <m:sSupPr>
                          <m:ctrlPr>
                            <a:rPr lang="el-GR" altLang="zh-CN" sz="2200" i="1" dirty="0">
                              <a:latin typeface="Cambria Math" panose="02040503050406030204" pitchFamily="18" charset="0"/>
                            </a:rPr>
                          </m:ctrlPr>
                        </m:sSupPr>
                        <m:e>
                          <m:f>
                            <m:fPr>
                              <m:ctrlPr>
                                <a:rPr lang="el-GR" altLang="zh-CN" sz="2200" i="1" dirty="0">
                                  <a:latin typeface="Cambria Math" panose="02040503050406030204" pitchFamily="18" charset="0"/>
                                </a:rPr>
                              </m:ctrlPr>
                            </m:fPr>
                            <m:num>
                              <m:r>
                                <m:rPr>
                                  <m:sty m:val="p"/>
                                </m:rPr>
                                <a:rPr lang="el-GR" altLang="zh-CN" sz="2200" b="0" i="0" dirty="0" smtClean="0">
                                  <a:latin typeface="Cambria Math" panose="02040503050406030204" pitchFamily="18" charset="0"/>
                                </a:rPr>
                                <m:t>ε</m:t>
                              </m:r>
                            </m:num>
                            <m:den>
                              <m:r>
                                <m:rPr>
                                  <m:sty m:val="p"/>
                                </m:rPr>
                                <a:rPr lang="el-GR" altLang="zh-CN" sz="2200" b="0" i="0" dirty="0" smtClean="0">
                                  <a:latin typeface="Cambria Math" panose="02040503050406030204" pitchFamily="18" charset="0"/>
                                </a:rPr>
                                <m:t>σ</m:t>
                              </m:r>
                            </m:den>
                          </m:f>
                          <m:r>
                            <a:rPr lang="en-US" altLang="zh-CN" sz="2200" i="1" dirty="0">
                              <a:latin typeface="Cambria Math" panose="02040503050406030204" pitchFamily="18" charset="0"/>
                            </a:rPr>
                            <m:t>)</m:t>
                          </m:r>
                        </m:e>
                        <m:sup>
                          <m:r>
                            <a:rPr lang="el-GR" altLang="zh-CN" sz="2200" b="0" i="1" dirty="0" smtClean="0">
                              <a:latin typeface="Cambria Math" panose="02040503050406030204" pitchFamily="18" charset="0"/>
                            </a:rPr>
                            <m:t>2</m:t>
                          </m:r>
                        </m:sup>
                      </m:sSup>
                      <m:nary>
                        <m:naryPr>
                          <m:chr m:val="∑"/>
                          <m:ctrlPr>
                            <a:rPr lang="en-US" altLang="zh-CN" sz="2200" i="1" dirty="0" smtClean="0">
                              <a:latin typeface="Cambria Math" panose="02040503050406030204" pitchFamily="18" charset="0"/>
                            </a:rPr>
                          </m:ctrlPr>
                        </m:naryPr>
                        <m:sub>
                          <m:eqArr>
                            <m:eqArrPr>
                              <m:ctrlPr>
                                <a:rPr lang="en-US" altLang="zh-CN" sz="2200" b="0" i="1" dirty="0" smtClean="0">
                                  <a:latin typeface="Cambria Math" panose="02040503050406030204" pitchFamily="18" charset="0"/>
                                </a:rPr>
                              </m:ctrlPr>
                            </m:eqArrPr>
                            <m:e>
                              <m:r>
                                <m:rPr>
                                  <m:brk m:alnAt="23"/>
                                </m:rPr>
                                <a:rPr lang="en-US" altLang="zh-CN" sz="2200" b="0" i="1" dirty="0" smtClean="0">
                                  <a:latin typeface="Cambria Math" panose="02040503050406030204" pitchFamily="18" charset="0"/>
                                </a:rPr>
                                <m:t>𝑗</m:t>
                              </m:r>
                              <m:r>
                                <a:rPr lang="en-US" altLang="zh-CN" sz="2200" b="0" i="1" dirty="0" smtClean="0">
                                  <a:latin typeface="Cambria Math" panose="02040503050406030204" pitchFamily="18" charset="0"/>
                                </a:rPr>
                                <m:t>=1</m:t>
                              </m:r>
                            </m:e>
                            <m:e>
                              <m:r>
                                <a:rPr lang="en-US" altLang="zh-CN" sz="2200" b="0" i="1" dirty="0" smtClean="0">
                                  <a:latin typeface="Cambria Math" panose="02040503050406030204" pitchFamily="18" charset="0"/>
                                </a:rPr>
                                <m:t>𝑖</m:t>
                              </m:r>
                              <m:r>
                                <a:rPr lang="en-US" altLang="zh-CN" sz="2200" b="0" i="1" dirty="0" smtClean="0">
                                  <a:latin typeface="Cambria Math" panose="02040503050406030204" pitchFamily="18" charset="0"/>
                                  <a:ea typeface="Cambria Math" panose="02040503050406030204" pitchFamily="18" charset="0"/>
                                </a:rPr>
                                <m:t>≠</m:t>
                              </m:r>
                              <m:r>
                                <a:rPr lang="en-US" altLang="zh-CN" sz="2200" b="0" i="1" dirty="0" smtClean="0">
                                  <a:latin typeface="Cambria Math" panose="02040503050406030204" pitchFamily="18" charset="0"/>
                                  <a:ea typeface="Cambria Math" panose="02040503050406030204" pitchFamily="18" charset="0"/>
                                </a:rPr>
                                <m:t>𝑗</m:t>
                              </m:r>
                            </m:e>
                          </m:eqArr>
                        </m:sub>
                        <m:sup>
                          <m:r>
                            <a:rPr lang="en-US" altLang="zh-CN" sz="2200" b="0" i="1" dirty="0" smtClean="0">
                              <a:latin typeface="Cambria Math" panose="02040503050406030204" pitchFamily="18" charset="0"/>
                            </a:rPr>
                            <m:t>𝑁</m:t>
                          </m:r>
                        </m:sup>
                        <m:e>
                          <m:r>
                            <a:rPr lang="en-US" altLang="zh-CN" sz="2200" b="0" i="1" dirty="0" smtClean="0">
                              <a:latin typeface="Cambria Math" panose="02040503050406030204" pitchFamily="18" charset="0"/>
                            </a:rPr>
                            <m:t>(</m:t>
                          </m:r>
                          <m:sSub>
                            <m:sSubPr>
                              <m:ctrlPr>
                                <a:rPr lang="en-US" altLang="zh-CN" sz="2200" b="0" i="1" dirty="0" smtClean="0">
                                  <a:latin typeface="Cambria Math" panose="02040503050406030204" pitchFamily="18" charset="0"/>
                                </a:rPr>
                              </m:ctrlPr>
                            </m:sSubPr>
                            <m:e>
                              <m:r>
                                <a:rPr lang="en-US" altLang="zh-CN" sz="2200" b="0" i="1" dirty="0" smtClean="0">
                                  <a:latin typeface="Cambria Math" panose="02040503050406030204" pitchFamily="18" charset="0"/>
                                </a:rPr>
                                <m:t>𝑥</m:t>
                              </m:r>
                            </m:e>
                            <m:sub>
                              <m:r>
                                <a:rPr lang="en-US" altLang="zh-CN" sz="2200" b="0" i="1" dirty="0" smtClean="0">
                                  <a:latin typeface="Cambria Math" panose="02040503050406030204" pitchFamily="18" charset="0"/>
                                </a:rPr>
                                <m:t>𝑖</m:t>
                              </m:r>
                            </m:sub>
                          </m:sSub>
                        </m:e>
                      </m:nary>
                      <m:r>
                        <a:rPr lang="en-US" altLang="zh-CN" sz="2200" b="0" i="1" dirty="0" smtClean="0">
                          <a:latin typeface="Cambria Math" panose="02040503050406030204" pitchFamily="18" charset="0"/>
                        </a:rPr>
                        <m:t>−</m:t>
                      </m:r>
                      <m:sSub>
                        <m:sSubPr>
                          <m:ctrlPr>
                            <a:rPr lang="en-US" altLang="zh-CN" sz="2200" b="0" i="1" dirty="0" smtClean="0">
                              <a:latin typeface="Cambria Math" panose="02040503050406030204" pitchFamily="18" charset="0"/>
                            </a:rPr>
                          </m:ctrlPr>
                        </m:sSubPr>
                        <m:e>
                          <m:r>
                            <a:rPr lang="en-US" altLang="zh-CN" sz="2200" b="0" i="1" dirty="0" smtClean="0">
                              <a:latin typeface="Cambria Math" panose="02040503050406030204" pitchFamily="18" charset="0"/>
                            </a:rPr>
                            <m:t>𝑥</m:t>
                          </m:r>
                        </m:e>
                        <m:sub>
                          <m:r>
                            <a:rPr lang="en-US" altLang="zh-CN" sz="2200" b="0" i="1" dirty="0" smtClean="0">
                              <a:latin typeface="Cambria Math" panose="02040503050406030204" pitchFamily="18" charset="0"/>
                            </a:rPr>
                            <m:t>𝑗</m:t>
                          </m:r>
                        </m:sub>
                      </m:sSub>
                      <m:r>
                        <a:rPr lang="en-US" altLang="zh-CN" sz="2200" b="0" i="1" dirty="0" smtClean="0">
                          <a:latin typeface="Cambria Math" panose="02040503050406030204" pitchFamily="18" charset="0"/>
                        </a:rPr>
                        <m:t>)</m:t>
                      </m:r>
                      <m:r>
                        <a:rPr lang="el-GR" altLang="zh-CN" sz="2200" dirty="0">
                          <a:latin typeface="Cambria Math" panose="02040503050406030204" pitchFamily="18" charset="0"/>
                        </a:rPr>
                        <m:t>[(</m:t>
                      </m:r>
                      <m:sSup>
                        <m:sSupPr>
                          <m:ctrlPr>
                            <a:rPr lang="el-GR" altLang="zh-CN" sz="2200" i="1" dirty="0">
                              <a:latin typeface="Cambria Math" panose="02040503050406030204" pitchFamily="18" charset="0"/>
                            </a:rPr>
                          </m:ctrlPr>
                        </m:sSupPr>
                        <m:e>
                          <m:f>
                            <m:fPr>
                              <m:ctrlPr>
                                <a:rPr lang="el-GR" altLang="zh-CN" sz="2200" i="1" dirty="0">
                                  <a:latin typeface="Cambria Math" panose="02040503050406030204" pitchFamily="18" charset="0"/>
                                </a:rPr>
                              </m:ctrlPr>
                            </m:fPr>
                            <m:num>
                              <m:r>
                                <m:rPr>
                                  <m:sty m:val="p"/>
                                </m:rPr>
                                <a:rPr lang="el-GR" altLang="zh-CN" sz="2200" dirty="0">
                                  <a:latin typeface="Cambria Math" panose="02040503050406030204" pitchFamily="18" charset="0"/>
                                </a:rPr>
                                <m:t>σ</m:t>
                              </m:r>
                            </m:num>
                            <m:den>
                              <m:r>
                                <m:rPr>
                                  <m:sty m:val="p"/>
                                </m:rPr>
                                <a:rPr lang="en-US" altLang="zh-CN" sz="2200" dirty="0">
                                  <a:latin typeface="Cambria Math" panose="02040503050406030204" pitchFamily="18" charset="0"/>
                                </a:rPr>
                                <m:t>r</m:t>
                              </m:r>
                            </m:den>
                          </m:f>
                          <m:r>
                            <a:rPr lang="en-US" altLang="zh-CN" sz="2200" i="1" dirty="0">
                              <a:latin typeface="Cambria Math" panose="02040503050406030204" pitchFamily="18" charset="0"/>
                            </a:rPr>
                            <m:t>)</m:t>
                          </m:r>
                        </m:e>
                        <m:sup>
                          <m:r>
                            <a:rPr lang="en-US" altLang="zh-CN" sz="2200" i="1" dirty="0">
                              <a:latin typeface="Cambria Math" panose="02040503050406030204" pitchFamily="18" charset="0"/>
                            </a:rPr>
                            <m:t>1</m:t>
                          </m:r>
                          <m:r>
                            <a:rPr lang="en-US" altLang="zh-CN" sz="2200" b="0" i="1" dirty="0" smtClean="0">
                              <a:latin typeface="Cambria Math" panose="02040503050406030204" pitchFamily="18" charset="0"/>
                            </a:rPr>
                            <m:t>4</m:t>
                          </m:r>
                        </m:sup>
                      </m:sSup>
                      <m:r>
                        <a:rPr lang="en-US" altLang="zh-CN" sz="2200" dirty="0">
                          <a:latin typeface="Cambria Math" panose="02040503050406030204" pitchFamily="18" charset="0"/>
                        </a:rPr>
                        <m:t>−</m:t>
                      </m:r>
                      <m:f>
                        <m:fPr>
                          <m:ctrlPr>
                            <a:rPr lang="en-US" altLang="zh-CN" sz="2200" b="0" i="0" dirty="0" smtClean="0">
                              <a:latin typeface="Cambria Math" panose="02040503050406030204" pitchFamily="18" charset="0"/>
                            </a:rPr>
                          </m:ctrlPr>
                        </m:fPr>
                        <m:num>
                          <m:r>
                            <a:rPr lang="en-US" altLang="zh-CN" sz="2200" b="0" i="0" dirty="0" smtClean="0">
                              <a:latin typeface="Cambria Math" panose="02040503050406030204" pitchFamily="18" charset="0"/>
                            </a:rPr>
                            <m:t>1</m:t>
                          </m:r>
                        </m:num>
                        <m:den>
                          <m:r>
                            <a:rPr lang="en-US" altLang="zh-CN" sz="2200" b="0" i="0" dirty="0" smtClean="0">
                              <a:latin typeface="Cambria Math" panose="02040503050406030204" pitchFamily="18" charset="0"/>
                            </a:rPr>
                            <m:t>2</m:t>
                          </m:r>
                        </m:den>
                      </m:f>
                      <m:r>
                        <a:rPr lang="el-GR" altLang="zh-CN" sz="2200" dirty="0">
                          <a:latin typeface="Cambria Math" panose="02040503050406030204" pitchFamily="18" charset="0"/>
                        </a:rPr>
                        <m:t>(</m:t>
                      </m:r>
                      <m:sSup>
                        <m:sSupPr>
                          <m:ctrlPr>
                            <a:rPr lang="el-GR" altLang="zh-CN" sz="2200" i="1" dirty="0">
                              <a:latin typeface="Cambria Math" panose="02040503050406030204" pitchFamily="18" charset="0"/>
                            </a:rPr>
                          </m:ctrlPr>
                        </m:sSupPr>
                        <m:e>
                          <m:f>
                            <m:fPr>
                              <m:ctrlPr>
                                <a:rPr lang="el-GR" altLang="zh-CN" sz="2200" i="1" dirty="0">
                                  <a:latin typeface="Cambria Math" panose="02040503050406030204" pitchFamily="18" charset="0"/>
                                </a:rPr>
                              </m:ctrlPr>
                            </m:fPr>
                            <m:num>
                              <m:r>
                                <m:rPr>
                                  <m:sty m:val="p"/>
                                </m:rPr>
                                <a:rPr lang="el-GR" altLang="zh-CN" sz="2200" dirty="0">
                                  <a:latin typeface="Cambria Math" panose="02040503050406030204" pitchFamily="18" charset="0"/>
                                </a:rPr>
                                <m:t>σ</m:t>
                              </m:r>
                            </m:num>
                            <m:den>
                              <m:r>
                                <m:rPr>
                                  <m:sty m:val="p"/>
                                </m:rPr>
                                <a:rPr lang="en-US" altLang="zh-CN" sz="2200" dirty="0">
                                  <a:latin typeface="Cambria Math" panose="02040503050406030204" pitchFamily="18" charset="0"/>
                                </a:rPr>
                                <m:t>r</m:t>
                              </m:r>
                            </m:den>
                          </m:f>
                          <m:r>
                            <a:rPr lang="en-US" altLang="zh-CN" sz="2200" i="1" dirty="0">
                              <a:latin typeface="Cambria Math" panose="02040503050406030204" pitchFamily="18" charset="0"/>
                            </a:rPr>
                            <m:t>)</m:t>
                          </m:r>
                        </m:e>
                        <m:sup>
                          <m:r>
                            <a:rPr lang="en-US" altLang="zh-CN" sz="2200" b="0" i="1" dirty="0" smtClean="0">
                              <a:latin typeface="Cambria Math" panose="02040503050406030204" pitchFamily="18" charset="0"/>
                            </a:rPr>
                            <m:t>8</m:t>
                          </m:r>
                        </m:sup>
                      </m:sSup>
                      <m:r>
                        <a:rPr lang="en-US" altLang="zh-CN" sz="2200" dirty="0">
                          <a:latin typeface="Cambria Math" panose="02040503050406030204" pitchFamily="18" charset="0"/>
                        </a:rPr>
                        <m:t>]</m:t>
                      </m:r>
                    </m:oMath>
                  </m:oMathPara>
                </a14:m>
                <a:endParaRPr lang="zh-CN" altLang="zh-CN" sz="2200" dirty="0"/>
              </a:p>
              <a:p>
                <a:pPr marL="0" indent="0">
                  <a:buNone/>
                </a:pPr>
                <a:endParaRPr lang="en-US" altLang="zh-CN" dirty="0"/>
              </a:p>
              <a:p>
                <a:pPr marL="0" indent="0">
                  <a:buNone/>
                </a:pPr>
                <a:endParaRPr lang="en-US" altLang="zh-CN" dirty="0"/>
              </a:p>
              <a:p>
                <a:pPr marL="0" indent="0">
                  <a:buNone/>
                </a:pPr>
                <a:r>
                  <a:rPr lang="zh-CN" altLang="en-US" dirty="0">
                    <a:solidFill>
                      <a:srgbClr val="FF0000"/>
                    </a:solidFill>
                  </a:rPr>
                  <a:t>只考虑两体相互作用！</a:t>
                </a:r>
              </a:p>
            </p:txBody>
          </p:sp>
        </mc:Choice>
        <mc:Fallback>
          <p:sp>
            <p:nvSpPr>
              <p:cNvPr id="18" name="内容占位符 17">
                <a:extLst>
                  <a:ext uri="{FF2B5EF4-FFF2-40B4-BE49-F238E27FC236}">
                    <a16:creationId xmlns:a16="http://schemas.microsoft.com/office/drawing/2014/main" id="{20679CEB-A808-6344-A0E0-38BC3108A1C1}"/>
                  </a:ext>
                </a:extLst>
              </p:cNvPr>
              <p:cNvSpPr>
                <a:spLocks noGrp="1" noRot="1" noChangeAspect="1" noMove="1" noResize="1" noEditPoints="1" noAdjustHandles="1" noChangeArrowheads="1" noChangeShapeType="1" noTextEdit="1"/>
              </p:cNvSpPr>
              <p:nvPr>
                <p:ph idx="1"/>
              </p:nvPr>
            </p:nvSpPr>
            <p:spPr>
              <a:xfrm>
                <a:off x="870953" y="1126722"/>
                <a:ext cx="5638131" cy="4351338"/>
              </a:xfrm>
              <a:blipFill>
                <a:blip r:embed="rId4"/>
                <a:stretch>
                  <a:fillRect l="-2247" t="-17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791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0</a:t>
            </a:r>
            <a:r>
              <a:rPr kumimoji="1" lang="zh-CN" altLang="en-US" sz="3600" b="1" dirty="0">
                <a:solidFill>
                  <a:schemeClr val="bg1"/>
                </a:solidFill>
                <a:latin typeface="Heiti SC Medium" pitchFamily="2" charset="-128"/>
                <a:ea typeface="Heiti SC Medium" pitchFamily="2" charset="-128"/>
              </a:rPr>
              <a:t>步</a:t>
            </a:r>
          </a:p>
        </p:txBody>
      </p:sp>
      <p:sp>
        <p:nvSpPr>
          <p:cNvPr id="14" name="Rectangle 12">
            <a:extLst>
              <a:ext uri="{FF2B5EF4-FFF2-40B4-BE49-F238E27FC236}">
                <a16:creationId xmlns:a16="http://schemas.microsoft.com/office/drawing/2014/main" id="{B65DCDDF-5914-774F-B513-6260FCC189CE}"/>
              </a:ext>
            </a:extLst>
          </p:cNvPr>
          <p:cNvSpPr>
            <a:spLocks noChangeArrowheads="1"/>
          </p:cNvSpPr>
          <p:nvPr/>
        </p:nvSpPr>
        <p:spPr bwMode="auto">
          <a:xfrm>
            <a:off x="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a:extLst>
              <a:ext uri="{FF2B5EF4-FFF2-40B4-BE49-F238E27FC236}">
                <a16:creationId xmlns:a16="http://schemas.microsoft.com/office/drawing/2014/main" id="{0A23A925-59B6-2C47-8EED-19248EB62C66}"/>
              </a:ext>
            </a:extLst>
          </p:cNvPr>
          <p:cNvSpPr>
            <a:spLocks noChangeArrowheads="1"/>
          </p:cNvSpPr>
          <p:nvPr/>
        </p:nvSpPr>
        <p:spPr bwMode="auto">
          <a:xfrm>
            <a:off x="0" y="328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4">
            <a:extLst>
              <a:ext uri="{FF2B5EF4-FFF2-40B4-BE49-F238E27FC236}">
                <a16:creationId xmlns:a16="http://schemas.microsoft.com/office/drawing/2014/main" id="{3759D217-AAFD-4345-B29D-4A9F14FA8E26}"/>
              </a:ext>
            </a:extLst>
          </p:cNvPr>
          <p:cNvSpPr>
            <a:spLocks noChangeArrowheads="1"/>
          </p:cNvSpPr>
          <p:nvPr/>
        </p:nvSpPr>
        <p:spPr bwMode="auto">
          <a:xfrm>
            <a:off x="0" y="4102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内容占位符 10">
            <a:extLst>
              <a:ext uri="{FF2B5EF4-FFF2-40B4-BE49-F238E27FC236}">
                <a16:creationId xmlns:a16="http://schemas.microsoft.com/office/drawing/2014/main" id="{325DE032-9130-FE47-BD15-E8905EF96562}"/>
              </a:ext>
            </a:extLst>
          </p:cNvPr>
          <p:cNvPicPr>
            <a:picLocks noGrp="1" noChangeAspect="1"/>
          </p:cNvPicPr>
          <p:nvPr>
            <p:ph idx="1"/>
          </p:nvPr>
        </p:nvPicPr>
        <p:blipFill>
          <a:blip r:embed="rId3"/>
          <a:stretch>
            <a:fillRect/>
          </a:stretch>
        </p:blipFill>
        <p:spPr>
          <a:xfrm>
            <a:off x="1783010" y="914398"/>
            <a:ext cx="7885333" cy="5737127"/>
          </a:xfrm>
        </p:spPr>
      </p:pic>
    </p:spTree>
    <p:extLst>
      <p:ext uri="{BB962C8B-B14F-4D97-AF65-F5344CB8AC3E}">
        <p14:creationId xmlns:p14="http://schemas.microsoft.com/office/powerpoint/2010/main" val="427762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5E4FF7-E7B2-994F-8293-25A17CA15A15}"/>
              </a:ext>
            </a:extLst>
          </p:cNvPr>
          <p:cNvSpPr/>
          <p:nvPr/>
        </p:nvSpPr>
        <p:spPr>
          <a:xfrm>
            <a:off x="-99845" y="6651552"/>
            <a:ext cx="12391690" cy="230832"/>
          </a:xfrm>
          <a:prstGeom prst="rect">
            <a:avLst/>
          </a:prstGeom>
          <a:solidFill>
            <a:srgbClr val="5E5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3" name="内容占位符 2">
            <a:extLst>
              <a:ext uri="{FF2B5EF4-FFF2-40B4-BE49-F238E27FC236}">
                <a16:creationId xmlns:a16="http://schemas.microsoft.com/office/drawing/2014/main" id="{528119CB-BA66-284C-ACA5-80672A9A7BEF}"/>
              </a:ext>
            </a:extLst>
          </p:cNvPr>
          <p:cNvSpPr>
            <a:spLocks noGrp="1"/>
          </p:cNvSpPr>
          <p:nvPr>
            <p:ph idx="1"/>
          </p:nvPr>
        </p:nvSpPr>
        <p:spPr>
          <a:xfrm>
            <a:off x="838200" y="1326276"/>
            <a:ext cx="10515600" cy="4845923"/>
          </a:xfrm>
        </p:spPr>
        <p:txBody>
          <a:bodyPr>
            <a:normAutofit/>
          </a:bodyPr>
          <a:lstStyle/>
          <a:p>
            <a:pPr marL="0" indent="0">
              <a:lnSpc>
                <a:spcPct val="150000"/>
              </a:lnSpc>
              <a:spcBef>
                <a:spcPts val="1600"/>
              </a:spcBef>
              <a:buNone/>
            </a:pPr>
            <a:r>
              <a:rPr lang="zh-CN" altLang="en-US" sz="2600" b="1" dirty="0">
                <a:latin typeface="Heiti SC Medium" pitchFamily="2" charset="-128"/>
                <a:ea typeface="Heiti SC Medium" pitchFamily="2" charset="-128"/>
              </a:rPr>
              <a:t> </a:t>
            </a:r>
            <a:r>
              <a:rPr lang="en-US" altLang="zh-CN" sz="2600" b="1" dirty="0">
                <a:latin typeface="Heiti SC Medium" pitchFamily="2" charset="-128"/>
                <a:ea typeface="Heiti SC Medium" pitchFamily="2" charset="-128"/>
              </a:rPr>
              <a:t>1.</a:t>
            </a:r>
            <a:r>
              <a:rPr lang="zh-CN" altLang="en-US" sz="2600" b="1" dirty="0">
                <a:latin typeface="Heiti SC Medium" pitchFamily="2" charset="-128"/>
                <a:ea typeface="Heiti SC Medium" pitchFamily="2" charset="-128"/>
              </a:rPr>
              <a:t>  给定初始条件</a:t>
            </a:r>
            <a:endParaRPr lang="en-US" altLang="zh-CN" sz="2600" b="1" dirty="0">
              <a:latin typeface="Heiti SC Medium" pitchFamily="2" charset="-128"/>
              <a:ea typeface="Heiti SC Medium" pitchFamily="2" charset="-128"/>
            </a:endParaRPr>
          </a:p>
          <a:p>
            <a:pPr marL="0" indent="0">
              <a:lnSpc>
                <a:spcPct val="150000"/>
              </a:lnSpc>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1</a:t>
            </a:r>
            <a:r>
              <a:rPr lang="zh-CN" altLang="en-US" sz="2200" dirty="0">
                <a:latin typeface="Heiti SC Medium" pitchFamily="2" charset="-128"/>
                <a:ea typeface="Heiti SC Medium" pitchFamily="2" charset="-128"/>
              </a:rPr>
              <a:t>）初</a:t>
            </a:r>
            <a:r>
              <a:rPr lang="zh-CN" altLang="zh-CN" sz="2200" dirty="0">
                <a:latin typeface="Heiti SC Medium" pitchFamily="2" charset="-128"/>
                <a:ea typeface="Heiti SC Medium" pitchFamily="2" charset="-128"/>
              </a:rPr>
              <a:t>始条件需要完整地给出一个微观态的全部信息（所有粒子的坐标和动量），即初始条件指定了想空间内的一点，后续的计算过程展示出想空间的轨道。</a:t>
            </a:r>
          </a:p>
          <a:p>
            <a:pPr marL="0" indent="0">
              <a:lnSpc>
                <a:spcPct val="150000"/>
              </a:lnSpc>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2</a:t>
            </a:r>
            <a:r>
              <a:rPr lang="zh-CN" altLang="en-US" sz="2200" dirty="0">
                <a:latin typeface="Heiti SC Medium" pitchFamily="2" charset="-128"/>
                <a:ea typeface="Heiti SC Medium" pitchFamily="2" charset="-128"/>
              </a:rPr>
              <a:t>）</a:t>
            </a:r>
            <a:r>
              <a:rPr lang="zh-CN" altLang="zh-CN" sz="2200" dirty="0">
                <a:latin typeface="Heiti SC Medium" pitchFamily="2" charset="-128"/>
                <a:ea typeface="Heiti SC Medium" pitchFamily="2" charset="-128"/>
              </a:rPr>
              <a:t>对结果并不重要，因为只要模拟时间足够长，系统会“忘掉”初始条件，总是趋于平衡（非平衡统计中的</a:t>
            </a:r>
            <a:r>
              <a:rPr lang="en-US" altLang="zh-CN" sz="2200" dirty="0">
                <a:latin typeface="Heiti SC Medium" pitchFamily="2" charset="-128"/>
                <a:ea typeface="Heiti SC Medium" pitchFamily="2" charset="-128"/>
              </a:rPr>
              <a:t>molecular chaos hypothesis: </a:t>
            </a:r>
            <a:r>
              <a:rPr lang="zh-CN" altLang="zh-CN" sz="2200" dirty="0">
                <a:latin typeface="Heiti SC Medium" pitchFamily="2" charset="-128"/>
                <a:ea typeface="Heiti SC Medium" pitchFamily="2" charset="-128"/>
              </a:rPr>
              <a:t>碰撞的粒子丢失其碰撞前的</a:t>
            </a:r>
            <a:r>
              <a:rPr lang="zh-CN" altLang="en-US" sz="2200" dirty="0">
                <a:latin typeface="Heiti SC Medium" pitchFamily="2" charset="-128"/>
                <a:ea typeface="Heiti SC Medium" pitchFamily="2" charset="-128"/>
              </a:rPr>
              <a:t>动量</a:t>
            </a:r>
            <a:r>
              <a:rPr lang="zh-CN" altLang="zh-CN" sz="2200" dirty="0">
                <a:latin typeface="Heiti SC Medium" pitchFamily="2" charset="-128"/>
                <a:ea typeface="Heiti SC Medium" pitchFamily="2" charset="-128"/>
              </a:rPr>
              <a:t>信息），分子动力学模拟的计算结果也验证了这一点</a:t>
            </a:r>
            <a:r>
              <a:rPr lang="zh-CN" altLang="en-US" sz="2200" dirty="0">
                <a:latin typeface="Heiti SC Medium" pitchFamily="2" charset="-128"/>
                <a:ea typeface="Heiti SC Medium" pitchFamily="2" charset="-128"/>
              </a:rPr>
              <a:t>。</a:t>
            </a:r>
            <a:endParaRPr lang="en-US" altLang="zh-CN" sz="2200" dirty="0">
              <a:latin typeface="Heiti SC Medium" pitchFamily="2" charset="-128"/>
              <a:ea typeface="Heiti SC Medium" pitchFamily="2" charset="-128"/>
            </a:endParaRPr>
          </a:p>
          <a:p>
            <a:pPr marL="0" indent="0">
              <a:lnSpc>
                <a:spcPct val="150000"/>
              </a:lnSpc>
              <a:buNone/>
            </a:pPr>
            <a:r>
              <a:rPr lang="zh-CN" altLang="en-US" sz="2200" dirty="0">
                <a:latin typeface="Heiti SC Medium" pitchFamily="2" charset="-128"/>
                <a:ea typeface="Heiti SC Medium" pitchFamily="2" charset="-128"/>
              </a:rPr>
              <a:t>（</a:t>
            </a:r>
            <a:r>
              <a:rPr lang="en-US" altLang="zh-CN" sz="2200" dirty="0">
                <a:latin typeface="Heiti SC Medium" pitchFamily="2" charset="-128"/>
                <a:ea typeface="Heiti SC Medium" pitchFamily="2" charset="-128"/>
              </a:rPr>
              <a:t>3</a:t>
            </a:r>
            <a:r>
              <a:rPr lang="zh-CN" altLang="en-US" sz="2200" dirty="0">
                <a:latin typeface="Heiti SC Medium" pitchFamily="2" charset="-128"/>
                <a:ea typeface="Heiti SC Medium" pitchFamily="2" charset="-128"/>
              </a:rPr>
              <a:t>）合适地选取初始条件可以缩短宏观量收敛所需要的时间</a:t>
            </a:r>
            <a:endParaRPr lang="zh-CN" altLang="zh-CN" sz="2200" dirty="0">
              <a:latin typeface="Heiti SC Medium" pitchFamily="2" charset="-128"/>
              <a:ea typeface="Heiti SC Medium" pitchFamily="2" charset="-128"/>
            </a:endParaRPr>
          </a:p>
          <a:p>
            <a:pPr marL="0" indent="0">
              <a:lnSpc>
                <a:spcPct val="150000"/>
              </a:lnSpc>
              <a:spcBef>
                <a:spcPts val="1600"/>
              </a:spcBef>
              <a:buNone/>
            </a:pPr>
            <a:endParaRPr lang="en-US" altLang="zh-CN" sz="2400" dirty="0"/>
          </a:p>
          <a:p>
            <a:pPr marL="0" indent="0">
              <a:lnSpc>
                <a:spcPct val="150000"/>
              </a:lnSpc>
              <a:spcBef>
                <a:spcPts val="1600"/>
              </a:spcBef>
              <a:buNone/>
            </a:pPr>
            <a:endParaRPr lang="zh-CN" altLang="en-US" sz="2400" dirty="0"/>
          </a:p>
          <a:p>
            <a:pPr marL="0" indent="0">
              <a:lnSpc>
                <a:spcPct val="150000"/>
              </a:lnSpc>
              <a:spcBef>
                <a:spcPts val="1600"/>
              </a:spcBef>
              <a:buNone/>
            </a:pPr>
            <a:endParaRPr lang="en-US" altLang="zh-CN" sz="4700" b="0" i="1" baseline="-25000" dirty="0">
              <a:latin typeface="Cambria Math" panose="02040503050406030204" pitchFamily="18" charset="0"/>
            </a:endParaRPr>
          </a:p>
          <a:p>
            <a:pPr marL="0" indent="0" algn="ctr">
              <a:buNone/>
            </a:pPr>
            <a:endParaRPr lang="en-US" altLang="zh-CN" sz="4700"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ctr">
              <a:buNone/>
            </a:pPr>
            <a:endParaRPr lang="en-US" altLang="zh-CN" b="0" i="1" baseline="-25000" dirty="0">
              <a:latin typeface="Cambria Math" panose="02040503050406030204" pitchFamily="18" charset="0"/>
            </a:endParaRPr>
          </a:p>
          <a:p>
            <a:pPr marL="0" indent="0" algn="just">
              <a:buNone/>
            </a:pPr>
            <a:endParaRPr lang="en-US" altLang="zh-CN" dirty="0"/>
          </a:p>
          <a:p>
            <a:pPr marL="0" indent="0">
              <a:buNone/>
            </a:pPr>
            <a:endParaRPr lang="en-US" altLang="zh-CN" dirty="0"/>
          </a:p>
          <a:p>
            <a:pPr marL="0" indent="0">
              <a:buNone/>
            </a:pPr>
            <a:endParaRPr kumimoji="1" lang="zh-CN" altLang="en-US" dirty="0"/>
          </a:p>
        </p:txBody>
      </p:sp>
      <p:sp>
        <p:nvSpPr>
          <p:cNvPr id="5" name="文本框 4">
            <a:extLst>
              <a:ext uri="{FF2B5EF4-FFF2-40B4-BE49-F238E27FC236}">
                <a16:creationId xmlns:a16="http://schemas.microsoft.com/office/drawing/2014/main" id="{800F434D-6AB3-2B4F-BEAD-926B714C2E4A}"/>
              </a:ext>
            </a:extLst>
          </p:cNvPr>
          <p:cNvSpPr txBox="1"/>
          <p:nvPr/>
        </p:nvSpPr>
        <p:spPr>
          <a:xfrm>
            <a:off x="0" y="6614339"/>
            <a:ext cx="3300413"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lishiyu20a@mails.ucas.ac.cn</a:t>
            </a:r>
            <a:endParaRPr kumimoji="1" lang="zh-CN" altLang="en-US" sz="900" b="1" dirty="0">
              <a:solidFill>
                <a:schemeClr val="bg1"/>
              </a:solidFill>
              <a:latin typeface="Heiti SC Medium" pitchFamily="2" charset="-128"/>
              <a:ea typeface="Heiti SC Medium" pitchFamily="2" charset="-128"/>
            </a:endParaRPr>
          </a:p>
        </p:txBody>
      </p:sp>
      <p:sp>
        <p:nvSpPr>
          <p:cNvPr id="6" name="文本框 5">
            <a:extLst>
              <a:ext uri="{FF2B5EF4-FFF2-40B4-BE49-F238E27FC236}">
                <a16:creationId xmlns:a16="http://schemas.microsoft.com/office/drawing/2014/main" id="{C1CF95A0-4ABA-4749-8419-B1677C6B5F58}"/>
              </a:ext>
            </a:extLst>
          </p:cNvPr>
          <p:cNvSpPr txBox="1"/>
          <p:nvPr/>
        </p:nvSpPr>
        <p:spPr>
          <a:xfrm>
            <a:off x="5542969" y="6620614"/>
            <a:ext cx="3028950" cy="230832"/>
          </a:xfrm>
          <a:prstGeom prst="rect">
            <a:avLst/>
          </a:prstGeom>
          <a:noFill/>
        </p:spPr>
        <p:txBody>
          <a:bodyPr wrap="square" rtlCol="0">
            <a:spAutoFit/>
          </a:bodyPr>
          <a:lstStyle/>
          <a:p>
            <a:r>
              <a:rPr kumimoji="1" lang="zh-CN" altLang="en-US" sz="900" b="1" dirty="0">
                <a:solidFill>
                  <a:schemeClr val="bg1"/>
                </a:solidFill>
                <a:latin typeface="Heiti SC Medium" pitchFamily="2" charset="-128"/>
                <a:ea typeface="Heiti SC Medium" pitchFamily="2" charset="-128"/>
              </a:rPr>
              <a:t>分子动力学模拟</a:t>
            </a:r>
          </a:p>
        </p:txBody>
      </p:sp>
      <p:sp>
        <p:nvSpPr>
          <p:cNvPr id="7" name="文本框 6">
            <a:extLst>
              <a:ext uri="{FF2B5EF4-FFF2-40B4-BE49-F238E27FC236}">
                <a16:creationId xmlns:a16="http://schemas.microsoft.com/office/drawing/2014/main" id="{4B241F42-AE92-934E-9DDF-5B83186B4A18}"/>
              </a:ext>
            </a:extLst>
          </p:cNvPr>
          <p:cNvSpPr txBox="1"/>
          <p:nvPr/>
        </p:nvSpPr>
        <p:spPr>
          <a:xfrm>
            <a:off x="10997183" y="6651552"/>
            <a:ext cx="1102737" cy="230832"/>
          </a:xfrm>
          <a:prstGeom prst="rect">
            <a:avLst/>
          </a:prstGeom>
          <a:noFill/>
        </p:spPr>
        <p:txBody>
          <a:bodyPr wrap="square" rtlCol="0">
            <a:spAutoFit/>
          </a:bodyPr>
          <a:lstStyle/>
          <a:p>
            <a:r>
              <a:rPr kumimoji="1" lang="en-US" altLang="zh-CN" sz="900" b="1" dirty="0">
                <a:solidFill>
                  <a:schemeClr val="bg1"/>
                </a:solidFill>
                <a:latin typeface="Heiti SC Medium" pitchFamily="2" charset="-128"/>
                <a:ea typeface="Heiti SC Medium" pitchFamily="2" charset="-128"/>
              </a:rPr>
              <a:t>8</a:t>
            </a:r>
            <a:r>
              <a:rPr kumimoji="1" lang="en-US" altLang="zh-CN" sz="900" b="1" baseline="30000" dirty="0">
                <a:solidFill>
                  <a:schemeClr val="bg1"/>
                </a:solidFill>
                <a:latin typeface="Heiti SC Medium" pitchFamily="2" charset="-128"/>
                <a:ea typeface="Heiti SC Medium" pitchFamily="2" charset="-128"/>
              </a:rPr>
              <a:t>th</a:t>
            </a:r>
            <a:r>
              <a:rPr kumimoji="1" lang="en-US" altLang="zh-CN" sz="900" b="1" dirty="0">
                <a:solidFill>
                  <a:schemeClr val="bg1"/>
                </a:solidFill>
                <a:latin typeface="Heiti SC Medium" pitchFamily="2" charset="-128"/>
                <a:ea typeface="Heiti SC Medium" pitchFamily="2" charset="-128"/>
              </a:rPr>
              <a:t> Oct. 2022</a:t>
            </a:r>
            <a:endParaRPr kumimoji="1" lang="zh-CN" altLang="en-US" sz="900" b="1" dirty="0">
              <a:solidFill>
                <a:schemeClr val="bg1"/>
              </a:solidFill>
              <a:latin typeface="Heiti SC Medium" pitchFamily="2" charset="-128"/>
              <a:ea typeface="Heiti SC Medium" pitchFamily="2" charset="-128"/>
            </a:endParaRPr>
          </a:p>
        </p:txBody>
      </p:sp>
      <p:sp>
        <p:nvSpPr>
          <p:cNvPr id="9" name="矩形 8">
            <a:extLst>
              <a:ext uri="{FF2B5EF4-FFF2-40B4-BE49-F238E27FC236}">
                <a16:creationId xmlns:a16="http://schemas.microsoft.com/office/drawing/2014/main" id="{89C4A9DC-9BD8-604A-A558-DAD5F703365E}"/>
              </a:ext>
            </a:extLst>
          </p:cNvPr>
          <p:cNvSpPr/>
          <p:nvPr/>
        </p:nvSpPr>
        <p:spPr>
          <a:xfrm>
            <a:off x="-99845" y="-54849"/>
            <a:ext cx="12391690" cy="969249"/>
          </a:xfrm>
          <a:prstGeom prst="rect">
            <a:avLst/>
          </a:prstGeom>
          <a:solidFill>
            <a:srgbClr val="929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FF0000"/>
              </a:solidFill>
              <a:highlight>
                <a:srgbClr val="FFFF00"/>
              </a:highlight>
            </a:endParaRPr>
          </a:p>
        </p:txBody>
      </p:sp>
      <p:sp>
        <p:nvSpPr>
          <p:cNvPr id="10" name="文本框 9">
            <a:extLst>
              <a:ext uri="{FF2B5EF4-FFF2-40B4-BE49-F238E27FC236}">
                <a16:creationId xmlns:a16="http://schemas.microsoft.com/office/drawing/2014/main" id="{7F485055-7B5C-BC42-8EB7-245631C79A0F}"/>
              </a:ext>
            </a:extLst>
          </p:cNvPr>
          <p:cNvSpPr txBox="1"/>
          <p:nvPr/>
        </p:nvSpPr>
        <p:spPr>
          <a:xfrm>
            <a:off x="288468" y="106609"/>
            <a:ext cx="6966574" cy="646331"/>
          </a:xfrm>
          <a:prstGeom prst="rect">
            <a:avLst/>
          </a:prstGeom>
          <a:noFill/>
        </p:spPr>
        <p:txBody>
          <a:bodyPr wrap="square" rtlCol="0">
            <a:spAutoFit/>
          </a:bodyPr>
          <a:lstStyle/>
          <a:p>
            <a:r>
              <a:rPr kumimoji="1" lang="zh-CN" altLang="en-US" sz="3600" b="1" dirty="0">
                <a:solidFill>
                  <a:schemeClr val="bg1"/>
                </a:solidFill>
                <a:latin typeface="Heiti SC Medium" pitchFamily="2" charset="-128"/>
                <a:ea typeface="Heiti SC Medium" pitchFamily="2" charset="-128"/>
              </a:rPr>
              <a:t>分子动力学的步骤</a:t>
            </a:r>
            <a:r>
              <a:rPr kumimoji="1" lang="en-US" altLang="zh-CN" sz="3600" b="1" dirty="0">
                <a:solidFill>
                  <a:schemeClr val="bg1"/>
                </a:solidFill>
                <a:latin typeface="Heiti SC Medium" pitchFamily="2" charset="-128"/>
                <a:ea typeface="Heiti SC Medium" pitchFamily="2" charset="-128"/>
              </a:rPr>
              <a:t>——</a:t>
            </a:r>
            <a:r>
              <a:rPr kumimoji="1" lang="zh-CN" altLang="en-US" sz="3600" b="1" dirty="0">
                <a:solidFill>
                  <a:schemeClr val="bg1"/>
                </a:solidFill>
                <a:latin typeface="Heiti SC Medium" pitchFamily="2" charset="-128"/>
                <a:ea typeface="Heiti SC Medium" pitchFamily="2" charset="-128"/>
              </a:rPr>
              <a:t>第</a:t>
            </a:r>
            <a:r>
              <a:rPr kumimoji="1" lang="en-US" altLang="zh-CN" sz="3600" b="1" dirty="0">
                <a:solidFill>
                  <a:schemeClr val="bg1"/>
                </a:solidFill>
                <a:latin typeface="Heiti SC Medium" pitchFamily="2" charset="-128"/>
                <a:ea typeface="Heiti SC Medium" pitchFamily="2" charset="-128"/>
              </a:rPr>
              <a:t>1</a:t>
            </a:r>
            <a:r>
              <a:rPr kumimoji="1" lang="zh-CN" altLang="en-US" sz="3600" b="1" dirty="0">
                <a:solidFill>
                  <a:schemeClr val="bg1"/>
                </a:solidFill>
                <a:latin typeface="Heiti SC Medium" pitchFamily="2" charset="-128"/>
                <a:ea typeface="Heiti SC Medium" pitchFamily="2" charset="-128"/>
              </a:rPr>
              <a:t>步</a:t>
            </a:r>
          </a:p>
        </p:txBody>
      </p:sp>
    </p:spTree>
    <p:extLst>
      <p:ext uri="{BB962C8B-B14F-4D97-AF65-F5344CB8AC3E}">
        <p14:creationId xmlns:p14="http://schemas.microsoft.com/office/powerpoint/2010/main" val="3375139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2379</Words>
  <Application>Microsoft Macintosh PowerPoint</Application>
  <PresentationFormat>宽屏</PresentationFormat>
  <Paragraphs>318</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等线</vt:lpstr>
      <vt:lpstr>等线 Light</vt:lpstr>
      <vt:lpstr>Heiti SC Medium</vt:lpstr>
      <vt:lpstr>SimSong</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sheena177@yahoo.com</dc:creator>
  <cp:lastModifiedBy>sheena177@yahoo.com</cp:lastModifiedBy>
  <cp:revision>71</cp:revision>
  <dcterms:created xsi:type="dcterms:W3CDTF">2022-07-12T09:09:36Z</dcterms:created>
  <dcterms:modified xsi:type="dcterms:W3CDTF">2022-10-07T17:26:43Z</dcterms:modified>
</cp:coreProperties>
</file>