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72" r:id="rId7"/>
    <p:sldId id="261" r:id="rId8"/>
    <p:sldId id="271" r:id="rId9"/>
    <p:sldId id="273" r:id="rId10"/>
    <p:sldId id="275" r:id="rId11"/>
    <p:sldId id="27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1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94694"/>
  </p:normalViewPr>
  <p:slideViewPr>
    <p:cSldViewPr snapToGrid="0" snapToObjects="1" showGuides="1">
      <p:cViewPr varScale="1">
        <p:scale>
          <a:sx n="103" d="100"/>
          <a:sy n="103" d="100"/>
        </p:scale>
        <p:origin x="138" y="216"/>
      </p:cViewPr>
      <p:guideLst>
        <p:guide orient="horz" pos="2160"/>
        <p:guide pos="38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CD996-931B-1041-8CED-4F36655CE84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E491-9445-D640-A8B7-1CE7702A40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948" y="0"/>
            <a:ext cx="12201896" cy="6858000"/>
          </a:xfrm>
          <a:prstGeom prst="rect">
            <a:avLst/>
          </a:prstGeom>
        </p:spPr>
      </p:pic>
      <p:sp>
        <p:nvSpPr>
          <p:cNvPr id="3" name="Subtitle 2"/>
          <p:cNvSpPr>
            <a:spLocks noGrp="1"/>
          </p:cNvSpPr>
          <p:nvPr>
            <p:ph type="subTitle" idx="1" hasCustomPrompt="1"/>
          </p:nvPr>
        </p:nvSpPr>
        <p:spPr>
          <a:xfrm>
            <a:off x="1066800" y="5079712"/>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fld>
            <a:endParaRPr lang="en-US" dirty="0"/>
          </a:p>
        </p:txBody>
      </p:sp>
      <p:pic>
        <p:nvPicPr>
          <p:cNvPr id="12" name="Picture 11"/>
          <p:cNvPicPr>
            <a:picLocks noChangeAspect="1"/>
          </p:cNvPicPr>
          <p:nvPr userDrawn="1"/>
        </p:nvPicPr>
        <p:blipFill>
          <a:blip r:embed="rId3"/>
          <a:stretch>
            <a:fillRect/>
          </a:stretch>
        </p:blipFill>
        <p:spPr>
          <a:xfrm>
            <a:off x="1066799" y="630585"/>
            <a:ext cx="3874959" cy="654923"/>
          </a:xfrm>
          <a:prstGeom prst="rect">
            <a:avLst/>
          </a:prstGeom>
        </p:spPr>
      </p:pic>
      <p:cxnSp>
        <p:nvCxnSpPr>
          <p:cNvPr id="13" name="Straight Connector 12"/>
          <p:cNvCxnSpPr/>
          <p:nvPr userDrawn="1"/>
        </p:nvCxnSpPr>
        <p:spPr>
          <a:xfrm>
            <a:off x="1066800" y="4793201"/>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066799" y="1872928"/>
            <a:ext cx="6489977" cy="238867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d, Bullets, 3 Photo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264903"/>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7" name="Picture Placeholder 2"/>
          <p:cNvSpPr>
            <a:spLocks noGrp="1" noChangeAspect="1"/>
          </p:cNvSpPr>
          <p:nvPr>
            <p:ph type="pic" idx="14"/>
          </p:nvPr>
        </p:nvSpPr>
        <p:spPr>
          <a:xfrm>
            <a:off x="5854148" y="1305560"/>
            <a:ext cx="2603008"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8" name="Picture Placeholder 2"/>
          <p:cNvSpPr>
            <a:spLocks noGrp="1" noChangeAspect="1"/>
          </p:cNvSpPr>
          <p:nvPr>
            <p:ph type="pic" idx="15"/>
          </p:nvPr>
        </p:nvSpPr>
        <p:spPr>
          <a:xfrm>
            <a:off x="8537713" y="1305561"/>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4" name="Picture Placeholder 2"/>
          <p:cNvSpPr>
            <a:spLocks noGrp="1" noChangeAspect="1"/>
          </p:cNvSpPr>
          <p:nvPr>
            <p:ph type="pic" idx="16"/>
          </p:nvPr>
        </p:nvSpPr>
        <p:spPr>
          <a:xfrm>
            <a:off x="8537713" y="3560870"/>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Title 1"/>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ed, Bullets, 3 Photos">
    <p:spTree>
      <p:nvGrpSpPr>
        <p:cNvPr id="1" name=""/>
        <p:cNvGrpSpPr/>
        <p:nvPr/>
      </p:nvGrpSpPr>
      <p:grpSpPr>
        <a:xfrm>
          <a:off x="0" y="0"/>
          <a:ext cx="0" cy="0"/>
          <a:chOff x="0" y="0"/>
          <a:chExt cx="0" cy="0"/>
        </a:xfrm>
      </p:grpSpPr>
      <p:sp>
        <p:nvSpPr>
          <p:cNvPr id="15" name="Picture Placeholder 2"/>
          <p:cNvSpPr>
            <a:spLocks noGrp="1" noChangeAspect="1"/>
          </p:cNvSpPr>
          <p:nvPr>
            <p:ph type="pic" idx="20"/>
          </p:nvPr>
        </p:nvSpPr>
        <p:spPr>
          <a:xfrm>
            <a:off x="4778901"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11" name="Title 1"/>
          <p:cNvSpPr>
            <a:spLocks noGrp="1"/>
          </p:cNvSpPr>
          <p:nvPr>
            <p:ph type="title" hasCustomPrompt="1"/>
          </p:nvPr>
        </p:nvSpPr>
        <p:spPr>
          <a:xfrm>
            <a:off x="1046480" y="1371601"/>
            <a:ext cx="10058400" cy="447260"/>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endParaRPr lang="en-US" dirty="0"/>
          </a:p>
        </p:txBody>
      </p:sp>
      <p:sp>
        <p:nvSpPr>
          <p:cNvPr id="13" name="Picture Placeholder 2"/>
          <p:cNvSpPr>
            <a:spLocks noGrp="1" noChangeAspect="1"/>
          </p:cNvSpPr>
          <p:nvPr>
            <p:ph type="pic" idx="14"/>
          </p:nvPr>
        </p:nvSpPr>
        <p:spPr>
          <a:xfrm>
            <a:off x="1919222"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p:cNvSpPr>
            <a:spLocks noGrp="1" noChangeAspect="1"/>
          </p:cNvSpPr>
          <p:nvPr>
            <p:ph type="pic" idx="21"/>
          </p:nvPr>
        </p:nvSpPr>
        <p:spPr>
          <a:xfrm>
            <a:off x="7638580"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3" name="Subtitle 2"/>
          <p:cNvSpPr>
            <a:spLocks noGrp="1"/>
          </p:cNvSpPr>
          <p:nvPr>
            <p:ph type="subTitle" idx="1" hasCustomPrompt="1"/>
          </p:nvPr>
        </p:nvSpPr>
        <p:spPr>
          <a:xfrm>
            <a:off x="1919222" y="5106554"/>
            <a:ext cx="2603008" cy="616649"/>
          </a:xfrm>
          <a:prstGeom prst="rect">
            <a:avLst/>
          </a:prstGeom>
        </p:spPr>
        <p:txBody>
          <a:bodyPr lIns="0" tIns="0" rIns="0" bIns="0"/>
          <a:lstStyle>
            <a:lvl1pPr marL="0" indent="0" algn="ctr">
              <a:buNone/>
              <a:defRPr sz="1600" b="1" i="0">
                <a:solidFill>
                  <a:srgbClr val="AB1500"/>
                </a:solidFill>
                <a:latin typeface="Georgia" panose="02040502050405020303" charset="0"/>
              </a:defRPr>
            </a:lvl1pPr>
            <a:lvl2pPr marL="9525" indent="0" algn="ctr">
              <a:buNone/>
              <a:defRPr sz="1400">
                <a:latin typeface="Georgia" panose="02040502050405020303" charset="0"/>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Name</a:t>
            </a:r>
            <a:endParaRPr lang="en-US" dirty="0"/>
          </a:p>
          <a:p>
            <a:pPr lvl="1"/>
            <a:r>
              <a:rPr lang="en-US" dirty="0"/>
              <a:t>Title</a:t>
            </a:r>
            <a:endParaRPr lang="en-US" dirty="0"/>
          </a:p>
        </p:txBody>
      </p:sp>
      <p:sp>
        <p:nvSpPr>
          <p:cNvPr id="34" name="Text Placeholder 33"/>
          <p:cNvSpPr>
            <a:spLocks noGrp="1"/>
          </p:cNvSpPr>
          <p:nvPr>
            <p:ph type="body" sz="quarter" idx="22" hasCustomPrompt="1"/>
          </p:nvPr>
        </p:nvSpPr>
        <p:spPr>
          <a:xfrm>
            <a:off x="4778375" y="5107305"/>
            <a:ext cx="2603500" cy="615898"/>
          </a:xfrm>
          <a:prstGeom prst="rect">
            <a:avLst/>
          </a:prstGeom>
        </p:spPr>
        <p:txBody>
          <a:bodyPr lIns="0" tIns="0" rIns="0" bIns="0"/>
          <a:lstStyle>
            <a:lvl1pPr marL="11430" indent="0" algn="ctr">
              <a:buNone/>
              <a:defRPr sz="1600" b="1">
                <a:solidFill>
                  <a:srgbClr val="AB1500"/>
                </a:solidFill>
                <a:latin typeface="Georgia" panose="02040502050405020303" charset="0"/>
              </a:defRPr>
            </a:lvl1pPr>
            <a:lvl2pPr marL="11430" indent="0" algn="ctr">
              <a:buNone/>
              <a:defRPr sz="1400">
                <a:latin typeface="Georgia" panose="02040502050405020303" charset="0"/>
              </a:defRPr>
            </a:lvl2pPr>
            <a:lvl3pPr marL="914400" indent="0">
              <a:buNone/>
              <a:defRPr>
                <a:latin typeface="Georgia" panose="02040502050405020303" charset="0"/>
              </a:defRPr>
            </a:lvl3pPr>
            <a:lvl4pPr marL="1371600" indent="0">
              <a:buNone/>
              <a:defRPr>
                <a:latin typeface="Georgia" panose="02040502050405020303" charset="0"/>
              </a:defRPr>
            </a:lvl4pPr>
            <a:lvl5pPr marL="1828800" indent="0">
              <a:buNone/>
              <a:defRPr>
                <a:latin typeface="Georgia" panose="02040502050405020303" charset="0"/>
              </a:defRPr>
            </a:lvl5pPr>
          </a:lstStyle>
          <a:p>
            <a:pPr lvl="0"/>
            <a:r>
              <a:rPr lang="en-US" dirty="0"/>
              <a:t>Name</a:t>
            </a:r>
            <a:endParaRPr lang="en-US" dirty="0"/>
          </a:p>
          <a:p>
            <a:pPr lvl="1"/>
            <a:r>
              <a:rPr lang="en-US" dirty="0"/>
              <a:t>Title</a:t>
            </a:r>
            <a:endParaRPr lang="en-US" dirty="0"/>
          </a:p>
        </p:txBody>
      </p:sp>
      <p:sp>
        <p:nvSpPr>
          <p:cNvPr id="35" name="Text Placeholder 33"/>
          <p:cNvSpPr>
            <a:spLocks noGrp="1"/>
          </p:cNvSpPr>
          <p:nvPr>
            <p:ph type="body" sz="quarter" idx="23" hasCustomPrompt="1"/>
          </p:nvPr>
        </p:nvSpPr>
        <p:spPr>
          <a:xfrm>
            <a:off x="7643495" y="5107305"/>
            <a:ext cx="2603500" cy="615898"/>
          </a:xfrm>
          <a:prstGeom prst="rect">
            <a:avLst/>
          </a:prstGeom>
        </p:spPr>
        <p:txBody>
          <a:bodyPr lIns="0" tIns="0" rIns="0" bIns="0"/>
          <a:lstStyle>
            <a:lvl1pPr marL="11430" indent="0" algn="ctr">
              <a:buNone/>
              <a:defRPr sz="1600" b="1">
                <a:solidFill>
                  <a:srgbClr val="AB1500"/>
                </a:solidFill>
                <a:latin typeface="Georgia" panose="02040502050405020303" charset="0"/>
              </a:defRPr>
            </a:lvl1pPr>
            <a:lvl2pPr marL="11430" indent="0" algn="ctr">
              <a:buNone/>
              <a:defRPr sz="1400">
                <a:latin typeface="Georgia" panose="02040502050405020303" charset="0"/>
              </a:defRPr>
            </a:lvl2pPr>
            <a:lvl3pPr marL="914400" indent="0">
              <a:buNone/>
              <a:defRPr>
                <a:latin typeface="Georgia" panose="02040502050405020303" charset="0"/>
              </a:defRPr>
            </a:lvl3pPr>
            <a:lvl4pPr marL="1371600" indent="0">
              <a:buNone/>
              <a:defRPr>
                <a:latin typeface="Georgia" panose="02040502050405020303" charset="0"/>
              </a:defRPr>
            </a:lvl4pPr>
            <a:lvl5pPr marL="1828800" indent="0">
              <a:buNone/>
              <a:defRPr>
                <a:latin typeface="Georgia" panose="02040502050405020303" charset="0"/>
              </a:defRPr>
            </a:lvl5pPr>
          </a:lstStyle>
          <a:p>
            <a:pPr lvl="0"/>
            <a:r>
              <a:rPr lang="en-US" dirty="0"/>
              <a:t>Name</a:t>
            </a:r>
            <a:endParaRPr lang="en-US" dirty="0"/>
          </a:p>
          <a:p>
            <a:pPr lvl="1"/>
            <a:r>
              <a:rPr lang="en-US" dirty="0"/>
              <a:t>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lide Photo">
    <p:spTree>
      <p:nvGrpSpPr>
        <p:cNvPr id="1" name=""/>
        <p:cNvGrpSpPr/>
        <p:nvPr/>
      </p:nvGrpSpPr>
      <p:grpSpPr>
        <a:xfrm>
          <a:off x="0" y="0"/>
          <a:ext cx="0" cy="0"/>
          <a:chOff x="0" y="0"/>
          <a:chExt cx="0" cy="0"/>
        </a:xfrm>
      </p:grpSpPr>
      <p:sp>
        <p:nvSpPr>
          <p:cNvPr id="5" name="Picture Placeholder 2"/>
          <p:cNvSpPr>
            <a:spLocks noGrp="1" noChangeAspect="1"/>
          </p:cNvSpPr>
          <p:nvPr>
            <p:ph type="pic" idx="13"/>
          </p:nvPr>
        </p:nvSpPr>
        <p:spPr>
          <a:xfrm>
            <a:off x="212245" y="0"/>
            <a:ext cx="11758083" cy="68580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201896" cy="6858000"/>
          </a:xfrm>
          <a:prstGeom prst="rect">
            <a:avLst/>
          </a:prstGeom>
        </p:spPr>
      </p:pic>
      <p:sp>
        <p:nvSpPr>
          <p:cNvPr id="3" name="Subtitle 2"/>
          <p:cNvSpPr>
            <a:spLocks noGrp="1"/>
          </p:cNvSpPr>
          <p:nvPr>
            <p:ph type="subTitle" idx="1" hasCustomPrompt="1"/>
          </p:nvPr>
        </p:nvSpPr>
        <p:spPr>
          <a:xfrm>
            <a:off x="1066800" y="5493335"/>
            <a:ext cx="10058400" cy="616649"/>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Photo Caption Here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fld>
            <a:endParaRPr lang="en-US" dirty="0"/>
          </a:p>
        </p:txBody>
      </p:sp>
      <p:pic>
        <p:nvPicPr>
          <p:cNvPr id="12" name="Picture 11"/>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p:cNvSpPr>
            <a:spLocks noGrp="1" noChangeAspect="1"/>
          </p:cNvSpPr>
          <p:nvPr>
            <p:ph type="pic" idx="13"/>
          </p:nvPr>
        </p:nvSpPr>
        <p:spPr>
          <a:xfrm>
            <a:off x="1066800" y="1295400"/>
            <a:ext cx="10058400"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arge Photo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201896" cy="6858000"/>
          </a:xfrm>
          <a:prstGeom prst="rect">
            <a:avLst/>
          </a:prstGeom>
        </p:spPr>
      </p:pic>
      <p:sp>
        <p:nvSpPr>
          <p:cNvPr id="3" name="Subtitle 2"/>
          <p:cNvSpPr>
            <a:spLocks noGrp="1"/>
          </p:cNvSpPr>
          <p:nvPr>
            <p:ph type="subTitle" idx="1" hasCustomPrompt="1"/>
          </p:nvPr>
        </p:nvSpPr>
        <p:spPr>
          <a:xfrm>
            <a:off x="1066800" y="5493336"/>
            <a:ext cx="4926496" cy="345450"/>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Short Caption Here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fld>
            <a:endParaRPr lang="en-US" dirty="0"/>
          </a:p>
        </p:txBody>
      </p:sp>
      <p:pic>
        <p:nvPicPr>
          <p:cNvPr id="12" name="Picture 11"/>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p:cNvSpPr>
            <a:spLocks noGrp="1" noChangeAspect="1"/>
          </p:cNvSpPr>
          <p:nvPr>
            <p:ph type="pic" idx="13"/>
          </p:nvPr>
        </p:nvSpPr>
        <p:spPr>
          <a:xfrm>
            <a:off x="1066800"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p:cNvSpPr>
            <a:spLocks noGrp="1" noChangeAspect="1"/>
          </p:cNvSpPr>
          <p:nvPr>
            <p:ph type="pic" idx="14"/>
          </p:nvPr>
        </p:nvSpPr>
        <p:spPr>
          <a:xfrm>
            <a:off x="6185452"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quarter" idx="15" hasCustomPrompt="1"/>
          </p:nvPr>
        </p:nvSpPr>
        <p:spPr>
          <a:xfrm>
            <a:off x="6185452" y="5493336"/>
            <a:ext cx="4939748" cy="345450"/>
          </a:xfrm>
          <a:prstGeom prst="rect">
            <a:avLst/>
          </a:prstGeom>
        </p:spPr>
        <p:txBody>
          <a:bodyPr lIns="0" tIns="0" rIns="0" bIns="0"/>
          <a:lstStyle>
            <a:lvl1pPr marL="0" indent="0">
              <a:buNone/>
              <a:defRPr sz="1800" b="1">
                <a:solidFill>
                  <a:schemeClr val="bg1"/>
                </a:solidFill>
                <a:latin typeface="Georgia" panose="02040502050405020303" charset="0"/>
              </a:defRPr>
            </a:lvl1pPr>
          </a:lstStyle>
          <a:p>
            <a:r>
              <a:rPr lang="en-US" dirty="0"/>
              <a:t>Short Caption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Op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201896" cy="6858000"/>
          </a:xfrm>
          <a:prstGeom prst="rect">
            <a:avLst/>
          </a:prstGeom>
        </p:spPr>
      </p:pic>
      <p:sp>
        <p:nvSpPr>
          <p:cNvPr id="2" name="Title 1"/>
          <p:cNvSpPr>
            <a:spLocks noGrp="1"/>
          </p:cNvSpPr>
          <p:nvPr>
            <p:ph type="ctrTitle" hasCustomPrompt="1"/>
          </p:nvPr>
        </p:nvSpPr>
        <p:spPr>
          <a:xfrm>
            <a:off x="1029222" y="1383120"/>
            <a:ext cx="9181578" cy="2964689"/>
          </a:xfrm>
          <a:prstGeom prst="rect">
            <a:avLst/>
          </a:prstGeom>
        </p:spPr>
        <p:txBody>
          <a:bodyPr lIns="0" tIns="0" rIns="0" bIns="0" anchor="t"/>
          <a:lstStyle>
            <a:lvl1pPr algn="l">
              <a:lnSpc>
                <a:spcPts val="5500"/>
              </a:lnSpc>
              <a:defRPr sz="6500" b="1" i="0">
                <a:solidFill>
                  <a:schemeClr val="bg1"/>
                </a:solidFill>
                <a:latin typeface="Verdana Bold"/>
              </a:defRPr>
            </a:lvl1pPr>
          </a:lstStyle>
          <a:p>
            <a:r>
              <a:rPr lang="en-US" dirty="0"/>
              <a:t>PLACE</a:t>
            </a:r>
            <a:br>
              <a:rPr lang="en-US" dirty="0"/>
            </a:br>
            <a:r>
              <a:rPr lang="en-US" dirty="0"/>
              <a:t>YOUR PRESENTATION NAME HERE</a:t>
            </a:r>
            <a:endParaRPr lang="en-US" dirty="0"/>
          </a:p>
        </p:txBody>
      </p:sp>
      <p:sp>
        <p:nvSpPr>
          <p:cNvPr id="3" name="Subtitle 2"/>
          <p:cNvSpPr>
            <a:spLocks noGrp="1"/>
          </p:cNvSpPr>
          <p:nvPr>
            <p:ph type="subTitle" idx="1" hasCustomPrompt="1"/>
          </p:nvPr>
        </p:nvSpPr>
        <p:spPr>
          <a:xfrm>
            <a:off x="1066800" y="4655811"/>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fld>
            <a:endParaRPr lang="en-US" dirty="0"/>
          </a:p>
        </p:txBody>
      </p:sp>
      <p:pic>
        <p:nvPicPr>
          <p:cNvPr id="12" name="Picture 11"/>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066800" y="6161150"/>
            <a:ext cx="1023257" cy="3766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Line Hed &amp; Paragrap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endParaRPr lang="en-US" dirty="0"/>
          </a:p>
        </p:txBody>
      </p:sp>
      <p:sp>
        <p:nvSpPr>
          <p:cNvPr id="3" name="Text Placeholder 2"/>
          <p:cNvSpPr>
            <a:spLocks noGrp="1"/>
          </p:cNvSpPr>
          <p:nvPr>
            <p:ph type="body" idx="1" hasCustomPrompt="1"/>
          </p:nvPr>
        </p:nvSpPr>
        <p:spPr>
          <a:xfrm>
            <a:off x="1066800" y="2190127"/>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endParaRPr lang="en-US" dirty="0"/>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endParaRPr lang="en-US" dirty="0"/>
          </a:p>
        </p:txBody>
      </p:sp>
      <p:sp>
        <p:nvSpPr>
          <p:cNvPr id="4" name="Slide Number Placeholder 3"/>
          <p:cNvSpPr>
            <a:spLocks noGrp="1"/>
          </p:cNvSpPr>
          <p:nvPr>
            <p:ph type="sldNum" sz="quarter" idx="10"/>
          </p:nvPr>
        </p:nvSpPr>
        <p:spPr/>
        <p:txBody>
          <a:bodyPr/>
          <a:lstStyle/>
          <a:p>
            <a:fld id="{88AEDF26-E5C1-7243-A0E0-6304CF8365A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Hed &amp; Bullet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5" name="Text Placeholder 2"/>
          <p:cNvSpPr>
            <a:spLocks noGrp="1"/>
          </p:cNvSpPr>
          <p:nvPr>
            <p:ph type="body" idx="1" hasCustomPrompt="1"/>
          </p:nvPr>
        </p:nvSpPr>
        <p:spPr>
          <a:xfrm>
            <a:off x="1066800" y="2240927"/>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9" name="Title 1"/>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d &amp; Paragrap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667221"/>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a:t>
            </a:r>
            <a:endParaRPr lang="en-US" dirty="0"/>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7" name="Title 1"/>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d &amp; Bullet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707861"/>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7" name="Title 1"/>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d, Bullets, Phot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703890"/>
            <a:ext cx="4533900" cy="2776206"/>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5" name="Picture Placeholder 2"/>
          <p:cNvSpPr>
            <a:spLocks noGrp="1" noChangeAspect="1"/>
          </p:cNvSpPr>
          <p:nvPr>
            <p:ph type="pic" idx="13"/>
          </p:nvPr>
        </p:nvSpPr>
        <p:spPr>
          <a:xfrm>
            <a:off x="5854149" y="2703890"/>
            <a:ext cx="5271052" cy="2990789"/>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d, Bullets, Phot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5" name="Picture Placeholder 2"/>
          <p:cNvSpPr>
            <a:spLocks noGrp="1" noChangeAspect="1"/>
          </p:cNvSpPr>
          <p:nvPr>
            <p:ph type="pic" idx="13"/>
          </p:nvPr>
        </p:nvSpPr>
        <p:spPr>
          <a:xfrm>
            <a:off x="5854148" y="1305339"/>
            <a:ext cx="5271052"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d, Bullets, 2 Photo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855" indent="-225425">
              <a:buFont typeface="Arial" panose="020B0604020202020204" pitchFamily="34" charset="0"/>
              <a:buChar char="•"/>
              <a:defRPr sz="2000" b="0" i="0">
                <a:solidFill>
                  <a:schemeClr val="tx1"/>
                </a:solidFill>
                <a:latin typeface="Georgia Regular" panose="02040502050405020303" pitchFamily="18" charset="0"/>
              </a:defRPr>
            </a:lvl2pPr>
            <a:lvl3pPr marL="520700" indent="-284480">
              <a:buFont typeface="Courier New" panose="02070309020205020404" pitchFamily="49" charset="0"/>
              <a:buChar char="o"/>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endParaRPr lang="en-US" dirty="0"/>
          </a:p>
          <a:p>
            <a:pPr lvl="1"/>
            <a:r>
              <a:rPr lang="en-US" dirty="0"/>
              <a:t>Bulleted text here (second level)</a:t>
            </a:r>
            <a:endParaRPr lang="en-US" dirty="0"/>
          </a:p>
          <a:p>
            <a:pPr lvl="2"/>
            <a:r>
              <a:rPr lang="en-US" dirty="0"/>
              <a:t>Sub Bullet Here (third level)</a:t>
            </a:r>
            <a:endParaRPr lang="en-US" dirty="0"/>
          </a:p>
        </p:txBody>
      </p:sp>
      <p:sp>
        <p:nvSpPr>
          <p:cNvPr id="6" name="Slide Number Placeholder 5"/>
          <p:cNvSpPr>
            <a:spLocks noGrp="1"/>
          </p:cNvSpPr>
          <p:nvPr>
            <p:ph type="sldNum" sz="quarter" idx="12"/>
          </p:nvPr>
        </p:nvSpPr>
        <p:spPr/>
        <p:txBody>
          <a:bodyPr/>
          <a:lstStyle/>
          <a:p>
            <a:fld id="{88AEDF26-E5C1-7243-A0E0-6304CF8365AC}" type="slidenum">
              <a:rPr lang="en-US" smtClean="0"/>
            </a:fld>
            <a:endParaRPr lang="en-US"/>
          </a:p>
        </p:txBody>
      </p:sp>
      <p:sp>
        <p:nvSpPr>
          <p:cNvPr id="5" name="Picture Placeholder 2"/>
          <p:cNvSpPr>
            <a:spLocks noGrp="1" noChangeAspect="1"/>
          </p:cNvSpPr>
          <p:nvPr>
            <p:ph type="pic" idx="13"/>
          </p:nvPr>
        </p:nvSpPr>
        <p:spPr>
          <a:xfrm>
            <a:off x="8537712" y="1315499"/>
            <a:ext cx="2587487"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7" name="Picture Placeholder 2"/>
          <p:cNvSpPr>
            <a:spLocks noGrp="1" noChangeAspect="1"/>
          </p:cNvSpPr>
          <p:nvPr>
            <p:ph type="pic" idx="14"/>
          </p:nvPr>
        </p:nvSpPr>
        <p:spPr>
          <a:xfrm>
            <a:off x="5854148" y="1315499"/>
            <a:ext cx="2589575"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6.jpeg"/><Relationship Id="rId17" Type="http://schemas.openxmlformats.org/officeDocument/2006/relationships/image" Target="../media/image5.jpeg"/><Relationship Id="rId16" Type="http://schemas.openxmlformats.org/officeDocument/2006/relationships/image" Target="../media/image4.jpeg"/><Relationship Id="rId15" Type="http://schemas.openxmlformats.org/officeDocument/2006/relationships/image" Target="../media/image1.tiff"/><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457156" y="6286521"/>
            <a:ext cx="2743200" cy="365125"/>
          </a:xfrm>
          <a:prstGeom prst="rect">
            <a:avLst/>
          </a:prstGeom>
        </p:spPr>
        <p:txBody>
          <a:bodyPr vert="horz" lIns="91440" tIns="45720" rIns="91440" bIns="45720" rtlCol="0" anchor="ctr"/>
          <a:lstStyle>
            <a:lvl1pPr algn="r">
              <a:defRPr sz="1000" b="1" i="0">
                <a:solidFill>
                  <a:schemeClr val="tx1">
                    <a:tint val="75000"/>
                  </a:schemeClr>
                </a:solidFill>
                <a:latin typeface="Georgia Bold" panose="02040502050405020303" pitchFamily="18" charset="0"/>
              </a:defRPr>
            </a:lvl1pPr>
          </a:lstStyle>
          <a:p>
            <a:fld id="{88AEDF26-E5C1-7243-A0E0-6304CF8365AC}" type="slidenum">
              <a:rPr lang="en-US" smtClean="0"/>
            </a:fld>
            <a:endParaRPr lang="en-US" dirty="0"/>
          </a:p>
        </p:txBody>
      </p:sp>
      <p:pic>
        <p:nvPicPr>
          <p:cNvPr id="12" name="Picture 11"/>
          <p:cNvPicPr>
            <a:picLocks noChangeAspect="1"/>
          </p:cNvPicPr>
          <p:nvPr userDrawn="1"/>
        </p:nvPicPr>
        <p:blipFill>
          <a:blip r:embed="rId15"/>
          <a:stretch>
            <a:fillRect/>
          </a:stretch>
        </p:blipFill>
        <p:spPr>
          <a:xfrm>
            <a:off x="11975699" y="0"/>
            <a:ext cx="216301" cy="6858000"/>
          </a:xfrm>
          <a:prstGeom prst="rect">
            <a:avLst/>
          </a:prstGeom>
        </p:spPr>
      </p:pic>
      <p:pic>
        <p:nvPicPr>
          <p:cNvPr id="16" name="Picture 15"/>
          <p:cNvPicPr>
            <a:picLocks noChangeAspect="1"/>
          </p:cNvPicPr>
          <p:nvPr userDrawn="1"/>
        </p:nvPicPr>
        <p:blipFill>
          <a:blip r:embed="rId16"/>
          <a:stretch>
            <a:fillRect/>
          </a:stretch>
        </p:blipFill>
        <p:spPr>
          <a:xfrm>
            <a:off x="0" y="0"/>
            <a:ext cx="216301" cy="6858000"/>
          </a:xfrm>
          <a:prstGeom prst="rect">
            <a:avLst/>
          </a:prstGeom>
        </p:spPr>
      </p:pic>
      <p:pic>
        <p:nvPicPr>
          <p:cNvPr id="19" name="Picture 18"/>
          <p:cNvPicPr>
            <a:picLocks noChangeAspect="1"/>
          </p:cNvPicPr>
          <p:nvPr userDrawn="1"/>
        </p:nvPicPr>
        <p:blipFill>
          <a:blip r:embed="rId17"/>
          <a:stretch>
            <a:fillRect/>
          </a:stretch>
        </p:blipFill>
        <p:spPr>
          <a:xfrm>
            <a:off x="1066800" y="381250"/>
            <a:ext cx="2609241" cy="440998"/>
          </a:xfrm>
          <a:prstGeom prst="rect">
            <a:avLst/>
          </a:prstGeom>
        </p:spPr>
      </p:pic>
      <p:pic>
        <p:nvPicPr>
          <p:cNvPr id="23" name="Picture 22"/>
          <p:cNvPicPr>
            <a:picLocks noChangeAspect="1"/>
          </p:cNvPicPr>
          <p:nvPr userDrawn="1"/>
        </p:nvPicPr>
        <p:blipFill>
          <a:blip r:embed="rId18"/>
          <a:stretch>
            <a:fillRect/>
          </a:stretch>
        </p:blipFill>
        <p:spPr>
          <a:xfrm>
            <a:off x="1066800" y="6162805"/>
            <a:ext cx="1021875" cy="376107"/>
          </a:xfrm>
          <a:prstGeom prst="rect">
            <a:avLst/>
          </a:prstGeom>
        </p:spPr>
      </p:pic>
      <p:cxnSp>
        <p:nvCxnSpPr>
          <p:cNvPr id="25" name="Straight Connector 24"/>
          <p:cNvCxnSpPr/>
          <p:nvPr userDrawn="1"/>
        </p:nvCxnSpPr>
        <p:spPr>
          <a:xfrm>
            <a:off x="1066800" y="5999967"/>
            <a:ext cx="10058400" cy="0"/>
          </a:xfrm>
          <a:prstGeom prst="line">
            <a:avLst/>
          </a:prstGeom>
          <a:ln w="25400"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z="2400" dirty="0"/>
              <a:t>AMS 545 Optional Project: Implementation of KD Trees</a:t>
            </a:r>
            <a:endParaRPr lang="en-US" sz="2400" dirty="0"/>
          </a:p>
          <a:p>
            <a:r>
              <a:rPr lang="en-US" sz="2400" dirty="0"/>
              <a:t>Wenhan Gao</a:t>
            </a:r>
            <a:endParaRPr lang="en-US" sz="2400" dirty="0"/>
          </a:p>
        </p:txBody>
      </p:sp>
      <p:sp>
        <p:nvSpPr>
          <p:cNvPr id="3" name="Slide Number Placeholder 2"/>
          <p:cNvSpPr>
            <a:spLocks noGrp="1"/>
          </p:cNvSpPr>
          <p:nvPr>
            <p:ph type="sldNum" sz="quarter" idx="12"/>
          </p:nvPr>
        </p:nvSpPr>
        <p:spPr/>
        <p:txBody>
          <a:bodyPr/>
          <a:lstStyle/>
          <a:p>
            <a:fld id="{88AEDF26-E5C1-7243-A0E0-6304CF8365AC}"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AEDF26-E5C1-7243-A0E0-6304CF8365AC}" type="slidenum">
              <a:rPr lang="en-US" smtClean="0"/>
            </a:fld>
            <a:endParaRPr lang="en-US"/>
          </a:p>
        </p:txBody>
      </p:sp>
      <p:sp>
        <p:nvSpPr>
          <p:cNvPr id="8" name="Title 7"/>
          <p:cNvSpPr>
            <a:spLocks noGrp="1"/>
          </p:cNvSpPr>
          <p:nvPr>
            <p:ph type="title"/>
          </p:nvPr>
        </p:nvSpPr>
        <p:spPr>
          <a:xfrm>
            <a:off x="1066800" y="1004676"/>
            <a:ext cx="10058400" cy="447260"/>
          </a:xfrm>
        </p:spPr>
        <p:txBody>
          <a:bodyPr/>
          <a:lstStyle/>
          <a:p>
            <a:r>
              <a:rPr lang="en-US" dirty="0"/>
              <a:t>Additional Timing Results</a:t>
            </a:r>
            <a:endParaRPr lang="en-US" dirty="0"/>
          </a:p>
        </p:txBody>
      </p:sp>
      <p:sp>
        <p:nvSpPr>
          <p:cNvPr id="7" name="TextBox 6"/>
          <p:cNvSpPr txBox="1"/>
          <p:nvPr/>
        </p:nvSpPr>
        <p:spPr>
          <a:xfrm>
            <a:off x="1305017" y="5220070"/>
            <a:ext cx="8913181" cy="369332"/>
          </a:xfrm>
          <a:prstGeom prst="rect">
            <a:avLst/>
          </a:prstGeom>
        </p:spPr>
        <p:txBody>
          <a:bodyPr wrap="square" lIns="0" tIns="0" rIns="0" bIns="0" rtlCol="0">
            <a:spAutoFit/>
          </a:bodyPr>
          <a:lstStyle/>
          <a:p>
            <a:pPr algn="l"/>
            <a:r>
              <a:rPr lang="en-US" sz="2400" dirty="0">
                <a:latin typeface="Georgia Regular"/>
              </a:rPr>
              <a:t>The KD Tree structure is much faster than the naïve method!</a:t>
            </a:r>
            <a:endParaRPr lang="en-US" sz="2400" dirty="0">
              <a:latin typeface="Georgia Regular"/>
            </a:endParaRPr>
          </a:p>
        </p:txBody>
      </p:sp>
      <p:pic>
        <p:nvPicPr>
          <p:cNvPr id="5" name="Picture 4"/>
          <p:cNvPicPr>
            <a:picLocks noChangeAspect="1"/>
          </p:cNvPicPr>
          <p:nvPr/>
        </p:nvPicPr>
        <p:blipFill>
          <a:blip r:embed="rId1"/>
          <a:stretch>
            <a:fillRect/>
          </a:stretch>
        </p:blipFill>
        <p:spPr>
          <a:xfrm>
            <a:off x="8940753" y="2353299"/>
            <a:ext cx="2325010" cy="1965408"/>
          </a:xfrm>
          <a:prstGeom prst="rect">
            <a:avLst/>
          </a:prstGeom>
        </p:spPr>
      </p:pic>
      <p:pic>
        <p:nvPicPr>
          <p:cNvPr id="10" name="Picture 9"/>
          <p:cNvPicPr>
            <a:picLocks noChangeAspect="1"/>
          </p:cNvPicPr>
          <p:nvPr/>
        </p:nvPicPr>
        <p:blipFill>
          <a:blip r:embed="rId2"/>
          <a:stretch>
            <a:fillRect/>
          </a:stretch>
        </p:blipFill>
        <p:spPr>
          <a:xfrm>
            <a:off x="926237" y="1641038"/>
            <a:ext cx="7719417" cy="3389929"/>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9508454" y="4489311"/>
                <a:ext cx="1419488" cy="186718"/>
              </a:xfrm>
              <a:prstGeom prst="rect">
                <a:avLst/>
              </a:prstGeom>
            </p:spPr>
            <p:txBody>
              <a:bodyPr wrap="square" lIns="0" tIns="0" rIns="0" bIns="0" rtlCol="0">
                <a:spAutoFit/>
              </a:bodyPr>
              <a:lstStyle/>
              <a:p>
                <a:pPr algn="l"/>
                <a:r>
                  <a:rPr lang="en-US" sz="1200" dirty="0"/>
                  <a:t>Reference: plot of </a:t>
                </a:r>
                <a14:m>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𝑥</m:t>
                        </m:r>
                      </m:e>
                    </m:rad>
                  </m:oMath>
                </a14:m>
                <a:endParaRPr lang="en-US" sz="1200" dirty="0"/>
              </a:p>
            </p:txBody>
          </p:sp>
        </mc:Choice>
        <mc:Fallback>
          <p:sp>
            <p:nvSpPr>
              <p:cNvPr id="11" name="TextBox 10"/>
              <p:cNvSpPr txBox="1">
                <a:spLocks noRot="1" noChangeAspect="1" noMove="1" noResize="1" noEditPoints="1" noAdjustHandles="1" noChangeArrowheads="1" noChangeShapeType="1" noTextEdit="1"/>
              </p:cNvSpPr>
              <p:nvPr/>
            </p:nvSpPr>
            <p:spPr>
              <a:xfrm>
                <a:off x="9508454" y="4489311"/>
                <a:ext cx="1419488" cy="186718"/>
              </a:xfrm>
              <a:prstGeom prst="rect">
                <a:avLst/>
              </a:prstGeom>
              <a:blipFill rotWithShape="1">
                <a:blip r:embed="rId3"/>
                <a:stretch>
                  <a:fillRect l="-42" t="-266" r="16" b="-59"/>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Thank you!</a:t>
            </a:r>
            <a:endParaRPr lang="en-US" dirty="0"/>
          </a:p>
        </p:txBody>
      </p:sp>
      <p:pic>
        <p:nvPicPr>
          <p:cNvPr id="10" name="Picture Placeholder 9" descr="Logo&#10;&#10;Description automatically generated"/>
          <p:cNvPicPr>
            <a:picLocks noGrp="1" noChangeAspect="1"/>
          </p:cNvPicPr>
          <p:nvPr>
            <p:ph type="pic" idx="13"/>
          </p:nvPr>
        </p:nvPicPr>
        <p:blipFill rotWithShape="1">
          <a:blip r:embed="rId1"/>
          <a:srcRect l="1171" t="6964" r="747" b="8701"/>
          <a:stretch>
            <a:fillRect/>
          </a:stretch>
        </p:blipFill>
        <p:spPr>
          <a:xfrm>
            <a:off x="1066800" y="984520"/>
            <a:ext cx="5012093" cy="4308951"/>
          </a:xfrm>
        </p:spPr>
      </p:pic>
      <p:sp>
        <p:nvSpPr>
          <p:cNvPr id="4" name="Slide Number Placeholder 3"/>
          <p:cNvSpPr>
            <a:spLocks noGrp="1"/>
          </p:cNvSpPr>
          <p:nvPr>
            <p:ph type="sldNum" sz="quarter" idx="12"/>
          </p:nvPr>
        </p:nvSpPr>
        <p:spPr/>
        <p:txBody>
          <a:bodyPr/>
          <a:lstStyle/>
          <a:p>
            <a:fld id="{88AEDF26-E5C1-7243-A0E0-6304CF8365AC}"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222" y="1383120"/>
            <a:ext cx="10264854" cy="2964689"/>
          </a:xfrm>
        </p:spPr>
        <p:txBody>
          <a:bodyPr/>
          <a:lstStyle/>
          <a:p>
            <a:r>
              <a:rPr lang="en-US" sz="5400" dirty="0"/>
              <a:t>AMS 545 Optional Project</a:t>
            </a:r>
            <a:br>
              <a:rPr lang="en-US" sz="5400" dirty="0"/>
            </a:br>
            <a:r>
              <a:rPr lang="en-US" sz="5400" dirty="0"/>
              <a:t> </a:t>
            </a:r>
            <a:br>
              <a:rPr lang="en-US" sz="6600" dirty="0"/>
            </a:br>
            <a:r>
              <a:rPr lang="en-US" sz="4400" dirty="0"/>
              <a:t>Implementation of KD Trees</a:t>
            </a:r>
            <a:endParaRPr lang="en-US" sz="4400" dirty="0"/>
          </a:p>
        </p:txBody>
      </p:sp>
      <p:sp>
        <p:nvSpPr>
          <p:cNvPr id="3" name="Subtitle 2"/>
          <p:cNvSpPr>
            <a:spLocks noGrp="1"/>
          </p:cNvSpPr>
          <p:nvPr>
            <p:ph type="subTitle" idx="1"/>
          </p:nvPr>
        </p:nvSpPr>
        <p:spPr/>
        <p:txBody>
          <a:bodyPr/>
          <a:lstStyle/>
          <a:p>
            <a:r>
              <a:rPr lang="en-US" dirty="0"/>
              <a:t>Wenhan Gao</a:t>
            </a:r>
            <a:endParaRPr lang="en-US" dirty="0"/>
          </a:p>
        </p:txBody>
      </p:sp>
      <p:sp>
        <p:nvSpPr>
          <p:cNvPr id="4" name="Slide Number Placeholder 3"/>
          <p:cNvSpPr>
            <a:spLocks noGrp="1"/>
          </p:cNvSpPr>
          <p:nvPr>
            <p:ph type="sldNum" sz="quarter" idx="12"/>
          </p:nvPr>
        </p:nvSpPr>
        <p:spPr/>
        <p:txBody>
          <a:bodyPr/>
          <a:lstStyle/>
          <a:p>
            <a:fld id="{88AEDF26-E5C1-7243-A0E0-6304CF8365AC}"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1056641"/>
            <a:ext cx="10058400" cy="557976"/>
          </a:xfrm>
        </p:spPr>
        <p:txBody>
          <a:bodyPr/>
          <a:lstStyle/>
          <a:p>
            <a:r>
              <a:rPr lang="en-US" dirty="0"/>
              <a:t>Project Description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036320" y="1614617"/>
                <a:ext cx="10058400" cy="3724641"/>
              </a:xfrm>
            </p:spPr>
            <p:txBody>
              <a:bodyPr/>
              <a:lstStyle/>
              <a:p>
                <a:pPr marL="457200" indent="-457200">
                  <a:buAutoNum type="arabicPeriod"/>
                </a:pPr>
                <a:r>
                  <a:rPr lang="en-US" dirty="0"/>
                  <a:t>KD-trees for points in the plane will be implemented.</a:t>
                </a:r>
                <a:endParaRPr lang="en-US" dirty="0"/>
              </a:p>
              <a:p>
                <a:pPr marL="457200" indent="-457200">
                  <a:buAutoNum type="arabicPeriod"/>
                </a:pPr>
                <a:r>
                  <a:rPr lang="en-US" dirty="0"/>
                  <a:t>Timing experiments will be conducted. For various </a:t>
                </a:r>
                <a14:m>
                  <m:oMath xmlns:m="http://schemas.openxmlformats.org/officeDocument/2006/math">
                    <m:r>
                      <a:rPr lang="en-US" i="1" dirty="0" smtClean="0">
                        <a:latin typeface="Cambria Math" panose="02040503050406030204" pitchFamily="18" charset="0"/>
                      </a:rPr>
                      <m:t>𝑛</m:t>
                    </m:r>
                  </m:oMath>
                </a14:m>
                <a:r>
                  <a:rPr lang="en-US" dirty="0"/>
                  <a:t>, a set </a:t>
                </a:r>
                <a14:m>
                  <m:oMath xmlns:m="http://schemas.openxmlformats.org/officeDocument/2006/math">
                    <m:r>
                      <a:rPr lang="en-US" i="1" dirty="0" smtClean="0">
                        <a:latin typeface="Cambria Math" panose="02040503050406030204" pitchFamily="18" charset="0"/>
                      </a:rPr>
                      <m:t>𝑆</m:t>
                    </m:r>
                  </m:oMath>
                </a14:m>
                <a:r>
                  <a:rPr lang="en-US" dirty="0"/>
                  <a:t> of </a:t>
                </a:r>
                <a14:m>
                  <m:oMath xmlns:m="http://schemas.openxmlformats.org/officeDocument/2006/math">
                    <m:r>
                      <a:rPr lang="en-US" i="1" dirty="0">
                        <a:latin typeface="Cambria Math" panose="02040503050406030204" pitchFamily="18" charset="0"/>
                      </a:rPr>
                      <m:t>𝑛</m:t>
                    </m:r>
                  </m:oMath>
                </a14:m>
                <a:r>
                  <a:rPr lang="en-US" dirty="0"/>
                  <a:t> random points in the unit square will be generated. The KD-tree for each </a:t>
                </a:r>
                <a14:m>
                  <m:oMath xmlns:m="http://schemas.openxmlformats.org/officeDocument/2006/math">
                    <m:r>
                      <a:rPr lang="en-US" i="1" dirty="0">
                        <a:latin typeface="Cambria Math" panose="02040503050406030204" pitchFamily="18" charset="0"/>
                      </a:rPr>
                      <m:t>𝑆</m:t>
                    </m:r>
                  </m:oMath>
                </a14:m>
                <a:r>
                  <a:rPr lang="en-US" dirty="0"/>
                  <a:t> will be built. The time it takes to answer a query </a:t>
                </a:r>
                <a14:m>
                  <m:oMath xmlns:m="http://schemas.openxmlformats.org/officeDocument/2006/math">
                    <m:r>
                      <a:rPr lang="en-US" i="1" dirty="0" smtClean="0">
                        <a:latin typeface="Cambria Math" panose="02040503050406030204" pitchFamily="18" charset="0"/>
                      </a:rPr>
                      <m:t>𝑄</m:t>
                    </m:r>
                  </m:oMath>
                </a14:m>
                <a:r>
                  <a:rPr lang="en-US" dirty="0"/>
                  <a:t> given by a box rectangle,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45</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55</m:t>
                        </m:r>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45</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55</m:t>
                        </m:r>
                      </m:e>
                    </m:d>
                  </m:oMath>
                </a14:m>
                <a:r>
                  <a:rPr lang="en-US" dirty="0"/>
                  <a:t>, will be recorded.</a:t>
                </a:r>
                <a:endParaRPr lang="en-US" dirty="0"/>
              </a:p>
              <a:p>
                <a:pPr marL="457200" indent="-457200">
                  <a:buAutoNum type="arabicPeriod"/>
                </a:pPr>
                <a:r>
                  <a:rPr lang="en-US" dirty="0"/>
                  <a:t>Same experiments for “point in set” search. In other words, </a:t>
                </a:r>
                <a14:m>
                  <m:oMath xmlns:m="http://schemas.openxmlformats.org/officeDocument/2006/math">
                    <m:r>
                      <a:rPr lang="en-US" i="1" dirty="0" smtClean="0">
                        <a:latin typeface="Cambria Math" panose="02040503050406030204" pitchFamily="18" charset="0"/>
                      </a:rPr>
                      <m:t>𝑄</m:t>
                    </m:r>
                  </m:oMath>
                </a14:m>
                <a:r>
                  <a:rPr lang="en-US" dirty="0"/>
                  <a:t> is now a “point” of the form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45</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5</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55</m:t>
                        </m:r>
                      </m:e>
                    </m:d>
                  </m:oMath>
                </a14:m>
                <a:r>
                  <a:rPr lang="en-US" dirty="0"/>
                  <a:t>.</a:t>
                </a:r>
                <a:endParaRPr lang="en-US" dirty="0"/>
              </a:p>
              <a:p>
                <a:pPr marL="457200" indent="-457200">
                  <a:buAutoNum type="arabicPeriod"/>
                </a:pPr>
                <a:r>
                  <a:rPr lang="en-US" dirty="0"/>
                  <a:t>KD-trees will also be used on an input set of axis-aligned rectangles so that those within a query box can be reported. This will be treated as a 4D range search problem. </a:t>
                </a:r>
                <a:endParaRPr lang="en-US" dirty="0"/>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1036320" y="1614617"/>
                <a:ext cx="10058400" cy="3724641"/>
              </a:xfrm>
              <a:blipFill rotWithShape="1">
                <a:blip r:embed="rId1"/>
                <a:stretch>
                  <a:fillRect t="-12" r="-63" b="5"/>
                </a:stretch>
              </a:blipFill>
            </p:spPr>
            <p:txBody>
              <a:bodyPr/>
              <a:lstStyle/>
              <a:p>
                <a:r>
                  <a:rPr lang="en-US" altLang="en-US">
                    <a:noFill/>
                  </a:rPr>
                  <a:t> </a:t>
                </a:r>
              </a:p>
            </p:txBody>
          </p:sp>
        </mc:Fallback>
      </mc:AlternateContent>
      <p:sp>
        <p:nvSpPr>
          <p:cNvPr id="4" name="Slide Number Placeholder 3"/>
          <p:cNvSpPr>
            <a:spLocks noGrp="1"/>
          </p:cNvSpPr>
          <p:nvPr>
            <p:ph type="sldNum" sz="quarter" idx="10"/>
          </p:nvPr>
        </p:nvSpPr>
        <p:spPr/>
        <p:txBody>
          <a:bodyPr/>
          <a:lstStyle/>
          <a:p>
            <a:fld id="{88AEDF26-E5C1-7243-A0E0-6304CF8365AC}"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6320" y="998801"/>
            <a:ext cx="10058400" cy="516961"/>
          </a:xfrm>
        </p:spPr>
        <p:txBody>
          <a:bodyPr/>
          <a:lstStyle/>
          <a:p>
            <a:r>
              <a:rPr lang="en-US" dirty="0"/>
              <a:t>Pseudo-code</a:t>
            </a:r>
            <a:endParaRPr lang="en-US" dirty="0"/>
          </a:p>
        </p:txBody>
      </p:sp>
      <p:sp>
        <p:nvSpPr>
          <p:cNvPr id="4" name="Slide Number Placeholder 3"/>
          <p:cNvSpPr>
            <a:spLocks noGrp="1"/>
          </p:cNvSpPr>
          <p:nvPr>
            <p:ph type="sldNum" sz="quarter" idx="12"/>
          </p:nvPr>
        </p:nvSpPr>
        <p:spPr/>
        <p:txBody>
          <a:bodyPr/>
          <a:lstStyle/>
          <a:p>
            <a:fld id="{88AEDF26-E5C1-7243-A0E0-6304CF8365AC}" type="slidenum">
              <a:rPr lang="en-US" smtClean="0"/>
            </a:fld>
            <a:endParaRPr lang="en-US"/>
          </a:p>
        </p:txBody>
      </p:sp>
      <p:pic>
        <p:nvPicPr>
          <p:cNvPr id="6" name="Picture 5"/>
          <p:cNvPicPr>
            <a:picLocks noChangeAspect="1"/>
          </p:cNvPicPr>
          <p:nvPr/>
        </p:nvPicPr>
        <p:blipFill>
          <a:blip r:embed="rId1"/>
          <a:stretch>
            <a:fillRect/>
          </a:stretch>
        </p:blipFill>
        <p:spPr>
          <a:xfrm>
            <a:off x="929228" y="1515762"/>
            <a:ext cx="5166772" cy="4550817"/>
          </a:xfrm>
          <a:prstGeom prst="rect">
            <a:avLst/>
          </a:prstGeom>
        </p:spPr>
      </p:pic>
      <p:sp>
        <p:nvSpPr>
          <p:cNvPr id="12" name="TextBox 11"/>
          <p:cNvSpPr txBox="1"/>
          <p:nvPr/>
        </p:nvSpPr>
        <p:spPr>
          <a:xfrm>
            <a:off x="5964194" y="1515762"/>
            <a:ext cx="5236161" cy="4154984"/>
          </a:xfrm>
          <a:prstGeom prst="rect">
            <a:avLst/>
          </a:prstGeom>
        </p:spPr>
        <p:txBody>
          <a:bodyPr wrap="square" lIns="0" tIns="0" rIns="0" bIns="0" rtlCol="0">
            <a:spAutoFit/>
          </a:bodyPr>
          <a:lstStyle/>
          <a:p>
            <a:pPr algn="l"/>
            <a:r>
              <a:rPr lang="en-US" dirty="0">
                <a:latin typeface="Georgia Regular"/>
              </a:rPr>
              <a:t>In a nutshell, the construction of KD trees is done by recursion. Each time, the list of input “points” is split in half by the median value in “current dimension” to construct the left and right subtrees.</a:t>
            </a:r>
            <a:endParaRPr lang="en-US" dirty="0">
              <a:latin typeface="Georgia Regular"/>
            </a:endParaRPr>
          </a:p>
          <a:p>
            <a:pPr algn="l"/>
            <a:endParaRPr lang="en-US" dirty="0">
              <a:latin typeface="Georgia Regular"/>
            </a:endParaRPr>
          </a:p>
          <a:p>
            <a:pPr algn="l"/>
            <a:endParaRPr lang="en-US" dirty="0">
              <a:latin typeface="Georgia Regular"/>
            </a:endParaRPr>
          </a:p>
          <a:p>
            <a:pPr algn="l"/>
            <a:endParaRPr lang="en-US" dirty="0">
              <a:latin typeface="Georgia Regular"/>
            </a:endParaRPr>
          </a:p>
          <a:p>
            <a:pPr algn="l"/>
            <a:endParaRPr lang="en-US" dirty="0">
              <a:latin typeface="Georgia Regular"/>
            </a:endParaRPr>
          </a:p>
          <a:p>
            <a:pPr algn="l"/>
            <a:endParaRPr lang="en-US" dirty="0">
              <a:latin typeface="Georgia Regular"/>
            </a:endParaRPr>
          </a:p>
          <a:p>
            <a:pPr algn="l"/>
            <a:endParaRPr lang="en-US" dirty="0">
              <a:latin typeface="Georgia Regular"/>
            </a:endParaRPr>
          </a:p>
          <a:p>
            <a:pPr algn="l"/>
            <a:r>
              <a:rPr lang="en-US" dirty="0">
                <a:latin typeface="Georgia Regular"/>
              </a:rPr>
              <a:t>The query is done by recursion as well. If the right or left region intersect the query box, we descent a path down the right or left child, possibly both, until a leaf node is reached, and we test if leaf node is in the query box.</a:t>
            </a:r>
            <a:endParaRPr lang="en-US" dirty="0">
              <a:latin typeface="Georgi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AEDF26-E5C1-7243-A0E0-6304CF8365AC}" type="slidenum">
              <a:rPr lang="en-US" smtClean="0"/>
            </a:fld>
            <a:endParaRPr lang="en-US"/>
          </a:p>
        </p:txBody>
      </p:sp>
      <p:sp>
        <p:nvSpPr>
          <p:cNvPr id="5" name="Title 4"/>
          <p:cNvSpPr>
            <a:spLocks noGrp="1"/>
          </p:cNvSpPr>
          <p:nvPr>
            <p:ph type="title"/>
          </p:nvPr>
        </p:nvSpPr>
        <p:spPr/>
        <p:txBody>
          <a:bodyPr/>
          <a:lstStyle/>
          <a:p>
            <a:r>
              <a:rPr lang="en-US" dirty="0"/>
              <a:t>Program Demo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AEDF26-E5C1-7243-A0E0-6304CF8365AC}" type="slidenum">
              <a:rPr lang="en-US" smtClean="0"/>
            </a:fld>
            <a:endParaRPr lang="en-US"/>
          </a:p>
        </p:txBody>
      </p:sp>
      <p:sp>
        <p:nvSpPr>
          <p:cNvPr id="5" name="Title 4"/>
          <p:cNvSpPr>
            <a:spLocks noGrp="1"/>
          </p:cNvSpPr>
          <p:nvPr>
            <p:ph type="title"/>
          </p:nvPr>
        </p:nvSpPr>
        <p:spPr>
          <a:xfrm>
            <a:off x="425043" y="1090197"/>
            <a:ext cx="10058400" cy="1057517"/>
          </a:xfrm>
        </p:spPr>
        <p:txBody>
          <a:bodyPr/>
          <a:lstStyle/>
          <a:p>
            <a:pPr algn="l"/>
            <a:r>
              <a:rPr lang="en-US" dirty="0">
                <a:latin typeface="Georgia Regular"/>
              </a:rPr>
              <a:t>E</a:t>
            </a:r>
            <a:r>
              <a:rPr lang="en-US" altLang="zh-CN" dirty="0">
                <a:latin typeface="Georgia Regular"/>
              </a:rPr>
              <a:t>xample of a KD </a:t>
            </a:r>
            <a:r>
              <a:rPr lang="en-US" altLang="zh-CN" sz="4400" dirty="0">
                <a:latin typeface="Georgia Regular"/>
              </a:rPr>
              <a:t>Tree</a:t>
            </a:r>
            <a:r>
              <a:rPr lang="en-US" altLang="zh-CN" dirty="0">
                <a:latin typeface="Georgia Regular"/>
              </a:rPr>
              <a:t> in 4D</a:t>
            </a:r>
            <a:endParaRPr lang="en-US" dirty="0">
              <a:latin typeface="Georgia Regular"/>
            </a:endParaRPr>
          </a:p>
        </p:txBody>
      </p:sp>
      <mc:AlternateContent xmlns:mc="http://schemas.openxmlformats.org/markup-compatibility/2006">
        <mc:Choice xmlns:a14="http://schemas.microsoft.com/office/drawing/2010/main" Requires="a14">
          <p:sp>
            <p:nvSpPr>
              <p:cNvPr id="9" name="TextBox 8"/>
              <p:cNvSpPr txBox="1"/>
              <p:nvPr/>
            </p:nvSpPr>
            <p:spPr>
              <a:xfrm>
                <a:off x="395450" y="1618956"/>
                <a:ext cx="10441225" cy="553998"/>
              </a:xfrm>
              <a:prstGeom prst="rect">
                <a:avLst/>
              </a:prstGeom>
            </p:spPr>
            <p:txBody>
              <a:bodyPr wrap="square" lIns="0" tIns="0" rIns="0" bIns="0" rtlCol="0">
                <a:spAutoFit/>
              </a:bodyPr>
              <a:lstStyle/>
              <a:p>
                <a:r>
                  <a:rPr lang="en-US" dirty="0">
                    <a:latin typeface="Georgia Regular"/>
                  </a:rPr>
                  <a:t>Set of input rectangles in the form of </a:t>
                </a:r>
                <a14:m>
                  <m:oMath xmlns:m="http://schemas.openxmlformats.org/officeDocument/2006/math">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𝑦</m:t>
                            </m:r>
                          </m:e>
                          <m:sub>
                            <m:r>
                              <a:rPr lang="en-US" i="1" dirty="0">
                                <a:latin typeface="Cambria Math" panose="02040503050406030204" pitchFamily="18" charset="0"/>
                              </a:rPr>
                              <m:t>0</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1</m:t>
                            </m:r>
                          </m:sub>
                        </m:sSub>
                      </m:e>
                    </m:d>
                  </m:oMath>
                </a14:m>
                <a:r>
                  <a:rPr lang="en-US" dirty="0">
                    <a:latin typeface="Georgia Regular"/>
                  </a:rPr>
                  <a:t>. Query Box:</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6</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6</m:t>
                        </m:r>
                      </m:e>
                    </m:d>
                  </m:oMath>
                </a14:m>
                <a:r>
                  <a:rPr lang="en-US" dirty="0">
                    <a:latin typeface="Georgia Regular"/>
                  </a:rPr>
                  <a:t>, which can be viewed as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m:t>
                        </m:r>
                      </m:e>
                    </m:d>
                  </m:oMath>
                </a14:m>
                <a:r>
                  <a:rPr lang="en-US" dirty="0">
                    <a:latin typeface="Georgia Regular"/>
                  </a:rPr>
                  <a:t> in 4D.</a:t>
                </a:r>
                <a:endParaRPr lang="en-US" dirty="0">
                  <a:latin typeface="Georgia Regular"/>
                </a:endParaRPr>
              </a:p>
            </p:txBody>
          </p:sp>
        </mc:Choice>
        <mc:Fallback>
          <p:sp>
            <p:nvSpPr>
              <p:cNvPr id="9" name="TextBox 8"/>
              <p:cNvSpPr txBox="1">
                <a:spLocks noRot="1" noChangeAspect="1" noMove="1" noResize="1" noEditPoints="1" noAdjustHandles="1" noChangeArrowheads="1" noChangeShapeType="1" noTextEdit="1"/>
              </p:cNvSpPr>
              <p:nvPr/>
            </p:nvSpPr>
            <p:spPr>
              <a:xfrm>
                <a:off x="395450" y="1618956"/>
                <a:ext cx="10441225" cy="553998"/>
              </a:xfrm>
              <a:prstGeom prst="rect">
                <a:avLst/>
              </a:prstGeom>
              <a:blipFill rotWithShape="1">
                <a:blip r:embed="rId1"/>
                <a:stretch>
                  <a:fillRect l="-5" t="-62" r="4" b="112"/>
                </a:stretch>
              </a:blipFill>
            </p:spPr>
            <p:txBody>
              <a:bodyPr/>
              <a:lstStyle/>
              <a:p>
                <a:r>
                  <a:rPr lang="en-US" altLang="en-US">
                    <a:noFill/>
                  </a:rPr>
                  <a:t> </a:t>
                </a:r>
              </a:p>
            </p:txBody>
          </p:sp>
        </mc:Fallback>
      </mc:AlternateContent>
      <p:pic>
        <p:nvPicPr>
          <p:cNvPr id="40" name="Picture 39" descr="Text&#10;&#10;Description automatically generated"/>
          <p:cNvPicPr>
            <a:picLocks noChangeAspect="1"/>
          </p:cNvPicPr>
          <p:nvPr/>
        </p:nvPicPr>
        <p:blipFill>
          <a:blip r:embed="rId2"/>
          <a:stretch>
            <a:fillRect/>
          </a:stretch>
        </p:blipFill>
        <p:spPr>
          <a:xfrm>
            <a:off x="233819" y="2201663"/>
            <a:ext cx="11724361" cy="3779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AEDF26-E5C1-7243-A0E0-6304CF8365AC}" type="slidenum">
              <a:rPr lang="en-US" smtClean="0"/>
            </a:fld>
            <a:endParaRPr lang="en-US"/>
          </a:p>
        </p:txBody>
      </p:sp>
      <p:sp>
        <p:nvSpPr>
          <p:cNvPr id="8" name="Title 7"/>
          <p:cNvSpPr>
            <a:spLocks noGrp="1"/>
          </p:cNvSpPr>
          <p:nvPr>
            <p:ph type="title"/>
          </p:nvPr>
        </p:nvSpPr>
        <p:spPr>
          <a:xfrm>
            <a:off x="1066800" y="1004676"/>
            <a:ext cx="10058400" cy="447260"/>
          </a:xfrm>
        </p:spPr>
        <p:txBody>
          <a:bodyPr/>
          <a:lstStyle/>
          <a:p>
            <a:r>
              <a:rPr lang="en-US" dirty="0"/>
              <a:t>Timing Results</a:t>
            </a:r>
            <a:endParaRPr lang="en-US" dirty="0"/>
          </a:p>
        </p:txBody>
      </p:sp>
      <p:pic>
        <p:nvPicPr>
          <p:cNvPr id="17" name="Picture 16"/>
          <p:cNvPicPr>
            <a:picLocks noChangeAspect="1"/>
          </p:cNvPicPr>
          <p:nvPr/>
        </p:nvPicPr>
        <p:blipFill>
          <a:blip r:embed="rId1"/>
          <a:stretch>
            <a:fillRect/>
          </a:stretch>
        </p:blipFill>
        <p:spPr>
          <a:xfrm>
            <a:off x="1046480" y="1451936"/>
            <a:ext cx="7761104" cy="3220279"/>
          </a:xfrm>
          <a:prstGeom prst="rect">
            <a:avLst/>
          </a:prstGeom>
        </p:spPr>
      </p:pic>
      <p:pic>
        <p:nvPicPr>
          <p:cNvPr id="21" name="Picture 20"/>
          <p:cNvPicPr>
            <a:picLocks noChangeAspect="1"/>
          </p:cNvPicPr>
          <p:nvPr/>
        </p:nvPicPr>
        <p:blipFill>
          <a:blip r:embed="rId2"/>
          <a:stretch>
            <a:fillRect/>
          </a:stretch>
        </p:blipFill>
        <p:spPr>
          <a:xfrm>
            <a:off x="1596896" y="4592437"/>
            <a:ext cx="7049955" cy="978752"/>
          </a:xfrm>
          <a:prstGeom prst="rect">
            <a:avLst/>
          </a:prstGeom>
        </p:spPr>
      </p:pic>
      <p:pic>
        <p:nvPicPr>
          <p:cNvPr id="23" name="Picture 22"/>
          <p:cNvPicPr>
            <a:picLocks noChangeAspect="1"/>
          </p:cNvPicPr>
          <p:nvPr/>
        </p:nvPicPr>
        <p:blipFill rotWithShape="1">
          <a:blip r:embed="rId3"/>
          <a:srcRect l="1165"/>
          <a:stretch>
            <a:fillRect/>
          </a:stretch>
        </p:blipFill>
        <p:spPr>
          <a:xfrm>
            <a:off x="1642366" y="5441187"/>
            <a:ext cx="6869899" cy="4687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AEDF26-E5C1-7243-A0E0-6304CF8365AC}" type="slidenum">
              <a:rPr lang="en-US" smtClean="0"/>
            </a:fld>
            <a:endParaRPr lang="en-US"/>
          </a:p>
        </p:txBody>
      </p:sp>
      <p:sp>
        <p:nvSpPr>
          <p:cNvPr id="8" name="Title 7"/>
          <p:cNvSpPr>
            <a:spLocks noGrp="1"/>
          </p:cNvSpPr>
          <p:nvPr>
            <p:ph type="title"/>
          </p:nvPr>
        </p:nvSpPr>
        <p:spPr>
          <a:xfrm>
            <a:off x="1066800" y="1004676"/>
            <a:ext cx="10058400" cy="447260"/>
          </a:xfrm>
        </p:spPr>
        <p:txBody>
          <a:bodyPr/>
          <a:lstStyle/>
          <a:p>
            <a:r>
              <a:rPr lang="en-US" dirty="0"/>
              <a:t>Additional Timing Results</a:t>
            </a:r>
            <a:endParaRPr lang="en-US" dirty="0"/>
          </a:p>
        </p:txBody>
      </p:sp>
      <p:pic>
        <p:nvPicPr>
          <p:cNvPr id="4" name="Picture 3"/>
          <p:cNvPicPr>
            <a:picLocks noChangeAspect="1"/>
          </p:cNvPicPr>
          <p:nvPr/>
        </p:nvPicPr>
        <p:blipFill>
          <a:blip r:embed="rId1"/>
          <a:stretch>
            <a:fillRect/>
          </a:stretch>
        </p:blipFill>
        <p:spPr>
          <a:xfrm>
            <a:off x="1066800" y="1805355"/>
            <a:ext cx="5059714" cy="3086241"/>
          </a:xfrm>
          <a:prstGeom prst="rect">
            <a:avLst/>
          </a:prstGeom>
        </p:spPr>
      </p:pic>
      <p:pic>
        <p:nvPicPr>
          <p:cNvPr id="6" name="Picture 5"/>
          <p:cNvPicPr>
            <a:picLocks noChangeAspect="1"/>
          </p:cNvPicPr>
          <p:nvPr/>
        </p:nvPicPr>
        <p:blipFill>
          <a:blip r:embed="rId2"/>
          <a:stretch>
            <a:fillRect/>
          </a:stretch>
        </p:blipFill>
        <p:spPr>
          <a:xfrm>
            <a:off x="6503218" y="1703124"/>
            <a:ext cx="4221008" cy="3188472"/>
          </a:xfrm>
          <a:prstGeom prst="rect">
            <a:avLst/>
          </a:prstGeom>
        </p:spPr>
      </p:pic>
      <p:sp>
        <p:nvSpPr>
          <p:cNvPr id="7" name="TextBox 6"/>
          <p:cNvSpPr txBox="1"/>
          <p:nvPr/>
        </p:nvSpPr>
        <p:spPr>
          <a:xfrm>
            <a:off x="1305017" y="5220070"/>
            <a:ext cx="8913181" cy="369332"/>
          </a:xfrm>
          <a:prstGeom prst="rect">
            <a:avLst/>
          </a:prstGeom>
        </p:spPr>
        <p:txBody>
          <a:bodyPr wrap="square" lIns="0" tIns="0" rIns="0" bIns="0" rtlCol="0">
            <a:spAutoFit/>
          </a:bodyPr>
          <a:lstStyle/>
          <a:p>
            <a:pPr algn="l"/>
            <a:r>
              <a:rPr lang="en-US" sz="2400" dirty="0">
                <a:latin typeface="Georgia Regular"/>
              </a:rPr>
              <a:t>The KD Tree structure is much faster than the naïve method!</a:t>
            </a:r>
            <a:endParaRPr lang="en-US" sz="2400" dirty="0">
              <a:latin typeface="Georgia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AEDF26-E5C1-7243-A0E0-6304CF8365AC}" type="slidenum">
              <a:rPr lang="en-US" smtClean="0"/>
            </a:fld>
            <a:endParaRPr lang="en-US"/>
          </a:p>
        </p:txBody>
      </p:sp>
      <p:sp>
        <p:nvSpPr>
          <p:cNvPr id="8" name="Title 7"/>
          <p:cNvSpPr>
            <a:spLocks noGrp="1"/>
          </p:cNvSpPr>
          <p:nvPr>
            <p:ph type="title"/>
          </p:nvPr>
        </p:nvSpPr>
        <p:spPr>
          <a:xfrm>
            <a:off x="1066800" y="1004676"/>
            <a:ext cx="10058400" cy="447260"/>
          </a:xfrm>
        </p:spPr>
        <p:txBody>
          <a:bodyPr/>
          <a:lstStyle/>
          <a:p>
            <a:r>
              <a:rPr lang="en-US" dirty="0"/>
              <a:t>Additional Timing Results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305017" y="5220070"/>
                <a:ext cx="8913181" cy="369332"/>
              </a:xfrm>
              <a:prstGeom prst="rect">
                <a:avLst/>
              </a:prstGeom>
            </p:spPr>
            <p:txBody>
              <a:bodyPr wrap="square" lIns="0" tIns="0" rIns="0" bIns="0" rtlCol="0">
                <a:spAutoFit/>
              </a:bodyPr>
              <a:lstStyle/>
              <a:p>
                <a:r>
                  <a:rPr lang="en-US" sz="2400" dirty="0">
                    <a:latin typeface="Georgia Regular"/>
                  </a:rPr>
                  <a:t>KD Tree construction is </a:t>
                </a:r>
                <a14:m>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𝑛</m:t>
                            </m:r>
                          </m:e>
                        </m:func>
                      </m:e>
                    </m:d>
                  </m:oMath>
                </a14:m>
                <a:r>
                  <a:rPr lang="en-US" sz="2400" dirty="0">
                    <a:latin typeface="Georgia Regular"/>
                  </a:rPr>
                  <a:t>, almost linear!</a:t>
                </a:r>
                <a:endParaRPr lang="en-US" sz="2400" dirty="0">
                  <a:latin typeface="Georgia Regular"/>
                </a:endParaRPr>
              </a:p>
            </p:txBody>
          </p:sp>
        </mc:Choice>
        <mc:Fallback>
          <p:sp>
            <p:nvSpPr>
              <p:cNvPr id="7" name="TextBox 6"/>
              <p:cNvSpPr txBox="1">
                <a:spLocks noRot="1" noChangeAspect="1" noMove="1" noResize="1" noEditPoints="1" noAdjustHandles="1" noChangeArrowheads="1" noChangeShapeType="1" noTextEdit="1"/>
              </p:cNvSpPr>
              <p:nvPr/>
            </p:nvSpPr>
            <p:spPr>
              <a:xfrm>
                <a:off x="1305017" y="5220070"/>
                <a:ext cx="8913181" cy="369332"/>
              </a:xfrm>
              <a:prstGeom prst="rect">
                <a:avLst/>
              </a:prstGeom>
              <a:blipFill rotWithShape="1">
                <a:blip r:embed="rId1"/>
                <a:stretch>
                  <a:fillRect l="-1" t="-100" r="5" b="36"/>
                </a:stretch>
              </a:blipFill>
            </p:spPr>
            <p:txBody>
              <a:bodyPr/>
              <a:lstStyle/>
              <a:p>
                <a:r>
                  <a:rPr lang="en-US" altLang="en-US">
                    <a:noFill/>
                  </a:rPr>
                  <a:t> </a:t>
                </a:r>
              </a:p>
            </p:txBody>
          </p:sp>
        </mc:Fallback>
      </mc:AlternateContent>
      <p:pic>
        <p:nvPicPr>
          <p:cNvPr id="4" name="Picture 3"/>
          <p:cNvPicPr>
            <a:picLocks noChangeAspect="1"/>
          </p:cNvPicPr>
          <p:nvPr/>
        </p:nvPicPr>
        <p:blipFill>
          <a:blip r:embed="rId2"/>
          <a:stretch>
            <a:fillRect/>
          </a:stretch>
        </p:blipFill>
        <p:spPr>
          <a:xfrm>
            <a:off x="3318168" y="1553371"/>
            <a:ext cx="4334383" cy="36666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AMS 545 Project</Template>
  <TotalTime>0</TotalTime>
  <Words>1722</Words>
  <Application>WPS Presentation</Application>
  <PresentationFormat>Widescreen</PresentationFormat>
  <Paragraphs>71</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Georgia Bold</vt:lpstr>
      <vt:lpstr>Georgia</vt:lpstr>
      <vt:lpstr>Verdana Bold</vt:lpstr>
      <vt:lpstr>Verdana</vt:lpstr>
      <vt:lpstr>Georgia Regular</vt:lpstr>
      <vt:lpstr>Courier New</vt:lpstr>
      <vt:lpstr>Cambria Math</vt:lpstr>
      <vt:lpstr>Georgia Regular</vt:lpstr>
      <vt:lpstr>Microsoft YaHei</vt:lpstr>
      <vt:lpstr>Arial Unicode MS</vt:lpstr>
      <vt:lpstr>Calibri</vt:lpstr>
      <vt:lpstr>Office Theme</vt:lpstr>
      <vt:lpstr>PowerPoint 演示文稿</vt:lpstr>
      <vt:lpstr>AMS 545 Optional Project   Implementation of KD Trees</vt:lpstr>
      <vt:lpstr>Project Description</vt:lpstr>
      <vt:lpstr>Pseudo-code</vt:lpstr>
      <vt:lpstr>Program Demo</vt:lpstr>
      <vt:lpstr>Example of a KD Tree in 4D</vt:lpstr>
      <vt:lpstr>Timing Results</vt:lpstr>
      <vt:lpstr>Additional Timing Results</vt:lpstr>
      <vt:lpstr>Additional Timing Results</vt:lpstr>
      <vt:lpstr>Additional Timing 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Wenhan  Gao</dc:creator>
  <cp:lastModifiedBy>User</cp:lastModifiedBy>
  <cp:revision>11</cp:revision>
  <cp:lastPrinted>2018-10-25T20:35:00Z</cp:lastPrinted>
  <dcterms:created xsi:type="dcterms:W3CDTF">2023-04-30T18:07:00Z</dcterms:created>
  <dcterms:modified xsi:type="dcterms:W3CDTF">2023-04-30T22:58:49Z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9B4F129E1B83468586AD7A80CC26178E</vt:lpwstr>
  </property>
  <property fmtid="{D5CDD505-2E9C-101B-9397-08002B2CF9AE}" pid="3" name="KSOProductBuildVer">
    <vt:lpwstr>1033-11.2.0.11537</vt:lpwstr>
  </property>
</Properties>
</file>