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7" r:id="rId3"/>
    <p:sldId id="337" r:id="rId4"/>
    <p:sldId id="333" r:id="rId5"/>
    <p:sldId id="355" r:id="rId6"/>
    <p:sldId id="356" r:id="rId7"/>
    <p:sldId id="335" r:id="rId8"/>
    <p:sldId id="357" r:id="rId9"/>
    <p:sldId id="340" r:id="rId10"/>
    <p:sldId id="341" r:id="rId11"/>
    <p:sldId id="342" r:id="rId12"/>
    <p:sldId id="343" r:id="rId13"/>
    <p:sldId id="339" r:id="rId14"/>
    <p:sldId id="345" r:id="rId15"/>
    <p:sldId id="348" r:id="rId16"/>
    <p:sldId id="347" r:id="rId17"/>
    <p:sldId id="350" r:id="rId18"/>
    <p:sldId id="346" r:id="rId19"/>
    <p:sldId id="336" r:id="rId20"/>
    <p:sldId id="353" r:id="rId21"/>
    <p:sldId id="358" r:id="rId22"/>
    <p:sldId id="344" r:id="rId23"/>
    <p:sldId id="32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0"/>
      </p:cViewPr>
      <p:guideLst>
        <p:guide orient="horz" pos="2160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63280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字符串匹配问题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5760" y="2832430"/>
            <a:ext cx="62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组名：攀登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342900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组员：王士浩 贾长庆 陈敏 季文豪 管梦雨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2991919" y="4949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坏字符规则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42312"/>
              </p:ext>
            </p:extLst>
          </p:nvPr>
        </p:nvGraphicFramePr>
        <p:xfrm>
          <a:off x="1543520" y="1908560"/>
          <a:ext cx="3379581" cy="3789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07929"/>
              </p:ext>
            </p:extLst>
          </p:nvPr>
        </p:nvGraphicFramePr>
        <p:xfrm>
          <a:off x="6773282" y="1916352"/>
          <a:ext cx="3379581" cy="3789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89839"/>
              </p:ext>
            </p:extLst>
          </p:nvPr>
        </p:nvGraphicFramePr>
        <p:xfrm>
          <a:off x="1504836" y="2605043"/>
          <a:ext cx="1126527" cy="3789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2297"/>
              </p:ext>
            </p:extLst>
          </p:nvPr>
        </p:nvGraphicFramePr>
        <p:xfrm>
          <a:off x="7912968" y="2540731"/>
          <a:ext cx="1126527" cy="3789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1600050" y="1674961"/>
            <a:ext cx="1126527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72002" y="1524634"/>
            <a:ext cx="1104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匹配顺序</a:t>
            </a:r>
          </a:p>
        </p:txBody>
      </p:sp>
      <p:sp>
        <p:nvSpPr>
          <p:cNvPr id="17" name="矩形 16"/>
          <p:cNvSpPr/>
          <p:nvPr/>
        </p:nvSpPr>
        <p:spPr>
          <a:xfrm>
            <a:off x="2201350" y="1836899"/>
            <a:ext cx="515366" cy="52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曲线连接符 18"/>
          <p:cNvCxnSpPr/>
          <p:nvPr/>
        </p:nvCxnSpPr>
        <p:spPr>
          <a:xfrm>
            <a:off x="2712982" y="2359130"/>
            <a:ext cx="505073" cy="26069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143868" y="2392192"/>
            <a:ext cx="185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坏字符，且</a:t>
            </a:r>
            <a:r>
              <a:rPr lang="zh-CN" altLang="en-US" sz="1600" dirty="0">
                <a:solidFill>
                  <a:srgbClr val="FF0000"/>
                </a:solidFill>
              </a:rPr>
              <a:t>不在</a:t>
            </a:r>
            <a:r>
              <a:rPr lang="zh-CN" altLang="en-US" sz="1600" dirty="0"/>
              <a:t>模式串中</a:t>
            </a:r>
          </a:p>
        </p:txBody>
      </p:sp>
      <p:sp>
        <p:nvSpPr>
          <p:cNvPr id="21" name="矩形 20"/>
          <p:cNvSpPr/>
          <p:nvPr/>
        </p:nvSpPr>
        <p:spPr>
          <a:xfrm>
            <a:off x="8600130" y="1844691"/>
            <a:ext cx="515366" cy="52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/>
          <p:nvPr/>
        </p:nvCxnSpPr>
        <p:spPr>
          <a:xfrm>
            <a:off x="9112583" y="2359130"/>
            <a:ext cx="505073" cy="26069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15112" y="245822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坏字符，且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模式串中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15621"/>
              </p:ext>
            </p:extLst>
          </p:nvPr>
        </p:nvGraphicFramePr>
        <p:xfrm>
          <a:off x="4613063" y="3702349"/>
          <a:ext cx="3379581" cy="3789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7199"/>
              </p:ext>
            </p:extLst>
          </p:nvPr>
        </p:nvGraphicFramePr>
        <p:xfrm>
          <a:off x="6489862" y="4439193"/>
          <a:ext cx="1126527" cy="3789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" descr="https://ss3.bdstatic.com/70cFv8Sh_Q1YnxGkpoWK1HF6hhy/it/u=1968749291,3334949600&amp;fm=15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95"/>
          <a:stretch>
            <a:fillRect/>
          </a:stretch>
        </p:blipFill>
        <p:spPr bwMode="auto">
          <a:xfrm>
            <a:off x="7992644" y="4628648"/>
            <a:ext cx="670328" cy="5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670707" y="2135060"/>
            <a:ext cx="80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86695" y="2121150"/>
            <a:ext cx="80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98068" y="3969163"/>
            <a:ext cx="80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16559" y="4702844"/>
            <a:ext cx="801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-1411"/>
            <a:ext cx="2105025" cy="1190625"/>
          </a:xfrm>
          <a:prstGeom prst="rect">
            <a:avLst/>
          </a:prstGeom>
        </p:spPr>
      </p:pic>
      <p:sp>
        <p:nvSpPr>
          <p:cNvPr id="32" name="椭圆形标注 31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23412" y="410699"/>
            <a:ext cx="13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有点难，认真听哦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6" grpId="0"/>
      <p:bldP spid="17" grpId="0" animBg="1"/>
      <p:bldP spid="20" grpId="0"/>
      <p:bldP spid="21" grpId="0" animBg="1"/>
      <p:bldP spid="23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3041795" y="501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好后缀规则：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01702"/>
              </p:ext>
            </p:extLst>
          </p:nvPr>
        </p:nvGraphicFramePr>
        <p:xfrm>
          <a:off x="2726577" y="1535683"/>
          <a:ext cx="5849056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55997"/>
              </p:ext>
            </p:extLst>
          </p:nvPr>
        </p:nvGraphicFramePr>
        <p:xfrm>
          <a:off x="3826625" y="2200191"/>
          <a:ext cx="2558962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580623" y="1466529"/>
            <a:ext cx="894991" cy="52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51105" y="1037259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好后缀</a:t>
            </a:r>
          </a:p>
        </p:txBody>
      </p:sp>
      <p:sp>
        <p:nvSpPr>
          <p:cNvPr id="16" name="矩形 15"/>
          <p:cNvSpPr/>
          <p:nvPr/>
        </p:nvSpPr>
        <p:spPr>
          <a:xfrm>
            <a:off x="4477801" y="2131037"/>
            <a:ext cx="894991" cy="5222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646" y="212987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ea typeface="等线" panose="02010600030101010101" pitchFamily="2" charset="-122"/>
                <a:cs typeface="Times New Roman" panose="02020603050405020304" pitchFamily="18" charset="0"/>
              </a:rPr>
              <a:t>未匹配部分查找与</a:t>
            </a:r>
            <a:endParaRPr lang="en-US" altLang="zh-CN" sz="1600" b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600" b="1" dirty="0">
                <a:ea typeface="等线" panose="02010600030101010101" pitchFamily="2" charset="-122"/>
                <a:cs typeface="Times New Roman" panose="02020603050405020304" pitchFamily="18" charset="0"/>
              </a:rPr>
              <a:t>好后缀相同的子串</a:t>
            </a:r>
            <a:endParaRPr lang="zh-CN" altLang="en-US" sz="1600" b="1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911951" y="2838579"/>
          <a:ext cx="2558962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580622" y="2769425"/>
            <a:ext cx="894991" cy="5222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726577" y="3603840"/>
          <a:ext cx="5849056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826625" y="4179684"/>
          <a:ext cx="2558962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674896" y="4291018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没有找到好后缀则</a:t>
            </a:r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匹配一个最长的前缀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0621" y="3531034"/>
            <a:ext cx="894991" cy="52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385587" y="4729049"/>
          <a:ext cx="2558962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28116" y="5326879"/>
          <a:ext cx="2558962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291051" y="4768317"/>
            <a:ext cx="116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过度滑动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21829" y="5372250"/>
            <a:ext cx="116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合理滑动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9209843" y="4802844"/>
            <a:ext cx="315884" cy="2652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245865" y="4764055"/>
            <a:ext cx="243840" cy="3428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878044" y="5530501"/>
            <a:ext cx="133010" cy="1262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011054" y="5347433"/>
            <a:ext cx="243840" cy="3428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>
            <a:off x="4611455" y="2653268"/>
            <a:ext cx="969166" cy="122767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弧形 43"/>
          <p:cNvSpPr/>
          <p:nvPr/>
        </p:nvSpPr>
        <p:spPr>
          <a:xfrm rot="2050354">
            <a:off x="5180921" y="1658203"/>
            <a:ext cx="1396541" cy="1440235"/>
          </a:xfrm>
          <a:prstGeom prst="arc">
            <a:avLst>
              <a:gd name="adj1" fmla="val 17599448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75612" y="2191493"/>
            <a:ext cx="1014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对齐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6" y="15911"/>
            <a:ext cx="2105025" cy="1190625"/>
          </a:xfrm>
          <a:prstGeom prst="rect">
            <a:avLst/>
          </a:prstGeom>
        </p:spPr>
      </p:pic>
      <p:sp>
        <p:nvSpPr>
          <p:cNvPr id="35" name="椭圆形标注 34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23116" y="585105"/>
            <a:ext cx="8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知识</a:t>
            </a:r>
            <a:r>
              <a:rPr lang="en-US" altLang="zh-CN" b="1" dirty="0"/>
              <a:t>+1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5" grpId="0" animBg="1"/>
      <p:bldP spid="7" grpId="0"/>
      <p:bldP spid="16" grpId="0" animBg="1"/>
      <p:bldP spid="8" grpId="0"/>
      <p:bldP spid="20" grpId="0" animBg="1"/>
      <p:bldP spid="25" grpId="0"/>
      <p:bldP spid="26" grpId="0" animBg="1"/>
      <p:bldP spid="29" grpId="0"/>
      <p:bldP spid="30" grpId="0"/>
      <p:bldP spid="44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-26298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3041795" y="501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好后缀规则：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9766" y="1294712"/>
            <a:ext cx="3693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没有好后缀也没有前缀，则向后滑动</a:t>
            </a:r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模式串长度的距离，再次进行匹配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60917" y="2832324"/>
          <a:ext cx="7865220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58938" y="3628549"/>
          <a:ext cx="3932610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491548" y="4326812"/>
          <a:ext cx="3932610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连接符 17"/>
          <p:cNvCxnSpPr>
            <a:endCxn id="11" idx="1"/>
          </p:cNvCxnSpPr>
          <p:nvPr/>
        </p:nvCxnSpPr>
        <p:spPr>
          <a:xfrm>
            <a:off x="2558938" y="2600747"/>
            <a:ext cx="0" cy="12197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491548" y="2551766"/>
            <a:ext cx="0" cy="12197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558938" y="2693324"/>
            <a:ext cx="393261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26625" y="2308811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后缀搜索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189913" y="4374586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  </a:t>
            </a:r>
            <a:r>
              <a:rPr lang="zh-CN" altLang="en-US" sz="1600" b="1" dirty="0"/>
              <a:t>安全移动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6" y="36729"/>
            <a:ext cx="2105025" cy="1190625"/>
          </a:xfrm>
          <a:prstGeom prst="rect">
            <a:avLst/>
          </a:prstGeom>
        </p:spPr>
      </p:pic>
      <p:sp>
        <p:nvSpPr>
          <p:cNvPr id="20" name="椭圆形标注 19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01953" y="55170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知识</a:t>
            </a:r>
            <a:r>
              <a:rPr lang="en-US" altLang="zh-CN" b="1" dirty="0"/>
              <a:t>+2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  <p:bldP spid="3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317566" y="1256630"/>
            <a:ext cx="1820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坏字符：</a:t>
            </a: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模式串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cabcab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Badchar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0" y="501843"/>
            <a:ext cx="182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模式串预处理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6530" y="2288799"/>
          <a:ext cx="1669012" cy="221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404040"/>
                          </a:solidFill>
                        </a:rPr>
                        <a:t>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404040"/>
                          </a:solidFill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56413" y="1214492"/>
            <a:ext cx="182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位置更新：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81112" y="1991513"/>
          <a:ext cx="47678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9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{u}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00881" y="2788835"/>
          <a:ext cx="23839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9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{u}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96691" y="1991513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481376" y="1622181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553200" y="3064444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040013" y="1648046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i+j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7403165" y="3091903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220716" y="3112535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290614" y="3532880"/>
          <a:ext cx="23839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9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7403164" y="3925637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8220716" y="3925637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cxnSp>
        <p:nvCxnSpPr>
          <p:cNvPr id="35" name="曲线连接符 34"/>
          <p:cNvCxnSpPr/>
          <p:nvPr/>
        </p:nvCxnSpPr>
        <p:spPr>
          <a:xfrm flipV="1">
            <a:off x="7403164" y="2357273"/>
            <a:ext cx="860775" cy="413519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H="1" flipV="1">
            <a:off x="6518826" y="3195680"/>
            <a:ext cx="737414" cy="466650"/>
          </a:xfrm>
          <a:prstGeom prst="curvedConnector3">
            <a:avLst>
              <a:gd name="adj1" fmla="val -31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228415" y="2714244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X=</a:t>
            </a:r>
            <a:r>
              <a:rPr lang="en-US" altLang="zh-CN" sz="2400" dirty="0" err="1"/>
              <a:t>bc</a:t>
            </a:r>
            <a:r>
              <a:rPr lang="en-US" altLang="zh-CN" sz="2400" dirty="0"/>
              <a:t>[a[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]]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041694" y="4503034"/>
            <a:ext cx="23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模式串滑动</a:t>
            </a:r>
            <a:r>
              <a:rPr lang="en-US" altLang="zh-CN" sz="1600" b="1" dirty="0">
                <a:latin typeface="+mn-ea"/>
              </a:rPr>
              <a:t>j-x</a:t>
            </a:r>
            <a:r>
              <a:rPr lang="zh-CN" altLang="en-US" sz="1600" b="1" dirty="0">
                <a:latin typeface="+mn-ea"/>
              </a:rPr>
              <a:t>位，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相当于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zh-CN" altLang="en-US" sz="1600" b="1" dirty="0">
                <a:latin typeface="+mn-ea"/>
              </a:rPr>
              <a:t>更新为</a:t>
            </a:r>
            <a:r>
              <a:rPr lang="en-US" altLang="zh-CN" sz="1600" b="1" dirty="0" err="1">
                <a:latin typeface="+mn-ea"/>
              </a:rPr>
              <a:t>i+j-x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33551" y="1407124"/>
            <a:ext cx="86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坏字符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9" y="-10207"/>
            <a:ext cx="2105025" cy="1190625"/>
          </a:xfrm>
          <a:prstGeom prst="rect">
            <a:avLst/>
          </a:prstGeom>
        </p:spPr>
      </p:pic>
      <p:sp>
        <p:nvSpPr>
          <p:cNvPr id="30" name="椭圆形标注 29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76575" y="585105"/>
            <a:ext cx="127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又进一步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5" grpId="0"/>
      <p:bldP spid="11" grpId="0"/>
      <p:bldP spid="16" grpId="0"/>
      <p:bldP spid="17" grpId="0"/>
      <p:bldP spid="18" grpId="0"/>
      <p:bldP spid="26" grpId="0"/>
      <p:bldP spid="27" grpId="0"/>
      <p:bldP spid="28" grpId="0"/>
      <p:bldP spid="32" grpId="0"/>
      <p:bldP spid="33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6621" y="1157132"/>
            <a:ext cx="86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/>
              <a:t>好后缀</a:t>
            </a:r>
            <a:r>
              <a:rPr lang="zh-CN" altLang="en-US" sz="1600" b="1" dirty="0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116610" y="501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模式串预处理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01440" y="1560524"/>
          <a:ext cx="3653904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8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42540" y="1596043"/>
            <a:ext cx="89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模式串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54664" y="1191192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4447" y="1191192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79405" y="1191192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55754" y="1191192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56842" y="1187565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064845" y="1187565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480981" y="2378575"/>
          <a:ext cx="62286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后缀子串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长度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Suffix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Suffix[1]=2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Prefix[1]=</a:t>
                      </a:r>
                      <a:r>
                        <a:rPr lang="en-US" altLang="zh-CN" dirty="0" err="1"/>
                        <a:t>flase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Suffix[2]=1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Prefix[2]=</a:t>
                      </a:r>
                      <a:r>
                        <a:rPr lang="en-US" altLang="zh-CN" dirty="0" err="1"/>
                        <a:t>flase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cab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Suffix[3]=0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Prefix[3]=true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bcab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Suffix[4]=-1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Prefix[4]=</a:t>
                      </a:r>
                      <a:r>
                        <a:rPr lang="en-US" altLang="zh-CN" dirty="0" err="1"/>
                        <a:t>flase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abcab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Suffix[3]=-1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Prefix[5]=</a:t>
                      </a:r>
                      <a:r>
                        <a:rPr lang="en-US" altLang="zh-CN" dirty="0" err="1"/>
                        <a:t>flase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9" y="-10207"/>
            <a:ext cx="2105025" cy="1190625"/>
          </a:xfrm>
          <a:prstGeom prst="rect">
            <a:avLst/>
          </a:prstGeom>
        </p:spPr>
      </p:pic>
      <p:sp>
        <p:nvSpPr>
          <p:cNvPr id="21" name="椭圆形标注 20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792759" y="585105"/>
            <a:ext cx="111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再进一步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2" grpId="0"/>
      <p:bldP spid="6" grpId="0"/>
      <p:bldP spid="7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2059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8" name="矩形 7"/>
          <p:cNvSpPr/>
          <p:nvPr/>
        </p:nvSpPr>
        <p:spPr>
          <a:xfrm>
            <a:off x="3116610" y="501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移动位置计算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8567" y="1299411"/>
            <a:ext cx="961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Case1:  if Suffix[k]!=-1(</a:t>
            </a:r>
            <a:r>
              <a:rPr lang="zh-CN" altLang="en-US" sz="1600" b="1" dirty="0">
                <a:latin typeface="+mn-ea"/>
              </a:rPr>
              <a:t>模式串里存在匹配的其他字串</a:t>
            </a:r>
            <a:r>
              <a:rPr lang="en-US" altLang="zh-CN" sz="1600" b="1" dirty="0">
                <a:latin typeface="+mn-ea"/>
              </a:rPr>
              <a:t>u*,</a:t>
            </a:r>
            <a:r>
              <a:rPr lang="zh-CN" altLang="en-US" sz="1600" b="1" dirty="0">
                <a:latin typeface="+mn-ea"/>
              </a:rPr>
              <a:t>最近的一个</a:t>
            </a:r>
            <a:r>
              <a:rPr lang="en-US" altLang="zh-CN" sz="1600" b="1" dirty="0">
                <a:latin typeface="+mn-ea"/>
              </a:rPr>
              <a:t>u*</a:t>
            </a:r>
            <a:r>
              <a:rPr lang="zh-CN" altLang="en-US" sz="1600" b="1" dirty="0">
                <a:latin typeface="+mn-ea"/>
              </a:rPr>
              <a:t>的起始位为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zh-CN" altLang="en-US" sz="1600" b="1" dirty="0">
                <a:latin typeface="+mn-ea"/>
              </a:rPr>
              <a:t>，即</a:t>
            </a:r>
            <a:r>
              <a:rPr lang="en-US" altLang="zh-CN" sz="1600" b="1" dirty="0">
                <a:latin typeface="+mn-ea"/>
              </a:rPr>
              <a:t>Suffix[k])</a:t>
            </a:r>
          </a:p>
          <a:p>
            <a:r>
              <a:rPr lang="en-US" altLang="zh-CN" sz="1600" b="1" dirty="0">
                <a:latin typeface="+mn-ea"/>
              </a:rPr>
              <a:t>        if Suffix[k]==-1</a:t>
            </a:r>
            <a:r>
              <a:rPr lang="zh-CN" altLang="en-US" sz="1600" b="1" dirty="0">
                <a:latin typeface="+mn-ea"/>
              </a:rPr>
              <a:t>（不存在匹配的</a:t>
            </a:r>
            <a:r>
              <a:rPr lang="en-US" altLang="zh-CN" sz="1600" b="1" dirty="0">
                <a:latin typeface="+mn-ea"/>
              </a:rPr>
              <a:t>u*</a:t>
            </a:r>
            <a:r>
              <a:rPr lang="zh-CN" altLang="en-US" sz="1600" b="1" dirty="0">
                <a:latin typeface="+mn-ea"/>
              </a:rPr>
              <a:t>转到</a:t>
            </a:r>
            <a:r>
              <a:rPr lang="en-US" altLang="zh-CN" sz="1600" b="1" dirty="0">
                <a:latin typeface="+mn-ea"/>
              </a:rPr>
              <a:t>Case2</a:t>
            </a:r>
            <a:r>
              <a:rPr lang="zh-CN" altLang="en-US" sz="1600" b="1" dirty="0">
                <a:latin typeface="+mn-ea"/>
              </a:rPr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13547" y="2465639"/>
          <a:ext cx="52921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38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{u}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01440" y="3232429"/>
          <a:ext cx="30871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8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{u*}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{u}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96011" y="2025422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好后缀长度</a:t>
            </a:r>
            <a:r>
              <a:rPr lang="en-US" altLang="zh-CN" sz="1600" b="1" dirty="0">
                <a:solidFill>
                  <a:srgbClr val="FF0000"/>
                </a:solidFill>
              </a:rPr>
              <a:t>K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9639" y="2194699"/>
            <a:ext cx="4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56358" y="2025422"/>
            <a:ext cx="86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坏字符</a:t>
            </a:r>
          </a:p>
        </p:txBody>
      </p:sp>
      <p:cxnSp>
        <p:nvCxnSpPr>
          <p:cNvPr id="17" name="曲线连接符 16"/>
          <p:cNvCxnSpPr/>
          <p:nvPr/>
        </p:nvCxnSpPr>
        <p:spPr>
          <a:xfrm rot="10800000" flipV="1">
            <a:off x="4771505" y="2831399"/>
            <a:ext cx="1795550" cy="401030"/>
          </a:xfrm>
          <a:prstGeom prst="curved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88873" y="35981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38710" y="35981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59639" y="4003048"/>
          <a:ext cx="3087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8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{u*}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931602" y="3615952"/>
            <a:ext cx="26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坏字符对应模式串位置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15702" y="43827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10996" y="3415309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X=Suffix[k]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305731" y="4563165"/>
            <a:ext cx="205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滑动</a:t>
            </a:r>
            <a:r>
              <a:rPr lang="en-US" altLang="zh-CN" sz="1600" b="1" dirty="0">
                <a:latin typeface="+mn-ea"/>
              </a:rPr>
              <a:t>j-x+1</a:t>
            </a:r>
            <a:r>
              <a:rPr lang="zh-CN" altLang="en-US" sz="1600" b="1" dirty="0">
                <a:latin typeface="+mn-ea"/>
              </a:rPr>
              <a:t>位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9" y="-10207"/>
            <a:ext cx="2105025" cy="1190625"/>
          </a:xfrm>
          <a:prstGeom prst="rect">
            <a:avLst/>
          </a:prstGeom>
        </p:spPr>
      </p:pic>
      <p:sp>
        <p:nvSpPr>
          <p:cNvPr id="26" name="椭圆形标注 25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48244" y="602854"/>
            <a:ext cx="116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更进一步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2" grpId="0"/>
      <p:bldP spid="10" grpId="0"/>
      <p:bldP spid="15" grpId="0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8" name="矩形 7"/>
          <p:cNvSpPr/>
          <p:nvPr/>
        </p:nvSpPr>
        <p:spPr>
          <a:xfrm>
            <a:off x="3116610" y="501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移动位置计算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4609" y="1299411"/>
            <a:ext cx="961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Case2:</a:t>
            </a:r>
            <a:r>
              <a:rPr lang="zh-CN" altLang="en-US" sz="1600" b="1" dirty="0">
                <a:latin typeface="+mn-ea"/>
              </a:rPr>
              <a:t>不存在</a:t>
            </a:r>
            <a:r>
              <a:rPr lang="en-US" altLang="zh-CN" sz="1600" b="1" dirty="0">
                <a:latin typeface="+mn-ea"/>
              </a:rPr>
              <a:t>u*,</a:t>
            </a:r>
            <a:r>
              <a:rPr lang="zh-CN" altLang="en-US" sz="1600" b="1" dirty="0">
                <a:latin typeface="+mn-ea"/>
              </a:rPr>
              <a:t>还需要检查好后缀</a:t>
            </a:r>
            <a:r>
              <a:rPr lang="en-US" altLang="zh-CN" sz="1600" b="1" dirty="0">
                <a:latin typeface="+mn-ea"/>
              </a:rPr>
              <a:t>u</a:t>
            </a:r>
            <a:r>
              <a:rPr lang="zh-CN" altLang="en-US" sz="1600" b="1" dirty="0">
                <a:latin typeface="+mn-ea"/>
              </a:rPr>
              <a:t>的后缀字串</a:t>
            </a:r>
            <a:r>
              <a:rPr lang="en-US" altLang="zh-CN" sz="1600" b="1" dirty="0">
                <a:latin typeface="+mn-ea"/>
              </a:rPr>
              <a:t>v,</a:t>
            </a:r>
            <a:r>
              <a:rPr lang="zh-CN" altLang="en-US" sz="1600" b="1" dirty="0">
                <a:latin typeface="+mn-ea"/>
              </a:rPr>
              <a:t>看有没有是前缀子串</a:t>
            </a:r>
            <a:r>
              <a:rPr lang="en-US" altLang="zh-CN" sz="1600" b="1" dirty="0">
                <a:latin typeface="+mn-ea"/>
              </a:rPr>
              <a:t>v*</a:t>
            </a:r>
            <a:r>
              <a:rPr lang="zh-CN" altLang="en-US" sz="1600" b="1" dirty="0">
                <a:latin typeface="+mn-ea"/>
              </a:rPr>
              <a:t>的，进行对齐</a:t>
            </a:r>
            <a:r>
              <a:rPr lang="en-US" altLang="zh-CN" sz="1600" b="1" dirty="0">
                <a:latin typeface="+mn-ea"/>
              </a:rPr>
              <a:t>r</a:t>
            </a:r>
            <a:r>
              <a:rPr lang="zh-CN" altLang="en-US" sz="1600" b="1" dirty="0">
                <a:latin typeface="+mn-ea"/>
              </a:rPr>
              <a:t>范围</a:t>
            </a:r>
            <a:r>
              <a:rPr lang="en-US" altLang="zh-CN" sz="1600" b="1" dirty="0">
                <a:latin typeface="+mn-ea"/>
              </a:rPr>
              <a:t>[j+2,m-1]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21764" y="2422357"/>
          <a:ext cx="55575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{v}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11148" y="3237986"/>
          <a:ext cx="27787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{v*}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{v}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>
            <a:stCxn id="5" idx="0"/>
          </p:cNvCxnSpPr>
          <p:nvPr/>
        </p:nvCxnSpPr>
        <p:spPr>
          <a:xfrm flipV="1">
            <a:off x="5800532" y="2100414"/>
            <a:ext cx="0" cy="113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189916" y="2136371"/>
            <a:ext cx="0" cy="128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67203" y="2011461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{u}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728559" y="4022378"/>
          <a:ext cx="27787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{v*}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800532" y="3603746"/>
            <a:ext cx="4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557564" y="3638588"/>
            <a:ext cx="4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81260" y="3611737"/>
            <a:ext cx="7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m-1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144169" y="3121228"/>
            <a:ext cx="272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V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的长度为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k</a:t>
            </a:r>
          </a:p>
          <a:p>
            <a:r>
              <a:rPr lang="en-US" altLang="zh-CN" sz="1600" b="1" dirty="0">
                <a:latin typeface="+mj-lt"/>
              </a:rPr>
              <a:t>K=m-r   Prefix[k]=true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37666" y="4535236"/>
            <a:ext cx="133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滑动</a:t>
            </a:r>
            <a:r>
              <a:rPr lang="en-US" altLang="zh-CN" sz="1600" b="1" dirty="0">
                <a:latin typeface="+mn-ea"/>
              </a:rPr>
              <a:t>r</a:t>
            </a:r>
            <a:r>
              <a:rPr lang="zh-CN" altLang="en-US" sz="1600" b="1" dirty="0">
                <a:latin typeface="+mn-ea"/>
              </a:rPr>
              <a:t>位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9" y="-10207"/>
            <a:ext cx="2105025" cy="1190625"/>
          </a:xfrm>
          <a:prstGeom prst="rect">
            <a:avLst/>
          </a:prstGeom>
        </p:spPr>
      </p:pic>
      <p:sp>
        <p:nvSpPr>
          <p:cNvPr id="28" name="椭圆形标注 27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60803" y="470178"/>
            <a:ext cx="88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离懂还差一步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18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8" name="矩形 7"/>
          <p:cNvSpPr/>
          <p:nvPr/>
        </p:nvSpPr>
        <p:spPr>
          <a:xfrm>
            <a:off x="3116610" y="501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移动位置计算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4609" y="1299411"/>
            <a:ext cx="961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Case3:</a:t>
            </a:r>
            <a:r>
              <a:rPr lang="zh-CN" altLang="en-US" sz="1600" b="1" dirty="0">
                <a:latin typeface="+mn-ea"/>
              </a:rPr>
              <a:t>以上都不成立，移动整个模式串（长度为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）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21764" y="2192506"/>
          <a:ext cx="55575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{u}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411148" y="2857957"/>
          <a:ext cx="27787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{u}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89916" y="3394687"/>
          <a:ext cx="27787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2161" y="1761241"/>
            <a:ext cx="86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坏字符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053710" y="3410809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滑动</a:t>
            </a:r>
            <a:r>
              <a:rPr lang="en-US" altLang="zh-CN" b="1" dirty="0">
                <a:latin typeface="+mn-ea"/>
              </a:rPr>
              <a:t>m</a:t>
            </a:r>
            <a:r>
              <a:rPr lang="zh-CN" altLang="en-US" b="1" dirty="0">
                <a:latin typeface="+mn-ea"/>
              </a:rPr>
              <a:t>位</a:t>
            </a:r>
          </a:p>
        </p:txBody>
      </p:sp>
      <p:sp>
        <p:nvSpPr>
          <p:cNvPr id="6" name="矩形 5"/>
          <p:cNvSpPr/>
          <p:nvPr/>
        </p:nvSpPr>
        <p:spPr>
          <a:xfrm>
            <a:off x="3239181" y="40857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两种规则该如何使用呢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我们的方法是使用分布计算坏字符规则和好后缀规则移动次数，然后取最大的一个作为最终的移动次数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55" y="4878"/>
            <a:ext cx="2105025" cy="1190625"/>
          </a:xfrm>
          <a:prstGeom prst="rect">
            <a:avLst/>
          </a:prstGeom>
        </p:spPr>
      </p:pic>
      <p:sp>
        <p:nvSpPr>
          <p:cNvPr id="18" name="椭圆形标注 17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55672" y="443987"/>
            <a:ext cx="101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恭喜你</a:t>
            </a:r>
            <a:endParaRPr lang="en-US" altLang="zh-CN" sz="1600" b="1" dirty="0"/>
          </a:p>
          <a:p>
            <a:r>
              <a:rPr lang="zh-CN" altLang="en-US" sz="1600" b="1" dirty="0"/>
              <a:t>盲区</a:t>
            </a:r>
            <a:r>
              <a:rPr lang="en-US" altLang="zh-CN" sz="1600" b="1" dirty="0"/>
              <a:t>-1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Sunday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2880" y="1263650"/>
            <a:ext cx="913765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n-ea"/>
                <a:cs typeface="+mn-ea"/>
              </a:rPr>
              <a:t>Sunday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cs typeface="+mn-ea"/>
              </a:rPr>
              <a:t>匹配机制</a:t>
            </a:r>
            <a:endParaRPr lang="zh-CN" altLang="en-US" sz="1600" b="1" dirty="0">
              <a:latin typeface="+mn-ea"/>
              <a:cs typeface="+mn-ea"/>
            </a:endParaRPr>
          </a:p>
          <a:p>
            <a:r>
              <a:rPr lang="zh-CN" altLang="en-US" sz="1600" b="1" dirty="0">
                <a:latin typeface="+mn-ea"/>
                <a:cs typeface="+mn-ea"/>
              </a:rPr>
              <a:t>               每次都会从目标字符串中提取待匹配字符串和模式串进行匹配：</a:t>
            </a:r>
          </a:p>
          <a:p>
            <a:r>
              <a:rPr lang="zh-CN" altLang="en-US" sz="1600" b="1" dirty="0">
                <a:latin typeface="+mn-ea"/>
                <a:cs typeface="+mn-ea"/>
              </a:rPr>
              <a:t>                  若匹配，则返回当前</a:t>
            </a:r>
            <a:r>
              <a:rPr lang="en-US" altLang="zh-CN" sz="1600" b="1" dirty="0" err="1">
                <a:latin typeface="+mn-ea"/>
                <a:cs typeface="+mn-ea"/>
              </a:rPr>
              <a:t>idx</a:t>
            </a:r>
            <a:endParaRPr lang="en-US" altLang="zh-CN" sz="1600" b="1" dirty="0">
              <a:latin typeface="+mn-ea"/>
              <a:cs typeface="+mn-ea"/>
            </a:endParaRPr>
          </a:p>
          <a:p>
            <a:r>
              <a:rPr lang="en-US" altLang="zh-CN" sz="1600" b="1" dirty="0">
                <a:latin typeface="+mn-ea"/>
                <a:cs typeface="+mn-ea"/>
              </a:rPr>
              <a:t>                  </a:t>
            </a:r>
            <a:r>
              <a:rPr lang="zh-CN" altLang="en-US" sz="1600" b="1" dirty="0">
                <a:latin typeface="+mn-ea"/>
                <a:cs typeface="+mn-ea"/>
              </a:rPr>
              <a:t>若不匹配，则查看待匹配字符串的最后一位字符</a:t>
            </a:r>
            <a:r>
              <a:rPr lang="en-US" altLang="zh-CN" sz="1600" b="1" dirty="0">
                <a:latin typeface="+mn-ea"/>
                <a:cs typeface="+mn-ea"/>
              </a:rPr>
              <a:t>c:</a:t>
            </a:r>
          </a:p>
          <a:p>
            <a:r>
              <a:rPr lang="en-US" altLang="zh-CN" sz="1600" b="1" dirty="0">
                <a:latin typeface="+mn-ea"/>
                <a:cs typeface="+mn-ea"/>
              </a:rPr>
              <a:t>                        1.</a:t>
            </a:r>
            <a:r>
              <a:rPr lang="zh-CN" altLang="en-US" sz="1600" b="1" dirty="0">
                <a:latin typeface="+mn-ea"/>
                <a:cs typeface="+mn-ea"/>
              </a:rPr>
              <a:t>看</a:t>
            </a:r>
            <a:r>
              <a:rPr lang="en-US" altLang="zh-CN" sz="1600" b="1" dirty="0">
                <a:latin typeface="+mn-ea"/>
                <a:cs typeface="+mn-ea"/>
              </a:rPr>
              <a:t>c</a:t>
            </a:r>
            <a:r>
              <a:rPr lang="zh-CN" altLang="en-US" sz="1600" b="1" dirty="0">
                <a:latin typeface="+mn-ea"/>
                <a:cs typeface="+mn-ea"/>
              </a:rPr>
              <a:t>存在于</a:t>
            </a:r>
            <a:r>
              <a:rPr lang="en-US" altLang="zh-CN" sz="1600" b="1" dirty="0">
                <a:latin typeface="+mn-ea"/>
                <a:cs typeface="+mn-ea"/>
              </a:rPr>
              <a:t>Pattern</a:t>
            </a:r>
            <a:r>
              <a:rPr lang="zh-CN" altLang="en-US" sz="1600" b="1" dirty="0">
                <a:latin typeface="+mn-ea"/>
                <a:cs typeface="+mn-ea"/>
              </a:rPr>
              <a:t>中，则</a:t>
            </a:r>
            <a:r>
              <a:rPr lang="en-US" altLang="zh-CN" sz="1600" b="1" dirty="0" err="1">
                <a:latin typeface="+mn-ea"/>
                <a:cs typeface="+mn-ea"/>
              </a:rPr>
              <a:t>idx</a:t>
            </a:r>
            <a:r>
              <a:rPr lang="en-US" altLang="zh-CN" sz="1600" b="1" dirty="0">
                <a:latin typeface="+mn-ea"/>
                <a:cs typeface="+mn-ea"/>
              </a:rPr>
              <a:t>=</a:t>
            </a:r>
            <a:r>
              <a:rPr lang="en-US" altLang="zh-CN" sz="1600" b="1" dirty="0" err="1">
                <a:latin typeface="+mn-ea"/>
                <a:cs typeface="+mn-ea"/>
              </a:rPr>
              <a:t>idx</a:t>
            </a:r>
            <a:r>
              <a:rPr lang="en-US" altLang="zh-CN" sz="1600" b="1" dirty="0">
                <a:latin typeface="+mn-ea"/>
                <a:cs typeface="+mn-ea"/>
              </a:rPr>
              <a:t>+</a:t>
            </a:r>
            <a:r>
              <a:rPr lang="zh-CN" altLang="en-US" sz="1600" b="1" dirty="0">
                <a:latin typeface="+mn-ea"/>
                <a:cs typeface="+mn-ea"/>
              </a:rPr>
              <a:t>偏移表</a:t>
            </a:r>
            <a:r>
              <a:rPr lang="en-US" altLang="zh-CN" sz="1600" b="1" dirty="0">
                <a:latin typeface="+mn-ea"/>
                <a:cs typeface="+mn-ea"/>
              </a:rPr>
              <a:t>[c]</a:t>
            </a:r>
          </a:p>
          <a:p>
            <a:r>
              <a:rPr lang="en-US" altLang="zh-CN" sz="1600" b="1" dirty="0">
                <a:latin typeface="+mn-ea"/>
                <a:cs typeface="+mn-ea"/>
              </a:rPr>
              <a:t>                        2.</a:t>
            </a:r>
            <a:r>
              <a:rPr lang="zh-CN" altLang="en-US" sz="1600" b="1" dirty="0">
                <a:latin typeface="+mn-ea"/>
                <a:cs typeface="+mn-ea"/>
              </a:rPr>
              <a:t>否则，</a:t>
            </a:r>
            <a:r>
              <a:rPr lang="en-US" altLang="zh-CN" sz="1600" b="1" dirty="0" err="1">
                <a:latin typeface="+mn-ea"/>
                <a:cs typeface="+mn-ea"/>
              </a:rPr>
              <a:t>idx</a:t>
            </a:r>
            <a:r>
              <a:rPr lang="en-US" altLang="zh-CN" sz="1600" b="1" dirty="0">
                <a:latin typeface="+mn-ea"/>
                <a:cs typeface="+mn-ea"/>
              </a:rPr>
              <a:t>=</a:t>
            </a:r>
            <a:r>
              <a:rPr lang="en-US" altLang="zh-CN" sz="1600" b="1" dirty="0" err="1">
                <a:latin typeface="+mn-ea"/>
                <a:cs typeface="+mn-ea"/>
              </a:rPr>
              <a:t>idx+len</a:t>
            </a:r>
            <a:r>
              <a:rPr lang="en-US" altLang="zh-CN" sz="1600" b="1" dirty="0">
                <a:latin typeface="+mn-ea"/>
                <a:cs typeface="+mn-ea"/>
              </a:rPr>
              <a:t>(pattern)</a:t>
            </a:r>
          </a:p>
          <a:p>
            <a:r>
              <a:rPr lang="en-US" altLang="zh-CN" sz="1600" b="1" dirty="0">
                <a:latin typeface="+mn-ea"/>
                <a:cs typeface="+mn-ea"/>
              </a:rPr>
              <a:t>               Repeat Loop </a:t>
            </a:r>
            <a:r>
              <a:rPr lang="zh-CN" altLang="en-US" sz="1600" b="1" dirty="0">
                <a:latin typeface="+mn-ea"/>
                <a:cs typeface="+mn-ea"/>
              </a:rPr>
              <a:t>知道 </a:t>
            </a:r>
            <a:r>
              <a:rPr lang="en-US" altLang="zh-CN" sz="1600" b="1" dirty="0" err="1">
                <a:latin typeface="+mn-ea"/>
                <a:cs typeface="+mn-ea"/>
              </a:rPr>
              <a:t>idx+len</a:t>
            </a:r>
            <a:r>
              <a:rPr lang="en-US" altLang="zh-CN" sz="1600" b="1" dirty="0">
                <a:latin typeface="+mn-ea"/>
                <a:cs typeface="+mn-ea"/>
              </a:rPr>
              <a:t>(pattern)&gt;</a:t>
            </a:r>
            <a:r>
              <a:rPr lang="en-US" altLang="zh-CN" sz="1600" b="1" dirty="0" err="1">
                <a:latin typeface="+mn-ea"/>
                <a:cs typeface="+mn-ea"/>
              </a:rPr>
              <a:t>len</a:t>
            </a:r>
            <a:r>
              <a:rPr lang="en-US" altLang="zh-CN" sz="1600" b="1" dirty="0">
                <a:latin typeface="+mn-ea"/>
                <a:cs typeface="+mn-ea"/>
              </a:rPr>
              <a:t>(String) </a:t>
            </a:r>
            <a:r>
              <a:rPr lang="en-US" altLang="zh-CN" dirty="0"/>
              <a:t>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85570" y="3227070"/>
            <a:ext cx="92716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  <a:cs typeface="+mn-ea"/>
              </a:rPr>
              <a:t>偏移表</a:t>
            </a:r>
            <a:endParaRPr lang="zh-CN" altLang="en-US" sz="1600" b="1" dirty="0">
              <a:latin typeface="+mn-ea"/>
              <a:cs typeface="+mn-ea"/>
            </a:endParaRPr>
          </a:p>
          <a:p>
            <a:r>
              <a:rPr lang="zh-CN" altLang="en-US" sz="1600" b="1" dirty="0">
                <a:latin typeface="+mn-ea"/>
                <a:cs typeface="+mn-ea"/>
              </a:rPr>
              <a:t>               偏移表的作用是存储每一个在模式串中出现的字符，在模式串出现的最                                     </a:t>
            </a:r>
          </a:p>
          <a:p>
            <a:r>
              <a:rPr lang="zh-CN" altLang="en-US" sz="1600" b="1" dirty="0">
                <a:latin typeface="+mn-ea"/>
                <a:cs typeface="+mn-ea"/>
              </a:rPr>
              <a:t>               右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位置到尾部的距离</a:t>
            </a:r>
            <a:r>
              <a:rPr lang="en-US" altLang="zh-CN" sz="1600" b="1" dirty="0">
                <a:latin typeface="+mn-ea"/>
                <a:cs typeface="+mn-ea"/>
                <a:sym typeface="+mn-ea"/>
              </a:rPr>
              <a:t>+1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，例如</a:t>
            </a:r>
            <a:r>
              <a:rPr lang="en-US" altLang="zh-CN" sz="1600" b="1" dirty="0" err="1">
                <a:latin typeface="+mn-ea"/>
                <a:cs typeface="+mn-ea"/>
                <a:sym typeface="+mn-ea"/>
              </a:rPr>
              <a:t>aab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：</a:t>
            </a:r>
          </a:p>
          <a:p>
            <a:r>
              <a:rPr lang="zh-CN" altLang="en-US" sz="1600" b="1" dirty="0">
                <a:latin typeface="+mn-ea"/>
                <a:cs typeface="+mn-ea"/>
                <a:sym typeface="+mn-ea"/>
              </a:rPr>
              <a:t>                         </a:t>
            </a:r>
            <a:r>
              <a:rPr lang="en-US" altLang="zh-CN" sz="1600" b="1" dirty="0">
                <a:latin typeface="+mn-ea"/>
                <a:cs typeface="+mn-ea"/>
                <a:sym typeface="+mn-ea"/>
              </a:rPr>
              <a:t>a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的偏移位就是 </a:t>
            </a:r>
            <a:r>
              <a:rPr lang="en-US" altLang="zh-CN" sz="1600" b="1" dirty="0" err="1">
                <a:latin typeface="+mn-ea"/>
                <a:cs typeface="+mn-ea"/>
                <a:sym typeface="+mn-ea"/>
              </a:rPr>
              <a:t>len</a:t>
            </a:r>
            <a:r>
              <a:rPr lang="en-US" altLang="zh-CN" sz="1600" b="1" dirty="0">
                <a:latin typeface="+mn-ea"/>
                <a:cs typeface="+mn-ea"/>
                <a:sym typeface="+mn-ea"/>
              </a:rPr>
              <a:t>(pattern)-1=2</a:t>
            </a:r>
          </a:p>
          <a:p>
            <a:r>
              <a:rPr lang="en-US" altLang="zh-CN" sz="1600" b="1" dirty="0">
                <a:latin typeface="+mn-ea"/>
                <a:cs typeface="+mn-ea"/>
                <a:sym typeface="+mn-ea"/>
              </a:rPr>
              <a:t>                         b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的偏移位就是 </a:t>
            </a:r>
            <a:r>
              <a:rPr lang="en-US" altLang="zh-CN" sz="1600" b="1" dirty="0" err="1">
                <a:latin typeface="+mn-ea"/>
                <a:cs typeface="+mn-ea"/>
                <a:sym typeface="+mn-ea"/>
              </a:rPr>
              <a:t>len</a:t>
            </a:r>
            <a:r>
              <a:rPr lang="en-US" altLang="zh-CN" sz="1600" b="1" dirty="0">
                <a:latin typeface="+mn-ea"/>
                <a:cs typeface="+mn-ea"/>
                <a:sym typeface="+mn-ea"/>
              </a:rPr>
              <a:t>(pattern)-2=1</a:t>
            </a:r>
          </a:p>
          <a:p>
            <a:r>
              <a:rPr lang="en-US" altLang="zh-CN" sz="1600" b="1" dirty="0">
                <a:latin typeface="+mn-ea"/>
                <a:cs typeface="+mn-ea"/>
                <a:sym typeface="+mn-ea"/>
              </a:rPr>
              <a:t>                         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其他的均为 </a:t>
            </a:r>
            <a:r>
              <a:rPr lang="en-US" altLang="zh-CN" sz="1600" b="1" dirty="0" err="1">
                <a:latin typeface="+mn-ea"/>
                <a:cs typeface="+mn-ea"/>
                <a:sym typeface="+mn-ea"/>
              </a:rPr>
              <a:t>len</a:t>
            </a:r>
            <a:r>
              <a:rPr lang="en-US" altLang="zh-CN" sz="1600" b="1" dirty="0">
                <a:latin typeface="+mn-ea"/>
                <a:cs typeface="+mn-ea"/>
                <a:sym typeface="+mn-ea"/>
              </a:rPr>
              <a:t>(pattern)+1=4</a:t>
            </a:r>
          </a:p>
          <a:p>
            <a:r>
              <a:rPr lang="en-US" altLang="zh-CN" sz="1600" b="1" dirty="0">
                <a:latin typeface="+mn-ea"/>
                <a:cs typeface="+mn-ea"/>
                <a:sym typeface="+mn-ea"/>
              </a:rPr>
              <a:t>               </a:t>
            </a:r>
            <a:r>
              <a:rPr lang="zh-CN" altLang="en-US" sz="1600" b="1" dirty="0">
                <a:latin typeface="+mn-ea"/>
                <a:cs typeface="+mn-ea"/>
                <a:sym typeface="+mn-ea"/>
              </a:rPr>
              <a:t>综合一下：</a:t>
            </a:r>
            <a:endParaRPr lang="zh-CN" altLang="en-US" sz="1600" b="1" dirty="0">
              <a:latin typeface="+mn-ea"/>
              <a:cs typeface="+mn-ea"/>
            </a:endParaRPr>
          </a:p>
          <a:p>
            <a:endParaRPr lang="zh-CN" altLang="en-US" sz="1600" b="1" dirty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72" y="5099123"/>
            <a:ext cx="6400800" cy="1066800"/>
          </a:xfrm>
          <a:prstGeom prst="rect">
            <a:avLst/>
          </a:prstGeom>
        </p:spPr>
      </p:pic>
      <p:sp>
        <p:nvSpPr>
          <p:cNvPr id="7" name="等腰三角形 6"/>
          <p:cNvSpPr/>
          <p:nvPr/>
        </p:nvSpPr>
        <p:spPr>
          <a:xfrm>
            <a:off x="3173095" y="1838325"/>
            <a:ext cx="182245" cy="15303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3173095" y="2109470"/>
            <a:ext cx="182245" cy="15303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796030" y="4057015"/>
            <a:ext cx="182245" cy="15303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3796030" y="4267200"/>
            <a:ext cx="182245" cy="15303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3796030" y="4535170"/>
            <a:ext cx="182245" cy="15303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26" y="10"/>
            <a:ext cx="1511674" cy="1511674"/>
          </a:xfrm>
          <a:prstGeom prst="rect">
            <a:avLst/>
          </a:prstGeom>
        </p:spPr>
      </p:pic>
      <p:sp>
        <p:nvSpPr>
          <p:cNvPr id="19" name="椭圆形标注 18"/>
          <p:cNvSpPr/>
          <p:nvPr/>
        </p:nvSpPr>
        <p:spPr>
          <a:xfrm rot="15770572">
            <a:off x="9455148" y="-20468"/>
            <a:ext cx="811961" cy="163268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94966" y="533201"/>
            <a:ext cx="113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基本概念了解一下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6030" y="930051"/>
          <a:ext cx="894912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073256" y="2977592"/>
          <a:ext cx="261016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6030" y="1625174"/>
          <a:ext cx="261016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415008" y="6051663"/>
          <a:ext cx="261016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459310" y="4589329"/>
          <a:ext cx="261016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76030" y="2306302"/>
          <a:ext cx="894912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76030" y="3872145"/>
          <a:ext cx="894912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76030" y="5365862"/>
          <a:ext cx="8949120" cy="407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1230284" y="1337376"/>
            <a:ext cx="0" cy="2717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78164" y="827736"/>
            <a:ext cx="561614" cy="61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55993" y="2240193"/>
            <a:ext cx="573555" cy="53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225636" y="2730625"/>
            <a:ext cx="8312" cy="24516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99488" y="2907424"/>
            <a:ext cx="573555" cy="53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6691" y="3806263"/>
            <a:ext cx="573555" cy="53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614461" y="5787118"/>
            <a:ext cx="8312" cy="2645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230284" y="740860"/>
            <a:ext cx="8312" cy="189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01930" y="413343"/>
            <a:ext cx="8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idx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233948" y="2125152"/>
            <a:ext cx="0" cy="189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887597" y="1828836"/>
            <a:ext cx="8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idx</a:t>
            </a:r>
            <a:r>
              <a:rPr lang="en-US" altLang="zh-CN" dirty="0"/>
              <a:t>=8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19105" y="4279469"/>
            <a:ext cx="0" cy="276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614461" y="5196572"/>
            <a:ext cx="8312" cy="189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59981" y="4896926"/>
            <a:ext cx="8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idx</a:t>
            </a:r>
            <a:r>
              <a:rPr lang="en-US" altLang="zh-CN" dirty="0"/>
              <a:t>=17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595553" y="3686662"/>
            <a:ext cx="8312" cy="189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60284" y="3393715"/>
            <a:ext cx="8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idx</a:t>
            </a:r>
            <a:r>
              <a:rPr lang="en-US" altLang="zh-CN" dirty="0"/>
              <a:t>=9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852478" y="4279469"/>
            <a:ext cx="0" cy="276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同侧圆角矩形 81"/>
          <p:cNvSpPr/>
          <p:nvPr/>
        </p:nvSpPr>
        <p:spPr>
          <a:xfrm rot="16200000">
            <a:off x="10501078" y="-88857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925396" y="29094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Sunday</a:t>
            </a:r>
            <a:r>
              <a:rPr lang="zh-CN" altLang="en-US" dirty="0"/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0" grpId="0" animBg="1"/>
      <p:bldP spid="22" grpId="0" animBg="1"/>
      <p:bldP spid="27" grpId="0"/>
      <p:bldP spid="29" grpId="0"/>
      <p:bldP spid="32" grpId="0"/>
      <p:bldP spid="38" grpId="0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706779" y="679697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简单模式匹配算法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810052" y="1569777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KMP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算法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853436" y="2477262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BM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算法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861312" y="3431832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Sunday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算法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571" y="742219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44503" y="1615228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44503" y="2535572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571" y="34725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0" name="矩形: 圆角 11"/>
          <p:cNvSpPr/>
          <p:nvPr/>
        </p:nvSpPr>
        <p:spPr>
          <a:xfrm>
            <a:off x="6044503" y="4431434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05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1" name="任意多边形 27"/>
          <p:cNvSpPr/>
          <p:nvPr/>
        </p:nvSpPr>
        <p:spPr>
          <a:xfrm>
            <a:off x="6951859" y="5289061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扩展</a:t>
            </a:r>
          </a:p>
        </p:txBody>
      </p:sp>
      <p:sp>
        <p:nvSpPr>
          <p:cNvPr id="16" name="矩形: 圆角 11"/>
          <p:cNvSpPr/>
          <p:nvPr/>
        </p:nvSpPr>
        <p:spPr>
          <a:xfrm>
            <a:off x="6044503" y="5329966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06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任意多边形 27"/>
          <p:cNvSpPr/>
          <p:nvPr/>
        </p:nvSpPr>
        <p:spPr>
          <a:xfrm>
            <a:off x="6906292" y="4334491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性能比较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3173" y="-96051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性能分析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0103"/>
              </p:ext>
            </p:extLst>
          </p:nvPr>
        </p:nvGraphicFramePr>
        <p:xfrm>
          <a:off x="2828188" y="1195503"/>
          <a:ext cx="5793318" cy="1309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9553">
                  <a:extLst>
                    <a:ext uri="{9D8B030D-6E8A-4147-A177-3AD203B41FA5}">
                      <a16:colId xmlns:a16="http://schemas.microsoft.com/office/drawing/2014/main" val="3425770359"/>
                    </a:ext>
                  </a:extLst>
                </a:gridCol>
                <a:gridCol w="1374965">
                  <a:extLst>
                    <a:ext uri="{9D8B030D-6E8A-4147-A177-3AD203B41FA5}">
                      <a16:colId xmlns:a16="http://schemas.microsoft.com/office/drawing/2014/main" val="3273659922"/>
                    </a:ext>
                  </a:extLst>
                </a:gridCol>
                <a:gridCol w="870481">
                  <a:extLst>
                    <a:ext uri="{9D8B030D-6E8A-4147-A177-3AD203B41FA5}">
                      <a16:colId xmlns:a16="http://schemas.microsoft.com/office/drawing/2014/main" val="1020498927"/>
                    </a:ext>
                  </a:extLst>
                </a:gridCol>
                <a:gridCol w="1068319">
                  <a:extLst>
                    <a:ext uri="{9D8B030D-6E8A-4147-A177-3AD203B41FA5}">
                      <a16:colId xmlns:a16="http://schemas.microsoft.com/office/drawing/2014/main" val="2712241285"/>
                    </a:ext>
                  </a:extLst>
                </a:gridCol>
              </a:tblGrid>
              <a:tr h="25870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算法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时间复杂度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空间复杂度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588722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朴素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o(n*m)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o(n*m)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657109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o(</a:t>
                      </a:r>
                      <a:r>
                        <a:rPr lang="en-US" sz="1100" u="none" strike="noStrike" dirty="0" err="1">
                          <a:effectLst/>
                        </a:rPr>
                        <a:t>m+n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o(m+n)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o(m)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36415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o(n*m)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o(m)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168960"/>
                  </a:ext>
                </a:extLst>
              </a:tr>
              <a:tr h="275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o(n*m)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o(|M|)</a:t>
                      </a:r>
                      <a:endParaRPr lang="en-US" sz="1200" b="0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30402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55" y="4878"/>
            <a:ext cx="2105025" cy="1190625"/>
          </a:xfrm>
          <a:prstGeom prst="rect">
            <a:avLst/>
          </a:prstGeom>
        </p:spPr>
      </p:pic>
      <p:sp>
        <p:nvSpPr>
          <p:cNvPr id="11" name="椭圆形标注 10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4320" y="443987"/>
            <a:ext cx="136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没有对比，就没有伤害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5EAEE-3F78-4B00-91FC-1949F1330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39" y="2649964"/>
            <a:ext cx="5289815" cy="39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2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3173" y="-96051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性能分析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55" y="4878"/>
            <a:ext cx="2105025" cy="1190625"/>
          </a:xfrm>
          <a:prstGeom prst="rect">
            <a:avLst/>
          </a:prstGeom>
        </p:spPr>
      </p:pic>
      <p:sp>
        <p:nvSpPr>
          <p:cNvPr id="11" name="椭圆形标注 10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4320" y="443987"/>
            <a:ext cx="136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没有对比，就没有伤害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3812D0-C2E4-4A45-A5C1-70FF9AFE2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9" y="2516187"/>
            <a:ext cx="7933878" cy="6217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111DF9-1706-4654-AD49-C95FF7F7B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9" y="3340631"/>
            <a:ext cx="8526065" cy="4858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EF9187-8546-4A2B-A14E-F5C6E41BD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8" y="4102678"/>
            <a:ext cx="8526065" cy="4100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8C179-4FCC-40AE-8C3E-FBFBED7CA7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9" y="4698504"/>
            <a:ext cx="8526065" cy="323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8644EB8-9549-4DAA-ADD9-FACE253A1278}"/>
              </a:ext>
            </a:extLst>
          </p:cNvPr>
          <p:cNvSpPr txBox="1"/>
          <p:nvPr/>
        </p:nvSpPr>
        <p:spPr>
          <a:xfrm>
            <a:off x="1272331" y="2614446"/>
            <a:ext cx="8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539431-DC9F-41DC-AA6B-5841088F5799}"/>
              </a:ext>
            </a:extLst>
          </p:cNvPr>
          <p:cNvSpPr txBox="1"/>
          <p:nvPr/>
        </p:nvSpPr>
        <p:spPr>
          <a:xfrm>
            <a:off x="1272331" y="3332944"/>
            <a:ext cx="8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BM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EBB87A-A2A3-49BD-952C-E2CC626EDBC0}"/>
              </a:ext>
            </a:extLst>
          </p:cNvPr>
          <p:cNvSpPr txBox="1"/>
          <p:nvPr/>
        </p:nvSpPr>
        <p:spPr>
          <a:xfrm>
            <a:off x="1272331" y="4678109"/>
            <a:ext cx="8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Sunday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3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629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扩展问题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t="24221" r="-265"/>
          <a:stretch/>
        </p:blipFill>
        <p:spPr>
          <a:xfrm>
            <a:off x="2053242" y="1974999"/>
            <a:ext cx="3050771" cy="3506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3242" y="1421476"/>
            <a:ext cx="29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滴滴面试问题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52457" y="1421476"/>
            <a:ext cx="29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多维字符串匹配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49935" y="2078182"/>
            <a:ext cx="111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主串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31135" y="2078182"/>
            <a:ext cx="111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模式串</a:t>
            </a:r>
          </a:p>
        </p:txBody>
      </p:sp>
      <p:sp>
        <p:nvSpPr>
          <p:cNvPr id="8" name="双括号 7"/>
          <p:cNvSpPr/>
          <p:nvPr/>
        </p:nvSpPr>
        <p:spPr>
          <a:xfrm>
            <a:off x="6400797" y="2767251"/>
            <a:ext cx="1454727" cy="1323508"/>
          </a:xfrm>
          <a:prstGeom prst="bracketPair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58739" y="2828830"/>
            <a:ext cx="130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   a   b   c</a:t>
            </a:r>
          </a:p>
          <a:p>
            <a:r>
              <a:rPr lang="en-US" altLang="zh-CN" dirty="0"/>
              <a:t>e   f    a   d</a:t>
            </a:r>
          </a:p>
          <a:p>
            <a:r>
              <a:rPr lang="en-US" altLang="zh-CN" dirty="0"/>
              <a:t>c   </a:t>
            </a:r>
            <a:r>
              <a:rPr lang="en-US" altLang="zh-CN" dirty="0" err="1"/>
              <a:t>c</a:t>
            </a:r>
            <a:r>
              <a:rPr lang="en-US" altLang="zh-CN" dirty="0"/>
              <a:t>    a   f</a:t>
            </a:r>
          </a:p>
          <a:p>
            <a:r>
              <a:rPr lang="en-US" altLang="zh-CN" dirty="0"/>
              <a:t>d   e    f   c</a:t>
            </a:r>
            <a:endParaRPr lang="zh-CN" altLang="en-US" dirty="0"/>
          </a:p>
        </p:txBody>
      </p:sp>
      <p:sp>
        <p:nvSpPr>
          <p:cNvPr id="16" name="双括号 15"/>
          <p:cNvSpPr/>
          <p:nvPr/>
        </p:nvSpPr>
        <p:spPr>
          <a:xfrm>
            <a:off x="8753989" y="3011165"/>
            <a:ext cx="796637" cy="703619"/>
          </a:xfrm>
          <a:prstGeom prst="bracketPair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61362" y="3039808"/>
            <a:ext cx="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  a</a:t>
            </a:r>
          </a:p>
          <a:p>
            <a:r>
              <a:rPr lang="en-US" altLang="zh-CN" dirty="0"/>
              <a:t>e   f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9" y="-10207"/>
            <a:ext cx="2105025" cy="1190625"/>
          </a:xfrm>
          <a:prstGeom prst="rect">
            <a:avLst/>
          </a:prstGeom>
        </p:spPr>
      </p:pic>
      <p:sp>
        <p:nvSpPr>
          <p:cNvPr id="19" name="椭圆形标注 18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1677" y="501843"/>
            <a:ext cx="98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思考</a:t>
            </a:r>
            <a:endParaRPr lang="en-US" altLang="zh-CN" sz="1600" b="1" dirty="0"/>
          </a:p>
          <a:p>
            <a:r>
              <a:rPr lang="zh-CN" altLang="en-US" sz="1600" b="1" dirty="0"/>
              <a:t>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0" grpId="0"/>
      <p:bldP spid="6" grpId="0"/>
      <p:bldP spid="15" grpId="0"/>
      <p:bldP spid="8" grpId="0" animBg="1"/>
      <p:bldP spid="11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9623" y="1979737"/>
            <a:ext cx="1034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模式匹配：对一个串中某字串的定位操作，待定位字符串为模式串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15837" y="2882101"/>
            <a:ext cx="6999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简单模式匹配算法思想：从主串的第一个位置和模式串的第一个字符开始比较，如果相等，则逐一比较后续字符；否则从主串的第二个字符开始，重复上一步，依次类推，知道匹配完模式串中的所有字符。若匹配成功，返回模式串的位置。</a:t>
            </a:r>
          </a:p>
        </p:txBody>
      </p:sp>
      <p:sp>
        <p:nvSpPr>
          <p:cNvPr id="15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494767"/>
            <a:ext cx="296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简单的模式匹配算法</a:t>
            </a:r>
          </a:p>
        </p:txBody>
      </p:sp>
      <p:sp>
        <p:nvSpPr>
          <p:cNvPr id="2" name="五角星 1"/>
          <p:cNvSpPr/>
          <p:nvPr/>
        </p:nvSpPr>
        <p:spPr>
          <a:xfrm>
            <a:off x="1736741" y="1979737"/>
            <a:ext cx="396861" cy="3906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1718976" y="2867238"/>
            <a:ext cx="396861" cy="3906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26" y="10"/>
            <a:ext cx="1511674" cy="1511674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 rot="15770572">
            <a:off x="9455148" y="-20468"/>
            <a:ext cx="811961" cy="163268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287495" y="531765"/>
            <a:ext cx="140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基本概念了解一下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  <p:bldP spid="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1131" b="8920"/>
          <a:stretch>
            <a:fillRect/>
          </a:stretch>
        </p:blipFill>
        <p:spPr>
          <a:xfrm>
            <a:off x="866800" y="1489141"/>
            <a:ext cx="1438423" cy="1114387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05959"/>
              </p:ext>
            </p:extLst>
          </p:nvPr>
        </p:nvGraphicFramePr>
        <p:xfrm>
          <a:off x="2999583" y="739833"/>
          <a:ext cx="7946966" cy="5890511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36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0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861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2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2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17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348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2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1283">
                <a:tc rowSpan="2"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452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8" y="865419"/>
            <a:ext cx="483431" cy="4959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7" y="1550378"/>
            <a:ext cx="483431" cy="4959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6" y="2293685"/>
            <a:ext cx="483431" cy="4959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5" y="3035779"/>
            <a:ext cx="483431" cy="4959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4" y="3796954"/>
            <a:ext cx="483431" cy="4959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9" r="68659" b="10067"/>
          <a:stretch>
            <a:fillRect/>
          </a:stretch>
        </p:blipFill>
        <p:spPr>
          <a:xfrm>
            <a:off x="10434927" y="5997292"/>
            <a:ext cx="511617" cy="51044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4" y="4563760"/>
            <a:ext cx="483431" cy="4959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2" t="11868" r="369" b="8867"/>
          <a:stretch>
            <a:fillRect/>
          </a:stretch>
        </p:blipFill>
        <p:spPr>
          <a:xfrm>
            <a:off x="10463113" y="5300223"/>
            <a:ext cx="483431" cy="495956"/>
          </a:xfrm>
          <a:prstGeom prst="rect">
            <a:avLst/>
          </a:prstGeom>
        </p:spPr>
      </p:pic>
      <p:sp>
        <p:nvSpPr>
          <p:cNvPr id="25" name="同侧圆角矩形 81"/>
          <p:cNvSpPr/>
          <p:nvPr/>
        </p:nvSpPr>
        <p:spPr>
          <a:xfrm rot="5400000">
            <a:off x="1035634" y="-95108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66255" y="216131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简单模式匹配算法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/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07B17-82B0-4850-965D-230F4A912A4D}"/>
              </a:ext>
            </a:extLst>
          </p:cNvPr>
          <p:cNvSpPr txBox="1"/>
          <p:nvPr/>
        </p:nvSpPr>
        <p:spPr>
          <a:xfrm>
            <a:off x="2650919" y="3343000"/>
            <a:ext cx="635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通过上面的例子我们看到，已经匹配部分的前缀和后缀是有重合的，我们可以利用这个重合的部分来减少比较次数</a:t>
            </a:r>
            <a:endParaRPr lang="en-US" altLang="zh-CN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F91927-EDCF-4763-97AB-D1D407F0382E}"/>
              </a:ext>
            </a:extLst>
          </p:cNvPr>
          <p:cNvGraphicFramePr>
            <a:graphicFrameLocks noGrp="1"/>
          </p:cNvGraphicFramePr>
          <p:nvPr/>
        </p:nvGraphicFramePr>
        <p:xfrm>
          <a:off x="2788460" y="2158545"/>
          <a:ext cx="4386792" cy="3839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4998B8F-BC3A-4A99-8E20-C50E7F2E674D}"/>
              </a:ext>
            </a:extLst>
          </p:cNvPr>
          <p:cNvSpPr/>
          <p:nvPr/>
        </p:nvSpPr>
        <p:spPr>
          <a:xfrm>
            <a:off x="2726577" y="2065616"/>
            <a:ext cx="1230283" cy="54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F0BA16-3B35-4E75-B1B5-710CB285CA84}"/>
              </a:ext>
            </a:extLst>
          </p:cNvPr>
          <p:cNvSpPr/>
          <p:nvPr/>
        </p:nvSpPr>
        <p:spPr>
          <a:xfrm>
            <a:off x="3456249" y="2080343"/>
            <a:ext cx="1185026" cy="540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3055D54-B5A6-49EE-9621-00E9BB7E62EE}"/>
              </a:ext>
            </a:extLst>
          </p:cNvPr>
          <p:cNvGraphicFramePr>
            <a:graphicFrameLocks noGrp="1"/>
          </p:cNvGraphicFramePr>
          <p:nvPr/>
        </p:nvGraphicFramePr>
        <p:xfrm>
          <a:off x="2788460" y="1643150"/>
          <a:ext cx="6945754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2A9EBE2-3724-4A3D-8120-2EF42AF850B4}"/>
              </a:ext>
            </a:extLst>
          </p:cNvPr>
          <p:cNvGraphicFramePr>
            <a:graphicFrameLocks noGrp="1"/>
          </p:cNvGraphicFramePr>
          <p:nvPr/>
        </p:nvGraphicFramePr>
        <p:xfrm>
          <a:off x="3505523" y="2647769"/>
          <a:ext cx="4386792" cy="3839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47CC3B5-9139-4AA3-A380-4E897C439A58}"/>
              </a:ext>
            </a:extLst>
          </p:cNvPr>
          <p:cNvSpPr txBox="1"/>
          <p:nvPr/>
        </p:nvSpPr>
        <p:spPr>
          <a:xfrm>
            <a:off x="2650919" y="4224985"/>
            <a:ext cx="666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KMP</a:t>
            </a:r>
            <a:r>
              <a:rPr lang="zh-CN" altLang="en-US" b="1" dirty="0"/>
              <a:t>算法开辟了一个空间，用于存放模式串的前缀和后缀和信息，在发生不匹配时，可以通过</a:t>
            </a:r>
            <a:r>
              <a:rPr lang="en-US" altLang="zh-CN" b="1" dirty="0"/>
              <a:t>next</a:t>
            </a:r>
            <a:r>
              <a:rPr lang="zh-CN" altLang="en-US" b="1" dirty="0"/>
              <a:t>数组存放的信息进行跳转</a:t>
            </a:r>
            <a:endParaRPr lang="en-US" altLang="zh-CN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10"/>
            <a:ext cx="2105025" cy="1190625"/>
          </a:xfrm>
          <a:prstGeom prst="rect">
            <a:avLst/>
          </a:prstGeom>
        </p:spPr>
      </p:pic>
      <p:sp>
        <p:nvSpPr>
          <p:cNvPr id="21" name="椭圆形标注 20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848165" y="413209"/>
            <a:ext cx="110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咱从例子开始</a:t>
            </a:r>
          </a:p>
        </p:txBody>
      </p:sp>
    </p:spTree>
    <p:extLst>
      <p:ext uri="{BB962C8B-B14F-4D97-AF65-F5344CB8AC3E}">
        <p14:creationId xmlns:p14="http://schemas.microsoft.com/office/powerpoint/2010/main" val="14134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/>
          </a:blip>
          <a:srcRect r="4000"/>
          <a:stretch>
            <a:fillRect/>
          </a:stretch>
        </p:blipFill>
        <p:spPr>
          <a:xfrm>
            <a:off x="3906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104121" y="1728461"/>
          <a:ext cx="438679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18505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0600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477490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76934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10309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63885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34815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71442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634383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18398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81339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72541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127003" y="1371600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90950" y="2098378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号位与主串下一位比较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94796" y="2143514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16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3074380" y="2053242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489535" y="2053242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03715" y="2109998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751376" y="2112668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109690" y="2116822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511802" y="2120363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913914" y="2120363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300326" y="2143514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651695" y="2143514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986705" y="2143514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41654" y="2143514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692680" y="2143513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70753" y="2143513"/>
            <a:ext cx="430887" cy="311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/>
              <a:t>      号位与主串当前位比较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841187" y="2060937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181124" y="2052623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584054" y="2060937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976176" y="2060937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373717" y="2052623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700628" y="2060937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048774" y="2060937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423797" y="2060936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772541" y="2052623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137091" y="2060936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341206" y="4802637"/>
          <a:ext cx="632598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6">
                  <a:extLst>
                    <a:ext uri="{9D8B030D-6E8A-4147-A177-3AD203B41FA5}">
                      <a16:colId xmlns:a16="http://schemas.microsoft.com/office/drawing/2014/main" val="2654082624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12020184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609777437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1070956712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2965523671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848332400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2970412617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2975894557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637774407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47581578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3128500703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1937433598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3414607219"/>
                    </a:ext>
                  </a:extLst>
                </a:gridCol>
                <a:gridCol w="451856">
                  <a:extLst>
                    <a:ext uri="{9D8B030D-6E8A-4147-A177-3AD203B41FA5}">
                      <a16:colId xmlns:a16="http://schemas.microsoft.com/office/drawing/2014/main" val="2181175588"/>
                    </a:ext>
                  </a:extLst>
                </a:gridCol>
              </a:tblGrid>
              <a:tr h="353291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1570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5801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48887" y="1371600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数组：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1800" r="20589" b="29767"/>
          <a:stretch/>
        </p:blipFill>
        <p:spPr>
          <a:xfrm>
            <a:off x="10923966" y="25167"/>
            <a:ext cx="1260102" cy="1460931"/>
          </a:xfrm>
          <a:prstGeom prst="rect">
            <a:avLst/>
          </a:prstGeom>
        </p:spPr>
      </p:pic>
      <p:sp>
        <p:nvSpPr>
          <p:cNvPr id="51" name="椭圆形标注 50"/>
          <p:cNvSpPr/>
          <p:nvPr/>
        </p:nvSpPr>
        <p:spPr>
          <a:xfrm rot="15770572">
            <a:off x="9463418" y="-60712"/>
            <a:ext cx="811961" cy="163268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195976" y="59131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请保持耐心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72593-B7EF-4E56-86FD-78C07739DEE1}"/>
              </a:ext>
            </a:extLst>
          </p:cNvPr>
          <p:cNvSpPr txBox="1"/>
          <p:nvPr/>
        </p:nvSpPr>
        <p:spPr>
          <a:xfrm>
            <a:off x="8172719" y="2532396"/>
            <a:ext cx="33220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特殊规则：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当模式串中第一个字符与主串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位置不匹配，应该从下一位置和模式串第一个字符继续比较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当模式串中不存在前后重合的部分时，则从主串中发生不匹配的字符与模式串第一个字符开始比较</a:t>
            </a:r>
          </a:p>
        </p:txBody>
      </p:sp>
    </p:spTree>
    <p:extLst>
      <p:ext uri="{BB962C8B-B14F-4D97-AF65-F5344CB8AC3E}">
        <p14:creationId xmlns:p14="http://schemas.microsoft.com/office/powerpoint/2010/main" val="3408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5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32247" y="1787236"/>
          <a:ext cx="6945754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32247" y="2428805"/>
          <a:ext cx="4386792" cy="3839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940233" y="1463040"/>
            <a:ext cx="8312" cy="324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70364" y="2335876"/>
            <a:ext cx="1230283" cy="54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00036" y="2350603"/>
            <a:ext cx="1185026" cy="540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33583" y="2880312"/>
            <a:ext cx="8312" cy="324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932247" y="3204508"/>
          <a:ext cx="6945754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658225" y="3846077"/>
          <a:ext cx="438679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600036" y="3758793"/>
            <a:ext cx="500611" cy="54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14058" y="3773977"/>
            <a:ext cx="479126" cy="5251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491209" y="5195453"/>
          <a:ext cx="438679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932247" y="4519912"/>
          <a:ext cx="6945754" cy="383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55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竖卷形 34"/>
          <p:cNvSpPr/>
          <p:nvPr/>
        </p:nvSpPr>
        <p:spPr>
          <a:xfrm>
            <a:off x="416625" y="2083878"/>
            <a:ext cx="906087" cy="2127959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5892" y="2344958"/>
            <a:ext cx="461665" cy="1795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       匹配过程</a:t>
            </a:r>
          </a:p>
        </p:txBody>
      </p:sp>
      <p:sp>
        <p:nvSpPr>
          <p:cNvPr id="23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571" y="515389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10"/>
            <a:ext cx="2105025" cy="1190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93" y="4895015"/>
            <a:ext cx="963582" cy="963582"/>
          </a:xfrm>
          <a:prstGeom prst="rect">
            <a:avLst/>
          </a:prstGeom>
        </p:spPr>
      </p:pic>
      <p:sp>
        <p:nvSpPr>
          <p:cNvPr id="24" name="椭圆形标注 23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78001" y="569223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练练手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0" grpId="0" animBg="1"/>
      <p:bldP spid="31" grpId="0" animBg="1"/>
      <p:bldP spid="35" grpId="0" animBg="1"/>
      <p:bldP spid="36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/>
          </a:blip>
          <a:srcRect r="4000"/>
          <a:stretch>
            <a:fillRect/>
          </a:stretch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KMP</a:t>
            </a:r>
            <a:r>
              <a:rPr lang="zh-CN" altLang="en-US" dirty="0"/>
              <a:t>改进算法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C380BC-B2EE-4BC6-BC7A-8B99038F07D0}"/>
              </a:ext>
            </a:extLst>
          </p:cNvPr>
          <p:cNvSpPr txBox="1"/>
          <p:nvPr/>
        </p:nvSpPr>
        <p:spPr>
          <a:xfrm>
            <a:off x="2427316" y="1476462"/>
            <a:ext cx="6800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由上图可以看到，</a:t>
            </a:r>
            <a:r>
              <a:rPr lang="en-US" altLang="zh-CN" b="1" dirty="0"/>
              <a:t>KMP</a:t>
            </a:r>
            <a:r>
              <a:rPr lang="zh-CN" altLang="en-US" b="1" dirty="0"/>
              <a:t>算法中主串的指针是永远不会回溯的，这大大提高了效率。在处理规模较大的数据时，可以分批次讲数据读取进内存，确保不匹配时再写回外存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但上述的</a:t>
            </a:r>
            <a:r>
              <a:rPr lang="en-US" altLang="zh-CN" b="1" dirty="0"/>
              <a:t>next</a:t>
            </a:r>
            <a:r>
              <a:rPr lang="zh-CN" altLang="en-US" b="1" dirty="0"/>
              <a:t>数组还存着一个问题</a:t>
            </a:r>
            <a:r>
              <a:rPr lang="en-US" altLang="zh-CN" b="1" dirty="0"/>
              <a:t>,</a:t>
            </a:r>
            <a:r>
              <a:rPr lang="zh-CN" altLang="en-US" b="1" dirty="0"/>
              <a:t>，如下面这个例子</a:t>
            </a:r>
            <a:endParaRPr lang="en-US" altLang="zh-CN" b="1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57049D-ADD0-4CEF-8107-C784556ED6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97542" y="3095484"/>
          <a:ext cx="37750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66">
                  <a:extLst>
                    <a:ext uri="{9D8B030D-6E8A-4147-A177-3AD203B41FA5}">
                      <a16:colId xmlns:a16="http://schemas.microsoft.com/office/drawing/2014/main" val="2654082624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609777437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1070956712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2965523671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848332400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2970412617"/>
                    </a:ext>
                  </a:extLst>
                </a:gridCol>
                <a:gridCol w="604874">
                  <a:extLst>
                    <a:ext uri="{9D8B030D-6E8A-4147-A177-3AD203B41FA5}">
                      <a16:colId xmlns:a16="http://schemas.microsoft.com/office/drawing/2014/main" val="2975894557"/>
                    </a:ext>
                  </a:extLst>
                </a:gridCol>
              </a:tblGrid>
              <a:tr h="30278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1570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5801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153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80334F-AC8D-4DC1-B471-79E9EEAA62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97542" y="4486315"/>
          <a:ext cx="3775045" cy="5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66">
                  <a:extLst>
                    <a:ext uri="{9D8B030D-6E8A-4147-A177-3AD203B41FA5}">
                      <a16:colId xmlns:a16="http://schemas.microsoft.com/office/drawing/2014/main" val="274940183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1908653111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1577915715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250341311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1251450601"/>
                    </a:ext>
                  </a:extLst>
                </a:gridCol>
                <a:gridCol w="528362">
                  <a:extLst>
                    <a:ext uri="{9D8B030D-6E8A-4147-A177-3AD203B41FA5}">
                      <a16:colId xmlns:a16="http://schemas.microsoft.com/office/drawing/2014/main" val="626162015"/>
                    </a:ext>
                  </a:extLst>
                </a:gridCol>
                <a:gridCol w="604874">
                  <a:extLst>
                    <a:ext uri="{9D8B030D-6E8A-4147-A177-3AD203B41FA5}">
                      <a16:colId xmlns:a16="http://schemas.microsoft.com/office/drawing/2014/main" val="100838383"/>
                    </a:ext>
                  </a:extLst>
                </a:gridCol>
              </a:tblGrid>
              <a:tr h="589200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</a:rPr>
                        <a:t>nextval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6998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1AB2018-D0B7-482D-9BF8-6ACE35650C5F}"/>
              </a:ext>
            </a:extLst>
          </p:cNvPr>
          <p:cNvSpPr txBox="1"/>
          <p:nvPr/>
        </p:nvSpPr>
        <p:spPr>
          <a:xfrm>
            <a:off x="7552340" y="3013412"/>
            <a:ext cx="3632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Nextval</a:t>
            </a:r>
            <a:r>
              <a:rPr lang="zh-CN" altLang="en-US" sz="1600" b="1" dirty="0"/>
              <a:t>构造步骤：</a:t>
            </a:r>
            <a:endParaRPr lang="en-US" altLang="zh-CN" sz="1600" b="1" dirty="0"/>
          </a:p>
          <a:p>
            <a:r>
              <a:rPr lang="en-US" altLang="zh-CN" sz="1600" b="1" dirty="0"/>
              <a:t>1.J =1</a:t>
            </a:r>
            <a:r>
              <a:rPr lang="zh-CN" altLang="en-US" sz="1600" b="1" dirty="0"/>
              <a:t>时，</a:t>
            </a:r>
            <a:r>
              <a:rPr lang="en-US" altLang="zh-CN" sz="1600" b="1" dirty="0" err="1"/>
              <a:t>nextval</a:t>
            </a:r>
            <a:r>
              <a:rPr lang="en-US" altLang="zh-CN" sz="1600" b="1" dirty="0"/>
              <a:t>[j]</a:t>
            </a:r>
            <a:r>
              <a:rPr lang="zh-CN" altLang="en-US" sz="1600" b="1" dirty="0"/>
              <a:t>赋值为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，作为特殊标记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2.</a:t>
            </a:r>
            <a:r>
              <a:rPr lang="zh-CN" altLang="en-US" sz="1600" b="1" dirty="0"/>
              <a:t>当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j</a:t>
            </a:r>
            <a:r>
              <a:rPr lang="en-US" altLang="zh-CN" sz="1600" b="1" dirty="0"/>
              <a:t>!=p</a:t>
            </a:r>
            <a:r>
              <a:rPr lang="en-US" altLang="zh-CN" sz="1600" b="1" baseline="-25000" dirty="0"/>
              <a:t>k</a:t>
            </a:r>
            <a:r>
              <a:rPr lang="zh-CN" altLang="en-US" sz="1600" b="1" dirty="0"/>
              <a:t>时，</a:t>
            </a:r>
            <a:r>
              <a:rPr lang="en-US" altLang="zh-CN" sz="1600" b="1" dirty="0" err="1"/>
              <a:t>nextval</a:t>
            </a:r>
            <a:r>
              <a:rPr lang="en-US" altLang="zh-CN" sz="1600" b="1" dirty="0"/>
              <a:t>[j]=k </a:t>
            </a:r>
          </a:p>
          <a:p>
            <a:r>
              <a:rPr lang="en-US" altLang="zh-CN" sz="1600" b="1" dirty="0"/>
              <a:t>(k=next[j])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3.</a:t>
            </a:r>
            <a:r>
              <a:rPr lang="zh-CN" altLang="en-US" sz="1600" b="1" dirty="0"/>
              <a:t>当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j</a:t>
            </a:r>
            <a:r>
              <a:rPr lang="en-US" altLang="zh-CN" sz="1600" b="1" dirty="0"/>
              <a:t>==p</a:t>
            </a:r>
            <a:r>
              <a:rPr lang="en-US" altLang="zh-CN" sz="1600" b="1" baseline="-25000" dirty="0"/>
              <a:t>k</a:t>
            </a:r>
            <a:r>
              <a:rPr lang="zh-CN" altLang="en-US" sz="1600" b="1" dirty="0"/>
              <a:t>时，</a:t>
            </a:r>
            <a:r>
              <a:rPr lang="en-US" altLang="zh-CN" sz="1600" b="1" dirty="0" err="1"/>
              <a:t>nextval</a:t>
            </a:r>
            <a:r>
              <a:rPr lang="en-US" altLang="zh-CN" sz="1600" b="1" dirty="0"/>
              <a:t>[j]=</a:t>
            </a:r>
            <a:r>
              <a:rPr lang="en-US" altLang="zh-CN" sz="1600" b="1" dirty="0" err="1"/>
              <a:t>nextval</a:t>
            </a:r>
            <a:r>
              <a:rPr lang="en-US" altLang="zh-CN" sz="1600" b="1" dirty="0"/>
              <a:t>[k]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10"/>
            <a:ext cx="2105025" cy="1190625"/>
          </a:xfrm>
          <a:prstGeom prst="rect">
            <a:avLst/>
          </a:prstGeom>
        </p:spPr>
      </p:pic>
      <p:sp>
        <p:nvSpPr>
          <p:cNvPr id="16" name="椭圆形标注 15"/>
          <p:cNvSpPr/>
          <p:nvPr/>
        </p:nvSpPr>
        <p:spPr>
          <a:xfrm rot="15770572">
            <a:off x="8895643" y="-4165"/>
            <a:ext cx="811961" cy="1481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39941" y="477155"/>
            <a:ext cx="92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再聪明一点</a:t>
            </a:r>
          </a:p>
        </p:txBody>
      </p:sp>
    </p:spTree>
    <p:extLst>
      <p:ext uri="{BB962C8B-B14F-4D97-AF65-F5344CB8AC3E}">
        <p14:creationId xmlns:p14="http://schemas.microsoft.com/office/powerpoint/2010/main" val="39774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1" y="0"/>
            <a:ext cx="12191980" cy="6857990"/>
          </a:xfrm>
          <a:prstGeom prst="rect">
            <a:avLst/>
          </a:prstGeom>
        </p:spPr>
      </p:pic>
      <p:sp>
        <p:nvSpPr>
          <p:cNvPr id="9" name="同侧圆角矩形 81"/>
          <p:cNvSpPr/>
          <p:nvPr/>
        </p:nvSpPr>
        <p:spPr>
          <a:xfrm rot="5400000">
            <a:off x="1035655" y="-676769"/>
            <a:ext cx="655288" cy="2726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7" y="50184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BM</a:t>
            </a:r>
            <a:r>
              <a:rPr lang="zh-CN" altLang="en-US" dirty="0"/>
              <a:t>算法</a:t>
            </a:r>
          </a:p>
        </p:txBody>
      </p:sp>
      <p:sp>
        <p:nvSpPr>
          <p:cNvPr id="8" name="矩形 7"/>
          <p:cNvSpPr/>
          <p:nvPr/>
        </p:nvSpPr>
        <p:spPr>
          <a:xfrm>
            <a:off x="2973673" y="1766539"/>
            <a:ext cx="66363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思想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en-US" altLang="zh-CN" sz="20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BM</a:t>
            </a:r>
            <a:r>
              <a:rPr lang="zh-CN" altLang="zh-CN" sz="20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算法利用了串的后缀的信息，用了两个类似于</a:t>
            </a:r>
            <a:r>
              <a:rPr lang="en-US" altLang="zh-CN" sz="20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KMP</a:t>
            </a:r>
            <a:r>
              <a:rPr lang="zh-CN" altLang="zh-CN" sz="20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Next</a:t>
            </a:r>
            <a:r>
              <a:rPr lang="zh-CN" altLang="zh-CN" sz="20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数组的表来储存模式串的信息，一个是坏字符表，一个是好后缀表，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增加匹配失败后一次移动的字符数，减少无效匹配词属，从而 增加匹配效率</a:t>
            </a:r>
            <a:endParaRPr lang="zh-CN" altLang="zh-CN" sz="20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3673" y="36922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BM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算法的两个规则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坏字符规则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zh-CN" sz="2000" b="1" dirty="0">
                <a:latin typeface="+mn-ea"/>
              </a:rPr>
              <a:t>好后缀规则</a:t>
            </a:r>
            <a:endParaRPr lang="zh-CN" altLang="zh-CN" sz="20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五角星 14"/>
          <p:cNvSpPr/>
          <p:nvPr/>
        </p:nvSpPr>
        <p:spPr>
          <a:xfrm>
            <a:off x="2427316" y="1766539"/>
            <a:ext cx="396861" cy="3906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2427316" y="3692245"/>
            <a:ext cx="396861" cy="3906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26" y="10"/>
            <a:ext cx="1511674" cy="1511674"/>
          </a:xfrm>
          <a:prstGeom prst="rect">
            <a:avLst/>
          </a:prstGeom>
        </p:spPr>
      </p:pic>
      <p:sp>
        <p:nvSpPr>
          <p:cNvPr id="18" name="椭圆形标注 17"/>
          <p:cNvSpPr/>
          <p:nvPr/>
        </p:nvSpPr>
        <p:spPr>
          <a:xfrm rot="15770572">
            <a:off x="9455148" y="-20468"/>
            <a:ext cx="811961" cy="163268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51563" y="523443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基本概念</a:t>
            </a:r>
            <a:endParaRPr lang="en-US" altLang="zh-CN" b="1" dirty="0"/>
          </a:p>
          <a:p>
            <a:r>
              <a:rPr lang="zh-CN" altLang="en-US" b="1" dirty="0"/>
              <a:t>了解一下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2173</Words>
  <Application>Microsoft Office PowerPoint</Application>
  <PresentationFormat>宽屏</PresentationFormat>
  <Paragraphs>993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仿宋</vt:lpstr>
      <vt:lpstr>黑体</vt:lpstr>
      <vt:lpstr>宋体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Hao</cp:lastModifiedBy>
  <cp:revision>184</cp:revision>
  <dcterms:created xsi:type="dcterms:W3CDTF">2018-07-10T18:03:00Z</dcterms:created>
  <dcterms:modified xsi:type="dcterms:W3CDTF">2019-10-27T02:01:50Z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  <property fmtid="{D5CDD505-2E9C-101B-9397-08002B2CF9AE}" pid="3" name="KSORubyTemplateID">
    <vt:lpwstr>2</vt:lpwstr>
  </property>
</Properties>
</file>