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9" r:id="rId2"/>
    <p:sldId id="260" r:id="rId3"/>
    <p:sldId id="262" r:id="rId4"/>
    <p:sldId id="261" r:id="rId5"/>
    <p:sldId id="284" r:id="rId6"/>
    <p:sldId id="264" r:id="rId7"/>
    <p:sldId id="273" r:id="rId8"/>
    <p:sldId id="278" r:id="rId9"/>
    <p:sldId id="265" r:id="rId10"/>
    <p:sldId id="272" r:id="rId11"/>
    <p:sldId id="266" r:id="rId12"/>
    <p:sldId id="274" r:id="rId13"/>
    <p:sldId id="279" r:id="rId14"/>
    <p:sldId id="267" r:id="rId15"/>
    <p:sldId id="283" r:id="rId16"/>
    <p:sldId id="282" r:id="rId17"/>
    <p:sldId id="281" r:id="rId18"/>
    <p:sldId id="280" r:id="rId19"/>
    <p:sldId id="271" r:id="rId20"/>
    <p:sldId id="268" r:id="rId21"/>
    <p:sldId id="275" r:id="rId22"/>
    <p:sldId id="276" r:id="rId23"/>
    <p:sldId id="277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7242002@smail.nju.edu.cn" initials="1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99" autoAdjust="0"/>
  </p:normalViewPr>
  <p:slideViewPr>
    <p:cSldViewPr snapToGrid="0">
      <p:cViewPr varScale="1">
        <p:scale>
          <a:sx n="91" d="100"/>
          <a:sy n="91" d="100"/>
        </p:scale>
        <p:origin x="22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A174D-9910-4B5E-B4D3-A604C9E64E6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46CD7-C1BF-4766-811F-F98A8226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13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39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73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71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69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98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8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53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34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这块代码时数据结构的设计部分，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75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18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56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5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28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3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5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5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扫描线算法 用于确定任意一对线段是否相交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0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现在判断任意一对线段是否相交。把每个三角形的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0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现在判断任意一对线段是否相交。把每个三角形的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46CD7-C1BF-4766-811F-F98A822646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6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7375-0C79-4055-ADEB-DD7B17F57B68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1C87-31E7-4F08-9B8E-D3037621FF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F4BC5C-D51A-4D04-8662-76B05A65DD9C}"/>
              </a:ext>
            </a:extLst>
          </p:cNvPr>
          <p:cNvSpPr txBox="1"/>
          <p:nvPr/>
        </p:nvSpPr>
        <p:spPr>
          <a:xfrm>
            <a:off x="1802524" y="2735317"/>
            <a:ext cx="5538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Painter</a:t>
            </a:r>
            <a:r>
              <a:rPr lang="zh-CN" altLang="en-US" sz="5400" dirty="0"/>
              <a:t>问题</a:t>
            </a:r>
            <a:endParaRPr lang="en-US" altLang="zh-CN" sz="5400" dirty="0"/>
          </a:p>
          <a:p>
            <a:pPr algn="ctr"/>
            <a:r>
              <a:rPr lang="en-US" altLang="zh-CN" dirty="0"/>
              <a:t>2008 ACM-ICPC problem-H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攀登</a:t>
            </a:r>
            <a:endParaRPr lang="en-US" altLang="zh-CN" dirty="0"/>
          </a:p>
          <a:p>
            <a:pPr algn="ctr"/>
            <a:r>
              <a:rPr lang="zh-CN" altLang="en-US" dirty="0"/>
              <a:t>组员：王士浩 陈敏 管梦雨 贾长庆 季文豪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87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处理事件点边界情况考虑</a:t>
            </a:r>
            <a:endParaRPr lang="en-US" altLang="zh-CN" sz="2000" dirty="0"/>
          </a:p>
          <a:p>
            <a:r>
              <a:rPr lang="en-US" altLang="zh-CN" dirty="0"/>
              <a:t>	</a:t>
            </a:r>
            <a:r>
              <a:rPr lang="zh-CN" altLang="en-US" dirty="0"/>
              <a:t>把一个三角形绕其原点旋转的公式和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2D9535-C05E-4682-BBEF-3EAA002C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55" y="3429000"/>
            <a:ext cx="44005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7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734768" y="2190690"/>
            <a:ext cx="755693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扫描线的状态</a:t>
            </a:r>
            <a:r>
              <a:rPr lang="en-US" altLang="zh-CN" sz="2000" dirty="0"/>
              <a:t>   </a:t>
            </a:r>
            <a:r>
              <a:rPr lang="en-US" altLang="zh-CN" sz="1600" dirty="0"/>
              <a:t>	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	</a:t>
            </a:r>
            <a:r>
              <a:rPr lang="zh-CN" altLang="en-US" sz="2000" dirty="0"/>
              <a:t>扫描过程种需要处理的三种情况：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	1</a:t>
            </a:r>
            <a:r>
              <a:rPr lang="zh-CN" altLang="en-US" sz="2000" dirty="0"/>
              <a:t>）扫描到三角形第一个点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	2</a:t>
            </a:r>
            <a:r>
              <a:rPr lang="zh-CN" altLang="en-US" sz="2000" dirty="0"/>
              <a:t>）扫描到三角形第二个点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3</a:t>
            </a:r>
            <a:r>
              <a:rPr lang="zh-CN" altLang="en-US" sz="2000" dirty="0"/>
              <a:t>）扫描到三角形第三个点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27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扫描线的状态</a:t>
            </a:r>
            <a:endParaRPr lang="en-US" altLang="zh-CN" sz="2000" b="1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</a:t>
            </a:r>
            <a:r>
              <a:rPr lang="en-US" altLang="zh-CN" sz="1600" dirty="0"/>
              <a:t>	</a:t>
            </a:r>
            <a:r>
              <a:rPr lang="zh-CN" altLang="en-US" sz="1600" dirty="0"/>
              <a:t>一个三角形的情况比较简单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	</a:t>
            </a:r>
            <a:r>
              <a:rPr lang="zh-CN" altLang="en-US" sz="1600" dirty="0"/>
              <a:t>三个事件点</a:t>
            </a:r>
            <a:r>
              <a:rPr lang="en-US" altLang="zh-CN" sz="1600" dirty="0"/>
              <a:t>0,1,2  </a:t>
            </a:r>
            <a:r>
              <a:rPr lang="zh-CN" altLang="en-US" sz="1600" dirty="0"/>
              <a:t>三条扫描线</a:t>
            </a:r>
            <a:r>
              <a:rPr lang="en-US" altLang="zh-CN" sz="1600" dirty="0"/>
              <a:t>S0,S1,S2</a:t>
            </a:r>
          </a:p>
          <a:p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	</a:t>
            </a:r>
            <a:r>
              <a:rPr lang="en-US" altLang="zh-CN" sz="1600" dirty="0"/>
              <a:t>1.</a:t>
            </a:r>
            <a:r>
              <a:rPr lang="zh-CN" altLang="en-US" sz="1600" dirty="0"/>
              <a:t>在</a:t>
            </a:r>
            <a:r>
              <a:rPr lang="en-US" altLang="zh-CN" sz="1600" dirty="0"/>
              <a:t>S0</a:t>
            </a:r>
            <a:r>
              <a:rPr lang="zh-CN" altLang="en-US" sz="1600" dirty="0"/>
              <a:t>状态时，按照逆时针方向确定边的序号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	</a:t>
            </a:r>
            <a:r>
              <a:rPr lang="zh-CN" altLang="en-US" sz="1600" dirty="0"/>
              <a:t>判断三角形在扫描线处是否与其他三角形重合，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	</a:t>
            </a:r>
            <a:r>
              <a:rPr lang="zh-CN" altLang="en-US" sz="1600" dirty="0"/>
              <a:t>将边插入容器中，记录其父三角形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	2.</a:t>
            </a:r>
            <a:r>
              <a:rPr lang="zh-CN" altLang="en-US" sz="1600" dirty="0"/>
              <a:t>在</a:t>
            </a:r>
            <a:r>
              <a:rPr lang="en-US" altLang="zh-CN" sz="1600" dirty="0"/>
              <a:t>S1</a:t>
            </a:r>
            <a:r>
              <a:rPr lang="zh-CN" altLang="en-US" sz="1600" dirty="0"/>
              <a:t>状态时，确定</a:t>
            </a:r>
            <a:r>
              <a:rPr lang="en-US" altLang="zh-CN" sz="1600" dirty="0"/>
              <a:t>01</a:t>
            </a:r>
            <a:r>
              <a:rPr lang="zh-CN" altLang="en-US" sz="1600" dirty="0"/>
              <a:t>边的序号，然后检查其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	</a:t>
            </a:r>
            <a:r>
              <a:rPr lang="zh-CN" altLang="en-US" sz="1600" dirty="0"/>
              <a:t>相交状态，然后更新容器中存储的边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	3.</a:t>
            </a:r>
            <a:r>
              <a:rPr lang="zh-CN" altLang="en-US" sz="1600" dirty="0"/>
              <a:t>在</a:t>
            </a:r>
            <a:r>
              <a:rPr lang="en-US" altLang="zh-CN" sz="1600" dirty="0"/>
              <a:t>S2</a:t>
            </a:r>
            <a:r>
              <a:rPr lang="zh-CN" altLang="en-US" sz="1600" dirty="0"/>
              <a:t>状态时，判断边</a:t>
            </a:r>
            <a:r>
              <a:rPr lang="en-US" altLang="zh-CN" sz="1600" dirty="0"/>
              <a:t>12</a:t>
            </a:r>
            <a:r>
              <a:rPr lang="zh-CN" altLang="en-US" sz="1600" dirty="0"/>
              <a:t>、</a:t>
            </a:r>
            <a:r>
              <a:rPr lang="en-US" altLang="zh-CN" sz="1600" dirty="0"/>
              <a:t>02</a:t>
            </a:r>
            <a:r>
              <a:rPr lang="zh-CN" altLang="en-US" sz="1600" dirty="0"/>
              <a:t>是否与其他边相交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sz="1600" dirty="0"/>
              <a:t>    </a:t>
            </a:r>
            <a:r>
              <a:rPr lang="en-US" altLang="zh-CN" sz="1600" dirty="0"/>
              <a:t>	</a:t>
            </a:r>
            <a:r>
              <a:rPr lang="zh-CN" altLang="en-US" sz="1600" dirty="0"/>
              <a:t>然后容器中删除左右括号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C91C51-05A5-473E-B972-86E408D1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123" y="2155893"/>
            <a:ext cx="3267531" cy="29245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443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父三角形判断</a:t>
            </a:r>
            <a:endParaRPr lang="en-US" altLang="zh-CN" sz="2000" b="1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找到三角形的</a:t>
            </a:r>
            <a:r>
              <a:rPr lang="en-US" altLang="zh-CN" sz="1600" dirty="0"/>
              <a:t>t0</a:t>
            </a:r>
            <a:r>
              <a:rPr lang="zh-CN" altLang="en-US" sz="1600" dirty="0"/>
              <a:t>边</a:t>
            </a:r>
            <a:endParaRPr lang="en-US" altLang="zh-CN" sz="16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若</a:t>
            </a:r>
            <a:r>
              <a:rPr lang="en-US" altLang="zh-CN" sz="1600" dirty="0"/>
              <a:t>t0</a:t>
            </a:r>
            <a:r>
              <a:rPr lang="zh-CN" altLang="en-US" sz="1600" dirty="0"/>
              <a:t>不是容器中第一个边找</a:t>
            </a:r>
            <a:r>
              <a:rPr lang="en-US" altLang="zh-CN" sz="1600" dirty="0"/>
              <a:t>t0</a:t>
            </a:r>
            <a:r>
              <a:rPr lang="zh-CN" altLang="en-US" sz="1600" dirty="0"/>
              <a:t>边的左邻边</a:t>
            </a:r>
            <a:endParaRPr lang="en-US" altLang="zh-CN" sz="16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若左邻边序号位</a:t>
            </a:r>
            <a:r>
              <a:rPr lang="en-US" altLang="zh-CN" sz="1600" dirty="0"/>
              <a:t>1</a:t>
            </a:r>
            <a:r>
              <a:rPr lang="zh-CN" altLang="en-US" sz="1600" dirty="0"/>
              <a:t>则父三角形序号与左邻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       </a:t>
            </a:r>
            <a:r>
              <a:rPr lang="zh-CN" altLang="en-US" sz="1600" dirty="0"/>
              <a:t>边父三角形相同</a:t>
            </a:r>
            <a:endParaRPr lang="en-US" altLang="zh-CN" sz="16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若左邻边序号位</a:t>
            </a:r>
            <a:r>
              <a:rPr lang="en-US" altLang="zh-CN" sz="1600" dirty="0"/>
              <a:t>0</a:t>
            </a:r>
            <a:r>
              <a:rPr lang="zh-CN" altLang="en-US" sz="1600" dirty="0"/>
              <a:t>则父三角形序号与左邻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	      </a:t>
            </a:r>
            <a:r>
              <a:rPr lang="zh-CN" altLang="en-US" sz="1600" dirty="0"/>
              <a:t>边序号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00A856-510F-424F-A8E2-0F9532EF4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87" y="3058509"/>
            <a:ext cx="3443310" cy="21283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2BE1E5-952E-4646-92FE-9A8CC6F372DD}"/>
              </a:ext>
            </a:extLst>
          </p:cNvPr>
          <p:cNvSpPr txBox="1"/>
          <p:nvPr/>
        </p:nvSpPr>
        <p:spPr>
          <a:xfrm>
            <a:off x="5154387" y="5302908"/>
            <a:ext cx="31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()      (())  (()())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45E068-420E-43A0-865A-7EF6C01D69E3}"/>
              </a:ext>
            </a:extLst>
          </p:cNvPr>
          <p:cNvSpPr txBox="1"/>
          <p:nvPr/>
        </p:nvSpPr>
        <p:spPr>
          <a:xfrm>
            <a:off x="4973669" y="2846391"/>
            <a:ext cx="38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S0      S1  S2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72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扫描线的状态</a:t>
            </a:r>
            <a:endParaRPr lang="en-US" altLang="zh-CN" sz="2000" b="1" dirty="0"/>
          </a:p>
          <a:p>
            <a:pPr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en-US" altLang="zh-CN" sz="1600" dirty="0"/>
              <a:t>2</a:t>
            </a:r>
            <a:r>
              <a:rPr lang="zh-CN" altLang="en-US" sz="1600" dirty="0"/>
              <a:t>个三角形的情况</a:t>
            </a:r>
            <a:endParaRPr lang="en-US" altLang="zh-CN" sz="1600" dirty="0"/>
          </a:p>
          <a:p>
            <a:pPr>
              <a:spcAft>
                <a:spcPts val="600"/>
              </a:spcAft>
            </a:pPr>
            <a:r>
              <a:rPr lang="en-US" altLang="zh-CN" sz="1600" dirty="0"/>
              <a:t>	6</a:t>
            </a:r>
            <a:r>
              <a:rPr lang="zh-CN" altLang="en-US" sz="1600" dirty="0"/>
              <a:t>个事件点</a:t>
            </a:r>
            <a:r>
              <a:rPr lang="en-US" altLang="zh-CN" sz="1600" dirty="0"/>
              <a:t>00,01,02,10,11,12</a:t>
            </a:r>
          </a:p>
          <a:p>
            <a:pPr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sz="1600" dirty="0"/>
              <a:t>扫描线从</a:t>
            </a:r>
            <a:r>
              <a:rPr lang="en-US" altLang="zh-CN" sz="1600" dirty="0"/>
              <a:t>S0—S5</a:t>
            </a:r>
            <a:r>
              <a:rPr lang="zh-CN" altLang="en-US" sz="1600" dirty="0"/>
              <a:t>依次扫描，扫描过程中</a:t>
            </a:r>
            <a:endParaRPr lang="en-US" altLang="zh-CN" sz="1600" dirty="0"/>
          </a:p>
          <a:p>
            <a:pPr>
              <a:spcAft>
                <a:spcPts val="600"/>
              </a:spcAft>
            </a:pPr>
            <a:r>
              <a:rPr lang="en-US" altLang="zh-CN" sz="1600" dirty="0"/>
              <a:t>	</a:t>
            </a:r>
            <a:r>
              <a:rPr lang="zh-CN" altLang="en-US" sz="1600" dirty="0"/>
              <a:t>记录</a:t>
            </a:r>
            <a:r>
              <a:rPr lang="zh-CN" altLang="en-US" sz="1600" b="1" dirty="0"/>
              <a:t>三角形的边</a:t>
            </a:r>
            <a:r>
              <a:rPr lang="zh-CN" altLang="en-US" sz="1600" dirty="0"/>
              <a:t>，并判断是否与其左邻</a:t>
            </a:r>
            <a:endParaRPr lang="en-US" altLang="zh-CN" sz="1600" dirty="0"/>
          </a:p>
          <a:p>
            <a:pPr>
              <a:spcAft>
                <a:spcPts val="600"/>
              </a:spcAft>
            </a:pPr>
            <a:r>
              <a:rPr lang="en-US" altLang="zh-CN" sz="1600" dirty="0"/>
              <a:t>	</a:t>
            </a:r>
            <a:r>
              <a:rPr lang="zh-CN" altLang="en-US" sz="1600" dirty="0"/>
              <a:t>和右邻相交</a:t>
            </a:r>
            <a:endParaRPr lang="en-US" altLang="zh-CN" sz="1600" dirty="0"/>
          </a:p>
          <a:p>
            <a:pPr>
              <a:spcAft>
                <a:spcPts val="600"/>
              </a:spcAft>
            </a:pPr>
            <a:r>
              <a:rPr lang="en-US" altLang="zh-CN" sz="1600" dirty="0"/>
              <a:t>	</a:t>
            </a:r>
            <a:r>
              <a:rPr lang="zh-CN" altLang="en-US" sz="1600" dirty="0"/>
              <a:t>扫描点容器括号序列如图所示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99A1BD-AA5C-4411-A471-40E83F961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94" y="2420108"/>
            <a:ext cx="4601217" cy="3258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64F5749-561A-45B3-AA9D-B8CC7BC4C208}"/>
              </a:ext>
            </a:extLst>
          </p:cNvPr>
          <p:cNvSpPr txBox="1"/>
          <p:nvPr/>
        </p:nvSpPr>
        <p:spPr>
          <a:xfrm>
            <a:off x="4466897" y="5678113"/>
            <a:ext cx="50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()                   (())      (()</a:t>
            </a:r>
            <a:r>
              <a:rPr lang="en-US" altLang="zh-CN" dirty="0">
                <a:solidFill>
                  <a:srgbClr val="FF0000"/>
                </a:solidFill>
              </a:rPr>
              <a:t>)  </a:t>
            </a:r>
            <a:r>
              <a:rPr lang="en-US" altLang="zh-CN" dirty="0"/>
              <a:t>((</a:t>
            </a:r>
            <a:r>
              <a:rPr lang="en-US" altLang="zh-CN" dirty="0">
                <a:solidFill>
                  <a:srgbClr val="FF0000"/>
                </a:solidFill>
              </a:rPr>
              <a:t>))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)     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8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扫描线的状态</a:t>
            </a:r>
            <a:endParaRPr lang="en-US" altLang="zh-CN" sz="2000" b="1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出现相交的情况一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扫描到第二点时，发现第二点与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外层三角形重合，此时状态非法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结果输出</a:t>
            </a:r>
            <a:r>
              <a:rPr lang="en-US" altLang="zh-CN" sz="2000" dirty="0"/>
              <a:t>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87AF8-AD5D-41D8-A996-89F80877C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80087"/>
            <a:ext cx="3745051" cy="220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5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扫描线的状态</a:t>
            </a:r>
            <a:endParaRPr lang="en-US" altLang="zh-CN" sz="2000" b="1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出现相交的情况二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1600" dirty="0"/>
              <a:t>根据前两个扫描线，两个三角形应为父子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关系。在扫描线</a:t>
            </a:r>
            <a:r>
              <a:rPr lang="en-US" altLang="zh-CN" sz="1600" dirty="0"/>
              <a:t>S2</a:t>
            </a:r>
            <a:r>
              <a:rPr lang="zh-CN" altLang="en-US" sz="1600" dirty="0"/>
              <a:t>处，比较第二个三角形</a:t>
            </a:r>
            <a:endParaRPr lang="en-US" altLang="zh-CN" sz="1600" dirty="0"/>
          </a:p>
          <a:p>
            <a:r>
              <a:rPr lang="en-US" altLang="zh-CN" sz="1600" dirty="0"/>
              <a:t>	01</a:t>
            </a:r>
            <a:r>
              <a:rPr lang="zh-CN" altLang="en-US" sz="1600" dirty="0"/>
              <a:t>边与左右邻边的截距。</a:t>
            </a:r>
            <a:r>
              <a:rPr lang="en-US" altLang="zh-CN" sz="1600" dirty="0"/>
              <a:t>01</a:t>
            </a:r>
            <a:r>
              <a:rPr lang="zh-CN" altLang="en-US" sz="1600" dirty="0"/>
              <a:t>边在扫描线处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的截距应小于右邻边，状态非法，返回</a:t>
            </a:r>
            <a:endParaRPr lang="en-US" altLang="zh-CN" sz="1600" dirty="0"/>
          </a:p>
          <a:p>
            <a:r>
              <a:rPr lang="en-US" altLang="zh-CN" sz="1600" dirty="0"/>
              <a:t>	ERROR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CB907F-0BF9-4535-9114-07DD2DA3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69" y="2606565"/>
            <a:ext cx="3637989" cy="24871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36C4D2-DB72-4826-A7BC-059B563D6A78}"/>
              </a:ext>
            </a:extLst>
          </p:cNvPr>
          <p:cNvSpPr txBox="1"/>
          <p:nvPr/>
        </p:nvSpPr>
        <p:spPr>
          <a:xfrm>
            <a:off x="4854369" y="2322051"/>
            <a:ext cx="2650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S0            S1    S2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CA750B-31F5-4B10-9EF4-938F6EA40CE6}"/>
              </a:ext>
            </a:extLst>
          </p:cNvPr>
          <p:cNvSpPr txBox="1"/>
          <p:nvPr/>
        </p:nvSpPr>
        <p:spPr>
          <a:xfrm>
            <a:off x="4761186" y="5208197"/>
            <a:ext cx="254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()           (())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59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扫描线的状态</a:t>
            </a:r>
            <a:endParaRPr lang="en-US" altLang="zh-CN" sz="2000" b="1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出现相交的情况三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1600" dirty="0"/>
              <a:t>扫描到</a:t>
            </a:r>
            <a:r>
              <a:rPr lang="en-US" altLang="zh-CN" sz="1600" dirty="0"/>
              <a:t>S4</a:t>
            </a:r>
            <a:r>
              <a:rPr lang="zh-CN" altLang="en-US" sz="1600" dirty="0"/>
              <a:t>时可知内部的三角形最后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一点在扫描线的截距应该在外部三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角形的两边截距之间，此时截距比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较不对，返回</a:t>
            </a:r>
            <a:r>
              <a:rPr lang="en-US" altLang="zh-CN" sz="1600" dirty="0"/>
              <a:t>ERROR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895CD2-25AE-4E47-99EB-09A414543DE2}"/>
              </a:ext>
            </a:extLst>
          </p:cNvPr>
          <p:cNvSpPr txBox="1"/>
          <p:nvPr/>
        </p:nvSpPr>
        <p:spPr>
          <a:xfrm>
            <a:off x="5108028" y="2304587"/>
            <a:ext cx="427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</a:t>
            </a:r>
            <a:r>
              <a:rPr lang="en-US" altLang="zh-CN" sz="1600" dirty="0"/>
              <a:t>S4    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2ACC98-B98D-41C0-859A-B542AC24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289" y="2678849"/>
            <a:ext cx="3626070" cy="21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扫描线的状态</a:t>
            </a:r>
            <a:endParaRPr lang="en-US" altLang="zh-CN" sz="2000" b="1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出现相交的情况四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1600" dirty="0"/>
              <a:t>扫描到</a:t>
            </a:r>
            <a:r>
              <a:rPr lang="en-US" altLang="zh-CN" sz="1600" dirty="0"/>
              <a:t>S4</a:t>
            </a:r>
            <a:r>
              <a:rPr lang="zh-CN" altLang="en-US" sz="1600" dirty="0"/>
              <a:t>时，找通过第一个三角形</a:t>
            </a:r>
            <a:r>
              <a:rPr lang="en-US" altLang="zh-CN" sz="1600" dirty="0"/>
              <a:t>t0</a:t>
            </a:r>
            <a:r>
              <a:rPr lang="zh-CN" altLang="en-US" sz="1600" dirty="0"/>
              <a:t>边</a:t>
            </a:r>
            <a:endParaRPr lang="en-US" altLang="zh-CN" sz="1600" dirty="0"/>
          </a:p>
          <a:p>
            <a:r>
              <a:rPr lang="en-US" altLang="zh-CN" sz="1600" dirty="0"/>
              <a:t>          </a:t>
            </a:r>
            <a:r>
              <a:rPr lang="zh-CN" altLang="en-US" sz="1600" dirty="0"/>
              <a:t>找三角形的</a:t>
            </a:r>
            <a:r>
              <a:rPr lang="en-US" altLang="zh-CN" sz="1600" dirty="0"/>
              <a:t>t1</a:t>
            </a:r>
            <a:r>
              <a:rPr lang="zh-CN" altLang="en-US" sz="1600" dirty="0"/>
              <a:t>边，此时找到的时第二个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三角性的</a:t>
            </a:r>
            <a:r>
              <a:rPr lang="en-US" altLang="zh-CN" sz="1600" dirty="0"/>
              <a:t>t0</a:t>
            </a:r>
            <a:r>
              <a:rPr lang="zh-CN" altLang="en-US" sz="1600" dirty="0"/>
              <a:t>边，返回结果不对，状态非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法，返回</a:t>
            </a:r>
            <a:r>
              <a:rPr lang="en-US" altLang="zh-CN" sz="1600" dirty="0"/>
              <a:t>ERROR</a:t>
            </a:r>
            <a:r>
              <a:rPr lang="zh-CN" altLang="en-US" sz="1600" dirty="0"/>
              <a:t>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C8A74B-EC29-4A36-9B8F-73E235754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2" y="2483684"/>
            <a:ext cx="3503348" cy="22990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B25319-C287-4D67-898D-1FBF9BF0099F}"/>
              </a:ext>
            </a:extLst>
          </p:cNvPr>
          <p:cNvSpPr txBox="1"/>
          <p:nvPr/>
        </p:nvSpPr>
        <p:spPr>
          <a:xfrm>
            <a:off x="4572000" y="2299018"/>
            <a:ext cx="406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    </a:t>
            </a:r>
            <a:r>
              <a:rPr lang="en-US" altLang="zh-CN" sz="1600" dirty="0"/>
              <a:t>S4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067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72662" y="1790090"/>
            <a:ext cx="755693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/>
              <a:t> </a:t>
            </a:r>
            <a:r>
              <a:rPr lang="zh-CN" altLang="en-US" sz="3200" dirty="0"/>
              <a:t>扫描线算法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数据结构设计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05703C-25EA-441B-BD2C-D4221A2F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9" y="2783790"/>
            <a:ext cx="8507342" cy="30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7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BAF50-F442-4482-B51D-6B11E37A99B3}"/>
              </a:ext>
            </a:extLst>
          </p:cNvPr>
          <p:cNvSpPr txBox="1"/>
          <p:nvPr/>
        </p:nvSpPr>
        <p:spPr>
          <a:xfrm>
            <a:off x="525517" y="1618593"/>
            <a:ext cx="269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9F86EF-B6BF-4F58-B980-52DC2225577F}"/>
              </a:ext>
            </a:extLst>
          </p:cNvPr>
          <p:cNvSpPr txBox="1"/>
          <p:nvPr/>
        </p:nvSpPr>
        <p:spPr>
          <a:xfrm>
            <a:off x="977461" y="2354316"/>
            <a:ext cx="3731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有一个画家</a:t>
            </a:r>
            <a:r>
              <a:rPr lang="en-US" altLang="zh-CN" dirty="0"/>
              <a:t>Peer</a:t>
            </a:r>
            <a:r>
              <a:rPr lang="zh-CN" altLang="en-US" dirty="0"/>
              <a:t>，绘制了如图图示的三角形，现在他的同行要给它着色，困难就在于不知道需要多少中阴影。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Peer</a:t>
            </a:r>
            <a:r>
              <a:rPr lang="zh-CN" altLang="en-US" dirty="0"/>
              <a:t>也会犯错，画了相交的三角形。</a:t>
            </a:r>
            <a:endParaRPr lang="en-US" altLang="zh-CN" dirty="0"/>
          </a:p>
          <a:p>
            <a:r>
              <a:rPr lang="zh-CN" altLang="en-US" dirty="0"/>
              <a:t>这样三角形是不合法的无法着色。</a:t>
            </a:r>
            <a:endParaRPr lang="en-US" altLang="zh-CN" dirty="0"/>
          </a:p>
          <a:p>
            <a:r>
              <a:rPr lang="zh-CN" altLang="en-US" dirty="0"/>
              <a:t>对于编写程序，我们需要考虑三角形边相交的情况。如果相交，则不合法。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1D51E-C2E0-4DB7-BE9D-F6FD375F6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79" y="2249309"/>
            <a:ext cx="3997824" cy="29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37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扫描过程</a:t>
            </a:r>
            <a:endParaRPr lang="en-US" altLang="zh-CN" sz="2000" b="1" dirty="0"/>
          </a:p>
          <a:p>
            <a:pPr>
              <a:spcAft>
                <a:spcPts val="600"/>
              </a:spcAft>
            </a:pPr>
            <a:r>
              <a:rPr lang="en-US" altLang="zh-CN" sz="2000" b="1" dirty="0"/>
              <a:t>	</a:t>
            </a:r>
            <a:r>
              <a:rPr lang="zh-CN" altLang="en-US" sz="2000" dirty="0"/>
              <a:t>处理三角形第一个点的算法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en-US" altLang="zh-CN" sz="20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407DBA-06B7-4B4B-B75B-811A4565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37503"/>
            <a:ext cx="4099034" cy="62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8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扫描过程</a:t>
            </a:r>
            <a:endParaRPr lang="en-US" altLang="zh-CN" sz="2000" b="1" dirty="0"/>
          </a:p>
          <a:p>
            <a:pPr>
              <a:spcAft>
                <a:spcPts val="600"/>
              </a:spcAft>
            </a:pPr>
            <a:r>
              <a:rPr lang="en-US" altLang="zh-CN" sz="2000" b="1" dirty="0"/>
              <a:t>	</a:t>
            </a:r>
            <a:r>
              <a:rPr lang="zh-CN" altLang="en-US" sz="2000" dirty="0"/>
              <a:t>处理第二个点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DC7706-8D93-447E-A416-BBAD4B92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022" y="927043"/>
            <a:ext cx="5749158" cy="56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4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扫描过程</a:t>
            </a:r>
            <a:endParaRPr lang="en-US" altLang="zh-CN" sz="2000" b="1" dirty="0"/>
          </a:p>
          <a:p>
            <a:pPr>
              <a:spcAft>
                <a:spcPts val="600"/>
              </a:spcAft>
            </a:pPr>
            <a:r>
              <a:rPr lang="en-US" altLang="zh-CN" sz="2000" b="1" dirty="0"/>
              <a:t>	</a:t>
            </a:r>
            <a:r>
              <a:rPr lang="zh-CN" altLang="en-US" sz="2000" dirty="0"/>
              <a:t>处理第三个点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61BA11-D662-4D65-82FF-F7D857BC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497" y="967444"/>
            <a:ext cx="5940580" cy="54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6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计算嵌套层数</a:t>
            </a:r>
            <a:endParaRPr lang="en-US" altLang="zh-CN" sz="2000" b="1" dirty="0"/>
          </a:p>
          <a:p>
            <a:pPr>
              <a:spcAft>
                <a:spcPts val="600"/>
              </a:spcAft>
            </a:pPr>
            <a:r>
              <a:rPr lang="en-US" altLang="zh-CN" sz="2000" b="1" dirty="0"/>
              <a:t>	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FA501D-E905-4189-AB29-013FA712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60" y="1791849"/>
            <a:ext cx="3419147" cy="15146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926676-4490-4C7C-A372-6099CC070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096" y="3427175"/>
            <a:ext cx="4699767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32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C77A303-D953-4039-ACC4-2F4861E3C069}"/>
              </a:ext>
            </a:extLst>
          </p:cNvPr>
          <p:cNvSpPr/>
          <p:nvPr/>
        </p:nvSpPr>
        <p:spPr>
          <a:xfrm>
            <a:off x="2049016" y="1407574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D36DA4-D645-4FD2-8009-0A005FCC8AD4}"/>
              </a:ext>
            </a:extLst>
          </p:cNvPr>
          <p:cNvSpPr txBox="1"/>
          <p:nvPr/>
        </p:nvSpPr>
        <p:spPr>
          <a:xfrm>
            <a:off x="2823346" y="1995398"/>
            <a:ext cx="313419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攀</a:t>
            </a:r>
          </a:p>
          <a:p>
            <a:r>
              <a:rPr lang="zh-CN" altLang="en-US" sz="115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登</a:t>
            </a:r>
          </a:p>
        </p:txBody>
      </p:sp>
    </p:spTree>
    <p:extLst>
      <p:ext uri="{BB962C8B-B14F-4D97-AF65-F5344CB8AC3E}">
        <p14:creationId xmlns:p14="http://schemas.microsoft.com/office/powerpoint/2010/main" val="7406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BAF50-F442-4482-B51D-6B11E37A99B3}"/>
              </a:ext>
            </a:extLst>
          </p:cNvPr>
          <p:cNvSpPr txBox="1"/>
          <p:nvPr/>
        </p:nvSpPr>
        <p:spPr>
          <a:xfrm>
            <a:off x="525517" y="1618593"/>
            <a:ext cx="269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9F86EF-B6BF-4F58-B980-52DC2225577F}"/>
              </a:ext>
            </a:extLst>
          </p:cNvPr>
          <p:cNvSpPr txBox="1"/>
          <p:nvPr/>
        </p:nvSpPr>
        <p:spPr>
          <a:xfrm>
            <a:off x="1030014" y="2185039"/>
            <a:ext cx="7083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问题表述为，对于给出的三角形，判断这些三角形是否相交：如果存在相交的情况，则失败退出；否则计算三角形的最高嵌套层数。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6C0D50-3444-4B4C-AEFC-A09D4F6F7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815" y="3219458"/>
            <a:ext cx="5822185" cy="25178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276D8E-0DDD-403B-86EB-0CACF220A6ED}"/>
              </a:ext>
            </a:extLst>
          </p:cNvPr>
          <p:cNvSpPr txBox="1"/>
          <p:nvPr/>
        </p:nvSpPr>
        <p:spPr>
          <a:xfrm>
            <a:off x="714702" y="3429000"/>
            <a:ext cx="2880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zh-CN" altLang="en-US" dirty="0"/>
              <a:t>第一行表示三角形的个数</a:t>
            </a:r>
            <a:endParaRPr lang="en-US" altLang="zh-CN" dirty="0"/>
          </a:p>
          <a:p>
            <a:r>
              <a:rPr lang="zh-CN" altLang="en-US" dirty="0"/>
              <a:t>其余是三角形的各个点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zh-CN" altLang="en-US" dirty="0"/>
              <a:t>如果合法输出嵌套层数，否则输出</a:t>
            </a:r>
            <a:r>
              <a:rPr lang="en-US" altLang="zh-CN" dirty="0"/>
              <a:t>ERROR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75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550836-4BC9-43C5-810D-21C18B1BD815}"/>
              </a:ext>
            </a:extLst>
          </p:cNvPr>
          <p:cNvSpPr txBox="1"/>
          <p:nvPr/>
        </p:nvSpPr>
        <p:spPr>
          <a:xfrm>
            <a:off x="683172" y="1755228"/>
            <a:ext cx="43723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/>
              <a:t>试题解析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计算几何之线段性质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扫描线算法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总结</a:t>
            </a:r>
            <a:endParaRPr lang="en-US" altLang="zh-CN" sz="2800" dirty="0"/>
          </a:p>
          <a:p>
            <a:r>
              <a:rPr lang="en-US" altLang="zh-CN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779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550836-4BC9-43C5-810D-21C18B1BD815}"/>
              </a:ext>
            </a:extLst>
          </p:cNvPr>
          <p:cNvSpPr txBox="1"/>
          <p:nvPr/>
        </p:nvSpPr>
        <p:spPr>
          <a:xfrm>
            <a:off x="625365" y="1828800"/>
            <a:ext cx="7893270" cy="340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/>
              <a:t>计算几何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sz="2000" dirty="0"/>
              <a:t>线段性质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sz="2000" dirty="0"/>
              <a:t>线段表示：斜率加截距来表示一个线段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sz="2000" dirty="0"/>
              <a:t>对于一个线段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	</a:t>
            </a:r>
          </a:p>
          <a:p>
            <a:pPr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sz="2000" dirty="0"/>
              <a:t>斜率：</a:t>
            </a:r>
            <a:r>
              <a:rPr lang="en-US" altLang="zh-CN" sz="2000" dirty="0"/>
              <a:t>v = (y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-y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)/(x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-x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sz="2000" dirty="0"/>
              <a:t>截距：</a:t>
            </a:r>
            <a:r>
              <a:rPr lang="en-US" altLang="zh-CN" sz="2000" dirty="0"/>
              <a:t>p = y</a:t>
            </a:r>
            <a:r>
              <a:rPr lang="en-US" altLang="zh-CN" sz="2000" baseline="-25000" dirty="0"/>
              <a:t>0 </a:t>
            </a:r>
            <a:r>
              <a:rPr lang="en-US" altLang="zh-CN" sz="2000" dirty="0"/>
              <a:t>- x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*v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8508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550836-4BC9-43C5-810D-21C18B1BD815}"/>
              </a:ext>
            </a:extLst>
          </p:cNvPr>
          <p:cNvSpPr txBox="1"/>
          <p:nvPr/>
        </p:nvSpPr>
        <p:spPr>
          <a:xfrm>
            <a:off x="625365" y="1828800"/>
            <a:ext cx="7893270" cy="544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/>
              <a:t>判断线段先后顺序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sz="2000" dirty="0"/>
              <a:t>斜率：斜率大的边在斜率小的边逆时针方向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dirty="0"/>
              <a:t>叉积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(p1-p0)x(p2-p0) = (x1-x0)(y2-y0)-(x2-x0)(y1-y0)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ym typeface="Wingdings" panose="05000000000000000000" pitchFamily="2" charset="2"/>
              </a:rPr>
              <a:t>		</a:t>
            </a:r>
            <a:r>
              <a:rPr lang="en-US" altLang="zh-CN" sz="1600" i="1" dirty="0">
                <a:sym typeface="Wingdings" panose="05000000000000000000" pitchFamily="2" charset="2"/>
              </a:rPr>
              <a:t>=0:</a:t>
            </a:r>
            <a:r>
              <a:rPr lang="zh-CN" altLang="en-US" sz="1600" i="1" dirty="0">
                <a:sym typeface="Wingdings" panose="05000000000000000000" pitchFamily="2" charset="2"/>
              </a:rPr>
              <a:t>三点共线  </a:t>
            </a:r>
            <a:endParaRPr lang="en-US" altLang="zh-CN" sz="1600" i="1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altLang="zh-CN" sz="1600" i="1" dirty="0">
                <a:sym typeface="Wingdings" panose="05000000000000000000" pitchFamily="2" charset="2"/>
              </a:rPr>
              <a:t>		&gt;0:p0p1</a:t>
            </a:r>
            <a:r>
              <a:rPr lang="zh-CN" altLang="en-US" sz="1600" i="1" dirty="0">
                <a:sym typeface="Wingdings" panose="05000000000000000000" pitchFamily="2" charset="2"/>
              </a:rPr>
              <a:t>向量在</a:t>
            </a:r>
            <a:r>
              <a:rPr lang="en-US" altLang="zh-CN" sz="1600" i="1" dirty="0">
                <a:sym typeface="Wingdings" panose="05000000000000000000" pitchFamily="2" charset="2"/>
              </a:rPr>
              <a:t>p0p2</a:t>
            </a:r>
            <a:r>
              <a:rPr lang="zh-CN" altLang="en-US" sz="1600" i="1" dirty="0">
                <a:sym typeface="Wingdings" panose="05000000000000000000" pitchFamily="2" charset="2"/>
              </a:rPr>
              <a:t>的顺时针方向 </a:t>
            </a:r>
            <a:endParaRPr lang="en-US" altLang="zh-CN" sz="1600" i="1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altLang="zh-CN" sz="1600" i="1" dirty="0">
                <a:sym typeface="Wingdings" panose="05000000000000000000" pitchFamily="2" charset="2"/>
              </a:rPr>
              <a:t>		&lt;0: p0p1</a:t>
            </a:r>
            <a:r>
              <a:rPr lang="zh-CN" altLang="en-US" sz="1600" i="1" dirty="0">
                <a:sym typeface="Wingdings" panose="05000000000000000000" pitchFamily="2" charset="2"/>
              </a:rPr>
              <a:t>向量在</a:t>
            </a:r>
            <a:r>
              <a:rPr lang="en-US" altLang="zh-CN" sz="1600" i="1" dirty="0">
                <a:sym typeface="Wingdings" panose="05000000000000000000" pitchFamily="2" charset="2"/>
              </a:rPr>
              <a:t>p0p2</a:t>
            </a:r>
            <a:r>
              <a:rPr lang="zh-CN" altLang="en-US" sz="1600" i="1" dirty="0">
                <a:sym typeface="Wingdings" panose="05000000000000000000" pitchFamily="2" charset="2"/>
              </a:rPr>
              <a:t>的逆时针方向 </a:t>
            </a:r>
            <a:endParaRPr lang="zh-CN" altLang="en-US" sz="1600" i="1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en-US" altLang="zh-CN" sz="3200" dirty="0"/>
              <a:t>		     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320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DD2AAE-7151-460E-A302-5A941444B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88" y="3731102"/>
            <a:ext cx="2937888" cy="23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963368" y="2242645"/>
            <a:ext cx="755693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sz="1600" dirty="0"/>
              <a:t>是一根想象的虚线，从左往右扫描，遇到</a:t>
            </a:r>
            <a:r>
              <a:rPr lang="en-US" altLang="zh-CN" sz="1600" dirty="0"/>
              <a:t>【</a:t>
            </a:r>
            <a:r>
              <a:rPr lang="zh-CN" altLang="en-US" sz="1600" dirty="0"/>
              <a:t>三角形</a:t>
            </a:r>
            <a:r>
              <a:rPr lang="en-US" altLang="zh-CN" sz="1600" dirty="0"/>
              <a:t>】</a:t>
            </a:r>
            <a:r>
              <a:rPr lang="zh-CN" altLang="en-US" sz="1600" dirty="0"/>
              <a:t>则成为</a:t>
            </a:r>
            <a:r>
              <a:rPr lang="en-US" altLang="zh-CN" sz="1600" dirty="0"/>
              <a:t>【</a:t>
            </a:r>
            <a:r>
              <a:rPr lang="zh-CN" altLang="en-US" sz="1600" dirty="0"/>
              <a:t>事件</a:t>
            </a:r>
            <a:r>
              <a:rPr lang="en-US" altLang="zh-CN" sz="1600" dirty="0"/>
              <a:t>】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/>
              <a:t>	</a:t>
            </a:r>
            <a:r>
              <a:rPr lang="zh-CN" altLang="en-US" sz="1600" dirty="0"/>
              <a:t>遇到</a:t>
            </a:r>
            <a:r>
              <a:rPr lang="en-US" altLang="zh-CN" sz="1600" dirty="0"/>
              <a:t>【</a:t>
            </a:r>
            <a:r>
              <a:rPr lang="zh-CN" altLang="en-US" sz="1600" dirty="0"/>
              <a:t>起始边</a:t>
            </a:r>
            <a:r>
              <a:rPr lang="en-US" altLang="zh-CN" sz="1600" dirty="0"/>
              <a:t>】</a:t>
            </a:r>
            <a:r>
              <a:rPr lang="zh-CN" altLang="en-US" sz="1600" dirty="0"/>
              <a:t>相应的</a:t>
            </a:r>
            <a:r>
              <a:rPr lang="en-US" altLang="zh-CN" sz="1600" dirty="0"/>
              <a:t>【</a:t>
            </a:r>
            <a:r>
              <a:rPr lang="zh-CN" altLang="en-US" sz="1600" dirty="0"/>
              <a:t>嵌套层数</a:t>
            </a:r>
            <a:r>
              <a:rPr lang="en-US" altLang="zh-CN" sz="1600" dirty="0"/>
              <a:t>】+1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/>
              <a:t>	</a:t>
            </a:r>
            <a:r>
              <a:rPr lang="zh-CN" altLang="en-US" sz="1600" dirty="0"/>
              <a:t>遇到</a:t>
            </a:r>
            <a:r>
              <a:rPr lang="en-US" altLang="zh-CN" sz="1600" dirty="0"/>
              <a:t>【</a:t>
            </a:r>
            <a:r>
              <a:rPr lang="zh-CN" altLang="en-US" sz="1600" dirty="0"/>
              <a:t>结束边</a:t>
            </a:r>
            <a:r>
              <a:rPr lang="en-US" altLang="zh-CN" sz="1600" dirty="0"/>
              <a:t>】</a:t>
            </a:r>
            <a:r>
              <a:rPr lang="zh-CN" altLang="en-US" sz="1600" dirty="0"/>
              <a:t>相应的</a:t>
            </a:r>
            <a:r>
              <a:rPr lang="en-US" altLang="zh-CN" sz="1600" dirty="0"/>
              <a:t>【</a:t>
            </a:r>
            <a:r>
              <a:rPr lang="zh-CN" altLang="en-US" sz="1600" dirty="0"/>
              <a:t>嵌套层数</a:t>
            </a:r>
            <a:r>
              <a:rPr lang="en-US" altLang="zh-CN" sz="1600" dirty="0"/>
              <a:t>】-1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事件点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latin typeface="+mn-ea"/>
              </a:rPr>
              <a:t>	</a:t>
            </a:r>
            <a:r>
              <a:rPr lang="zh-CN" altLang="en-US" sz="1600" dirty="0">
                <a:latin typeface="+mn-ea"/>
              </a:rPr>
              <a:t>扫描算法扫描的点，是每个三角形顶点，按三角形编号的顺序来扫描，在同一</a:t>
            </a:r>
            <a:r>
              <a:rPr lang="en-US" altLang="zh-CN" sz="1600" dirty="0">
                <a:latin typeface="+mn-ea"/>
              </a:rPr>
              <a:t>	</a:t>
            </a:r>
            <a:r>
              <a:rPr lang="zh-CN" altLang="en-US" sz="1600" dirty="0">
                <a:latin typeface="+mn-ea"/>
              </a:rPr>
              <a:t>个三角形里，按照事件点的</a:t>
            </a:r>
            <a:r>
              <a:rPr lang="en-US" altLang="zh-CN" sz="1600" dirty="0">
                <a:latin typeface="+mn-ea"/>
              </a:rPr>
              <a:t>x</a:t>
            </a:r>
            <a:r>
              <a:rPr lang="zh-CN" altLang="en-US" sz="1600" dirty="0">
                <a:latin typeface="+mn-ea"/>
              </a:rPr>
              <a:t>坐标的从左往右进行扫描。</a:t>
            </a:r>
            <a:endParaRPr lang="en-US" altLang="zh-CN" sz="1600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84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40" y="1673057"/>
            <a:ext cx="5763429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3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1EF0F-F3B8-4AB1-B193-5992F471CED5}"/>
              </a:ext>
            </a:extLst>
          </p:cNvPr>
          <p:cNvSpPr txBox="1"/>
          <p:nvPr/>
        </p:nvSpPr>
        <p:spPr>
          <a:xfrm>
            <a:off x="651641" y="1671145"/>
            <a:ext cx="75569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扫描线算法</a:t>
            </a:r>
            <a:endParaRPr lang="en-US" altLang="zh-CN" sz="3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处理事件点边界情况考虑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/>
              <a:t>	</a:t>
            </a:r>
            <a:r>
              <a:rPr lang="zh-CN" altLang="en-US" sz="1600" dirty="0"/>
              <a:t>如何保证每个扫描线与一个线段只有一个交点呢？</a:t>
            </a:r>
            <a:endParaRPr lang="en-US" altLang="zh-CN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/>
              <a:t>	</a:t>
            </a:r>
            <a:r>
              <a:rPr lang="zh-CN" altLang="en-US" sz="1600" dirty="0"/>
              <a:t>把三角形</a:t>
            </a:r>
            <a:r>
              <a:rPr lang="zh-CN" altLang="en-US" sz="1600" u="sng" dirty="0"/>
              <a:t>逆时针旋转</a:t>
            </a:r>
            <a:r>
              <a:rPr lang="zh-CN" altLang="en-US" sz="1600" dirty="0"/>
              <a:t>一个随机的角度 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69F068-5941-4787-85FF-2C8F3077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05" y="3571100"/>
            <a:ext cx="2712955" cy="2109399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6E35BF36-8186-4C84-A525-618F9083B682}"/>
              </a:ext>
            </a:extLst>
          </p:cNvPr>
          <p:cNvSpPr/>
          <p:nvPr/>
        </p:nvSpPr>
        <p:spPr>
          <a:xfrm>
            <a:off x="4253729" y="4381644"/>
            <a:ext cx="977462" cy="483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9F9BE5-A8B3-48B8-BB16-798C43164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06" y="3633220"/>
            <a:ext cx="2753565" cy="18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8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393</Words>
  <Application>Microsoft Office PowerPoint</Application>
  <PresentationFormat>全屏显示(4:3)</PresentationFormat>
  <Paragraphs>208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仿宋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137242002@smail.nju.edu.cn</dc:creator>
  <cp:lastModifiedBy>Hao</cp:lastModifiedBy>
  <cp:revision>336</cp:revision>
  <dcterms:created xsi:type="dcterms:W3CDTF">2018-11-07T08:11:08Z</dcterms:created>
  <dcterms:modified xsi:type="dcterms:W3CDTF">2019-11-30T06:29:42Z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