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2560" units="cm"/>
          <inkml:channel name="Y" type="integer" min="-676" max="1884" units="cm"/>
          <inkml:channel name="T" type="integer" max="2.14748E9" units="dev"/>
        </inkml:traceFormat>
        <inkml:channelProperties>
          <inkml:channelProperty channel="X" name="resolution" value="75.90133" units="1/cm"/>
          <inkml:channelProperty channel="Y" name="resolution" value="86.48649" units="1/cm"/>
          <inkml:channelProperty channel="T" name="resolution" value="1" units="1/dev"/>
        </inkml:channelProperties>
      </inkml:inkSource>
      <inkml:timestamp xml:id="ts0" timeString="2021-12-25T12:57:05.78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60B836-DCEE-4D92-811E-B4344A1B4C97}" emma:medium="tactile" emma:mode="ink">
          <msink:context xmlns:msink="http://schemas.microsoft.com/ink/2010/main" type="inkDrawing" rotatedBoundingBox="15065,5144 15138,5028 15156,5040 15083,5156" shapeName="Other">
            <msink:destinationLink direction="with" ref="{AC41022E-5E10-41C6-BDD3-AEF6511F097B}"/>
          </msink:context>
        </emma:interpretation>
      </emma:emma>
    </inkml:annotationXML>
    <inkml:trace contextRef="#ctx0" brushRef="#br0">68 0 0,'0'17'156,"0"0"-140,-17-17-16,17 17 15,0 0-15,-17-17 16,0 17-16,17 0 16,-17 0-16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440" max="2560" units="cm"/>
          <inkml:channel name="Y" type="integer" min="-676" max="1884" units="cm"/>
          <inkml:channel name="T" type="integer" max="2.14748E9" units="dev"/>
        </inkml:traceFormat>
        <inkml:channelProperties>
          <inkml:channelProperty channel="X" name="resolution" value="75.90133" units="1/cm"/>
          <inkml:channelProperty channel="Y" name="resolution" value="86.48649" units="1/cm"/>
          <inkml:channelProperty channel="T" name="resolution" value="1" units="1/dev"/>
        </inkml:channelProperties>
      </inkml:inkSource>
      <inkml:timestamp xml:id="ts0" timeString="2021-12-25T12:57:04.07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C41022E-5E10-41C6-BDD3-AEF6511F097B}" emma:medium="tactile" emma:mode="ink">
          <msink:context xmlns:msink="http://schemas.microsoft.com/ink/2010/main" type="inkDrawing" rotatedBoundingBox="10866,9423 14803,4836 15537,5467 11600,10053" semanticType="callout" shapeName="Other">
            <msink:sourceLink direction="with" ref="{4C60B836-DCEE-4D92-811E-B4344A1B4C97}"/>
          </msink:context>
        </emma:interpretation>
      </emma:emma>
    </inkml:annotationXML>
    <inkml:trace contextRef="#ctx0" brushRef="#br0">0 4521 0,'0'-17'62,"17"-51"-46,17 18-16,17-18 16,-18 0-16,18-16 15,34-18-15,-17 34 16,-35 0-16,18-33 15,-17-1-15,34 35 16,-51-1-16,34-51 16,-18 68-16,-16-16 15,17 33-15,0 17 16,-17-17-16,0 0 16,0 34-16,0-17 15,0 17 16,0 0-31,0 0 16,0 0-16,50 0 16,-16 0-1,-17 0-15,34-17 16,16 17-16,-33-17 16,17 17-16,17-17 15,-18 1-15,-16 16 16,0-17-16,17 0 15,-18 17-15,1-17 16,51 0-16,-51 17 16,-17-17-16,16 0 15,1 0-15,0 0 16,-34 0-16,34 0 16,-17 17-16,-1-34 15,18 17-15,0 0 16,-17 1-16,-34-1 15,34 0-15,-17 0 16,0-17-16,0 17 16,16-34-16,1 0 15,-17 17-15,17 1 16,-17-1-16,0-17 16,17 0-16,0 17 15,0-17-15,-1 1 16,-16-1-16,17 0 15,0-34 1,-17 18-16,17 16 16,-34 0-16,17 0 15,0 0-15,17-16 16,-17 16-16,-1 17 16,1-34-16,0 18 15,0-1-15,0 17 16,0-17-16,0 17 15,-17-17-15,34-16 16,-17 33-16,-17-17 16,17-17-16,17 17 15,-17 35-15,0-35 16,-1 17-16,-16 17 16,17-17-16,0-17 15,0 17-15,-17 17 16,0-16-16,17-1 15,0 17-15,-17 0 16,0 0-16,17 17 16,-17-34-16,17 0 15,-17 17 1,0-17 0,17 17-1,0 1-15,-17-1 16,17 0-16,0-17 15,-17 0-15,17 0 16,0 17 0,0 0-16,-17 0 15,16 0 1,1 17 0,0-17-1,34 0 1,-34 1-1,0-1-15,17 17 16,-17-17-16,17-17 16,0 17-16,-18 0 15,1 17 1,0-17-16,0 0 16,0 17-1,0 0 1,-17-17-1,0 0 1,17 17-16,0 0 16,0-17-1,0 17 1,-17-17-16,17 17 16,-17-17-1,17 17 1,0 0 109,-17-17-110,34 17-15,-18-16 16,1-1-16,0 17 16,0 0-1,-17-17 17,17 17-1,-17-17 109,0 0-124,17 0-16,-17 0 78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8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7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2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7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4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4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69979-8DB3-4B9A-B565-722580191F5F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2C6A-D857-416C-A040-6C53CCCAA6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71197" y="2956560"/>
                <a:ext cx="8007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97" y="2956560"/>
                <a:ext cx="800795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04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平行四边形 46"/>
          <p:cNvSpPr/>
          <p:nvPr/>
        </p:nvSpPr>
        <p:spPr>
          <a:xfrm rot="2761503">
            <a:off x="4774269" y="2319707"/>
            <a:ext cx="712996" cy="778406"/>
          </a:xfrm>
          <a:prstGeom prst="parallelogram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5453" y="633332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Shadow </a:t>
            </a:r>
            <a:r>
              <a:rPr lang="en-US" altLang="zh-CN" dirty="0"/>
              <a:t>M</a:t>
            </a:r>
            <a:r>
              <a:rPr lang="en-US" altLang="zh-CN" dirty="0" smtClean="0"/>
              <a:t>apping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996480" y="3232014"/>
            <a:ext cx="603504" cy="101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9637947">
            <a:off x="7361984" y="2805294"/>
            <a:ext cx="804672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545888" y="3290304"/>
            <a:ext cx="7546848" cy="2630046"/>
          </a:xfrm>
          <a:custGeom>
            <a:avLst/>
            <a:gdLst>
              <a:gd name="connsiteX0" fmla="*/ 0 w 7315200"/>
              <a:gd name="connsiteY0" fmla="*/ 936054 h 1650502"/>
              <a:gd name="connsiteX1" fmla="*/ 1584960 w 7315200"/>
              <a:gd name="connsiteY1" fmla="*/ 972630 h 1650502"/>
              <a:gd name="connsiteX2" fmla="*/ 3371088 w 7315200"/>
              <a:gd name="connsiteY2" fmla="*/ 1649286 h 1650502"/>
              <a:gd name="connsiteX3" fmla="*/ 4419600 w 7315200"/>
              <a:gd name="connsiteY3" fmla="*/ 783654 h 1650502"/>
              <a:gd name="connsiteX4" fmla="*/ 5705856 w 7315200"/>
              <a:gd name="connsiteY4" fmla="*/ 1064070 h 1650502"/>
              <a:gd name="connsiteX5" fmla="*/ 6589776 w 7315200"/>
              <a:gd name="connsiteY5" fmla="*/ 39942 h 1650502"/>
              <a:gd name="connsiteX6" fmla="*/ 7315200 w 7315200"/>
              <a:gd name="connsiteY6" fmla="*/ 204534 h 165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1650502">
                <a:moveTo>
                  <a:pt x="0" y="936054"/>
                </a:moveTo>
                <a:cubicBezTo>
                  <a:pt x="511556" y="894906"/>
                  <a:pt x="1023112" y="853758"/>
                  <a:pt x="1584960" y="972630"/>
                </a:cubicBezTo>
                <a:cubicBezTo>
                  <a:pt x="2146808" y="1091502"/>
                  <a:pt x="2898648" y="1680782"/>
                  <a:pt x="3371088" y="1649286"/>
                </a:cubicBezTo>
                <a:cubicBezTo>
                  <a:pt x="3843528" y="1617790"/>
                  <a:pt x="4030472" y="881190"/>
                  <a:pt x="4419600" y="783654"/>
                </a:cubicBezTo>
                <a:cubicBezTo>
                  <a:pt x="4808728" y="686118"/>
                  <a:pt x="5344160" y="1188022"/>
                  <a:pt x="5705856" y="1064070"/>
                </a:cubicBezTo>
                <a:cubicBezTo>
                  <a:pt x="6067552" y="940118"/>
                  <a:pt x="6321552" y="183198"/>
                  <a:pt x="6589776" y="39942"/>
                </a:cubicBezTo>
                <a:cubicBezTo>
                  <a:pt x="6858000" y="-103314"/>
                  <a:pt x="7173976" y="183198"/>
                  <a:pt x="7315200" y="2045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太阳形 8"/>
          <p:cNvSpPr/>
          <p:nvPr/>
        </p:nvSpPr>
        <p:spPr>
          <a:xfrm>
            <a:off x="7563152" y="817998"/>
            <a:ext cx="487680" cy="469392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3246" y="1647439"/>
            <a:ext cx="30151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Pass1:</a:t>
            </a:r>
            <a:r>
              <a:rPr lang="zh-CN" altLang="en-US" sz="1200" dirty="0" smtClean="0"/>
              <a:t>从</a:t>
            </a:r>
            <a:r>
              <a:rPr lang="en-US" altLang="zh-CN" sz="1200" dirty="0" smtClean="0"/>
              <a:t>light</a:t>
            </a:r>
            <a:r>
              <a:rPr lang="zh-CN" altLang="en-US" sz="1200" dirty="0" smtClean="0"/>
              <a:t>出发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从光源位置“模拟”放置</a:t>
            </a:r>
            <a:r>
              <a:rPr lang="en-US" altLang="zh-CN" sz="1200" dirty="0" smtClean="0"/>
              <a:t>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进行</a:t>
            </a:r>
            <a:r>
              <a:rPr lang="zh-CN" altLang="en-US" sz="1200" b="1" dirty="0"/>
              <a:t>光栅</a:t>
            </a:r>
            <a:r>
              <a:rPr lang="zh-CN" altLang="en-US" sz="1200" b="1" dirty="0" smtClean="0"/>
              <a:t>化</a:t>
            </a:r>
            <a:r>
              <a:rPr lang="zh-CN" altLang="en-US" sz="1200" dirty="0" smtClean="0"/>
              <a:t>，得到一张</a:t>
            </a:r>
            <a:r>
              <a:rPr lang="en-US" altLang="zh-CN" sz="1200" dirty="0" smtClean="0"/>
              <a:t>shadow mapping</a:t>
            </a:r>
            <a:r>
              <a:rPr lang="zh-CN" altLang="en-US" sz="1200" dirty="0" smtClean="0"/>
              <a:t>，保存了</a:t>
            </a:r>
            <a:r>
              <a:rPr lang="en-US" altLang="zh-CN" sz="1200" dirty="0" smtClean="0"/>
              <a:t>light</a:t>
            </a:r>
            <a:r>
              <a:rPr lang="zh-CN" altLang="en-US" sz="1200" dirty="0" smtClean="0"/>
              <a:t>能看见的场景的深度</a:t>
            </a:r>
            <a:r>
              <a:rPr lang="en-US" altLang="zh-CN" sz="1200" dirty="0" smtClean="0"/>
              <a:t>(z</a:t>
            </a:r>
            <a:r>
              <a:rPr lang="zh-CN" altLang="en-US" sz="1200" dirty="0" smtClean="0"/>
              <a:t>值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r>
              <a:rPr lang="en-US" altLang="zh-CN" sz="1200" dirty="0" smtClean="0"/>
              <a:t>Pass2:</a:t>
            </a:r>
            <a:r>
              <a:rPr lang="zh-CN" altLang="en-US" sz="1200" dirty="0" smtClean="0"/>
              <a:t>从</a:t>
            </a:r>
            <a:r>
              <a:rPr lang="en-US" altLang="zh-CN" sz="1200" dirty="0" smtClean="0"/>
              <a:t>eye</a:t>
            </a:r>
            <a:r>
              <a:rPr lang="zh-CN" altLang="en-US" sz="1200" dirty="0" smtClean="0"/>
              <a:t>出发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Ray casting</a:t>
            </a:r>
            <a:r>
              <a:rPr lang="zh-CN" altLang="en-US" sz="1200" dirty="0" smtClean="0"/>
              <a:t>，与场景相交</a:t>
            </a:r>
            <a:r>
              <a:rPr lang="en-US" altLang="zh-CN" sz="1200" dirty="0" smtClean="0"/>
              <a:t>intersection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</a:t>
            </a:r>
            <a:r>
              <a:rPr lang="en-US" altLang="zh-CN" sz="1200" dirty="0" smtClean="0"/>
              <a:t>intersection</a:t>
            </a:r>
            <a:r>
              <a:rPr lang="zh-CN" altLang="en-US" sz="1200" dirty="0" smtClean="0"/>
              <a:t>，通过与</a:t>
            </a:r>
            <a:r>
              <a:rPr lang="en-US" altLang="zh-CN" sz="1200" dirty="0" smtClean="0"/>
              <a:t>light</a:t>
            </a:r>
            <a:r>
              <a:rPr lang="zh-CN" altLang="en-US" sz="1200" dirty="0" smtClean="0"/>
              <a:t>相关的</a:t>
            </a:r>
            <a:r>
              <a:rPr lang="en-US" altLang="zh-CN" sz="1200" dirty="0" smtClean="0"/>
              <a:t>MVP</a:t>
            </a:r>
            <a:r>
              <a:rPr lang="zh-CN" altLang="en-US" sz="1200" dirty="0" smtClean="0"/>
              <a:t>矩阵变换，</a:t>
            </a:r>
            <a:r>
              <a:rPr lang="zh-CN" altLang="en-US" sz="1200" b="1" dirty="0" smtClean="0"/>
              <a:t>重新投影</a:t>
            </a:r>
            <a:r>
              <a:rPr lang="zh-CN" altLang="en-US" sz="1200" dirty="0" smtClean="0"/>
              <a:t>，可以得到此</a:t>
            </a:r>
            <a:r>
              <a:rPr lang="en-US" altLang="zh-CN" sz="1200" dirty="0" smtClean="0"/>
              <a:t>intersection</a:t>
            </a:r>
            <a:r>
              <a:rPr lang="zh-CN" altLang="en-US" sz="1200" dirty="0" smtClean="0"/>
              <a:t>在裁剪空间的坐标</a:t>
            </a:r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x,y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相同情况下比较</a:t>
            </a:r>
            <a:r>
              <a:rPr lang="en-US" altLang="zh-CN" sz="1200" dirty="0" smtClean="0"/>
              <a:t>z</a:t>
            </a:r>
            <a:r>
              <a:rPr lang="zh-CN" altLang="en-US" sz="1200" dirty="0" smtClean="0"/>
              <a:t>，若</a:t>
            </a:r>
            <a:r>
              <a:rPr lang="en-US" altLang="zh-CN" sz="1200" dirty="0" smtClean="0"/>
              <a:t>z</a:t>
            </a:r>
            <a:r>
              <a:rPr lang="zh-CN" altLang="en-US" sz="1200" dirty="0" smtClean="0"/>
              <a:t>相等说明</a:t>
            </a:r>
            <a:r>
              <a:rPr lang="en-US" altLang="zh-CN" sz="1200" dirty="0" smtClean="0"/>
              <a:t>intersection</a:t>
            </a:r>
            <a:r>
              <a:rPr lang="zh-CN" altLang="en-US" sz="1200" dirty="0" smtClean="0"/>
              <a:t>被光源照亮</a:t>
            </a:r>
            <a:endParaRPr lang="en-US" altLang="zh-CN" sz="1200" dirty="0" smtClean="0"/>
          </a:p>
        </p:txBody>
      </p:sp>
      <p:sp>
        <p:nvSpPr>
          <p:cNvPr id="25" name="矩形 24"/>
          <p:cNvSpPr/>
          <p:nvPr/>
        </p:nvSpPr>
        <p:spPr>
          <a:xfrm>
            <a:off x="7319312" y="1364633"/>
            <a:ext cx="1147799" cy="71605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076535" y="1541272"/>
            <a:ext cx="1633352" cy="101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7076535" y="1364633"/>
            <a:ext cx="242777" cy="1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467111" y="1364633"/>
            <a:ext cx="242776" cy="1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076535" y="2080689"/>
            <a:ext cx="242777" cy="47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8467111" y="2080689"/>
            <a:ext cx="242776" cy="47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箭头 35"/>
          <p:cNvSpPr/>
          <p:nvPr/>
        </p:nvSpPr>
        <p:spPr>
          <a:xfrm>
            <a:off x="8768317" y="1864242"/>
            <a:ext cx="602512" cy="186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425247" y="1772833"/>
            <a:ext cx="104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frustum</a:t>
            </a:r>
            <a:endParaRPr lang="zh-CN" altLang="en-US" dirty="0"/>
          </a:p>
        </p:txBody>
      </p:sp>
      <p:sp>
        <p:nvSpPr>
          <p:cNvPr id="38" name="动作按钮: 影片 37">
            <a:hlinkClick r:id="" action="ppaction://noaction" highlightClick="1"/>
          </p:cNvPr>
          <p:cNvSpPr/>
          <p:nvPr/>
        </p:nvSpPr>
        <p:spPr>
          <a:xfrm rot="2918902">
            <a:off x="4649972" y="2142165"/>
            <a:ext cx="354419" cy="362966"/>
          </a:xfrm>
          <a:prstGeom prst="actionButtonMov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>
            <a:stCxn id="38" idx="0"/>
          </p:cNvCxnSpPr>
          <p:nvPr/>
        </p:nvCxnSpPr>
        <p:spPr>
          <a:xfrm>
            <a:off x="4944260" y="2456674"/>
            <a:ext cx="236778" cy="238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0"/>
          </p:cNvCxnSpPr>
          <p:nvPr/>
        </p:nvCxnSpPr>
        <p:spPr>
          <a:xfrm>
            <a:off x="4944260" y="2456674"/>
            <a:ext cx="1144652" cy="29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949691" y="2458403"/>
            <a:ext cx="1052220" cy="12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0"/>
            <a:endCxn id="6" idx="1"/>
          </p:cNvCxnSpPr>
          <p:nvPr/>
        </p:nvCxnSpPr>
        <p:spPr>
          <a:xfrm>
            <a:off x="4944260" y="2456674"/>
            <a:ext cx="2481493" cy="99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8" idx="1"/>
          </p:cNvCxnSpPr>
          <p:nvPr/>
        </p:nvCxnSpPr>
        <p:spPr>
          <a:xfrm flipV="1">
            <a:off x="5181038" y="1816608"/>
            <a:ext cx="2530402" cy="3023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396003" y="3276129"/>
            <a:ext cx="109794" cy="109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450351" y="3336024"/>
            <a:ext cx="0" cy="4961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85280" y="3840731"/>
            <a:ext cx="1226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</a:t>
            </a:r>
            <a:r>
              <a:rPr lang="en-US" altLang="zh-CN" sz="1100" dirty="0" smtClean="0"/>
              <a:t>epth&gt;SM(</a:t>
            </a:r>
            <a:r>
              <a:rPr lang="en-US" altLang="zh-CN" sz="1100" dirty="0" err="1" smtClean="0"/>
              <a:t>x,y</a:t>
            </a:r>
            <a:r>
              <a:rPr lang="en-US" altLang="zh-CN" sz="1100" dirty="0" smtClean="0"/>
              <a:t>)</a:t>
            </a:r>
          </a:p>
          <a:p>
            <a:r>
              <a:rPr lang="en-US" altLang="zh-CN" sz="1100" dirty="0" smtClean="0">
                <a:sym typeface="Wingdings" panose="05000000000000000000" pitchFamily="2" charset="2"/>
              </a:rPr>
              <a:t></a:t>
            </a:r>
            <a:r>
              <a:rPr lang="en-US" altLang="zh-CN" sz="1100" dirty="0" smtClean="0"/>
              <a:t>blocked</a:t>
            </a:r>
          </a:p>
          <a:p>
            <a:r>
              <a:rPr lang="en-US" altLang="zh-CN" sz="1100" dirty="0" smtClean="0">
                <a:sym typeface="Wingdings" panose="05000000000000000000" pitchFamily="2" charset="2"/>
              </a:rPr>
              <a:t>shadow</a:t>
            </a:r>
            <a:endParaRPr lang="zh-CN" altLang="en-US" sz="11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088912" y="1647439"/>
            <a:ext cx="1518896" cy="3768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088912" y="5415516"/>
            <a:ext cx="0" cy="49618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28199" y="5875852"/>
            <a:ext cx="1226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</a:t>
            </a:r>
            <a:r>
              <a:rPr lang="en-US" altLang="zh-CN" sz="1100" dirty="0" smtClean="0"/>
              <a:t>epth&lt;=SM(</a:t>
            </a:r>
            <a:r>
              <a:rPr lang="en-US" altLang="zh-CN" sz="1100" dirty="0" err="1" smtClean="0"/>
              <a:t>x,y</a:t>
            </a:r>
            <a:r>
              <a:rPr lang="en-US" altLang="zh-CN" sz="1100" dirty="0" smtClean="0"/>
              <a:t>)</a:t>
            </a:r>
          </a:p>
          <a:p>
            <a:r>
              <a:rPr lang="en-US" altLang="zh-CN" sz="1100" dirty="0" smtClean="0">
                <a:sym typeface="Wingdings" panose="05000000000000000000" pitchFamily="2" charset="2"/>
              </a:rPr>
              <a:t></a:t>
            </a:r>
            <a:r>
              <a:rPr lang="en-US" altLang="zh-CN" sz="1100" dirty="0" smtClean="0"/>
              <a:t>accept(light)</a:t>
            </a:r>
          </a:p>
        </p:txBody>
      </p:sp>
    </p:spTree>
    <p:extLst>
      <p:ext uri="{BB962C8B-B14F-4D97-AF65-F5344CB8AC3E}">
        <p14:creationId xmlns:p14="http://schemas.microsoft.com/office/powerpoint/2010/main" val="29657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太阳形 3"/>
          <p:cNvSpPr/>
          <p:nvPr/>
        </p:nvSpPr>
        <p:spPr>
          <a:xfrm>
            <a:off x="8974446" y="368972"/>
            <a:ext cx="633984" cy="633984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 rot="2958863">
            <a:off x="4324404" y="603418"/>
            <a:ext cx="5697893" cy="4144351"/>
          </a:xfrm>
          <a:prstGeom prst="trapezoid">
            <a:avLst>
              <a:gd name="adj" fmla="val 543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平行四边形 6"/>
          <p:cNvSpPr/>
          <p:nvPr/>
        </p:nvSpPr>
        <p:spPr>
          <a:xfrm rot="2964079">
            <a:off x="7538670" y="1048043"/>
            <a:ext cx="1433207" cy="1042416"/>
          </a:xfrm>
          <a:prstGeom prst="parallelogram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rot="2964079">
            <a:off x="1575676" y="3493703"/>
            <a:ext cx="6196107" cy="1995351"/>
          </a:xfrm>
          <a:prstGeom prst="parallelogram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900128" y="1368055"/>
            <a:ext cx="5493064" cy="141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599814" y="2232837"/>
            <a:ext cx="2558902" cy="488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629447" y="1158632"/>
            <a:ext cx="969535" cy="46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7891600" y="1482736"/>
            <a:ext cx="957813" cy="46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732995" y="1216649"/>
            <a:ext cx="744279" cy="85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8053035" y="1036743"/>
            <a:ext cx="744279" cy="857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立方体 30"/>
          <p:cNvSpPr/>
          <p:nvPr/>
        </p:nvSpPr>
        <p:spPr>
          <a:xfrm>
            <a:off x="6273209" y="2332074"/>
            <a:ext cx="673396" cy="6592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 rot="19494338">
            <a:off x="7445531" y="2168138"/>
            <a:ext cx="446277" cy="8763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7732995" y="685965"/>
            <a:ext cx="1553585" cy="1646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6819014" y="685964"/>
            <a:ext cx="2480457" cy="164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777096" y="2275410"/>
            <a:ext cx="113330" cy="113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686891" y="2278007"/>
            <a:ext cx="113330" cy="113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198608" y="1509019"/>
            <a:ext cx="113330" cy="1133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7423842" y="685965"/>
            <a:ext cx="1869826" cy="156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平行四边形 46"/>
          <p:cNvSpPr/>
          <p:nvPr/>
        </p:nvSpPr>
        <p:spPr>
          <a:xfrm rot="13649173">
            <a:off x="7031390" y="1990517"/>
            <a:ext cx="795686" cy="572952"/>
          </a:xfrm>
          <a:prstGeom prst="parallelogram">
            <a:avLst/>
          </a:prstGeom>
          <a:solidFill>
            <a:srgbClr val="92D050">
              <a:alpha val="61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361948" y="2215876"/>
            <a:ext cx="113330" cy="1133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动作按钮: 影片 47">
            <a:hlinkClick r:id="" action="ppaction://noaction" highlightClick="1"/>
          </p:cNvPr>
          <p:cNvSpPr/>
          <p:nvPr/>
        </p:nvSpPr>
        <p:spPr>
          <a:xfrm rot="1159486">
            <a:off x="1976230" y="504481"/>
            <a:ext cx="354419" cy="362966"/>
          </a:xfrm>
          <a:prstGeom prst="actionButtonMov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平行四边形 48"/>
          <p:cNvSpPr/>
          <p:nvPr/>
        </p:nvSpPr>
        <p:spPr>
          <a:xfrm rot="1253076">
            <a:off x="2252120" y="561303"/>
            <a:ext cx="712996" cy="778406"/>
          </a:xfrm>
          <a:prstGeom prst="parallelogram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endCxn id="40" idx="6"/>
          </p:cNvCxnSpPr>
          <p:nvPr/>
        </p:nvCxnSpPr>
        <p:spPr>
          <a:xfrm>
            <a:off x="2204484" y="685964"/>
            <a:ext cx="4685942" cy="164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6819014" y="1894435"/>
            <a:ext cx="5050" cy="4347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416026" y="1565163"/>
            <a:ext cx="7572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z</a:t>
            </a:r>
            <a:r>
              <a:rPr lang="en-US" altLang="zh-CN" sz="1050" dirty="0" smtClean="0"/>
              <a:t>&lt;SM(</a:t>
            </a:r>
            <a:r>
              <a:rPr lang="en-US" altLang="zh-CN" sz="1050" dirty="0" err="1" smtClean="0"/>
              <a:t>x,y</a:t>
            </a:r>
            <a:r>
              <a:rPr lang="en-US" altLang="zh-CN" sz="1050" dirty="0" smtClean="0"/>
              <a:t>)</a:t>
            </a:r>
            <a:endParaRPr lang="en-US" altLang="zh-CN" sz="1050" dirty="0"/>
          </a:p>
          <a:p>
            <a:r>
              <a:rPr lang="en-US" altLang="zh-CN" sz="1050" dirty="0" smtClean="0"/>
              <a:t>occupied</a:t>
            </a:r>
            <a:endParaRPr lang="zh-CN" altLang="en-US" sz="1050" dirty="0"/>
          </a:p>
        </p:txBody>
      </p:sp>
      <p:cxnSp>
        <p:nvCxnSpPr>
          <p:cNvPr id="59" name="直接箭头连接符 58"/>
          <p:cNvCxnSpPr>
            <a:stCxn id="47" idx="2"/>
          </p:cNvCxnSpPr>
          <p:nvPr/>
        </p:nvCxnSpPr>
        <p:spPr>
          <a:xfrm flipV="1">
            <a:off x="7208781" y="438142"/>
            <a:ext cx="8098" cy="159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6890426" y="233916"/>
            <a:ext cx="584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SM(</a:t>
            </a:r>
            <a:r>
              <a:rPr lang="en-US" altLang="zh-CN" sz="1050" dirty="0" err="1" smtClean="0"/>
              <a:t>x,y</a:t>
            </a:r>
            <a:r>
              <a:rPr lang="en-US" altLang="zh-CN" sz="1050" dirty="0" smtClean="0"/>
              <a:t>)</a:t>
            </a:r>
            <a:endParaRPr lang="zh-CN" altLang="en-US" sz="1050" dirty="0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8254476" y="438142"/>
            <a:ext cx="0" cy="114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053035" y="195715"/>
            <a:ext cx="584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(</a:t>
            </a:r>
            <a:r>
              <a:rPr lang="en-US" altLang="zh-CN" sz="1050" dirty="0" err="1" smtClean="0"/>
              <a:t>x,y</a:t>
            </a:r>
            <a:r>
              <a:rPr lang="en-US" altLang="zh-CN" sz="1050" dirty="0" smtClean="0"/>
              <a:t>)</a:t>
            </a:r>
            <a:endParaRPr lang="zh-CN" altLang="en-US" sz="1050" dirty="0"/>
          </a:p>
        </p:txBody>
      </p:sp>
      <p:sp>
        <p:nvSpPr>
          <p:cNvPr id="67" name="文本框 66"/>
          <p:cNvSpPr txBox="1"/>
          <p:nvPr/>
        </p:nvSpPr>
        <p:spPr>
          <a:xfrm>
            <a:off x="7168879" y="4039944"/>
            <a:ext cx="722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z=SM(</a:t>
            </a:r>
            <a:r>
              <a:rPr lang="en-US" altLang="zh-CN" sz="1050" dirty="0" err="1" smtClean="0"/>
              <a:t>x,y</a:t>
            </a:r>
            <a:r>
              <a:rPr lang="en-US" altLang="zh-CN" sz="1050" dirty="0"/>
              <a:t>)</a:t>
            </a: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423842" y="2275410"/>
            <a:ext cx="0" cy="180040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7737866" y="2333971"/>
            <a:ext cx="22375" cy="114569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530239" y="3452836"/>
            <a:ext cx="7227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z</a:t>
            </a:r>
            <a:r>
              <a:rPr lang="en-US" altLang="zh-CN" sz="1050" dirty="0" smtClean="0"/>
              <a:t>&lt;SM(</a:t>
            </a:r>
            <a:r>
              <a:rPr lang="en-US" altLang="zh-CN" sz="1050" dirty="0" err="1" smtClean="0"/>
              <a:t>x,y</a:t>
            </a:r>
            <a:r>
              <a:rPr lang="en-US" altLang="zh-CN" sz="1050" dirty="0"/>
              <a:t>)</a:t>
            </a:r>
          </a:p>
        </p:txBody>
      </p:sp>
      <p:sp>
        <p:nvSpPr>
          <p:cNvPr id="76" name="右箭头 75"/>
          <p:cNvSpPr/>
          <p:nvPr/>
        </p:nvSpPr>
        <p:spPr>
          <a:xfrm>
            <a:off x="8053035" y="4735033"/>
            <a:ext cx="1317793" cy="19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9419707" y="4649604"/>
            <a:ext cx="116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frustum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81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77312" y="2426208"/>
                <a:ext cx="6681216" cy="96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limLoc m:val="undOvr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312" y="2426208"/>
                <a:ext cx="6681216" cy="963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74592" y="1804416"/>
            <a:ext cx="3218688" cy="3218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401056" y="323088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7193280" y="3413760"/>
            <a:ext cx="1377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570976" y="3090594"/>
            <a:ext cx="137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ragment</a:t>
            </a:r>
          </a:p>
          <a:p>
            <a:r>
              <a:rPr lang="en-US" altLang="zh-CN" dirty="0" smtClean="0"/>
              <a:t>occupied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墨迹 11"/>
              <p14:cNvContentPartPr/>
              <p14:nvPr/>
            </p14:nvContentPartPr>
            <p14:xfrm>
              <a:off x="5425368" y="1810464"/>
              <a:ext cx="24840" cy="43200"/>
            </p14:xfrm>
          </p:contentPart>
        </mc:Choice>
        <mc:Fallback>
          <p:pic>
            <p:nvPicPr>
              <p:cNvPr id="12" name="墨迹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4928" y="1800024"/>
                <a:ext cx="457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墨迹 12"/>
              <p14:cNvContentPartPr/>
              <p14:nvPr/>
            </p14:nvContentPartPr>
            <p14:xfrm>
              <a:off x="3986808" y="1828824"/>
              <a:ext cx="1445400" cy="1627920"/>
            </p14:xfrm>
          </p:contentPart>
        </mc:Choice>
        <mc:Fallback>
          <p:pic>
            <p:nvPicPr>
              <p:cNvPr id="13" name="墨迹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6368" y="1818384"/>
                <a:ext cx="1466280" cy="16488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右箭头 14"/>
          <p:cNvSpPr/>
          <p:nvPr/>
        </p:nvSpPr>
        <p:spPr>
          <a:xfrm rot="11622011">
            <a:off x="3322321" y="1808324"/>
            <a:ext cx="1048512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583936" y="3413760"/>
            <a:ext cx="0" cy="204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797552" y="5522976"/>
                <a:ext cx="2292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:r>
                  <a:rPr lang="en-US" altLang="zh-CN" dirty="0"/>
                  <a:t>s</a:t>
                </a:r>
                <a:r>
                  <a:rPr lang="en-US" altLang="zh-CN" dirty="0" smtClean="0"/>
                  <a:t>o occupied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52" y="5522976"/>
                <a:ext cx="2292096" cy="646331"/>
              </a:xfrm>
              <a:prstGeom prst="rect">
                <a:avLst/>
              </a:prstGeom>
              <a:blipFill>
                <a:blip r:embed="rId6"/>
                <a:stretch>
                  <a:fillRect l="-212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286545" y="1594419"/>
                <a:ext cx="2670047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𝑛𝑓𝑎𝑐𝑡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b</a:t>
                </a:r>
                <a:r>
                  <a:rPr lang="en-US" altLang="zh-CN" dirty="0" smtClean="0"/>
                  <a:t>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represent it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545" y="1594419"/>
                <a:ext cx="2670047" cy="668581"/>
              </a:xfrm>
              <a:prstGeom prst="rect">
                <a:avLst/>
              </a:prstGeom>
              <a:blipFill>
                <a:blip r:embed="rId7"/>
                <a:stretch>
                  <a:fillRect l="-1826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11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5453" y="633332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PCF</a:t>
            </a:r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 rot="2761503">
            <a:off x="4774269" y="2319707"/>
            <a:ext cx="712996" cy="778406"/>
          </a:xfrm>
          <a:prstGeom prst="parallelogram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96480" y="3232014"/>
            <a:ext cx="603504" cy="101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9637947">
            <a:off x="7361984" y="2805294"/>
            <a:ext cx="804672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545888" y="3290304"/>
            <a:ext cx="7546848" cy="2630046"/>
          </a:xfrm>
          <a:custGeom>
            <a:avLst/>
            <a:gdLst>
              <a:gd name="connsiteX0" fmla="*/ 0 w 7315200"/>
              <a:gd name="connsiteY0" fmla="*/ 936054 h 1650502"/>
              <a:gd name="connsiteX1" fmla="*/ 1584960 w 7315200"/>
              <a:gd name="connsiteY1" fmla="*/ 972630 h 1650502"/>
              <a:gd name="connsiteX2" fmla="*/ 3371088 w 7315200"/>
              <a:gd name="connsiteY2" fmla="*/ 1649286 h 1650502"/>
              <a:gd name="connsiteX3" fmla="*/ 4419600 w 7315200"/>
              <a:gd name="connsiteY3" fmla="*/ 783654 h 1650502"/>
              <a:gd name="connsiteX4" fmla="*/ 5705856 w 7315200"/>
              <a:gd name="connsiteY4" fmla="*/ 1064070 h 1650502"/>
              <a:gd name="connsiteX5" fmla="*/ 6589776 w 7315200"/>
              <a:gd name="connsiteY5" fmla="*/ 39942 h 1650502"/>
              <a:gd name="connsiteX6" fmla="*/ 7315200 w 7315200"/>
              <a:gd name="connsiteY6" fmla="*/ 204534 h 165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1650502">
                <a:moveTo>
                  <a:pt x="0" y="936054"/>
                </a:moveTo>
                <a:cubicBezTo>
                  <a:pt x="511556" y="894906"/>
                  <a:pt x="1023112" y="853758"/>
                  <a:pt x="1584960" y="972630"/>
                </a:cubicBezTo>
                <a:cubicBezTo>
                  <a:pt x="2146808" y="1091502"/>
                  <a:pt x="2898648" y="1680782"/>
                  <a:pt x="3371088" y="1649286"/>
                </a:cubicBezTo>
                <a:cubicBezTo>
                  <a:pt x="3843528" y="1617790"/>
                  <a:pt x="4030472" y="881190"/>
                  <a:pt x="4419600" y="783654"/>
                </a:cubicBezTo>
                <a:cubicBezTo>
                  <a:pt x="4808728" y="686118"/>
                  <a:pt x="5344160" y="1188022"/>
                  <a:pt x="5705856" y="1064070"/>
                </a:cubicBezTo>
                <a:cubicBezTo>
                  <a:pt x="6067552" y="940118"/>
                  <a:pt x="6321552" y="183198"/>
                  <a:pt x="6589776" y="39942"/>
                </a:cubicBezTo>
                <a:cubicBezTo>
                  <a:pt x="6858000" y="-103314"/>
                  <a:pt x="7173976" y="183198"/>
                  <a:pt x="7315200" y="2045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太阳形 8"/>
          <p:cNvSpPr/>
          <p:nvPr/>
        </p:nvSpPr>
        <p:spPr>
          <a:xfrm>
            <a:off x="7563152" y="817998"/>
            <a:ext cx="487680" cy="469392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19312" y="1364633"/>
            <a:ext cx="1147799" cy="716056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76535" y="1541272"/>
            <a:ext cx="1633352" cy="1018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7076535" y="1364633"/>
            <a:ext cx="242777" cy="1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467111" y="1364633"/>
            <a:ext cx="242776" cy="1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076535" y="2080689"/>
            <a:ext cx="242777" cy="47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67111" y="2080689"/>
            <a:ext cx="242776" cy="47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右箭头 15"/>
          <p:cNvSpPr/>
          <p:nvPr/>
        </p:nvSpPr>
        <p:spPr>
          <a:xfrm>
            <a:off x="8768317" y="1864242"/>
            <a:ext cx="602512" cy="186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25247" y="1772833"/>
            <a:ext cx="104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frustum</a:t>
            </a:r>
            <a:endParaRPr lang="zh-CN" altLang="en-US" dirty="0"/>
          </a:p>
        </p:txBody>
      </p:sp>
      <p:sp>
        <p:nvSpPr>
          <p:cNvPr id="18" name="动作按钮: 影片 17">
            <a:hlinkClick r:id="" action="ppaction://noaction" highlightClick="1"/>
          </p:cNvPr>
          <p:cNvSpPr/>
          <p:nvPr/>
        </p:nvSpPr>
        <p:spPr>
          <a:xfrm rot="2918902">
            <a:off x="4649972" y="2142165"/>
            <a:ext cx="354419" cy="362966"/>
          </a:xfrm>
          <a:prstGeom prst="actionButtonMov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8" idx="0"/>
          </p:cNvCxnSpPr>
          <p:nvPr/>
        </p:nvCxnSpPr>
        <p:spPr>
          <a:xfrm>
            <a:off x="4944260" y="2456674"/>
            <a:ext cx="236778" cy="238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</p:cNvCxnSpPr>
          <p:nvPr/>
        </p:nvCxnSpPr>
        <p:spPr>
          <a:xfrm>
            <a:off x="4944260" y="2456674"/>
            <a:ext cx="1144652" cy="2958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49691" y="2458403"/>
            <a:ext cx="1052220" cy="128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0"/>
            <a:endCxn id="7" idx="1"/>
          </p:cNvCxnSpPr>
          <p:nvPr/>
        </p:nvCxnSpPr>
        <p:spPr>
          <a:xfrm>
            <a:off x="4944260" y="2456674"/>
            <a:ext cx="2481493" cy="99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1"/>
          </p:cNvCxnSpPr>
          <p:nvPr/>
        </p:nvCxnSpPr>
        <p:spPr>
          <a:xfrm flipV="1">
            <a:off x="5181038" y="1816608"/>
            <a:ext cx="2530402" cy="3023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407659" y="3273493"/>
            <a:ext cx="109794" cy="1097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462556" y="3328390"/>
            <a:ext cx="0" cy="4961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5030" y="1321893"/>
            <a:ext cx="28708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Depth&lt;=SM(</a:t>
            </a:r>
            <a:r>
              <a:rPr lang="en-US" altLang="zh-CN" sz="1100" dirty="0" err="1" smtClean="0"/>
              <a:t>x,y</a:t>
            </a:r>
            <a:r>
              <a:rPr lang="en-US" altLang="zh-CN" sz="1100" dirty="0" smtClean="0"/>
              <a:t>)?	</a:t>
            </a:r>
            <a:r>
              <a:rPr lang="en-US" altLang="zh-CN" sz="1100" dirty="0" err="1" smtClean="0"/>
              <a:t>x,y</a:t>
            </a:r>
            <a:r>
              <a:rPr lang="zh-CN" altLang="en-US" sz="1100" dirty="0" smtClean="0"/>
              <a:t>∈</a:t>
            </a:r>
            <a:r>
              <a:rPr lang="en-US" altLang="zh-CN" sz="1100" dirty="0" smtClean="0"/>
              <a:t>3x3</a:t>
            </a:r>
          </a:p>
          <a:p>
            <a:r>
              <a:rPr lang="en-US" altLang="zh-CN" sz="1100" dirty="0" smtClean="0">
                <a:sym typeface="Wingdings" panose="05000000000000000000" pitchFamily="2" charset="2"/>
              </a:rPr>
              <a:t></a:t>
            </a:r>
            <a:r>
              <a:rPr lang="en-US" altLang="zh-CN" sz="1100" dirty="0" err="1" smtClean="0"/>
              <a:t>blocked_sum</a:t>
            </a:r>
            <a:r>
              <a:rPr lang="en-US" altLang="zh-CN" sz="1100" dirty="0" smtClean="0"/>
              <a:t> </a:t>
            </a:r>
            <a:r>
              <a:rPr lang="en-US" altLang="zh-CN" sz="1100" dirty="0"/>
              <a:t>/</a:t>
            </a:r>
            <a:r>
              <a:rPr lang="en-US" altLang="zh-CN" sz="1100" dirty="0" smtClean="0"/>
              <a:t> n 	(</a:t>
            </a:r>
            <a:r>
              <a:rPr lang="en-US" altLang="zh-CN" sz="1100" dirty="0" smtClean="0">
                <a:sym typeface="Wingdings" panose="05000000000000000000" pitchFamily="2" charset="2"/>
              </a:rPr>
              <a:t>Continuous)</a:t>
            </a:r>
          </a:p>
          <a:p>
            <a:endParaRPr lang="en-US" altLang="zh-CN" sz="1100" dirty="0">
              <a:sym typeface="Wingdings" panose="05000000000000000000" pitchFamily="2" charset="2"/>
            </a:endParaRPr>
          </a:p>
          <a:p>
            <a:r>
              <a:rPr lang="zh-CN" altLang="en-US" sz="1100" dirty="0" smtClean="0"/>
              <a:t>进行</a:t>
            </a:r>
            <a:r>
              <a:rPr lang="en-US" altLang="zh-CN" sz="1100" dirty="0" smtClean="0"/>
              <a:t>shadow mapping</a:t>
            </a:r>
            <a:r>
              <a:rPr lang="zh-CN" altLang="en-US" sz="1100" dirty="0" smtClean="0"/>
              <a:t>中的</a:t>
            </a:r>
            <a:r>
              <a:rPr lang="en-US" altLang="zh-CN" sz="1100" dirty="0" smtClean="0"/>
              <a:t>pass2</a:t>
            </a:r>
            <a:r>
              <a:rPr lang="zh-CN" altLang="en-US" sz="1100" dirty="0" smtClean="0"/>
              <a:t>时，实际上进行了多次比较。根据</a:t>
            </a:r>
            <a:r>
              <a:rPr lang="en-US" altLang="zh-CN" sz="1100" dirty="0" smtClean="0"/>
              <a:t>SM</a:t>
            </a:r>
            <a:r>
              <a:rPr lang="zh-CN" altLang="en-US" sz="1100" dirty="0" smtClean="0"/>
              <a:t>的位置</a:t>
            </a:r>
            <a:r>
              <a:rPr lang="en-US" altLang="zh-CN" sz="1100" dirty="0" smtClean="0"/>
              <a:t>(</a:t>
            </a:r>
            <a:r>
              <a:rPr lang="en-US" altLang="zh-CN" sz="1100" dirty="0" err="1" smtClean="0"/>
              <a:t>x,y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，做更多次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卷积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计算，最后得到的</a:t>
            </a:r>
            <a:r>
              <a:rPr lang="en-US" altLang="zh-CN" sz="1100" dirty="0" smtClean="0"/>
              <a:t>blocked</a:t>
            </a:r>
            <a:r>
              <a:rPr lang="zh-CN" altLang="en-US" sz="1100" dirty="0" smtClean="0"/>
              <a:t>求和除以</a:t>
            </a:r>
            <a:r>
              <a:rPr lang="en-US" altLang="zh-CN" sz="1100" dirty="0" smtClean="0"/>
              <a:t>(</a:t>
            </a:r>
            <a:r>
              <a:rPr lang="zh-CN" altLang="en-US" sz="1100" dirty="0"/>
              <a:t>采样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次数，得到最终的</a:t>
            </a:r>
            <a:r>
              <a:rPr lang="en-US" altLang="zh-CN" sz="1100" dirty="0" smtClean="0"/>
              <a:t>V(</a:t>
            </a:r>
            <a:r>
              <a:rPr lang="en-US" altLang="zh-CN" sz="1100" dirty="0" err="1" smtClean="0"/>
              <a:t>p,wi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088912" y="1647439"/>
            <a:ext cx="1518896" cy="3768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088912" y="5415516"/>
            <a:ext cx="0" cy="49618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89620" y="5583391"/>
            <a:ext cx="39533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更详细的计算过程：https</a:t>
            </a:r>
            <a:r>
              <a:rPr lang="zh-CN" altLang="en-US" sz="1100" dirty="0"/>
              <a:t>://zhuanlan.zhihu.com/p/359377010</a:t>
            </a:r>
          </a:p>
        </p:txBody>
      </p:sp>
    </p:spTree>
    <p:extLst>
      <p:ext uri="{BB962C8B-B14F-4D97-AF65-F5344CB8AC3E}">
        <p14:creationId xmlns:p14="http://schemas.microsoft.com/office/powerpoint/2010/main" val="392007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5453" y="633332"/>
            <a:ext cx="206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PCSS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75030" y="1321893"/>
                <a:ext cx="2870858" cy="4850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smtClean="0"/>
                  <a:t>Filter size </a:t>
                </a:r>
                <a:r>
                  <a:rPr lang="en-US" altLang="zh-CN" sz="1100" dirty="0" smtClean="0">
                    <a:sym typeface="Wingdings" panose="05000000000000000000" pitchFamily="2" charset="2"/>
                  </a:rPr>
                  <a:t> soft shadow (</a:t>
                </a:r>
                <a:r>
                  <a:rPr lang="en-US" altLang="zh-CN" sz="1100" dirty="0">
                    <a:sym typeface="Wingdings" panose="05000000000000000000" pitchFamily="2" charset="2"/>
                  </a:rPr>
                  <a:t>sharper / softer </a:t>
                </a:r>
                <a:r>
                  <a:rPr lang="en-US" altLang="zh-CN" sz="1100" dirty="0" smtClean="0">
                    <a:sym typeface="Wingdings" panose="05000000000000000000" pitchFamily="2" charset="2"/>
                  </a:rPr>
                  <a:t>)</a:t>
                </a:r>
              </a:p>
              <a:p>
                <a:endParaRPr lang="en-US" altLang="zh-CN" sz="1100" dirty="0" smtClean="0">
                  <a:sym typeface="Wingdings" panose="05000000000000000000" pitchFamily="2" charset="2"/>
                </a:endParaRPr>
              </a:p>
              <a:p>
                <a:r>
                  <a:rPr lang="zh-CN" altLang="en-US" sz="1100" dirty="0" smtClean="0">
                    <a:sym typeface="Wingdings" panose="05000000000000000000" pitchFamily="2" charset="2"/>
                  </a:rPr>
                  <a:t>如何确定</a:t>
                </a:r>
                <a:r>
                  <a:rPr lang="en-US" altLang="zh-CN" sz="1100" dirty="0" smtClean="0">
                    <a:sym typeface="Wingdings" panose="05000000000000000000" pitchFamily="2" charset="2"/>
                  </a:rPr>
                  <a:t>size?  </a:t>
                </a:r>
                <a:endParaRPr lang="en-US" altLang="zh-CN" sz="1100" dirty="0">
                  <a:sym typeface="Wingdings" panose="05000000000000000000" pitchFamily="2" charset="2"/>
                </a:endParaRPr>
              </a:p>
              <a:p>
                <a:r>
                  <a:rPr lang="zh-CN" altLang="en-US" sz="1100" dirty="0" smtClean="0">
                    <a:sym typeface="Wingdings" panose="05000000000000000000" pitchFamily="2" charset="2"/>
                  </a:rPr>
                  <a:t>计算</a:t>
                </a:r>
                <a:r>
                  <a:rPr lang="en-US" altLang="zh-CN" sz="1100" dirty="0" smtClean="0">
                    <a:sym typeface="Wingdings" panose="05000000000000000000" pitchFamily="2" charset="2"/>
                  </a:rPr>
                  <a:t>penumbra</a:t>
                </a:r>
                <a:r>
                  <a:rPr lang="zh-CN" altLang="en-US" sz="1100" dirty="0" smtClean="0">
                    <a:sym typeface="Wingdings" panose="05000000000000000000" pitchFamily="2" charset="2"/>
                  </a:rPr>
                  <a:t>：</a:t>
                </a:r>
                <a:endParaRPr lang="en-US" altLang="zh-CN" sz="1100" dirty="0" smtClean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penumbra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  <m:t>light</m:t>
                              </m:r>
                            </m:sub>
                          </m:sSub>
                          <m:r>
                            <a:rPr lang="zh-CN" altLang="en-US" sz="1100" i="1" dirty="0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  <m:t>depth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  <m:t>depth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i="1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100" dirty="0" smtClean="0"/>
              </a:p>
              <a:p>
                <a:r>
                  <a:rPr lang="en-US" altLang="zh-CN" sz="1100" dirty="0" err="1" smtClean="0"/>
                  <a:t>Wlight</a:t>
                </a:r>
                <a:r>
                  <a:rPr lang="zh-CN" altLang="en-US" sz="1100" dirty="0" smtClean="0"/>
                  <a:t>已知，需要知道</a:t>
                </a:r>
                <a:r>
                  <a:rPr lang="en-US" altLang="zh-CN" sz="1100" dirty="0" smtClean="0"/>
                  <a:t>blocker</a:t>
                </a:r>
                <a:r>
                  <a:rPr lang="zh-CN" altLang="en-US" sz="1100" dirty="0" smtClean="0"/>
                  <a:t>的深度</a:t>
                </a:r>
                <a:endParaRPr lang="en-US" altLang="zh-CN" sz="1100" dirty="0" smtClean="0"/>
              </a:p>
              <a:p>
                <a:r>
                  <a:rPr lang="en-US" altLang="zh-CN" sz="1100" dirty="0"/>
                  <a:t>z</a:t>
                </a:r>
                <a:r>
                  <a:rPr lang="en-US" altLang="zh-CN" sz="1100" dirty="0" smtClean="0"/>
                  <a:t> = SM(</a:t>
                </a:r>
                <a:r>
                  <a:rPr lang="en-US" altLang="zh-CN" sz="1100" dirty="0" err="1" smtClean="0"/>
                  <a:t>x,y</a:t>
                </a:r>
                <a:r>
                  <a:rPr lang="en-US" altLang="zh-CN" sz="1100" dirty="0" smtClean="0"/>
                  <a:t>),</a:t>
                </a:r>
                <a:r>
                  <a:rPr lang="zh-CN" altLang="en-US" sz="1100" dirty="0" smtClean="0"/>
                  <a:t>按照</a:t>
                </a:r>
                <a:r>
                  <a:rPr lang="en-US" altLang="zh-CN" sz="1100" dirty="0" smtClean="0"/>
                  <a:t>PCF</a:t>
                </a:r>
                <a:r>
                  <a:rPr lang="zh-CN" altLang="en-US" sz="1100" dirty="0" smtClean="0"/>
                  <a:t>做多次卷积采样，得到平均遮挡距离</a:t>
                </a:r>
                <a:r>
                  <a:rPr lang="en-US" altLang="zh-CN" sz="1100" dirty="0" smtClean="0"/>
                  <a:t>depth[b-p],</a:t>
                </a:r>
                <a:r>
                  <a:rPr lang="zh-CN" altLang="en-US" sz="1100" dirty="0" smtClean="0"/>
                  <a:t>则</a:t>
                </a:r>
                <a:r>
                  <a:rPr lang="en-US" altLang="zh-CN" sz="1100" dirty="0" smtClean="0"/>
                  <a:t>depth[b-l]</a:t>
                </a:r>
                <a:r>
                  <a:rPr lang="zh-CN" altLang="en-US" sz="1100" dirty="0" smtClean="0"/>
                  <a:t>易得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这里卷积的大小则是</a:t>
                </a:r>
                <a:r>
                  <a:rPr lang="zh-CN" altLang="en-US" sz="1100" b="1" dirty="0" smtClean="0"/>
                  <a:t>动态</a:t>
                </a:r>
                <a:r>
                  <a:rPr lang="zh-CN" altLang="en-US" sz="1100" dirty="0" smtClean="0"/>
                  <a:t>的：</a:t>
                </a:r>
                <a:endParaRPr lang="en-US" altLang="zh-CN" sz="1100" dirty="0" smtClean="0"/>
              </a:p>
              <a:p>
                <a:r>
                  <a:rPr lang="zh-CN" altLang="en-US" sz="1100" dirty="0" smtClean="0"/>
                  <a:t>把</a:t>
                </a:r>
                <a:r>
                  <a:rPr lang="en-US" altLang="zh-CN" sz="1100" dirty="0" smtClean="0"/>
                  <a:t>shadow map</a:t>
                </a:r>
                <a:r>
                  <a:rPr lang="zh-CN" altLang="en-US" sz="1100" dirty="0" smtClean="0"/>
                  <a:t>放在相机近平面</a:t>
                </a:r>
                <a:r>
                  <a:rPr lang="en-US" altLang="zh-CN" sz="1100" dirty="0" smtClean="0"/>
                  <a:t>(</a:t>
                </a:r>
                <a:r>
                  <a:rPr lang="zh-CN" altLang="en-US" sz="1100" dirty="0" smtClean="0"/>
                  <a:t>光栅化的</a:t>
                </a:r>
                <a:r>
                  <a:rPr lang="en-US" altLang="zh-CN" sz="1100" dirty="0" smtClean="0"/>
                  <a:t>frustum)</a:t>
                </a:r>
                <a:r>
                  <a:rPr lang="zh-CN" altLang="en-US" sz="1100" dirty="0" smtClean="0"/>
                  <a:t>，光源和</a:t>
                </a:r>
                <a:r>
                  <a:rPr lang="en-US" altLang="zh-CN" sz="1100" dirty="0" smtClean="0"/>
                  <a:t>shading point </a:t>
                </a:r>
                <a:r>
                  <a:rPr lang="zh-CN" altLang="en-US" sz="1100" dirty="0" smtClean="0"/>
                  <a:t>相连，得到的截面就是需要计算平均遮挡距离的范围，最终求得</a:t>
                </a:r>
                <a:r>
                  <a:rPr lang="en-US" altLang="zh-CN" sz="1100" dirty="0"/>
                  <a:t>depth[b-p</a:t>
                </a:r>
                <a:r>
                  <a:rPr lang="en-US" altLang="zh-CN" sz="1100" dirty="0" smtClean="0"/>
                  <a:t>]</a:t>
                </a:r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为什么要这样求：</a:t>
                </a:r>
                <a:endParaRPr lang="en-US" altLang="zh-CN" sz="1100" dirty="0" smtClean="0"/>
              </a:p>
              <a:p>
                <a:r>
                  <a:rPr lang="zh-CN" altLang="en-US" sz="1100" dirty="0" smtClean="0"/>
                  <a:t>由于当前</a:t>
                </a:r>
                <a:r>
                  <a:rPr lang="en-US" altLang="zh-CN" sz="1100" dirty="0" smtClean="0"/>
                  <a:t>shading point </a:t>
                </a:r>
                <a:r>
                  <a:rPr lang="zh-CN" altLang="en-US" sz="1100" dirty="0" smtClean="0"/>
                  <a:t>的遮挡物在</a:t>
                </a:r>
                <a:r>
                  <a:rPr lang="en-US" altLang="zh-CN" sz="1100" dirty="0" smtClean="0"/>
                  <a:t>shadow map</a:t>
                </a:r>
                <a:r>
                  <a:rPr lang="zh-CN" altLang="en-US" sz="1100" dirty="0" smtClean="0"/>
                  <a:t>上不仅是一个像素</a:t>
                </a:r>
                <a:r>
                  <a:rPr lang="en-US" altLang="zh-CN" sz="1100" dirty="0" smtClean="0"/>
                  <a:t>(</a:t>
                </a:r>
                <a:r>
                  <a:rPr lang="zh-CN" altLang="en-US" sz="1100" dirty="0" smtClean="0"/>
                  <a:t>不只对应一个像素的深度</a:t>
                </a:r>
                <a:r>
                  <a:rPr lang="en-US" altLang="zh-CN" sz="1100" dirty="0" smtClean="0"/>
                  <a:t>)</a:t>
                </a:r>
                <a:r>
                  <a:rPr lang="zh-CN" altLang="en-US" sz="1100" dirty="0" smtClean="0"/>
                  <a:t>，所以需要求遮挡物的平均深度</a:t>
                </a:r>
                <a:endParaRPr lang="en-US" altLang="zh-CN" sz="1100" dirty="0" smtClean="0"/>
              </a:p>
              <a:p>
                <a:endParaRPr lang="en-US" altLang="zh-CN" sz="1100" dirty="0"/>
              </a:p>
              <a:p>
                <a:r>
                  <a:rPr lang="zh-CN" altLang="en-US" sz="1100" dirty="0" smtClean="0"/>
                  <a:t>那么求求</a:t>
                </a:r>
                <a:r>
                  <a:rPr lang="en-US" altLang="zh-CN" sz="1100" dirty="0" smtClean="0"/>
                  <a:t>size</a:t>
                </a:r>
                <a:r>
                  <a:rPr lang="zh-CN" altLang="en-US" sz="1100" dirty="0" smtClean="0"/>
                  <a:t>转换为求长度：</a:t>
                </a:r>
                <a:endParaRPr lang="en-US" altLang="zh-CN" sz="1100" dirty="0" smtClean="0"/>
              </a:p>
              <a:p>
                <a:r>
                  <a:rPr lang="en-US" altLang="zh-CN" sz="1100" dirty="0" smtClean="0"/>
                  <a:t>Filter </a:t>
                </a:r>
                <a:r>
                  <a:rPr lang="en-US" altLang="zh-CN" sz="1100" dirty="0"/>
                  <a:t>size </a:t>
                </a:r>
                <a:r>
                  <a:rPr lang="en-US" altLang="zh-CN" sz="1100" dirty="0" smtClean="0">
                    <a:sym typeface="Wingdings" panose="05000000000000000000" pitchFamily="2" charset="2"/>
                  </a:rPr>
                  <a:t> </a:t>
                </a:r>
                <a:r>
                  <a:rPr lang="en-US" altLang="zh-CN" sz="1100" dirty="0">
                    <a:sym typeface="Wingdings" panose="05000000000000000000" pitchFamily="2" charset="2"/>
                  </a:rPr>
                  <a:t>Blocker </a:t>
                </a:r>
                <a:r>
                  <a:rPr lang="en-US" altLang="zh-CN" sz="1100" dirty="0" smtClean="0">
                    <a:sym typeface="Wingdings" panose="05000000000000000000" pitchFamily="2" charset="2"/>
                  </a:rPr>
                  <a:t>distance</a:t>
                </a:r>
              </a:p>
              <a:p>
                <a:endParaRPr lang="en-US" altLang="zh-CN" sz="1100" dirty="0">
                  <a:sym typeface="Wingdings" panose="05000000000000000000" pitchFamily="2" charset="2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得到</a:t>
                </a:r>
                <a:r>
                  <a:rPr lang="en-US" altLang="zh-CN" sz="1100" dirty="0">
                    <a:sym typeface="Wingdings" panose="05000000000000000000" pitchFamily="2" charset="2"/>
                  </a:rPr>
                  <a:t>Blocker </a:t>
                </a:r>
                <a:r>
                  <a:rPr lang="en-US" altLang="zh-CN" sz="1100" dirty="0" smtClean="0">
                    <a:sym typeface="Wingdings" panose="05000000000000000000" pitchFamily="2" charset="2"/>
                  </a:rPr>
                  <a:t>distance</a:t>
                </a:r>
                <a:endParaRPr lang="en-US" altLang="zh-CN" sz="11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100" dirty="0" smtClean="0"/>
                  <a:t>得到 </a:t>
                </a:r>
                <a:r>
                  <a:rPr lang="en-US" altLang="zh-CN" sz="1100" dirty="0" smtClean="0"/>
                  <a:t>size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 smtClean="0"/>
                  <a:t>PCF</a:t>
                </a:r>
              </a:p>
              <a:p>
                <a:r>
                  <a:rPr lang="zh-CN" altLang="en-US" sz="1100" dirty="0" smtClean="0"/>
                  <a:t>总计</a:t>
                </a:r>
                <a:r>
                  <a:rPr lang="zh-CN" altLang="en-US" sz="1100" b="1" dirty="0" smtClean="0"/>
                  <a:t>两次卷积</a:t>
                </a:r>
                <a:endParaRPr lang="en-US" altLang="zh-CN" sz="1100" b="1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30" y="1321893"/>
                <a:ext cx="2870858" cy="4850687"/>
              </a:xfrm>
              <a:prstGeom prst="rect">
                <a:avLst/>
              </a:prstGeom>
              <a:blipFill>
                <a:blip r:embed="rId2"/>
                <a:stretch>
                  <a:fillRect t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650224" y="5684302"/>
            <a:ext cx="33425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半影：https</a:t>
            </a:r>
            <a:r>
              <a:rPr lang="zh-CN" altLang="en-US" sz="1100" dirty="0"/>
              <a:t>://www.bilibili.com/video/BV11a4y1s7Cy</a:t>
            </a:r>
          </a:p>
        </p:txBody>
      </p:sp>
      <p:sp>
        <p:nvSpPr>
          <p:cNvPr id="8" name="椭圆 7"/>
          <p:cNvSpPr/>
          <p:nvPr/>
        </p:nvSpPr>
        <p:spPr>
          <a:xfrm>
            <a:off x="4315968" y="1922057"/>
            <a:ext cx="975360" cy="9753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23760" y="2263433"/>
            <a:ext cx="292608" cy="2926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8" idx="0"/>
          </p:cNvCxnSpPr>
          <p:nvPr/>
        </p:nvCxnSpPr>
        <p:spPr>
          <a:xfrm>
            <a:off x="4803648" y="1922057"/>
            <a:ext cx="5419344" cy="69922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</p:cNvCxnSpPr>
          <p:nvPr/>
        </p:nvCxnSpPr>
        <p:spPr>
          <a:xfrm>
            <a:off x="4803648" y="1922057"/>
            <a:ext cx="6150864" cy="153437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4"/>
          </p:cNvCxnSpPr>
          <p:nvPr/>
        </p:nvCxnSpPr>
        <p:spPr>
          <a:xfrm flipV="1">
            <a:off x="4803648" y="2029968"/>
            <a:ext cx="6541008" cy="86744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8" idx="4"/>
          </p:cNvCxnSpPr>
          <p:nvPr/>
        </p:nvCxnSpPr>
        <p:spPr>
          <a:xfrm flipV="1">
            <a:off x="4803648" y="1414272"/>
            <a:ext cx="5913120" cy="148314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弦形 18"/>
          <p:cNvSpPr/>
          <p:nvPr/>
        </p:nvSpPr>
        <p:spPr>
          <a:xfrm>
            <a:off x="7224500" y="2263433"/>
            <a:ext cx="291868" cy="292608"/>
          </a:xfrm>
          <a:prstGeom prst="chord">
            <a:avLst>
              <a:gd name="adj1" fmla="val 5256998"/>
              <a:gd name="adj2" fmla="val 1620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43216" y="2286626"/>
            <a:ext cx="499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本影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333232" y="2040405"/>
            <a:ext cx="499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半影</a:t>
            </a:r>
            <a:endParaRPr lang="zh-CN" altLang="en-US" sz="1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337891" y="2502511"/>
            <a:ext cx="499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半影</a:t>
            </a:r>
            <a:endParaRPr lang="zh-CN" altLang="en-US" sz="1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680448" y="2256290"/>
            <a:ext cx="761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伪本影</a:t>
            </a:r>
            <a:endParaRPr lang="zh-CN" altLang="en-US" sz="1000" dirty="0"/>
          </a:p>
        </p:txBody>
      </p:sp>
      <p:sp>
        <p:nvSpPr>
          <p:cNvPr id="24" name="矩形 23"/>
          <p:cNvSpPr/>
          <p:nvPr/>
        </p:nvSpPr>
        <p:spPr>
          <a:xfrm>
            <a:off x="7945231" y="740338"/>
            <a:ext cx="153464" cy="37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8311375" y="4108704"/>
            <a:ext cx="451104" cy="1524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841354" y="4046404"/>
            <a:ext cx="963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成像平面</a:t>
            </a:r>
            <a:endParaRPr lang="zh-CN" altLang="en-US" sz="1200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803648" y="1922057"/>
            <a:ext cx="12192" cy="201595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803648" y="3944112"/>
            <a:ext cx="0" cy="8534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931269" y="4358966"/>
            <a:ext cx="0" cy="28651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803648" y="3938016"/>
            <a:ext cx="3139440" cy="7071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803648" y="4358966"/>
            <a:ext cx="3127621" cy="43858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433150" y="4261104"/>
            <a:ext cx="487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light</a:t>
            </a:r>
            <a:endParaRPr lang="zh-CN" altLang="en-US" sz="1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879080" y="4512659"/>
            <a:ext cx="954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penumbra</a:t>
            </a:r>
            <a:endParaRPr lang="zh-CN" altLang="en-US" sz="1000" dirty="0"/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7156704" y="4046404"/>
            <a:ext cx="0" cy="4558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912864" y="3806302"/>
            <a:ext cx="603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blocker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9166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201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27</cp:revision>
  <dcterms:created xsi:type="dcterms:W3CDTF">2021-12-19T13:14:30Z</dcterms:created>
  <dcterms:modified xsi:type="dcterms:W3CDTF">2021-12-25T13:03:07Z</dcterms:modified>
</cp:coreProperties>
</file>