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100" d="100"/>
          <a:sy n="100" d="100"/>
        </p:scale>
        <p:origin x="101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D96B-386D-4D1A-8600-9FC08B01B22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19A96-1958-4586-A75C-AAA62AD6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Syllabus Wenhao Sun</a:t>
            </a:r>
          </a:p>
          <a:p>
            <a:r>
              <a:rPr lang="en-US" altLang="en-US" dirty="0"/>
              <a:t>Set up Canvas – </a:t>
            </a:r>
            <a:r>
              <a:rPr lang="en-US" altLang="en-US" dirty="0" err="1"/>
              <a:t>Katsuyo</a:t>
            </a:r>
            <a:endParaRPr lang="en-US" altLang="en-US" dirty="0"/>
          </a:p>
          <a:p>
            <a:r>
              <a:rPr lang="en-US" altLang="en-US" dirty="0"/>
              <a:t>Google Survey – </a:t>
            </a:r>
            <a:r>
              <a:rPr lang="en-US" altLang="en-US" dirty="0" err="1"/>
              <a:t>Katusyo</a:t>
            </a:r>
            <a:endParaRPr lang="en-US" altLang="en-US"/>
          </a:p>
          <a:p>
            <a:endParaRPr lang="en-US" altLang="en-US"/>
          </a:p>
          <a:p>
            <a:endParaRPr lang="en-US" alt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B22E9C2-D14F-4C72-BFBE-8EE2C097761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MSE 493-002 Fall 2012 Thornton</a:t>
            </a:r>
          </a:p>
        </p:txBody>
      </p:sp>
    </p:spTree>
    <p:extLst>
      <p:ext uri="{BB962C8B-B14F-4D97-AF65-F5344CB8AC3E}">
        <p14:creationId xmlns:p14="http://schemas.microsoft.com/office/powerpoint/2010/main" val="42033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6FEE-E1EE-42F0-9B83-64C599034D2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35CB-2DC3-459C-A294-65C81ED8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hsun@umi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kthorn@umich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erials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nhaosun.github.io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enhaosun.github.io/MSE59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.ly/python/" TargetMode="External"/><Relationship Id="rId3" Type="http://schemas.openxmlformats.org/officeDocument/2006/relationships/hyperlink" Target="https://github.com/materialsproject/mapidoc/tree/master/materials" TargetMode="External"/><Relationship Id="rId7" Type="http://schemas.openxmlformats.org/officeDocument/2006/relationships/hyperlink" Target="https://pymatgen.org/pymatgen.core.composition.html" TargetMode="External"/><Relationship Id="rId2" Type="http://schemas.openxmlformats.org/officeDocument/2006/relationships/hyperlink" Target="https://docs.python.org/3/tutorial/datastructures.html#diction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program-to-create-bankaccount-class-with-deposit-withdraw-function/" TargetMode="External"/><Relationship Id="rId11" Type="http://schemas.openxmlformats.org/officeDocument/2006/relationships/hyperlink" Target="https://docs.bokeh.org/en/latest/docs/gallery.html" TargetMode="External"/><Relationship Id="rId5" Type="http://schemas.openxmlformats.org/officeDocument/2006/relationships/hyperlink" Target="https://pandas.pydata.org/pandas-docs/stable/getting_started/10min.html" TargetMode="External"/><Relationship Id="rId10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docs.mongodb.com/manual/reference/operator/query/" TargetMode="External"/><Relationship Id="rId9" Type="http://schemas.openxmlformats.org/officeDocument/2006/relationships/hyperlink" Target="https://matplotlib.org/galle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0000"/>
                </a:solidFill>
              </a:rPr>
              <a:t>MSE 593</a:t>
            </a:r>
            <a:br>
              <a:rPr lang="en-US" altLang="en-US" sz="3600" dirty="0">
                <a:solidFill>
                  <a:srgbClr val="000000"/>
                </a:solidFill>
              </a:rPr>
            </a:br>
            <a:r>
              <a:rPr lang="en-US" altLang="en-US" sz="3600" dirty="0">
                <a:solidFill>
                  <a:srgbClr val="000000"/>
                </a:solidFill>
              </a:rPr>
              <a:t>Data-Driven Materials Design and Genomics</a:t>
            </a:r>
            <a:br>
              <a:rPr lang="en-US" altLang="en-US" sz="3600" dirty="0">
                <a:solidFill>
                  <a:srgbClr val="000000"/>
                </a:solidFill>
              </a:rPr>
            </a:br>
            <a:endParaRPr lang="en-US" altLang="en-US" sz="3600" dirty="0">
              <a:solidFill>
                <a:srgbClr val="000000"/>
              </a:solidFill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667371"/>
            <a:ext cx="9144000" cy="96889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Prof. Wenhao Sun, </a:t>
            </a:r>
            <a:r>
              <a:rPr lang="en-US" altLang="en-US" sz="2000" dirty="0">
                <a:hlinkClick r:id="rId3"/>
              </a:rPr>
              <a:t>whsun@umich.edu</a:t>
            </a:r>
            <a:r>
              <a:rPr lang="en-US" altLang="en-US" sz="2000" dirty="0"/>
              <a:t>, H.H. Dow 2001</a:t>
            </a:r>
          </a:p>
          <a:p>
            <a:pPr eaLnBrk="1" hangingPunct="1"/>
            <a:r>
              <a:rPr lang="en-US" altLang="en-US" sz="2000" dirty="0"/>
              <a:t> Prof. </a:t>
            </a:r>
            <a:r>
              <a:rPr lang="en-US" altLang="en-US" sz="2000" dirty="0" err="1"/>
              <a:t>Katsuyo</a:t>
            </a:r>
            <a:r>
              <a:rPr lang="en-US" altLang="en-US" sz="2000" dirty="0"/>
              <a:t> Thornton, </a:t>
            </a:r>
            <a:r>
              <a:rPr lang="en-US" altLang="en-US" sz="2000" dirty="0">
                <a:hlinkClick r:id="rId4"/>
              </a:rPr>
              <a:t>kthorn@umich.edu</a:t>
            </a:r>
            <a:r>
              <a:rPr lang="en-US" altLang="en-US" sz="2000" dirty="0"/>
              <a:t>, Offices: H.H. Dow 2022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8" b="34307"/>
          <a:stretch/>
        </p:blipFill>
        <p:spPr>
          <a:xfrm>
            <a:off x="0" y="544"/>
            <a:ext cx="9144000" cy="5433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82" y="276003"/>
            <a:ext cx="291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12700">
                  <a:solidFill>
                    <a:schemeClr val="bg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MSE 593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82" y="1203484"/>
            <a:ext cx="441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12700">
                  <a:solidFill>
                    <a:schemeClr val="bg1"/>
                  </a:solidFill>
                </a:ln>
                <a:effectLst/>
              </a:rPr>
              <a:t>Data-Driven </a:t>
            </a:r>
          </a:p>
          <a:p>
            <a:r>
              <a:rPr lang="en-US" sz="4000" dirty="0">
                <a:ln w="12700">
                  <a:solidFill>
                    <a:schemeClr val="bg1"/>
                  </a:solidFill>
                </a:ln>
                <a:effectLst/>
              </a:rPr>
              <a:t>Materials Design</a:t>
            </a:r>
          </a:p>
          <a:p>
            <a:r>
              <a:rPr lang="en-US" sz="4000" dirty="0">
                <a:ln w="12700">
                  <a:solidFill>
                    <a:schemeClr val="bg1"/>
                  </a:solidFill>
                </a:ln>
                <a:effectLst/>
              </a:rPr>
              <a:t>and Genomics</a:t>
            </a:r>
          </a:p>
        </p:txBody>
      </p:sp>
    </p:spTree>
    <p:extLst>
      <p:ext uri="{BB962C8B-B14F-4D97-AF65-F5344CB8AC3E}">
        <p14:creationId xmlns:p14="http://schemas.microsoft.com/office/powerpoint/2010/main" val="38248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954" y="1565835"/>
            <a:ext cx="47095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www.materialsproject.org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Create an account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Explore Fe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Explore </a:t>
            </a:r>
            <a:r>
              <a:rPr lang="en-US" sz="2400" dirty="0" err="1" smtClean="0"/>
              <a:t>GaN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Explore others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Explore Crystal Toolkit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r>
              <a:rPr lang="en-US" sz="2400" u="sng" dirty="0" smtClean="0"/>
              <a:t>Important Aspects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Navigating search results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Crystal Structure in DFT</a:t>
            </a:r>
          </a:p>
          <a:p>
            <a:pPr marL="457200" indent="-457200">
              <a:buFontTx/>
              <a:buChar char="-"/>
            </a:pPr>
            <a:r>
              <a:rPr lang="en-US" sz="2400" dirty="0" err="1" smtClean="0"/>
              <a:t>E_above_hull</a:t>
            </a:r>
            <a:r>
              <a:rPr lang="en-US" sz="2400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dirty="0" err="1" smtClean="0"/>
              <a:t>mp</a:t>
            </a:r>
            <a:r>
              <a:rPr lang="en-US" sz="2400" dirty="0" smtClean="0"/>
              <a:t>-id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4447" y="729130"/>
            <a:ext cx="576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tour of the </a:t>
            </a:r>
            <a:r>
              <a:rPr lang="en-US" sz="3600" dirty="0" err="1" smtClean="0"/>
              <a:t>MaterialsProject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9520" y="1205754"/>
            <a:ext cx="62080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Professor </a:t>
            </a:r>
            <a:r>
              <a:rPr lang="en-US" sz="2400" b="1" dirty="0" err="1" smtClean="0"/>
              <a:t>Kioupakis</a:t>
            </a:r>
            <a:r>
              <a:rPr lang="en-US" sz="2400" b="1" dirty="0" smtClean="0"/>
              <a:t> asked me: </a:t>
            </a:r>
          </a:p>
          <a:p>
            <a:endParaRPr lang="en-US" sz="2400" dirty="0"/>
          </a:p>
          <a:p>
            <a:r>
              <a:rPr lang="en-US" sz="2400" dirty="0" smtClean="0"/>
              <a:t>“I hypothesize that materials with the high atomic density will have strong overlap of atomic orbitals, which will be correlated with interesting semiconductor properties.”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How might we explore this?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mse.engin.umich.edu/people/kioup/@@images/6de421a2-6ede-46ca-9e73-bba9b9b9556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6" y="474293"/>
            <a:ext cx="2021654" cy="292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rystal orbital overlap charge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7" y="3830928"/>
            <a:ext cx="1657983" cy="16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orbital overlap SO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95" y="3745177"/>
            <a:ext cx="5521325" cy="18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" y="419100"/>
            <a:ext cx="7722213" cy="4275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932" y="5029200"/>
            <a:ext cx="3424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wenhaosun.github.io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b="1" dirty="0" smtClean="0"/>
              <a:t>MSE 593</a:t>
            </a:r>
          </a:p>
          <a:p>
            <a:r>
              <a:rPr lang="en-US" dirty="0" smtClean="0"/>
              <a:t>Click on </a:t>
            </a:r>
            <a:r>
              <a:rPr lang="en-US" b="1" dirty="0" smtClean="0"/>
              <a:t>Lab 1</a:t>
            </a:r>
          </a:p>
          <a:p>
            <a:r>
              <a:rPr lang="en-US" dirty="0" smtClean="0"/>
              <a:t>Download BandGapvsDensity.html</a:t>
            </a:r>
          </a:p>
        </p:txBody>
      </p:sp>
    </p:spTree>
    <p:extLst>
      <p:ext uri="{BB962C8B-B14F-4D97-AF65-F5344CB8AC3E}">
        <p14:creationId xmlns:p14="http://schemas.microsoft.com/office/powerpoint/2010/main" val="324072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00" y="393115"/>
            <a:ext cx="8829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Roboto"/>
              </a:rPr>
              <a:t>Materials Science and Engineering Version</a:t>
            </a:r>
          </a:p>
          <a:p>
            <a:pPr algn="ctr"/>
            <a:r>
              <a:rPr lang="en-US" sz="2800" dirty="0">
                <a:solidFill>
                  <a:srgbClr val="222222"/>
                </a:solidFill>
                <a:latin typeface="Roboto"/>
              </a:rPr>
              <a:t>of Crisp-DM</a:t>
            </a:r>
          </a:p>
        </p:txBody>
      </p:sp>
      <p:pic>
        <p:nvPicPr>
          <p:cNvPr id="7" name="Picture 2" descr="Data Analytics Project Lifecy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6" b="4729"/>
          <a:stretch/>
        </p:blipFill>
        <p:spPr bwMode="auto">
          <a:xfrm>
            <a:off x="50800" y="1422400"/>
            <a:ext cx="901192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8077" y="2006863"/>
            <a:ext cx="967637" cy="33855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Materials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51597" y="2383006"/>
            <a:ext cx="556260" cy="114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1597" y="2383006"/>
            <a:ext cx="556260" cy="114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11319" y="6457890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5% Machine Learning</a:t>
            </a:r>
          </a:p>
        </p:txBody>
      </p:sp>
      <p:sp>
        <p:nvSpPr>
          <p:cNvPr id="18" name="Right Arrow 17"/>
          <p:cNvSpPr/>
          <p:nvPr/>
        </p:nvSpPr>
        <p:spPr>
          <a:xfrm rot="16200000">
            <a:off x="5148414" y="6112611"/>
            <a:ext cx="213360" cy="3733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675893"/>
            <a:ext cx="914400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675893"/>
            <a:ext cx="5029200" cy="4648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55%: Data Collection and Data Preparation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200" y="5675893"/>
            <a:ext cx="457200" cy="46482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5675893"/>
            <a:ext cx="3657600" cy="4648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40% Analysis/Interpretation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6422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1" y="505914"/>
            <a:ext cx="8254022" cy="57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65126"/>
            <a:ext cx="7886700" cy="1325563"/>
          </a:xfrm>
        </p:spPr>
        <p:txBody>
          <a:bodyPr/>
          <a:lstStyle/>
          <a:p>
            <a:r>
              <a:rPr lang="en-US" dirty="0" smtClean="0"/>
              <a:t>Coding Exercises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825625"/>
            <a:ext cx="8279130" cy="4351338"/>
          </a:xfrm>
        </p:spPr>
        <p:txBody>
          <a:bodyPr/>
          <a:lstStyle/>
          <a:p>
            <a:r>
              <a:rPr lang="en-US" dirty="0" smtClean="0"/>
              <a:t>Gather data using </a:t>
            </a:r>
            <a:r>
              <a:rPr lang="en-US" dirty="0" err="1" smtClean="0"/>
              <a:t>MaterialsProject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Prepare the data in a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Code new features if needed</a:t>
            </a:r>
          </a:p>
          <a:p>
            <a:r>
              <a:rPr lang="en-US" dirty="0" smtClean="0"/>
              <a:t>Plot the figure in </a:t>
            </a:r>
            <a:r>
              <a:rPr lang="en-US" dirty="0" err="1" smtClean="0"/>
              <a:t>Plotly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dirty="0" smtClean="0">
                <a:hlinkClick r:id="rId2" action="ppaction://hlinkfile"/>
              </a:rPr>
              <a:t>wenhaosun.github.io/MSE593</a:t>
            </a:r>
            <a:r>
              <a:rPr lang="en-US" dirty="0" smtClean="0"/>
              <a:t> for sample codes</a:t>
            </a:r>
          </a:p>
        </p:txBody>
      </p:sp>
    </p:spTree>
    <p:extLst>
      <p:ext uri="{BB962C8B-B14F-4D97-AF65-F5344CB8AC3E}">
        <p14:creationId xmlns:p14="http://schemas.microsoft.com/office/powerpoint/2010/main" val="312702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220948"/>
            <a:ext cx="7863840" cy="641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Data Structures: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https://docs.python.org/3/tutorial/datastructures.html#dictionaries</a:t>
            </a: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Materials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features available via API: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6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github.com/materialsproject/mapidoc/tree/master/materials</a:t>
            </a:r>
            <a:endParaRPr lang="en-US" sz="1600" u="sng" dirty="0" smtClean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Query Language: 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://docs.mongodb.com/manual/reference/operator/query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 in 10 minutes: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://pandas.pydata.org/pandas-docs/stable/getting_started/10min.html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 programming: Bank Account Example: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https://www.geeksforgeeks.org/python-program-to-create-bankaccount-class-with-deposit-withdraw-function</a:t>
            </a:r>
            <a:r>
              <a:rPr lang="en-US" sz="16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/</a:t>
            </a:r>
            <a:endParaRPr lang="en-US" sz="1600" u="sng" dirty="0" smtClean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Pymatgen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Composition object: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pymatgen.org/pymatgen.core.composition.html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Galleries: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Interactive Figures: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sz="16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plot.ly/python/</a:t>
            </a: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https://matplotlib.org/gallery.html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https://seaborn.pydata.org/examples/index.html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Bokeh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https://docs.bokeh.org/en/latest/docs/gallery.html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0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208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Roboto</vt:lpstr>
      <vt:lpstr>Times New Roman</vt:lpstr>
      <vt:lpstr>Office Theme</vt:lpstr>
      <vt:lpstr>MSE 593 Data-Driven Materials Design and Genomics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Exercises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Wenhao Sun</dc:creator>
  <cp:lastModifiedBy>Wenhao Sun</cp:lastModifiedBy>
  <cp:revision>65</cp:revision>
  <dcterms:created xsi:type="dcterms:W3CDTF">2020-01-28T06:17:31Z</dcterms:created>
  <dcterms:modified xsi:type="dcterms:W3CDTF">2020-01-28T06:53:35Z</dcterms:modified>
</cp:coreProperties>
</file>