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3249b47e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3249b47e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249b47e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249b47e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249b47eb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249b47eb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3249b47e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3249b47e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45e94a29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45e94a29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45e94a29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45e94a29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249b47e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249b47e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3249b47eb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3249b47e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249b47e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3249b47e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45e94a29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45e94a29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249b47e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3249b47e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249b47e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3249b47e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3249b47e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3249b47e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800"/>
              <a:t>Alter ego</a:t>
            </a:r>
            <a:endParaRPr sz="5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27950" y="3102425"/>
            <a:ext cx="7688100" cy="14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第二宇宙第一敘事小組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110704052</a:t>
            </a:r>
            <a:r>
              <a:rPr lang="zh-TW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黃少芃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0713130</a:t>
            </a:r>
            <a:r>
              <a:rPr lang="zh-TW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楊文薰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70650" y="2167000"/>
            <a:ext cx="4233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記得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與忻垣稀的約定，希望能夠替朋友實現夢想的白耀平所產生的人格，因此喜好是畫圖並為此認真努力練習中，心情不好時會埋身於畫圖中逃避現實，總是獨自一人努力著，心中默默的期待能有一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天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走出這份痛苦，活出自己的人生。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629700" y="2167000"/>
            <a:ext cx="42336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白耀平雖然總是忍受著家裡緊張的氣氛，但心中還是有想要讓家裡變得更好的感情在，而繼承這份心意的便是和祈。會主動去找媽媽談話，希望媽媽的憂鬱症能好轉，但也會因為媽媽對於哥哥的執著而感到失落，也因此心中也累積了不少壓力。 平時總是溫柔和煦的模樣，但私底下常常情緒低落的思考著家中的事情。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0" y="0"/>
            <a:ext cx="195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重要人格</a:t>
            </a:r>
            <a:endParaRPr b="1" sz="2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1014500" y="999800"/>
            <a:ext cx="26376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/>
              <a:t>彩羽</a:t>
            </a:r>
            <a:endParaRPr b="1" sz="4000"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5491150" y="999800"/>
            <a:ext cx="26376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accent1"/>
                </a:solidFill>
              </a:rPr>
              <a:t>和祈</a:t>
            </a:r>
            <a:endParaRPr b="1"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515050" y="917513"/>
            <a:ext cx="35004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Part 3</a:t>
            </a:r>
            <a:endParaRPr b="1" sz="5000"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5128550" y="3234788"/>
            <a:ext cx="35004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故事多線性</a:t>
            </a:r>
            <a:endParaRPr b="1"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235600"/>
            <a:ext cx="85206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/>
              <a:t>故事多線性</a:t>
            </a:r>
            <a:endParaRPr b="1" sz="4200"/>
          </a:p>
        </p:txBody>
      </p:sp>
      <p:sp>
        <p:nvSpPr>
          <p:cNvPr id="142" name="Google Shape;142;p24"/>
          <p:cNvSpPr txBox="1"/>
          <p:nvPr/>
        </p:nvSpPr>
        <p:spPr>
          <a:xfrm>
            <a:off x="76200" y="1406125"/>
            <a:ext cx="428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人生最害怕的事是什麼？</a:t>
            </a:r>
            <a:endParaRPr b="1"/>
          </a:p>
        </p:txBody>
      </p:sp>
      <p:sp>
        <p:nvSpPr>
          <p:cNvPr id="143" name="Google Shape;143;p24"/>
          <p:cNvSpPr txBox="1"/>
          <p:nvPr/>
        </p:nvSpPr>
        <p:spPr>
          <a:xfrm>
            <a:off x="688450" y="1806325"/>
            <a:ext cx="1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失去自己目標</a:t>
            </a:r>
            <a:endParaRPr b="1"/>
          </a:p>
        </p:txBody>
      </p:sp>
      <p:sp>
        <p:nvSpPr>
          <p:cNvPr id="144" name="Google Shape;144;p24"/>
          <p:cNvSpPr txBox="1"/>
          <p:nvPr/>
        </p:nvSpPr>
        <p:spPr>
          <a:xfrm>
            <a:off x="688450" y="3592275"/>
            <a:ext cx="1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失去家人朋友</a:t>
            </a:r>
            <a:endParaRPr b="1"/>
          </a:p>
        </p:txBody>
      </p:sp>
      <p:sp>
        <p:nvSpPr>
          <p:cNvPr id="145" name="Google Shape;145;p24"/>
          <p:cNvSpPr txBox="1"/>
          <p:nvPr/>
        </p:nvSpPr>
        <p:spPr>
          <a:xfrm>
            <a:off x="2259825" y="140612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無法幫忻完成願望</a:t>
            </a:r>
            <a:endParaRPr b="1"/>
          </a:p>
        </p:txBody>
      </p:sp>
      <p:sp>
        <p:nvSpPr>
          <p:cNvPr id="146" name="Google Shape;146;p24"/>
          <p:cNvSpPr txBox="1"/>
          <p:nvPr/>
        </p:nvSpPr>
        <p:spPr>
          <a:xfrm>
            <a:off x="2259825" y="2171350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決定幫忻完成願望</a:t>
            </a:r>
            <a:endParaRPr b="1"/>
          </a:p>
        </p:txBody>
      </p:sp>
      <p:sp>
        <p:nvSpPr>
          <p:cNvPr id="147" name="Google Shape;147;p24"/>
          <p:cNvSpPr txBox="1"/>
          <p:nvPr/>
        </p:nvSpPr>
        <p:spPr>
          <a:xfrm>
            <a:off x="2300625" y="3010575"/>
            <a:ext cx="1581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和和祈互動不好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哥哥死亡</a:t>
            </a:r>
            <a:endParaRPr b="1"/>
          </a:p>
        </p:txBody>
      </p:sp>
      <p:sp>
        <p:nvSpPr>
          <p:cNvPr id="148" name="Google Shape;148;p24"/>
          <p:cNvSpPr txBox="1"/>
          <p:nvPr/>
        </p:nvSpPr>
        <p:spPr>
          <a:xfrm>
            <a:off x="2300625" y="4250700"/>
            <a:ext cx="1581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和和祈互動良好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救回哥哥</a:t>
            </a:r>
            <a:endParaRPr b="1"/>
          </a:p>
        </p:txBody>
      </p:sp>
      <p:sp>
        <p:nvSpPr>
          <p:cNvPr id="149" name="Google Shape;149;p24"/>
          <p:cNvSpPr txBox="1"/>
          <p:nvPr/>
        </p:nvSpPr>
        <p:spPr>
          <a:xfrm>
            <a:off x="4689000" y="3526281"/>
            <a:ext cx="15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媽媽離家出走</a:t>
            </a:r>
            <a:endParaRPr b="1"/>
          </a:p>
        </p:txBody>
      </p:sp>
      <p:sp>
        <p:nvSpPr>
          <p:cNvPr id="150" name="Google Shape;150;p24"/>
          <p:cNvSpPr txBox="1"/>
          <p:nvPr/>
        </p:nvSpPr>
        <p:spPr>
          <a:xfrm>
            <a:off x="4648200" y="2627725"/>
            <a:ext cx="166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白</a:t>
            </a:r>
            <a:r>
              <a:rPr b="1" lang="zh-TW"/>
              <a:t>產生哥哥的人格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以他的身分活下去</a:t>
            </a:r>
            <a:endParaRPr b="1"/>
          </a:p>
        </p:txBody>
      </p:sp>
      <p:sp>
        <p:nvSpPr>
          <p:cNvPr id="151" name="Google Shape;151;p24"/>
          <p:cNvSpPr txBox="1"/>
          <p:nvPr/>
        </p:nvSpPr>
        <p:spPr>
          <a:xfrm>
            <a:off x="4459350" y="4250725"/>
            <a:ext cx="2041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全家人一起去心理諮商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家庭氣氛改善</a:t>
            </a:r>
            <a:endParaRPr b="1"/>
          </a:p>
        </p:txBody>
      </p:sp>
      <p:sp>
        <p:nvSpPr>
          <p:cNvPr id="152" name="Google Shape;152;p24"/>
          <p:cNvSpPr txBox="1"/>
          <p:nvPr/>
        </p:nvSpPr>
        <p:spPr>
          <a:xfrm>
            <a:off x="7285800" y="1209000"/>
            <a:ext cx="15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對胡愧疚而自殺</a:t>
            </a:r>
            <a:endParaRPr b="1"/>
          </a:p>
        </p:txBody>
      </p:sp>
      <p:sp>
        <p:nvSpPr>
          <p:cNvPr id="153" name="Google Shape;153;p24"/>
          <p:cNvSpPr txBox="1"/>
          <p:nvPr/>
        </p:nvSpPr>
        <p:spPr>
          <a:xfrm>
            <a:off x="7285800" y="1700900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忘記</a:t>
            </a:r>
            <a:r>
              <a:rPr b="1" lang="zh-TW"/>
              <a:t>朋友的一切</a:t>
            </a:r>
            <a:endParaRPr b="1"/>
          </a:p>
        </p:txBody>
      </p:sp>
      <p:sp>
        <p:nvSpPr>
          <p:cNvPr id="154" name="Google Shape;154;p24"/>
          <p:cNvSpPr txBox="1"/>
          <p:nvPr/>
        </p:nvSpPr>
        <p:spPr>
          <a:xfrm>
            <a:off x="7285800" y="2171350"/>
            <a:ext cx="14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再次與胡聯繫</a:t>
            </a:r>
            <a:endParaRPr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7285800" y="4144875"/>
            <a:ext cx="14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再次與胡聯繫</a:t>
            </a:r>
            <a:endParaRPr b="1"/>
          </a:p>
        </p:txBody>
      </p:sp>
      <p:sp>
        <p:nvSpPr>
          <p:cNvPr id="156" name="Google Shape;156;p24"/>
          <p:cNvSpPr txBox="1"/>
          <p:nvPr/>
        </p:nvSpPr>
        <p:spPr>
          <a:xfrm>
            <a:off x="7285800" y="4647900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祝福胡 從此不相見</a:t>
            </a:r>
            <a:endParaRPr b="1"/>
          </a:p>
        </p:txBody>
      </p:sp>
      <p:sp>
        <p:nvSpPr>
          <p:cNvPr id="157" name="Google Shape;157;p24"/>
          <p:cNvSpPr txBox="1"/>
          <p:nvPr/>
        </p:nvSpPr>
        <p:spPr>
          <a:xfrm>
            <a:off x="7285800" y="3526281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祝福胡 從此不相見</a:t>
            </a:r>
            <a:endParaRPr b="1"/>
          </a:p>
        </p:txBody>
      </p:sp>
      <p:cxnSp>
        <p:nvCxnSpPr>
          <p:cNvPr id="158" name="Google Shape;158;p24"/>
          <p:cNvCxnSpPr>
            <a:stCxn id="142" idx="3"/>
            <a:endCxn id="143" idx="1"/>
          </p:cNvCxnSpPr>
          <p:nvPr/>
        </p:nvCxnSpPr>
        <p:spPr>
          <a:xfrm flipH="1" rot="10800000">
            <a:off x="504900" y="2006425"/>
            <a:ext cx="18360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>
            <a:stCxn id="142" idx="3"/>
            <a:endCxn id="144" idx="1"/>
          </p:cNvCxnSpPr>
          <p:nvPr/>
        </p:nvCxnSpPr>
        <p:spPr>
          <a:xfrm>
            <a:off x="504900" y="2845225"/>
            <a:ext cx="183600" cy="9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>
            <a:stCxn id="143" idx="3"/>
            <a:endCxn id="145" idx="1"/>
          </p:cNvCxnSpPr>
          <p:nvPr/>
        </p:nvCxnSpPr>
        <p:spPr>
          <a:xfrm flipH="1" rot="10800000">
            <a:off x="2025250" y="1606225"/>
            <a:ext cx="2346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>
            <a:stCxn id="143" idx="3"/>
            <a:endCxn id="146" idx="1"/>
          </p:cNvCxnSpPr>
          <p:nvPr/>
        </p:nvCxnSpPr>
        <p:spPr>
          <a:xfrm>
            <a:off x="2025250" y="2006425"/>
            <a:ext cx="2346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>
            <a:stCxn id="144" idx="3"/>
            <a:endCxn id="147" idx="1"/>
          </p:cNvCxnSpPr>
          <p:nvPr/>
        </p:nvCxnSpPr>
        <p:spPr>
          <a:xfrm flipH="1" rot="10800000">
            <a:off x="2025250" y="3334575"/>
            <a:ext cx="2754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4"/>
          <p:cNvCxnSpPr>
            <a:endCxn id="148" idx="1"/>
          </p:cNvCxnSpPr>
          <p:nvPr/>
        </p:nvCxnSpPr>
        <p:spPr>
          <a:xfrm>
            <a:off x="2025525" y="3786300"/>
            <a:ext cx="275100" cy="7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4"/>
          <p:cNvCxnSpPr>
            <a:stCxn id="147" idx="3"/>
            <a:endCxn id="150" idx="1"/>
          </p:cNvCxnSpPr>
          <p:nvPr/>
        </p:nvCxnSpPr>
        <p:spPr>
          <a:xfrm flipH="1" rot="10800000">
            <a:off x="3882525" y="2951775"/>
            <a:ext cx="7656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4"/>
          <p:cNvCxnSpPr>
            <a:stCxn id="147" idx="3"/>
            <a:endCxn id="149" idx="1"/>
          </p:cNvCxnSpPr>
          <p:nvPr/>
        </p:nvCxnSpPr>
        <p:spPr>
          <a:xfrm>
            <a:off x="3882525" y="3334575"/>
            <a:ext cx="8064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4"/>
          <p:cNvCxnSpPr>
            <a:stCxn id="148" idx="3"/>
            <a:endCxn id="151" idx="1"/>
          </p:cNvCxnSpPr>
          <p:nvPr/>
        </p:nvCxnSpPr>
        <p:spPr>
          <a:xfrm>
            <a:off x="3882525" y="4574700"/>
            <a:ext cx="5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4"/>
          <p:cNvCxnSpPr>
            <a:stCxn id="145" idx="3"/>
            <a:endCxn id="152" idx="1"/>
          </p:cNvCxnSpPr>
          <p:nvPr/>
        </p:nvCxnSpPr>
        <p:spPr>
          <a:xfrm flipH="1" rot="10800000">
            <a:off x="3923325" y="1409125"/>
            <a:ext cx="33624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4"/>
          <p:cNvCxnSpPr>
            <a:stCxn id="145" idx="3"/>
            <a:endCxn id="153" idx="1"/>
          </p:cNvCxnSpPr>
          <p:nvPr/>
        </p:nvCxnSpPr>
        <p:spPr>
          <a:xfrm>
            <a:off x="3923325" y="1606225"/>
            <a:ext cx="33624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4"/>
          <p:cNvCxnSpPr>
            <a:stCxn id="146" idx="3"/>
            <a:endCxn id="154" idx="1"/>
          </p:cNvCxnSpPr>
          <p:nvPr/>
        </p:nvCxnSpPr>
        <p:spPr>
          <a:xfrm>
            <a:off x="3923325" y="2371450"/>
            <a:ext cx="33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4"/>
          <p:cNvCxnSpPr>
            <a:stCxn id="149" idx="3"/>
            <a:endCxn id="157" idx="1"/>
          </p:cNvCxnSpPr>
          <p:nvPr/>
        </p:nvCxnSpPr>
        <p:spPr>
          <a:xfrm>
            <a:off x="6270900" y="3726381"/>
            <a:ext cx="10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>
            <a:stCxn id="151" idx="3"/>
            <a:endCxn id="155" idx="1"/>
          </p:cNvCxnSpPr>
          <p:nvPr/>
        </p:nvCxnSpPr>
        <p:spPr>
          <a:xfrm flipH="1" rot="10800000">
            <a:off x="6500550" y="4344925"/>
            <a:ext cx="7854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>
            <a:stCxn id="151" idx="3"/>
            <a:endCxn id="156" idx="1"/>
          </p:cNvCxnSpPr>
          <p:nvPr/>
        </p:nvCxnSpPr>
        <p:spPr>
          <a:xfrm>
            <a:off x="6500550" y="4574725"/>
            <a:ext cx="7854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740650" y="3234800"/>
            <a:ext cx="42762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實際故事導覽</a:t>
            </a:r>
            <a:endParaRPr b="1" sz="5000"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515050" y="917513"/>
            <a:ext cx="35004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Part 4</a:t>
            </a:r>
            <a:endParaRPr b="1"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Thanks for listening!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Outline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14050" y="1195650"/>
            <a:ext cx="41664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故事大要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角色介紹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故事多線性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zh-TW" sz="2400"/>
              <a:t>實際故事導覽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128550" y="3234788"/>
            <a:ext cx="35004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故事大要</a:t>
            </a:r>
            <a:endParaRPr b="1" sz="50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515050" y="917513"/>
            <a:ext cx="35004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Part 1</a:t>
            </a:r>
            <a:endParaRPr b="1"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47050" y="908275"/>
            <a:ext cx="7449900" cy="31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Merriweather"/>
                <a:ea typeface="Merriweather"/>
                <a:cs typeface="Merriweather"/>
                <a:sym typeface="Merriweather"/>
              </a:rPr>
              <a:t>2022年的台灣，也就是大家身處的這個世界。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800">
                <a:latin typeface="Merriweather"/>
                <a:ea typeface="Merriweather"/>
                <a:cs typeface="Merriweather"/>
                <a:sym typeface="Merriweather"/>
              </a:rPr>
              <a:t>白耀平，目前就讀高中二年級，因為從小在不健全的家庭長大，高一時又失去兩位摯友，於是他選擇封閉自己的心，將所有想法鎖在心中，重重壓力之下因而產生人格分裂，並忘記兩位朋友的一切。 某天，當他放學在校門口偶遇其中一位朋友時，出於愧疚不願面對的白耀平慌亂的逃回家，後來他發現自己好像失去了很重要的東西，但卻想不起來。透過不斷地與人格對話，重新一步步探索自我，並試圖解決家庭的悲劇，選擇自己未來的人生方向。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15050" y="917513"/>
            <a:ext cx="35004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Part 2</a:t>
            </a:r>
            <a:endParaRPr b="1" sz="50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5128550" y="3234788"/>
            <a:ext cx="35004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角色介紹</a:t>
            </a:r>
            <a:endParaRPr b="1"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72950" y="765075"/>
            <a:ext cx="26376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白耀平</a:t>
            </a:r>
            <a:endParaRPr b="1" sz="48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出生於不健全的家庭，在家裡地位是最低的，意見常常被忽略。父母比較重視主角哥哥，但由於哥哥品行不良，母親又有憂鬱症的關係，兩人時常吵架，狀況激烈時母親甚至會拿出菜刀揚言要殺掉哥哥，即便主角出言制止，也只會被無視，因此對於發表意見抱有恐懼。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因為家裡因素，主角盡力的表現優良，但對於主角而言，把事情做好只是為了不帶給其他人麻煩的手段而已，在家裡由於清楚自己的處境，多數時間只待在自己房間內。 小時候察覺到自己的家庭與正常人的不太一樣，在羨慕普通人家庭的同時，也很害怕與其他人訴說自己家裡的事情，因此對於其他類似處境的人的存在感到慶幸，認識了忻垣稀和胡玥晨兩個能夠談話的朋友。但在後來失去了兩位可以交心的朋友之後，便只能將所有想法與不安鎖在心中，重重壓力之下產生人格分裂，作為主人格的主角忘了兩位朋友的事，重新一步步探索自我。</a:t>
            </a:r>
            <a:endParaRPr sz="1400"/>
          </a:p>
        </p:txBody>
      </p:sp>
      <p:sp>
        <p:nvSpPr>
          <p:cNvPr id="95" name="Google Shape;95;p18"/>
          <p:cNvSpPr txBox="1"/>
          <p:nvPr/>
        </p:nvSpPr>
        <p:spPr>
          <a:xfrm>
            <a:off x="2755425" y="1534175"/>
            <a:ext cx="103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主角</a:t>
            </a:r>
            <a:endParaRPr b="1" sz="2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14375" y="2806475"/>
            <a:ext cx="121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年齡：16歲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職業：學生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/>
              <a:t>清楚家裡的狀況，討厭讀書也相當厭惡家裡的狀況，相當的叛逆。 即便家裡經濟不好，母親仍然會向親戚借錢送哥哥去補習，但哥哥總是會翹掉補習跑去別的地方玩。時常跟母親吵架，母親拿出菜刀時會暗中希望其中一方就此死亡，讓自己擺脫這個討厭的生活，但即便如此吵完之後還是會制止母親的行為。與主角的關係普通，但其實相當羨慕主角不會被放在聚光燈下被迫努力，不過並不清楚主角心中的苦悶。</a:t>
            </a:r>
            <a:endParaRPr sz="14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72950" y="765075"/>
            <a:ext cx="26376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白彥平</a:t>
            </a:r>
            <a:endParaRPr b="1" sz="4800"/>
          </a:p>
        </p:txBody>
      </p:sp>
      <p:sp>
        <p:nvSpPr>
          <p:cNvPr id="103" name="Google Shape;103;p19"/>
          <p:cNvSpPr txBox="1"/>
          <p:nvPr/>
        </p:nvSpPr>
        <p:spPr>
          <a:xfrm>
            <a:off x="2316675" y="1534175"/>
            <a:ext cx="19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主角的哥哥</a:t>
            </a:r>
            <a:endParaRPr b="1" sz="2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14375" y="2806475"/>
            <a:ext cx="121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年齡：18歲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職業：學生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/>
              <a:t>重度憂鬱症，也因此情緒波動較激烈，希望哥哥能夠好好的認真向上，但哥哥的表現總是不符期望，因此時常與哥哥大打出手，有時候會拿起菜刀宣言自殺，但主角與哥哥總是會衝過來將菜刀奪走並勸說。 控制慾強，尤其看中哥哥，希望孩子們能夠按照自己的安排生活下去，即便知道自己的想法極端，還是無法改變這個作法。期待主角及哥哥能夠照著母親自己的想法繼續努力下去，在過度保護的同時也抹殺了孩子們的意見。</a:t>
            </a:r>
            <a:endParaRPr sz="1400"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72950" y="765075"/>
            <a:ext cx="26376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劉雪綾</a:t>
            </a:r>
            <a:endParaRPr b="1" sz="4800"/>
          </a:p>
        </p:txBody>
      </p:sp>
      <p:sp>
        <p:nvSpPr>
          <p:cNvPr id="111" name="Google Shape;111;p20"/>
          <p:cNvSpPr txBox="1"/>
          <p:nvPr/>
        </p:nvSpPr>
        <p:spPr>
          <a:xfrm>
            <a:off x="2316675" y="1534175"/>
            <a:ext cx="19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主角的</a:t>
            </a:r>
            <a:r>
              <a:rPr b="1" lang="zh-TW" sz="2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媽媽</a:t>
            </a:r>
            <a:endParaRPr b="1" sz="2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14375" y="2806475"/>
            <a:ext cx="146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年齡：45歲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職業：</a:t>
            </a:r>
            <a:r>
              <a:rPr b="1" lang="zh-TW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家庭主婦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0"/>
            <a:ext cx="195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主角的朋友</a:t>
            </a:r>
            <a:endParaRPr b="1" sz="2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16500" y="2167000"/>
            <a:ext cx="4233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國小時期認識了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，患有癌症，知曉其家庭狀況，是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少數原因談心的對象。 喜歡畫圖，如果有機會的話希望將來能成為厲害的畫家，國中時病情惡化，即便做了手術但身體沒有挺過去而死亡，有留下一封信給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，希望他能繼承自己的願望替他實現目標。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92400" y="2167000"/>
            <a:ext cx="42351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國小時期認識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，患有白血病，被宣告可能活不久。 忻垣稀因病去世時相當難過，因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自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己的病情逐漸加重而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想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自殺，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跟白耀平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說了這個想法後，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因為他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知道這種痛苦不願殘酷的要她忍受，只有默默無言的認可。嘗試自殺後被弟弟發現後救了回來，再回學校後察覺到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在迴避他。由於清楚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的處境，也猜到他因為自責而不願面對她，因此決定按照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所想的保持距離，直到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白耀平</a:t>
            </a:r>
            <a:r>
              <a:rPr lang="zh-TW" sz="13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願意再來找他為止。後來病情有好轉。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1014500" y="999800"/>
            <a:ext cx="26376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/>
              <a:t>忻垣稀</a:t>
            </a:r>
            <a:endParaRPr b="1" sz="4000"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5491150" y="999800"/>
            <a:ext cx="26376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accent1"/>
                </a:solidFill>
              </a:rPr>
              <a:t>胡玥晨</a:t>
            </a:r>
            <a:endParaRPr b="1" sz="4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