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68834-912C-3B48-8971-65890CA04468}" type="datetimeFigureOut">
              <a:rPr kumimoji="1" lang="zh-CN" altLang="en-US" smtClean="0"/>
              <a:t>2017/4/7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B4BE8-BEB4-A84C-B1A4-ADD49C2EC0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493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Bi-Directional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LSTM</a:t>
            </a:r>
            <a:r>
              <a:rPr kumimoji="1" lang="zh-CN" altLang="en-US" dirty="0" smtClean="0"/>
              <a:t>的问答技术研究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16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066675"/>
            <a:ext cx="10018713" cy="3934593"/>
          </a:xfrm>
        </p:spPr>
        <p:txBody>
          <a:bodyPr>
            <a:noAutofit/>
          </a:bodyPr>
          <a:lstStyle/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1" lang="zh-CN" altLang="en-US" dirty="0"/>
              <a:t>运用记忆网络使机器能够完成</a:t>
            </a:r>
            <a:r>
              <a:rPr kumimoji="1" lang="en-US" altLang="zh-CN" dirty="0"/>
              <a:t>GRE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verb</a:t>
            </a:r>
            <a:r>
              <a:rPr kumimoji="1" lang="zh-CN" altLang="en-US" dirty="0"/>
              <a:t>测试中的单空选择</a:t>
            </a:r>
            <a:r>
              <a:rPr kumimoji="1" lang="zh-CN" altLang="en-US" dirty="0" smtClean="0"/>
              <a:t>题。例如：</a:t>
            </a:r>
            <a:endParaRPr kumimoji="1" lang="en-US" altLang="zh-CN" dirty="0" smtClean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kumimoji="1" lang="en-US" altLang="zh-CN" dirty="0" smtClean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dirty="0" smtClean="0"/>
              <a:t>It </a:t>
            </a:r>
            <a:r>
              <a:rPr lang="en-US" altLang="zh-CN" dirty="0"/>
              <a:t>is a paradox of the Victorians that they were </a:t>
            </a:r>
            <a:r>
              <a:rPr lang="en-US" altLang="zh-CN" dirty="0" smtClean="0"/>
              <a:t>both  ______ and,</a:t>
            </a:r>
            <a:r>
              <a:rPr lang="en-US" altLang="zh-CN" dirty="0"/>
              <a:t>  through their empire, </a:t>
            </a:r>
            <a:r>
              <a:rPr lang="en-US" altLang="zh-CN" dirty="0" smtClean="0"/>
              <a:t>cosmopolitan</a:t>
            </a:r>
            <a:r>
              <a:rPr lang="zh-CN" altLang="en-US" dirty="0" smtClean="0"/>
              <a:t>（国际性的、见多识广的）</a:t>
            </a:r>
            <a:r>
              <a:rPr lang="en-US" altLang="zh-CN" dirty="0" smtClean="0"/>
              <a:t>.</a:t>
            </a:r>
          </a:p>
          <a:p>
            <a:pPr marL="457200" indent="-457200" defTabSz="914400"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</a:pPr>
            <a:r>
              <a:rPr lang="en-US" altLang="zh-CN" dirty="0" smtClean="0"/>
              <a:t>Capricious</a:t>
            </a:r>
            <a:r>
              <a:rPr lang="zh-CN" altLang="en-US" dirty="0" smtClean="0"/>
              <a:t>（变化无常的、任性的、突发奇想的）</a:t>
            </a:r>
            <a:endParaRPr lang="en-US" altLang="zh-CN" dirty="0" smtClean="0"/>
          </a:p>
          <a:p>
            <a:pPr marL="457200" indent="-457200" defTabSz="914400"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</a:pPr>
            <a:r>
              <a:rPr lang="en-US" altLang="zh-CN" dirty="0" smtClean="0"/>
              <a:t>Insular</a:t>
            </a:r>
            <a:r>
              <a:rPr lang="zh-CN" altLang="en-US" dirty="0" smtClean="0"/>
              <a:t>（狭隘的、与世隔绝的、岛屿的）</a:t>
            </a:r>
            <a:endParaRPr lang="en-US" altLang="zh-CN" dirty="0" smtClean="0"/>
          </a:p>
          <a:p>
            <a:pPr marL="457200" indent="-457200" defTabSz="914400"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</a:pPr>
            <a:r>
              <a:rPr lang="en-US" altLang="zh-CN" dirty="0" smtClean="0"/>
              <a:t>Mercenary</a:t>
            </a:r>
            <a:r>
              <a:rPr lang="zh-CN" altLang="en-US" dirty="0" smtClean="0"/>
              <a:t>（唯利是图的、受军队雇用的）</a:t>
            </a:r>
            <a:endParaRPr lang="en-US" altLang="zh-CN" dirty="0" smtClean="0"/>
          </a:p>
          <a:p>
            <a:pPr marL="457200" indent="-457200" defTabSz="914400"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</a:pPr>
            <a:r>
              <a:rPr lang="en-US" altLang="zh-CN" dirty="0" smtClean="0"/>
              <a:t>Idealistic</a:t>
            </a:r>
            <a:r>
              <a:rPr lang="zh-CN" altLang="en-US" dirty="0" smtClean="0"/>
              <a:t>（空想的、理想主义的）</a:t>
            </a:r>
            <a:endParaRPr lang="en-US" altLang="zh-CN" dirty="0" smtClean="0"/>
          </a:p>
          <a:p>
            <a:pPr marL="457200" indent="-457200" defTabSz="914400">
              <a:spcBef>
                <a:spcPts val="0"/>
              </a:spcBef>
              <a:spcAft>
                <a:spcPts val="0"/>
              </a:spcAft>
              <a:buClrTx/>
              <a:buSzTx/>
              <a:buAutoNum type="alphaUcPeriod"/>
            </a:pPr>
            <a:r>
              <a:rPr lang="en-US" altLang="zh-CN" dirty="0" smtClean="0"/>
              <a:t>intransigent</a:t>
            </a:r>
            <a:r>
              <a:rPr lang="en-US" altLang="zh-CN" dirty="0"/>
              <a:t> </a:t>
            </a:r>
            <a:r>
              <a:rPr lang="zh-CN" altLang="en-US" dirty="0" smtClean="0"/>
              <a:t>（固执己见的、不妥协的）</a:t>
            </a:r>
            <a:endParaRPr lang="en-US" altLang="zh-CN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altLang="zh-CN" dirty="0" smtClean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dirty="0" smtClean="0"/>
              <a:t>The right answer is: B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84310" y="914398"/>
            <a:ext cx="3002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dirty="0" smtClean="0"/>
              <a:t>任务目标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219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84310" y="939112"/>
            <a:ext cx="3002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dirty="0"/>
              <a:t>解决</a:t>
            </a:r>
            <a:r>
              <a:rPr kumimoji="1" lang="zh-CN" altLang="en-US" sz="4800" dirty="0" smtClean="0"/>
              <a:t>思路</a:t>
            </a:r>
            <a:endParaRPr kumimoji="1" lang="zh-CN" altLang="en-US" sz="4800" dirty="0"/>
          </a:p>
        </p:txBody>
      </p:sp>
      <p:sp>
        <p:nvSpPr>
          <p:cNvPr id="2" name="矩形 1"/>
          <p:cNvSpPr/>
          <p:nvPr/>
        </p:nvSpPr>
        <p:spPr>
          <a:xfrm>
            <a:off x="1484310" y="2181652"/>
            <a:ext cx="90436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 smtClean="0"/>
              <a:t>将单空选择问题转化为文本二分类问题，训练模型以实现对正确和错误文本的辨别，例如对以下文本进行分类</a:t>
            </a:r>
            <a:r>
              <a:rPr kumimoji="1" lang="en-US" altLang="zh-CN" sz="2400" dirty="0" smtClean="0"/>
              <a:t>:</a:t>
            </a:r>
          </a:p>
          <a:p>
            <a:endParaRPr kumimoji="1" lang="en-US" altLang="zh-CN" sz="2400" dirty="0" smtClean="0"/>
          </a:p>
          <a:p>
            <a:endParaRPr kumimoji="1" lang="en-US" altLang="zh-CN" sz="2400" dirty="0"/>
          </a:p>
          <a:p>
            <a:endParaRPr kumimoji="1" lang="en-US" altLang="zh-CN" sz="2400" dirty="0" smtClean="0"/>
          </a:p>
          <a:p>
            <a:endParaRPr kumimoji="1" lang="en-US" altLang="zh-CN" sz="2400" dirty="0"/>
          </a:p>
          <a:p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endParaRPr kumimoji="1" lang="en-US" altLang="zh-CN" sz="2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95919"/>
              </p:ext>
            </p:extLst>
          </p:nvPr>
        </p:nvGraphicFramePr>
        <p:xfrm>
          <a:off x="889687" y="3162863"/>
          <a:ext cx="11129318" cy="2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16146"/>
                <a:gridCol w="1013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Label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It is a paradox of the Victorians that they were both 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capricious</a:t>
                      </a:r>
                      <a:r>
                        <a:rPr lang="en-US" altLang="zh-CN" dirty="0" smtClean="0"/>
                        <a:t> and,  through their empire, cosmopolitan.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It is a paradox of the Victorians that they were both 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insular</a:t>
                      </a:r>
                      <a:r>
                        <a:rPr lang="en-US" altLang="zh-CN" dirty="0" smtClean="0"/>
                        <a:t> and,  through their empire, cosmopolitan.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It is a paradox of the Victorians that they were both 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mercenary</a:t>
                      </a:r>
                      <a:r>
                        <a:rPr lang="en-US" altLang="zh-CN" dirty="0" smtClean="0"/>
                        <a:t> and,  through their empire, cosmopolitan.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It is a paradox of the Victorians that they were both 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idealistic</a:t>
                      </a:r>
                      <a:r>
                        <a:rPr lang="en-US" altLang="zh-CN" dirty="0" smtClean="0"/>
                        <a:t> and,  through their empire, cosmopolitan.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It is a paradox of the Victorians that they were both 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intransigent</a:t>
                      </a:r>
                      <a:r>
                        <a:rPr lang="en-US" altLang="zh-CN" dirty="0" smtClean="0"/>
                        <a:t>  and,  through their empire, cosmopolitan.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37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4310" y="1025611"/>
            <a:ext cx="3002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dirty="0" smtClean="0"/>
              <a:t>主要技术：</a:t>
            </a:r>
            <a:endParaRPr kumimoji="1" lang="zh-CN" altLang="en-US" sz="4800" dirty="0"/>
          </a:p>
        </p:txBody>
      </p:sp>
      <p:sp>
        <p:nvSpPr>
          <p:cNvPr id="5" name="矩形 4"/>
          <p:cNvSpPr/>
          <p:nvPr/>
        </p:nvSpPr>
        <p:spPr>
          <a:xfrm>
            <a:off x="1484309" y="2285139"/>
            <a:ext cx="91425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/>
              <a:t>主要模型：双向长短期记忆人工神经网络</a:t>
            </a:r>
            <a:endParaRPr kumimoji="1" lang="en-US" altLang="zh-CN" sz="2400" dirty="0"/>
          </a:p>
          <a:p>
            <a:r>
              <a:rPr kumimoji="1" lang="zh-CN" altLang="en-US" sz="2400" dirty="0"/>
              <a:t>网络组成：</a:t>
            </a:r>
            <a:r>
              <a:rPr kumimoji="1" lang="en-US" altLang="zh-CN" sz="2400" dirty="0"/>
              <a:t>Input(X)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Input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Gate(I)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Forget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Gate(F)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State(S)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Output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Gate(O)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Output(H)</a:t>
            </a:r>
          </a:p>
          <a:p>
            <a:r>
              <a:rPr kumimoji="1" lang="zh-CN" altLang="en-US" sz="2400" dirty="0"/>
              <a:t>词嵌套：</a:t>
            </a:r>
            <a:r>
              <a:rPr kumimoji="1" lang="en-US" altLang="zh-CN" sz="2400" dirty="0"/>
              <a:t>Google</a:t>
            </a:r>
            <a:r>
              <a:rPr kumimoji="1" lang="zh-CN" altLang="en-US" sz="2400" dirty="0"/>
              <a:t> </a:t>
            </a:r>
            <a:r>
              <a:rPr kumimoji="1" lang="en-US" altLang="zh-CN" sz="2400" dirty="0" smtClean="0"/>
              <a:t>Word2Vec</a:t>
            </a:r>
          </a:p>
          <a:p>
            <a:endParaRPr kumimoji="1" lang="en-US" altLang="zh-CN" sz="2400" dirty="0"/>
          </a:p>
          <a:p>
            <a:r>
              <a:rPr kumimoji="1" lang="zh-CN" altLang="en-US" sz="2400" dirty="0" smtClean="0"/>
              <a:t>其中</a:t>
            </a:r>
            <a:r>
              <a:rPr kumimoji="1" lang="en-US" altLang="zh-CN" sz="2400" dirty="0" smtClean="0"/>
              <a:t>Google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Word2Vec</a:t>
            </a:r>
            <a:r>
              <a:rPr kumimoji="1" lang="zh-CN" altLang="en-US" sz="2400" dirty="0" smtClean="0"/>
              <a:t>是由谷歌训练的一个词嵌套模型，可以将单词转化成为</a:t>
            </a:r>
            <a:r>
              <a:rPr kumimoji="1" lang="en-US" altLang="zh-CN" sz="2400" dirty="0" smtClean="0"/>
              <a:t>300</a:t>
            </a:r>
            <a:r>
              <a:rPr kumimoji="1" lang="zh-CN" altLang="en-US" sz="2400" dirty="0" smtClean="0"/>
              <a:t>维的词向量。通过此模型向量化后，不同单词间的逻辑关系可以由线性运算表示，例如：</a:t>
            </a:r>
            <a:endParaRPr kumimoji="1" lang="en-US" altLang="zh-CN" sz="2400" dirty="0" smtClean="0"/>
          </a:p>
          <a:p>
            <a:pPr algn="ctr"/>
            <a:r>
              <a:rPr kumimoji="1" lang="en-US" altLang="zh-CN" sz="2400" dirty="0" smtClean="0"/>
              <a:t>King</a:t>
            </a:r>
            <a:r>
              <a:rPr kumimoji="1" lang="zh-CN" altLang="en-US" sz="2400" dirty="0" smtClean="0"/>
              <a:t> </a:t>
            </a:r>
            <a:r>
              <a:rPr kumimoji="1" lang="mr-IN" altLang="zh-CN" sz="2400" dirty="0" smtClean="0"/>
              <a:t>–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Man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+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Woman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=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Queen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4691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84310" y="877327"/>
            <a:ext cx="4199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Basic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LSTM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Cell</a:t>
            </a:r>
            <a:endParaRPr kumimoji="1" lang="zh-CN" altLang="en-US" sz="4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465" y="1856077"/>
            <a:ext cx="5029201" cy="18885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187146" y="3892374"/>
                <a:ext cx="7327557" cy="2371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 smtClean="0"/>
                  <a:t>Input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gate:</a:t>
                </a:r>
                <a:r>
                  <a:rPr kumimoji="1" lang="zh-CN" alt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sz="2400" i="1">
                        <a:latin typeface="Cambria Math" charset="0"/>
                      </a:rPr>
                      <m:t>=</m:t>
                    </m:r>
                    <m:r>
                      <a:rPr kumimoji="1"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kumimoji="1"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kumimoji="1"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·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  <m:r>
                          <a:rPr kumimoji="1"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·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b>
                    </m:sSub>
                    <m:r>
                      <a:rPr kumimoji="1"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kumimoji="1" lang="en-US" altLang="zh-CN" sz="2400" dirty="0" smtClean="0"/>
              </a:p>
              <a:p>
                <a:r>
                  <a:rPr kumimoji="1" lang="en-US" altLang="zh-CN" sz="2400" dirty="0" smtClean="0"/>
                  <a:t>Forget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gate:</a:t>
                </a:r>
                <a:r>
                  <a:rPr kumimoji="1" lang="zh-CN" alt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kumimoji="1"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𝑥𝑓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·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h𝑓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·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kumimoji="1" lang="en-US" altLang="zh-CN" sz="2400" dirty="0" smtClean="0"/>
              </a:p>
              <a:p>
                <a:r>
                  <a:rPr kumimoji="1" lang="en-US" altLang="zh-CN" sz="2400" dirty="0" smtClean="0"/>
                  <a:t>Output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gate:</a:t>
                </a:r>
                <a:r>
                  <a:rPr kumimoji="1" lang="zh-CN" alt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𝑂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sz="2400" i="1">
                        <a:latin typeface="Cambria Math" charset="0"/>
                      </a:rPr>
                      <m:t>=</m:t>
                    </m:r>
                    <m:r>
                      <a:rPr kumimoji="1"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kumimoji="1"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kumimoji="1"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·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  <m:r>
                          <a:rPr kumimoji="1"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·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b>
                    </m:sSub>
                    <m:r>
                      <a:rPr kumimoji="1"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kumimoji="1" lang="en-US" altLang="zh-CN" sz="2400" dirty="0" smtClean="0"/>
              </a:p>
              <a:p>
                <a:r>
                  <a:rPr kumimoji="1" lang="en-US" altLang="zh-CN" sz="2400" dirty="0" smtClean="0"/>
                  <a:t>State’:</a:t>
                </a:r>
                <a:r>
                  <a:rPr kumimoji="1" lang="zh-CN" alt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𝑆</m:t>
                        </m:r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sz="24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b="0" i="0" smtClean="0">
                            <a:latin typeface="Cambria Math" charset="0"/>
                          </a:rPr>
                          <m:t>tanh</m:t>
                        </m:r>
                      </m:fName>
                      <m:e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h𝑠</m:t>
                            </m:r>
                          </m:sub>
                        </m:sSub>
                        <m:r>
                          <a:rPr kumimoji="1"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·</m:t>
                        </m:r>
                        <m:sSub>
                          <m:sSubPr>
                            <m:ctrlPr>
                              <a:rPr kumimoji="1" lang="en-US" altLang="zh-C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h𝑠</m:t>
                            </m:r>
                          </m:sub>
                        </m:sSub>
                        <m:r>
                          <a:rPr kumimoji="1"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·</m:t>
                        </m:r>
                        <m:sSub>
                          <m:sSubPr>
                            <m:ctrlPr>
                              <a:rPr kumimoji="1" lang="en-US" altLang="zh-C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C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)</m:t>
                        </m:r>
                      </m:e>
                    </m:func>
                  </m:oMath>
                </a14:m>
                <a:endParaRPr kumimoji="1" lang="en-US" altLang="zh-CN" sz="2400" dirty="0" smtClean="0"/>
              </a:p>
              <a:p>
                <a:r>
                  <a:rPr kumimoji="1" lang="en-US" altLang="zh-CN" sz="2400" dirty="0" smtClean="0"/>
                  <a:t>State:</a:t>
                </a:r>
                <a:r>
                  <a:rPr kumimoji="1" lang="zh-CN" alt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sz="24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sz="2400" i="1">
                        <a:latin typeface="Cambria Math" charset="0"/>
                      </a:rPr>
                      <m:t>·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charset="0"/>
                          </a:rPr>
                          <m:t>𝑡</m:t>
                        </m:r>
                        <m:r>
                          <a:rPr kumimoji="1" lang="en-US" altLang="zh-CN" sz="2400" i="1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kumimoji="1" lang="en-US" altLang="zh-CN" sz="24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charset="0"/>
                      </a:rPr>
                      <m:t>·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𝑆</m:t>
                        </m:r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zh-CN" sz="2400" dirty="0"/>
              </a:p>
              <a:p>
                <a:r>
                  <a:rPr kumimoji="1" lang="en-US" altLang="zh-CN" sz="2400" dirty="0" smtClean="0"/>
                  <a:t>Hidden:</a:t>
                </a:r>
                <a:r>
                  <a:rPr kumimoji="1" lang="zh-CN" alt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sz="2400" i="1">
                        <a:latin typeface="Cambria Math" charset="0"/>
                      </a:rPr>
                      <m:t>=</m:t>
                    </m:r>
                    <m:r>
                      <a:rPr kumimoji="1" lang="zh-CN" altLang="en-US" sz="2400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charset="0"/>
                          </a:rPr>
                          <m:t>𝑂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sz="2400" i="1">
                        <a:latin typeface="Cambria Math" charset="0"/>
                      </a:rPr>
                      <m:t>·</m:t>
                    </m:r>
                    <m:r>
                      <a:rPr kumimoji="1" lang="zh-CN" altLang="en-US" sz="2400" i="1">
                        <a:latin typeface="Cambria Math" charset="0"/>
                      </a:rPr>
                      <m:t> </m:t>
                    </m:r>
                    <m:func>
                      <m:funcPr>
                        <m:ctrlPr>
                          <a:rPr kumimoji="1" lang="en-US" altLang="zh-CN" sz="24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>
                            <a:latin typeface="Cambria Math" charset="0"/>
                          </a:rPr>
                          <m:t>tanh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zh-CN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146" y="3892374"/>
                <a:ext cx="7327557" cy="2371418"/>
              </a:xfrm>
              <a:prstGeom prst="rect">
                <a:avLst/>
              </a:prstGeom>
              <a:blipFill rotWithShape="0">
                <a:blip r:embed="rId3"/>
                <a:stretch>
                  <a:fillRect l="-1331" t="-1799" b="-22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50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84309" y="877327"/>
            <a:ext cx="5991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Bi-Directional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LSTM</a:t>
            </a:r>
            <a:endParaRPr kumimoji="1" lang="zh-CN" altLang="en-US" sz="4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591" y="1836323"/>
            <a:ext cx="5494118" cy="3684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733385" y="5648612"/>
                <a:ext cx="3620529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 smtClean="0"/>
                  <a:t>Output:</a:t>
                </a:r>
                <a:r>
                  <a:rPr kumimoji="1" lang="zh-CN" alt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charset="0"/>
                          </a:rPr>
                          <m:t>𝐻</m:t>
                        </m:r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sz="2400" i="1">
                        <a:latin typeface="Cambria Math" charset="0"/>
                      </a:rPr>
                      <m:t>=</m:t>
                    </m:r>
                    <m:r>
                      <a:rPr kumimoji="1" lang="zh-CN" altLang="en-US" sz="2400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sz="240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smtClean="0">
                                <a:latin typeface="Cambria Math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charset="0"/>
                      </a:rPr>
                      <m:t>||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⃖"/>
                            <m:ctrlPr>
                              <a:rPr kumimoji="1" lang="en-US" altLang="zh-CN" sz="24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smtClean="0">
                                <a:latin typeface="Cambria Math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385" y="5648612"/>
                <a:ext cx="3620529" cy="506421"/>
              </a:xfrm>
              <a:prstGeom prst="rect">
                <a:avLst/>
              </a:prstGeom>
              <a:blipFill rotWithShape="0">
                <a:blip r:embed="rId3"/>
                <a:stretch>
                  <a:fillRect l="-2525" b="-28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64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875006" y="4547292"/>
            <a:ext cx="605481" cy="5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999732" y="4553475"/>
            <a:ext cx="605481" cy="5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754235" y="4576121"/>
            <a:ext cx="605481" cy="5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618334" y="4563765"/>
            <a:ext cx="605481" cy="5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746670" y="4551408"/>
            <a:ext cx="605481" cy="5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016573" y="4576124"/>
            <a:ext cx="605481" cy="5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888237" y="4576121"/>
            <a:ext cx="605481" cy="5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9631565" y="4576121"/>
            <a:ext cx="605481" cy="5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875006" y="3649369"/>
            <a:ext cx="605481" cy="5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997676" y="3628773"/>
            <a:ext cx="605481" cy="5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754235" y="3628770"/>
            <a:ext cx="605481" cy="5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618334" y="3628771"/>
            <a:ext cx="605481" cy="5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3746670" y="3641128"/>
            <a:ext cx="605481" cy="5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7016573" y="3628773"/>
            <a:ext cx="605481" cy="5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888237" y="3628770"/>
            <a:ext cx="605481" cy="5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9631565" y="3628770"/>
            <a:ext cx="605481" cy="5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07295" y="3734487"/>
            <a:ext cx="64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······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884391" y="4653009"/>
            <a:ext cx="64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······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23045" y="6205853"/>
            <a:ext cx="354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It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842259" y="6205852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through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997675" y="5472673"/>
                <a:ext cx="605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675" y="5472673"/>
                <a:ext cx="605481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/>
          <p:cNvSpPr txBox="1"/>
          <p:nvPr/>
        </p:nvSpPr>
        <p:spPr>
          <a:xfrm>
            <a:off x="5884390" y="6208596"/>
            <a:ext cx="64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······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2872172" y="5482290"/>
                <a:ext cx="605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172" y="5482290"/>
                <a:ext cx="60548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3746670" y="5471986"/>
                <a:ext cx="605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670" y="5471986"/>
                <a:ext cx="60548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8754235" y="5471986"/>
                <a:ext cx="605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235" y="5471986"/>
                <a:ext cx="605481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4618333" y="5482290"/>
                <a:ext cx="605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333" y="5482290"/>
                <a:ext cx="60548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7016573" y="5471986"/>
                <a:ext cx="605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573" y="5471986"/>
                <a:ext cx="605481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7888236" y="5471986"/>
                <a:ext cx="605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236" y="5471986"/>
                <a:ext cx="605481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9620234" y="5482290"/>
                <a:ext cx="605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34" y="5482290"/>
                <a:ext cx="605481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/>
          <p:cNvSpPr txBox="1"/>
          <p:nvPr/>
        </p:nvSpPr>
        <p:spPr>
          <a:xfrm>
            <a:off x="5884390" y="5471986"/>
            <a:ext cx="64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······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894564" y="6205853"/>
            <a:ext cx="309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a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435343" y="6205853"/>
            <a:ext cx="971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paradox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980037" y="6205853"/>
            <a:ext cx="389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is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7874222" y="6205852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their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8628011" y="6205852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empire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9359716" y="6202444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cosmopolitan</a:t>
            </a:r>
            <a:endParaRPr lang="zh-CN" altLang="en-US" dirty="0"/>
          </a:p>
        </p:txBody>
      </p:sp>
      <p:cxnSp>
        <p:nvCxnSpPr>
          <p:cNvPr id="48" name="直线箭头连接符 47"/>
          <p:cNvCxnSpPr>
            <a:stCxn id="4" idx="0"/>
            <a:endCxn id="27" idx="2"/>
          </p:cNvCxnSpPr>
          <p:nvPr/>
        </p:nvCxnSpPr>
        <p:spPr>
          <a:xfrm flipV="1">
            <a:off x="2300415" y="5842005"/>
            <a:ext cx="1" cy="363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43" idx="0"/>
            <a:endCxn id="30" idx="2"/>
          </p:cNvCxnSpPr>
          <p:nvPr/>
        </p:nvCxnSpPr>
        <p:spPr>
          <a:xfrm flipV="1">
            <a:off x="3174912" y="5851622"/>
            <a:ext cx="1" cy="354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41" idx="0"/>
            <a:endCxn id="31" idx="2"/>
          </p:cNvCxnSpPr>
          <p:nvPr/>
        </p:nvCxnSpPr>
        <p:spPr>
          <a:xfrm flipV="1">
            <a:off x="4049410" y="5841318"/>
            <a:ext cx="1" cy="364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42" idx="0"/>
            <a:endCxn id="33" idx="2"/>
          </p:cNvCxnSpPr>
          <p:nvPr/>
        </p:nvCxnSpPr>
        <p:spPr>
          <a:xfrm flipV="1">
            <a:off x="4921073" y="5851622"/>
            <a:ext cx="1" cy="354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26" idx="0"/>
            <a:endCxn id="34" idx="2"/>
          </p:cNvCxnSpPr>
          <p:nvPr/>
        </p:nvCxnSpPr>
        <p:spPr>
          <a:xfrm flipV="1">
            <a:off x="7319313" y="5841318"/>
            <a:ext cx="1" cy="364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44" idx="0"/>
            <a:endCxn id="35" idx="2"/>
          </p:cNvCxnSpPr>
          <p:nvPr/>
        </p:nvCxnSpPr>
        <p:spPr>
          <a:xfrm flipV="1">
            <a:off x="8190976" y="5841318"/>
            <a:ext cx="1" cy="364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stCxn id="45" idx="0"/>
            <a:endCxn id="32" idx="2"/>
          </p:cNvCxnSpPr>
          <p:nvPr/>
        </p:nvCxnSpPr>
        <p:spPr>
          <a:xfrm flipV="1">
            <a:off x="9056975" y="5841318"/>
            <a:ext cx="1" cy="364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46" idx="0"/>
            <a:endCxn id="37" idx="2"/>
          </p:cNvCxnSpPr>
          <p:nvPr/>
        </p:nvCxnSpPr>
        <p:spPr>
          <a:xfrm flipH="1" flipV="1">
            <a:off x="9922975" y="5851622"/>
            <a:ext cx="178290" cy="350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0625773" y="3024975"/>
            <a:ext cx="11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6</a:t>
            </a:r>
            <a:r>
              <a:rPr kumimoji="1" lang="en-US" altLang="zh-CN" dirty="0" smtClean="0"/>
              <a:t>00</a:t>
            </a:r>
            <a:r>
              <a:rPr kumimoji="1" lang="zh-CN" altLang="en-US" dirty="0" smtClean="0"/>
              <a:t>维</a:t>
            </a:r>
            <a:endParaRPr kumimoji="1" lang="en-US" altLang="zh-CN" dirty="0" smtClean="0"/>
          </a:p>
        </p:txBody>
      </p:sp>
      <p:cxnSp>
        <p:nvCxnSpPr>
          <p:cNvPr id="70" name="直线箭头连接符 69"/>
          <p:cNvCxnSpPr>
            <a:stCxn id="27" idx="0"/>
            <a:endCxn id="8" idx="2"/>
          </p:cNvCxnSpPr>
          <p:nvPr/>
        </p:nvCxnSpPr>
        <p:spPr>
          <a:xfrm flipV="1">
            <a:off x="2300416" y="5134242"/>
            <a:ext cx="2057" cy="338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>
            <a:stCxn id="30" idx="0"/>
            <a:endCxn id="2" idx="2"/>
          </p:cNvCxnSpPr>
          <p:nvPr/>
        </p:nvCxnSpPr>
        <p:spPr>
          <a:xfrm flipV="1">
            <a:off x="3174913" y="5128059"/>
            <a:ext cx="2834" cy="354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stCxn id="31" idx="0"/>
            <a:endCxn id="12" idx="2"/>
          </p:cNvCxnSpPr>
          <p:nvPr/>
        </p:nvCxnSpPr>
        <p:spPr>
          <a:xfrm flipV="1">
            <a:off x="4049411" y="5132175"/>
            <a:ext cx="0" cy="339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>
            <a:stCxn id="33" idx="0"/>
            <a:endCxn id="11" idx="2"/>
          </p:cNvCxnSpPr>
          <p:nvPr/>
        </p:nvCxnSpPr>
        <p:spPr>
          <a:xfrm flipV="1">
            <a:off x="4921074" y="5144532"/>
            <a:ext cx="1" cy="337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>
            <a:stCxn id="34" idx="0"/>
            <a:endCxn id="13" idx="2"/>
          </p:cNvCxnSpPr>
          <p:nvPr/>
        </p:nvCxnSpPr>
        <p:spPr>
          <a:xfrm flipV="1">
            <a:off x="7319314" y="5156891"/>
            <a:ext cx="0" cy="315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35" idx="0"/>
            <a:endCxn id="14" idx="2"/>
          </p:cNvCxnSpPr>
          <p:nvPr/>
        </p:nvCxnSpPr>
        <p:spPr>
          <a:xfrm flipV="1">
            <a:off x="8190977" y="5156888"/>
            <a:ext cx="1" cy="315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>
            <a:stCxn id="32" idx="0"/>
            <a:endCxn id="9" idx="2"/>
          </p:cNvCxnSpPr>
          <p:nvPr/>
        </p:nvCxnSpPr>
        <p:spPr>
          <a:xfrm flipV="1">
            <a:off x="9056976" y="5156888"/>
            <a:ext cx="0" cy="315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stCxn id="37" idx="0"/>
            <a:endCxn id="16" idx="2"/>
          </p:cNvCxnSpPr>
          <p:nvPr/>
        </p:nvCxnSpPr>
        <p:spPr>
          <a:xfrm flipV="1">
            <a:off x="9922975" y="5156888"/>
            <a:ext cx="11331" cy="325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27" idx="1"/>
            <a:endCxn id="18" idx="2"/>
          </p:cNvCxnSpPr>
          <p:nvPr/>
        </p:nvCxnSpPr>
        <p:spPr>
          <a:xfrm rot="10800000" flipH="1">
            <a:off x="1997675" y="4209541"/>
            <a:ext cx="302742" cy="1447799"/>
          </a:xfrm>
          <a:prstGeom prst="bentConnector4">
            <a:avLst>
              <a:gd name="adj1" fmla="val -75510"/>
              <a:gd name="adj2" fmla="val 845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连接符 101"/>
          <p:cNvCxnSpPr>
            <a:stCxn id="30" idx="1"/>
            <a:endCxn id="17" idx="2"/>
          </p:cNvCxnSpPr>
          <p:nvPr/>
        </p:nvCxnSpPr>
        <p:spPr>
          <a:xfrm rot="10800000" flipH="1">
            <a:off x="2872171" y="4230136"/>
            <a:ext cx="305575" cy="1436820"/>
          </a:xfrm>
          <a:prstGeom prst="bentConnector4">
            <a:avLst>
              <a:gd name="adj1" fmla="val -74810"/>
              <a:gd name="adj2" fmla="val 848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/>
          <p:cNvCxnSpPr>
            <a:stCxn id="31" idx="1"/>
            <a:endCxn id="21" idx="2"/>
          </p:cNvCxnSpPr>
          <p:nvPr/>
        </p:nvCxnSpPr>
        <p:spPr>
          <a:xfrm rot="10800000" flipH="1">
            <a:off x="3746669" y="4221896"/>
            <a:ext cx="302741" cy="1434757"/>
          </a:xfrm>
          <a:prstGeom prst="bentConnector4">
            <a:avLst>
              <a:gd name="adj1" fmla="val -75510"/>
              <a:gd name="adj2" fmla="val 848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stCxn id="33" idx="1"/>
            <a:endCxn id="20" idx="2"/>
          </p:cNvCxnSpPr>
          <p:nvPr/>
        </p:nvCxnSpPr>
        <p:spPr>
          <a:xfrm rot="10800000" flipH="1">
            <a:off x="4618333" y="4209538"/>
            <a:ext cx="302742" cy="1457418"/>
          </a:xfrm>
          <a:prstGeom prst="bentConnector4">
            <a:avLst>
              <a:gd name="adj1" fmla="val -75510"/>
              <a:gd name="adj2" fmla="val 851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34" idx="1"/>
            <a:endCxn id="22" idx="2"/>
          </p:cNvCxnSpPr>
          <p:nvPr/>
        </p:nvCxnSpPr>
        <p:spPr>
          <a:xfrm rot="10800000" flipH="1">
            <a:off x="7016572" y="4209540"/>
            <a:ext cx="302741" cy="1447112"/>
          </a:xfrm>
          <a:prstGeom prst="bentConnector4">
            <a:avLst>
              <a:gd name="adj1" fmla="val -75510"/>
              <a:gd name="adj2" fmla="val 837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肘形连接符 113"/>
          <p:cNvCxnSpPr>
            <a:stCxn id="35" idx="1"/>
            <a:endCxn id="23" idx="2"/>
          </p:cNvCxnSpPr>
          <p:nvPr/>
        </p:nvCxnSpPr>
        <p:spPr>
          <a:xfrm rot="10800000" flipH="1">
            <a:off x="7888236" y="4209538"/>
            <a:ext cx="302742" cy="1447115"/>
          </a:xfrm>
          <a:prstGeom prst="bentConnector4">
            <a:avLst>
              <a:gd name="adj1" fmla="val -75510"/>
              <a:gd name="adj2" fmla="val 84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/>
          <p:cNvCxnSpPr>
            <a:stCxn id="32" idx="1"/>
            <a:endCxn id="19" idx="2"/>
          </p:cNvCxnSpPr>
          <p:nvPr/>
        </p:nvCxnSpPr>
        <p:spPr>
          <a:xfrm rot="10800000" flipH="1">
            <a:off x="8754234" y="4209538"/>
            <a:ext cx="302741" cy="1447115"/>
          </a:xfrm>
          <a:prstGeom prst="bentConnector4">
            <a:avLst>
              <a:gd name="adj1" fmla="val -75510"/>
              <a:gd name="adj2" fmla="val 837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37" idx="1"/>
            <a:endCxn id="24" idx="2"/>
          </p:cNvCxnSpPr>
          <p:nvPr/>
        </p:nvCxnSpPr>
        <p:spPr>
          <a:xfrm rot="10800000" flipH="1">
            <a:off x="9620234" y="4209538"/>
            <a:ext cx="314072" cy="1457419"/>
          </a:xfrm>
          <a:prstGeom prst="bentConnector4">
            <a:avLst>
              <a:gd name="adj1" fmla="val -72786"/>
              <a:gd name="adj2" fmla="val 8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线箭头连接符 126"/>
          <p:cNvCxnSpPr>
            <a:stCxn id="8" idx="3"/>
            <a:endCxn id="2" idx="1"/>
          </p:cNvCxnSpPr>
          <p:nvPr/>
        </p:nvCxnSpPr>
        <p:spPr>
          <a:xfrm flipV="1">
            <a:off x="2605213" y="4837676"/>
            <a:ext cx="269793" cy="6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线箭头连接符 130"/>
          <p:cNvCxnSpPr>
            <a:stCxn id="2" idx="3"/>
            <a:endCxn id="12" idx="1"/>
          </p:cNvCxnSpPr>
          <p:nvPr/>
        </p:nvCxnSpPr>
        <p:spPr>
          <a:xfrm>
            <a:off x="3480487" y="4837676"/>
            <a:ext cx="266183" cy="4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线箭头连接符 132"/>
          <p:cNvCxnSpPr>
            <a:stCxn id="12" idx="3"/>
            <a:endCxn id="11" idx="1"/>
          </p:cNvCxnSpPr>
          <p:nvPr/>
        </p:nvCxnSpPr>
        <p:spPr>
          <a:xfrm>
            <a:off x="4352151" y="4841792"/>
            <a:ext cx="266183" cy="12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线箭头连接符 134"/>
          <p:cNvCxnSpPr>
            <a:stCxn id="20" idx="1"/>
            <a:endCxn id="21" idx="3"/>
          </p:cNvCxnSpPr>
          <p:nvPr/>
        </p:nvCxnSpPr>
        <p:spPr>
          <a:xfrm flipH="1">
            <a:off x="4352151" y="3919155"/>
            <a:ext cx="266183" cy="12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箭头连接符 136"/>
          <p:cNvCxnSpPr>
            <a:stCxn id="21" idx="1"/>
            <a:endCxn id="17" idx="3"/>
          </p:cNvCxnSpPr>
          <p:nvPr/>
        </p:nvCxnSpPr>
        <p:spPr>
          <a:xfrm flipH="1">
            <a:off x="3480487" y="3931512"/>
            <a:ext cx="266183" cy="8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>
            <a:stCxn id="17" idx="1"/>
            <a:endCxn id="18" idx="3"/>
          </p:cNvCxnSpPr>
          <p:nvPr/>
        </p:nvCxnSpPr>
        <p:spPr>
          <a:xfrm flipH="1" flipV="1">
            <a:off x="2603157" y="3919157"/>
            <a:ext cx="271849" cy="20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线箭头连接符 144"/>
          <p:cNvCxnSpPr>
            <a:endCxn id="20" idx="3"/>
          </p:cNvCxnSpPr>
          <p:nvPr/>
        </p:nvCxnSpPr>
        <p:spPr>
          <a:xfrm flipH="1">
            <a:off x="5223815" y="3919153"/>
            <a:ext cx="373796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箭头连接符 146"/>
          <p:cNvCxnSpPr>
            <a:stCxn id="11" idx="3"/>
          </p:cNvCxnSpPr>
          <p:nvPr/>
        </p:nvCxnSpPr>
        <p:spPr>
          <a:xfrm flipV="1">
            <a:off x="5223815" y="4847970"/>
            <a:ext cx="411631" cy="6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箭头连接符 159"/>
          <p:cNvCxnSpPr>
            <a:endCxn id="13" idx="1"/>
          </p:cNvCxnSpPr>
          <p:nvPr/>
        </p:nvCxnSpPr>
        <p:spPr>
          <a:xfrm>
            <a:off x="6549846" y="4866504"/>
            <a:ext cx="466727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线箭头连接符 161"/>
          <p:cNvCxnSpPr>
            <a:stCxn id="13" idx="3"/>
            <a:endCxn id="14" idx="1"/>
          </p:cNvCxnSpPr>
          <p:nvPr/>
        </p:nvCxnSpPr>
        <p:spPr>
          <a:xfrm flipV="1">
            <a:off x="7622054" y="4866505"/>
            <a:ext cx="266183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线箭头连接符 163"/>
          <p:cNvCxnSpPr>
            <a:stCxn id="14" idx="3"/>
            <a:endCxn id="9" idx="1"/>
          </p:cNvCxnSpPr>
          <p:nvPr/>
        </p:nvCxnSpPr>
        <p:spPr>
          <a:xfrm>
            <a:off x="8493718" y="4866505"/>
            <a:ext cx="2605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箭头连接符 165"/>
          <p:cNvCxnSpPr>
            <a:stCxn id="9" idx="3"/>
            <a:endCxn id="16" idx="1"/>
          </p:cNvCxnSpPr>
          <p:nvPr/>
        </p:nvCxnSpPr>
        <p:spPr>
          <a:xfrm>
            <a:off x="9359716" y="4866505"/>
            <a:ext cx="271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箭头连接符 168"/>
          <p:cNvCxnSpPr>
            <a:stCxn id="22" idx="1"/>
            <a:endCxn id="3" idx="3"/>
          </p:cNvCxnSpPr>
          <p:nvPr/>
        </p:nvCxnSpPr>
        <p:spPr>
          <a:xfrm flipH="1" flipV="1">
            <a:off x="6549846" y="3919153"/>
            <a:ext cx="466727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线箭头连接符 171"/>
          <p:cNvCxnSpPr>
            <a:stCxn id="23" idx="1"/>
            <a:endCxn id="22" idx="3"/>
          </p:cNvCxnSpPr>
          <p:nvPr/>
        </p:nvCxnSpPr>
        <p:spPr>
          <a:xfrm flipH="1">
            <a:off x="7622054" y="3919154"/>
            <a:ext cx="266183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线箭头连接符 173"/>
          <p:cNvCxnSpPr>
            <a:stCxn id="19" idx="1"/>
            <a:endCxn id="23" idx="3"/>
          </p:cNvCxnSpPr>
          <p:nvPr/>
        </p:nvCxnSpPr>
        <p:spPr>
          <a:xfrm flipH="1">
            <a:off x="8493718" y="3919154"/>
            <a:ext cx="2605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线箭头连接符 175"/>
          <p:cNvCxnSpPr>
            <a:stCxn id="24" idx="1"/>
            <a:endCxn id="19" idx="3"/>
          </p:cNvCxnSpPr>
          <p:nvPr/>
        </p:nvCxnSpPr>
        <p:spPr>
          <a:xfrm flipH="1">
            <a:off x="9359716" y="3919154"/>
            <a:ext cx="271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/>
              <p:cNvSpPr txBox="1"/>
              <p:nvPr/>
            </p:nvSpPr>
            <p:spPr>
              <a:xfrm>
                <a:off x="1998767" y="3019353"/>
                <a:ext cx="605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𝐻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7" name="文本框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767" y="3019353"/>
                <a:ext cx="605481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/>
              <p:cNvSpPr txBox="1"/>
              <p:nvPr/>
            </p:nvSpPr>
            <p:spPr>
              <a:xfrm>
                <a:off x="7016571" y="3000622"/>
                <a:ext cx="605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𝐻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8" name="文本框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571" y="3000622"/>
                <a:ext cx="605481" cy="369332"/>
              </a:xfrm>
              <a:prstGeom prst="rect">
                <a:avLst/>
              </a:prstGeom>
              <a:blipFill rotWithShape="0">
                <a:blip r:embed="rId11"/>
                <a:stretch>
                  <a:fillRect r="-7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/>
              <p:cNvSpPr txBox="1"/>
              <p:nvPr/>
            </p:nvSpPr>
            <p:spPr>
              <a:xfrm>
                <a:off x="2875749" y="3015395"/>
                <a:ext cx="605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𝐻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9" name="文本框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749" y="3015395"/>
                <a:ext cx="605481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文本框 179"/>
              <p:cNvSpPr txBox="1"/>
              <p:nvPr/>
            </p:nvSpPr>
            <p:spPr>
              <a:xfrm>
                <a:off x="3746668" y="3006996"/>
                <a:ext cx="605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𝐻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0" name="文本框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668" y="3006996"/>
                <a:ext cx="60548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/>
              <p:cNvSpPr txBox="1"/>
              <p:nvPr/>
            </p:nvSpPr>
            <p:spPr>
              <a:xfrm>
                <a:off x="4618333" y="3010924"/>
                <a:ext cx="605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𝐻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1" name="文本框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333" y="3010924"/>
                <a:ext cx="605481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/>
              <p:cNvSpPr txBox="1"/>
              <p:nvPr/>
            </p:nvSpPr>
            <p:spPr>
              <a:xfrm>
                <a:off x="7890410" y="3006996"/>
                <a:ext cx="605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𝐻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2" name="文本框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410" y="3006996"/>
                <a:ext cx="605481" cy="369332"/>
              </a:xfrm>
              <a:prstGeom prst="rect">
                <a:avLst/>
              </a:prstGeom>
              <a:blipFill rotWithShape="0">
                <a:blip r:embed="rId15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/>
              <p:cNvSpPr txBox="1"/>
              <p:nvPr/>
            </p:nvSpPr>
            <p:spPr>
              <a:xfrm>
                <a:off x="8754235" y="3013521"/>
                <a:ext cx="605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𝐻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3" name="文本框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235" y="3013521"/>
                <a:ext cx="605481" cy="369332"/>
              </a:xfrm>
              <a:prstGeom prst="rect">
                <a:avLst/>
              </a:prstGeom>
              <a:blipFill rotWithShape="0">
                <a:blip r:embed="rId16"/>
                <a:stretch>
                  <a:fillRect r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/>
              <p:cNvSpPr txBox="1"/>
              <p:nvPr/>
            </p:nvSpPr>
            <p:spPr>
              <a:xfrm>
                <a:off x="9640431" y="3013521"/>
                <a:ext cx="605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𝐻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4" name="文本框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431" y="3013521"/>
                <a:ext cx="605481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直线箭头连接符 185"/>
          <p:cNvCxnSpPr>
            <a:stCxn id="18" idx="0"/>
            <a:endCxn id="177" idx="2"/>
          </p:cNvCxnSpPr>
          <p:nvPr/>
        </p:nvCxnSpPr>
        <p:spPr>
          <a:xfrm flipV="1">
            <a:off x="2300417" y="3388685"/>
            <a:ext cx="1091" cy="240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/>
          <p:cNvCxnSpPr>
            <a:stCxn id="17" idx="0"/>
            <a:endCxn id="179" idx="2"/>
          </p:cNvCxnSpPr>
          <p:nvPr/>
        </p:nvCxnSpPr>
        <p:spPr>
          <a:xfrm flipV="1">
            <a:off x="3177747" y="3384727"/>
            <a:ext cx="743" cy="264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线箭头连接符 189"/>
          <p:cNvCxnSpPr>
            <a:stCxn id="21" idx="0"/>
            <a:endCxn id="180" idx="2"/>
          </p:cNvCxnSpPr>
          <p:nvPr/>
        </p:nvCxnSpPr>
        <p:spPr>
          <a:xfrm flipH="1" flipV="1">
            <a:off x="4049409" y="3376328"/>
            <a:ext cx="2" cy="26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线箭头连接符 191"/>
          <p:cNvCxnSpPr>
            <a:stCxn id="20" idx="0"/>
            <a:endCxn id="181" idx="2"/>
          </p:cNvCxnSpPr>
          <p:nvPr/>
        </p:nvCxnSpPr>
        <p:spPr>
          <a:xfrm flipH="1" flipV="1">
            <a:off x="4921074" y="3380256"/>
            <a:ext cx="1" cy="248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线箭头连接符 193"/>
          <p:cNvCxnSpPr>
            <a:stCxn id="22" idx="0"/>
            <a:endCxn id="178" idx="2"/>
          </p:cNvCxnSpPr>
          <p:nvPr/>
        </p:nvCxnSpPr>
        <p:spPr>
          <a:xfrm flipH="1" flipV="1">
            <a:off x="7319312" y="3369954"/>
            <a:ext cx="2" cy="258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线箭头连接符 195"/>
          <p:cNvCxnSpPr>
            <a:stCxn id="23" idx="0"/>
            <a:endCxn id="182" idx="2"/>
          </p:cNvCxnSpPr>
          <p:nvPr/>
        </p:nvCxnSpPr>
        <p:spPr>
          <a:xfrm flipV="1">
            <a:off x="8190978" y="3376328"/>
            <a:ext cx="2173" cy="252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线箭头连接符 197"/>
          <p:cNvCxnSpPr>
            <a:stCxn id="19" idx="0"/>
            <a:endCxn id="183" idx="2"/>
          </p:cNvCxnSpPr>
          <p:nvPr/>
        </p:nvCxnSpPr>
        <p:spPr>
          <a:xfrm flipV="1">
            <a:off x="9056976" y="3382853"/>
            <a:ext cx="0" cy="245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线箭头连接符 199"/>
          <p:cNvCxnSpPr>
            <a:stCxn id="24" idx="0"/>
            <a:endCxn id="184" idx="2"/>
          </p:cNvCxnSpPr>
          <p:nvPr/>
        </p:nvCxnSpPr>
        <p:spPr>
          <a:xfrm flipV="1">
            <a:off x="9934306" y="3382853"/>
            <a:ext cx="8866" cy="245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连接符 201"/>
          <p:cNvCxnSpPr>
            <a:stCxn id="8" idx="0"/>
            <a:endCxn id="177" idx="1"/>
          </p:cNvCxnSpPr>
          <p:nvPr/>
        </p:nvCxnSpPr>
        <p:spPr>
          <a:xfrm rot="16200000" flipV="1">
            <a:off x="1475892" y="3726894"/>
            <a:ext cx="1349456" cy="303706"/>
          </a:xfrm>
          <a:prstGeom prst="bentConnector4">
            <a:avLst>
              <a:gd name="adj1" fmla="val 4699"/>
              <a:gd name="adj2" fmla="val 142721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肘形连接符 207"/>
          <p:cNvCxnSpPr/>
          <p:nvPr/>
        </p:nvCxnSpPr>
        <p:spPr>
          <a:xfrm rot="16200000" flipV="1">
            <a:off x="2346107" y="3719083"/>
            <a:ext cx="1349456" cy="303706"/>
          </a:xfrm>
          <a:prstGeom prst="bentConnector4">
            <a:avLst>
              <a:gd name="adj1" fmla="val 4699"/>
              <a:gd name="adj2" fmla="val 142721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/>
          <p:nvPr/>
        </p:nvCxnSpPr>
        <p:spPr>
          <a:xfrm rot="16200000" flipV="1">
            <a:off x="3234387" y="3707427"/>
            <a:ext cx="1349456" cy="303706"/>
          </a:xfrm>
          <a:prstGeom prst="bentConnector4">
            <a:avLst>
              <a:gd name="adj1" fmla="val 4699"/>
              <a:gd name="adj2" fmla="val 142721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肘形连接符 209"/>
          <p:cNvCxnSpPr/>
          <p:nvPr/>
        </p:nvCxnSpPr>
        <p:spPr>
          <a:xfrm rot="16200000" flipV="1">
            <a:off x="4112684" y="3719083"/>
            <a:ext cx="1349456" cy="303706"/>
          </a:xfrm>
          <a:prstGeom prst="bentConnector4">
            <a:avLst>
              <a:gd name="adj1" fmla="val 4699"/>
              <a:gd name="adj2" fmla="val 142721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/>
          <p:nvPr/>
        </p:nvCxnSpPr>
        <p:spPr>
          <a:xfrm rot="16200000" flipV="1">
            <a:off x="6495793" y="3743541"/>
            <a:ext cx="1349456" cy="303706"/>
          </a:xfrm>
          <a:prstGeom prst="bentConnector4">
            <a:avLst>
              <a:gd name="adj1" fmla="val 4699"/>
              <a:gd name="adj2" fmla="val 142721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肘形连接符 211"/>
          <p:cNvCxnSpPr/>
          <p:nvPr/>
        </p:nvCxnSpPr>
        <p:spPr>
          <a:xfrm rot="16200000" flipV="1">
            <a:off x="7362351" y="3741403"/>
            <a:ext cx="1349456" cy="303706"/>
          </a:xfrm>
          <a:prstGeom prst="bentConnector4">
            <a:avLst>
              <a:gd name="adj1" fmla="val 4699"/>
              <a:gd name="adj2" fmla="val 142721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/>
          <p:nvPr/>
        </p:nvCxnSpPr>
        <p:spPr>
          <a:xfrm rot="16200000" flipV="1">
            <a:off x="8226904" y="3743541"/>
            <a:ext cx="1349456" cy="303706"/>
          </a:xfrm>
          <a:prstGeom prst="bentConnector4">
            <a:avLst>
              <a:gd name="adj1" fmla="val 4699"/>
              <a:gd name="adj2" fmla="val 142721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肘形连接符 213"/>
          <p:cNvCxnSpPr/>
          <p:nvPr/>
        </p:nvCxnSpPr>
        <p:spPr>
          <a:xfrm rot="16200000" flipV="1">
            <a:off x="9116933" y="3743541"/>
            <a:ext cx="1349456" cy="303706"/>
          </a:xfrm>
          <a:prstGeom prst="bentConnector4">
            <a:avLst>
              <a:gd name="adj1" fmla="val 4699"/>
              <a:gd name="adj2" fmla="val 142721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椭圆 214"/>
          <p:cNvSpPr/>
          <p:nvPr/>
        </p:nvSpPr>
        <p:spPr>
          <a:xfrm>
            <a:off x="5658351" y="2369414"/>
            <a:ext cx="570219" cy="528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||</a:t>
            </a:r>
            <a:endParaRPr kumimoji="1" lang="zh-CN" altLang="en-US" dirty="0"/>
          </a:p>
        </p:txBody>
      </p:sp>
      <p:cxnSp>
        <p:nvCxnSpPr>
          <p:cNvPr id="217" name="直线箭头连接符 216"/>
          <p:cNvCxnSpPr>
            <a:stCxn id="177" idx="0"/>
            <a:endCxn id="215" idx="2"/>
          </p:cNvCxnSpPr>
          <p:nvPr/>
        </p:nvCxnSpPr>
        <p:spPr>
          <a:xfrm flipV="1">
            <a:off x="2301508" y="2633537"/>
            <a:ext cx="3356843" cy="385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线箭头连接符 219"/>
          <p:cNvCxnSpPr>
            <a:stCxn id="179" idx="0"/>
            <a:endCxn id="215" idx="2"/>
          </p:cNvCxnSpPr>
          <p:nvPr/>
        </p:nvCxnSpPr>
        <p:spPr>
          <a:xfrm flipV="1">
            <a:off x="3178490" y="2633537"/>
            <a:ext cx="2479861" cy="381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线箭头连接符 221"/>
          <p:cNvCxnSpPr>
            <a:stCxn id="180" idx="0"/>
            <a:endCxn id="215" idx="2"/>
          </p:cNvCxnSpPr>
          <p:nvPr/>
        </p:nvCxnSpPr>
        <p:spPr>
          <a:xfrm flipV="1">
            <a:off x="4049409" y="2633537"/>
            <a:ext cx="1608942" cy="373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线箭头连接符 224"/>
          <p:cNvCxnSpPr>
            <a:stCxn id="181" idx="0"/>
            <a:endCxn id="215" idx="2"/>
          </p:cNvCxnSpPr>
          <p:nvPr/>
        </p:nvCxnSpPr>
        <p:spPr>
          <a:xfrm flipV="1">
            <a:off x="4921074" y="2633537"/>
            <a:ext cx="737277" cy="377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线箭头连接符 226"/>
          <p:cNvCxnSpPr>
            <a:stCxn id="178" idx="0"/>
            <a:endCxn id="215" idx="6"/>
          </p:cNvCxnSpPr>
          <p:nvPr/>
        </p:nvCxnSpPr>
        <p:spPr>
          <a:xfrm flipH="1" flipV="1">
            <a:off x="6228570" y="2633537"/>
            <a:ext cx="1090742" cy="367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线箭头连接符 228"/>
          <p:cNvCxnSpPr>
            <a:stCxn id="182" idx="0"/>
            <a:endCxn id="215" idx="6"/>
          </p:cNvCxnSpPr>
          <p:nvPr/>
        </p:nvCxnSpPr>
        <p:spPr>
          <a:xfrm flipH="1" flipV="1">
            <a:off x="6228570" y="2633537"/>
            <a:ext cx="1964581" cy="373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线箭头连接符 230"/>
          <p:cNvCxnSpPr>
            <a:stCxn id="183" idx="0"/>
            <a:endCxn id="215" idx="6"/>
          </p:cNvCxnSpPr>
          <p:nvPr/>
        </p:nvCxnSpPr>
        <p:spPr>
          <a:xfrm flipH="1" flipV="1">
            <a:off x="6228570" y="2633537"/>
            <a:ext cx="2828406" cy="37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/>
          <p:cNvCxnSpPr>
            <a:stCxn id="184" idx="0"/>
            <a:endCxn id="215" idx="6"/>
          </p:cNvCxnSpPr>
          <p:nvPr/>
        </p:nvCxnSpPr>
        <p:spPr>
          <a:xfrm flipH="1" flipV="1">
            <a:off x="6228570" y="2633537"/>
            <a:ext cx="3714602" cy="37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文本框 233"/>
          <p:cNvSpPr txBox="1"/>
          <p:nvPr/>
        </p:nvSpPr>
        <p:spPr>
          <a:xfrm>
            <a:off x="10625773" y="5486444"/>
            <a:ext cx="11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300</a:t>
            </a:r>
            <a:r>
              <a:rPr kumimoji="1" lang="zh-CN" altLang="en-US" dirty="0" smtClean="0"/>
              <a:t>维</a:t>
            </a:r>
            <a:endParaRPr kumimoji="1" lang="en-US" altLang="zh-CN" dirty="0" smtClean="0"/>
          </a:p>
        </p:txBody>
      </p:sp>
      <p:sp>
        <p:nvSpPr>
          <p:cNvPr id="235" name="文本框 234"/>
          <p:cNvSpPr txBox="1"/>
          <p:nvPr/>
        </p:nvSpPr>
        <p:spPr>
          <a:xfrm>
            <a:off x="7370908" y="2367724"/>
            <a:ext cx="11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 x 600</a:t>
            </a:r>
            <a:r>
              <a:rPr kumimoji="1" lang="zh-CN" altLang="en-US" dirty="0" smtClean="0"/>
              <a:t>维</a:t>
            </a:r>
            <a:endParaRPr kumimoji="1"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圆角矩形 235"/>
              <p:cNvSpPr/>
              <p:nvPr/>
            </p:nvSpPr>
            <p:spPr>
              <a:xfrm>
                <a:off x="5658351" y="1761544"/>
                <a:ext cx="570219" cy="4904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kumimoji="1" lang="zh-CN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∫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6" name="圆角矩形 2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351" y="1761544"/>
                <a:ext cx="570219" cy="490482"/>
              </a:xfrm>
              <a:prstGeom prst="roundRect">
                <a:avLst/>
              </a:prstGeom>
              <a:blipFill rotWithShape="0">
                <a:blip r:embed="rId18"/>
                <a:stretch>
                  <a:fillRect t="-56627" b="-75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矩形 238"/>
          <p:cNvSpPr/>
          <p:nvPr/>
        </p:nvSpPr>
        <p:spPr>
          <a:xfrm>
            <a:off x="5539188" y="1281833"/>
            <a:ext cx="808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Logits</a:t>
            </a:r>
            <a:endParaRPr lang="en-US" altLang="zh-CN" dirty="0" smtClean="0"/>
          </a:p>
        </p:txBody>
      </p:sp>
      <p:sp>
        <p:nvSpPr>
          <p:cNvPr id="242" name="文本框 241"/>
          <p:cNvSpPr txBox="1"/>
          <p:nvPr/>
        </p:nvSpPr>
        <p:spPr>
          <a:xfrm>
            <a:off x="7402725" y="1281833"/>
            <a:ext cx="11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2</a:t>
            </a:r>
            <a:r>
              <a:rPr kumimoji="1" lang="zh-CN" altLang="en-US" dirty="0" smtClean="0"/>
              <a:t>维</a:t>
            </a:r>
            <a:endParaRPr kumimoji="1" lang="en-US" altLang="zh-CN" dirty="0" smtClean="0"/>
          </a:p>
        </p:txBody>
      </p:sp>
      <p:cxnSp>
        <p:nvCxnSpPr>
          <p:cNvPr id="244" name="直线箭头连接符 243"/>
          <p:cNvCxnSpPr>
            <a:stCxn id="215" idx="0"/>
            <a:endCxn id="236" idx="2"/>
          </p:cNvCxnSpPr>
          <p:nvPr/>
        </p:nvCxnSpPr>
        <p:spPr>
          <a:xfrm flipV="1">
            <a:off x="5943461" y="2252026"/>
            <a:ext cx="0" cy="117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线箭头连接符 246"/>
          <p:cNvCxnSpPr>
            <a:stCxn id="236" idx="0"/>
            <a:endCxn id="239" idx="2"/>
          </p:cNvCxnSpPr>
          <p:nvPr/>
        </p:nvCxnSpPr>
        <p:spPr>
          <a:xfrm flipH="1" flipV="1">
            <a:off x="5943460" y="1651165"/>
            <a:ext cx="1" cy="110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文本框 248"/>
          <p:cNvSpPr txBox="1"/>
          <p:nvPr/>
        </p:nvSpPr>
        <p:spPr>
          <a:xfrm>
            <a:off x="7377497" y="1817480"/>
            <a:ext cx="146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个全连接层</a:t>
            </a:r>
            <a:endParaRPr kumimoji="1" lang="en-US" altLang="zh-CN" dirty="0" smtClean="0"/>
          </a:p>
        </p:txBody>
      </p:sp>
      <p:sp>
        <p:nvSpPr>
          <p:cNvPr id="250" name="文本框 249"/>
          <p:cNvSpPr txBox="1"/>
          <p:nvPr/>
        </p:nvSpPr>
        <p:spPr>
          <a:xfrm>
            <a:off x="1484309" y="654904"/>
            <a:ext cx="5991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dirty="0"/>
              <a:t>网络结构</a:t>
            </a:r>
            <a:endParaRPr kumimoji="1" lang="en-US" altLang="zh-CN" sz="4800" dirty="0"/>
          </a:p>
        </p:txBody>
      </p:sp>
      <p:sp>
        <p:nvSpPr>
          <p:cNvPr id="251" name="文本框 250"/>
          <p:cNvSpPr txBox="1"/>
          <p:nvPr/>
        </p:nvSpPr>
        <p:spPr>
          <a:xfrm>
            <a:off x="10497563" y="3734486"/>
            <a:ext cx="126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后向</a:t>
            </a:r>
            <a:r>
              <a:rPr kumimoji="1" lang="en-US" altLang="zh-CN" dirty="0" smtClean="0"/>
              <a:t>LSTM</a:t>
            </a:r>
          </a:p>
        </p:txBody>
      </p:sp>
      <p:sp>
        <p:nvSpPr>
          <p:cNvPr id="252" name="文本框 251"/>
          <p:cNvSpPr txBox="1"/>
          <p:nvPr/>
        </p:nvSpPr>
        <p:spPr>
          <a:xfrm>
            <a:off x="10497563" y="4684588"/>
            <a:ext cx="126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前向</a:t>
            </a:r>
            <a:r>
              <a:rPr kumimoji="1" lang="en-US" altLang="zh-CN" dirty="0" smtClean="0"/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115795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4309" y="654904"/>
            <a:ext cx="5991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dirty="0" smtClean="0"/>
              <a:t>实验内容</a:t>
            </a:r>
            <a:endParaRPr kumimoji="1" lang="en-US" altLang="zh-CN" sz="4800" dirty="0"/>
          </a:p>
        </p:txBody>
      </p:sp>
      <p:sp>
        <p:nvSpPr>
          <p:cNvPr id="5" name="矩形 4"/>
          <p:cNvSpPr/>
          <p:nvPr/>
        </p:nvSpPr>
        <p:spPr>
          <a:xfrm>
            <a:off x="1484309" y="2285139"/>
            <a:ext cx="91425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 smtClean="0"/>
              <a:t>数据集：考满分网站中机经及</a:t>
            </a:r>
            <a:r>
              <a:rPr kumimoji="1" lang="en-US" altLang="zh-CN" sz="2400" dirty="0" err="1" smtClean="0"/>
              <a:t>Magoosh</a:t>
            </a:r>
            <a:r>
              <a:rPr kumimoji="1" lang="zh-CN" altLang="en-US" sz="2400" dirty="0" smtClean="0"/>
              <a:t>中</a:t>
            </a:r>
            <a:r>
              <a:rPr kumimoji="1" lang="en-US" altLang="zh-CN" sz="2400" dirty="0" smtClean="0"/>
              <a:t>722</a:t>
            </a:r>
            <a:r>
              <a:rPr kumimoji="1" lang="zh-CN" altLang="en-US" sz="2400" dirty="0" smtClean="0"/>
              <a:t>个题目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训练集与测试集比例：约</a:t>
            </a:r>
            <a:r>
              <a:rPr kumimoji="1" lang="en-US" altLang="zh-CN" sz="2400" dirty="0" smtClean="0"/>
              <a:t>6</a:t>
            </a:r>
            <a:r>
              <a:rPr kumimoji="1" lang="zh-CN" altLang="en-US" sz="2400" dirty="0" smtClean="0"/>
              <a:t>：</a:t>
            </a:r>
            <a:r>
              <a:rPr kumimoji="1" lang="en-US" altLang="zh-CN" sz="2400" dirty="0" smtClean="0"/>
              <a:t>1</a:t>
            </a:r>
          </a:p>
          <a:p>
            <a:r>
              <a:rPr kumimoji="1" lang="zh-CN" altLang="en-US" sz="2400" dirty="0" smtClean="0"/>
              <a:t>正确与错误文本比例 ：</a:t>
            </a:r>
            <a:r>
              <a:rPr kumimoji="1" lang="en-US" altLang="zh-CN" sz="2400" dirty="0" smtClean="0"/>
              <a:t>1</a:t>
            </a:r>
            <a:r>
              <a:rPr kumimoji="1" lang="zh-CN" altLang="en-US" sz="2400" dirty="0" smtClean="0"/>
              <a:t>：</a:t>
            </a:r>
            <a:r>
              <a:rPr kumimoji="1" lang="en-US" altLang="zh-CN" sz="2400" dirty="0" smtClean="0"/>
              <a:t>1</a:t>
            </a:r>
          </a:p>
          <a:p>
            <a:r>
              <a:rPr kumimoji="1" lang="en-US" altLang="zh-CN" sz="2400" dirty="0" smtClean="0"/>
              <a:t>Learning-rate</a:t>
            </a:r>
            <a:r>
              <a:rPr kumimoji="1" lang="zh-CN" altLang="en-US" sz="2400" dirty="0" smtClean="0"/>
              <a:t>：</a:t>
            </a:r>
            <a:r>
              <a:rPr kumimoji="1" lang="en-US" altLang="zh-CN" sz="2400" dirty="0" smtClean="0"/>
              <a:t>0.004</a:t>
            </a:r>
          </a:p>
          <a:p>
            <a:r>
              <a:rPr kumimoji="1" lang="en-US" altLang="zh-CN" sz="2400" dirty="0" smtClean="0"/>
              <a:t>Batch-size</a:t>
            </a:r>
            <a:r>
              <a:rPr kumimoji="1" lang="zh-CN" altLang="en-US" sz="2400" dirty="0" smtClean="0"/>
              <a:t>：</a:t>
            </a:r>
            <a:r>
              <a:rPr kumimoji="1" lang="en-US" altLang="zh-CN" sz="2400" dirty="0" smtClean="0"/>
              <a:t>256</a:t>
            </a:r>
          </a:p>
          <a:p>
            <a:r>
              <a:rPr kumimoji="1" lang="en-US" altLang="zh-CN" sz="2400" smtClean="0"/>
              <a:t>Iterations:80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Train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accuracy</a:t>
            </a:r>
            <a:r>
              <a:rPr kumimoji="1" lang="zh-CN" altLang="en-US" sz="2400" dirty="0" smtClean="0"/>
              <a:t>：大约</a:t>
            </a:r>
            <a:r>
              <a:rPr kumimoji="1" lang="en-US" altLang="zh-CN" sz="2400" dirty="0" smtClean="0"/>
              <a:t>96%</a:t>
            </a:r>
          </a:p>
          <a:p>
            <a:r>
              <a:rPr kumimoji="1" lang="en-US" altLang="zh-CN" sz="2400" dirty="0" smtClean="0"/>
              <a:t>Test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accuracy</a:t>
            </a:r>
            <a:r>
              <a:rPr kumimoji="1" lang="zh-CN" altLang="en-US" sz="2400" dirty="0" smtClean="0"/>
              <a:t>：大约</a:t>
            </a:r>
            <a:r>
              <a:rPr kumimoji="1" lang="en-US" altLang="zh-CN" sz="2400" dirty="0" smtClean="0"/>
              <a:t>93%</a:t>
            </a:r>
          </a:p>
          <a:p>
            <a:r>
              <a:rPr kumimoji="1" lang="en-US" altLang="zh-CN" sz="2400" dirty="0" smtClean="0"/>
              <a:t>Real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accuracy</a:t>
            </a:r>
            <a:r>
              <a:rPr kumimoji="1" lang="zh-CN" altLang="en-US" sz="2400" dirty="0" smtClean="0"/>
              <a:t>：大约</a:t>
            </a:r>
            <a:r>
              <a:rPr kumimoji="1" lang="en-US" altLang="zh-CN" sz="2400" dirty="0" smtClean="0"/>
              <a:t>93%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70894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183</TotalTime>
  <Words>348</Words>
  <Application>Microsoft Macintosh PowerPoint</Application>
  <PresentationFormat>宽屏</PresentationFormat>
  <Paragraphs>96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Cambria Math</vt:lpstr>
      <vt:lpstr>Corbel</vt:lpstr>
      <vt:lpstr>DengXian</vt:lpstr>
      <vt:lpstr>Mangal</vt:lpstr>
      <vt:lpstr>华文楷体</vt:lpstr>
      <vt:lpstr>Arial</vt:lpstr>
      <vt:lpstr>视差</vt:lpstr>
      <vt:lpstr>基于Bi-Directional LSTM的问答技术研究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基于Bi-Directional LSTM的问答技术研究</dc:title>
  <dc:creator>铭杰 张</dc:creator>
  <cp:lastModifiedBy>Microsoft Office 用户</cp:lastModifiedBy>
  <cp:revision>21</cp:revision>
  <dcterms:created xsi:type="dcterms:W3CDTF">2017-04-07T05:00:29Z</dcterms:created>
  <dcterms:modified xsi:type="dcterms:W3CDTF">2017-04-07T08:12:28Z</dcterms:modified>
</cp:coreProperties>
</file>