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0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1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60" r:id="rId4"/>
    <p:sldId id="258" r:id="rId5"/>
    <p:sldId id="28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3" r:id="rId20"/>
    <p:sldId id="274" r:id="rId21"/>
    <p:sldId id="278" r:id="rId22"/>
    <p:sldId id="279" r:id="rId23"/>
    <p:sldId id="280" r:id="rId24"/>
    <p:sldId id="275" r:id="rId25"/>
    <p:sldId id="277" r:id="rId26"/>
    <p:sldId id="281" r:id="rId27"/>
    <p:sldId id="282" r:id="rId28"/>
    <p:sldId id="283" r:id="rId29"/>
    <p:sldId id="287" r:id="rId30"/>
    <p:sldId id="288" r:id="rId31"/>
    <p:sldId id="285" r:id="rId32"/>
    <p:sldId id="286" r:id="rId33"/>
    <p:sldId id="28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19"/>
    <p:restoredTop sz="97872"/>
  </p:normalViewPr>
  <p:slideViewPr>
    <p:cSldViewPr snapToGrid="0" snapToObjects="1">
      <p:cViewPr>
        <p:scale>
          <a:sx n="127" d="100"/>
          <a:sy n="127" d="100"/>
        </p:scale>
        <p:origin x="5536" y="2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BLEU-4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WebNLG</c:v>
                </c:pt>
                <c:pt idx="1">
                  <c:v>E2ENLG</c:v>
                </c:pt>
                <c:pt idx="2">
                  <c:v>WikiBio</c:v>
                </c:pt>
                <c:pt idx="3">
                  <c:v>WeatherGOV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62</c:v>
                </c:pt>
                <c:pt idx="1">
                  <c:v>68</c:v>
                </c:pt>
                <c:pt idx="2">
                  <c:v>45</c:v>
                </c:pt>
                <c:pt idx="3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B0-784B-AEC5-9AD64C7F8B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0849968"/>
        <c:axId val="230851600"/>
      </c:barChart>
      <c:catAx>
        <c:axId val="23084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851600"/>
        <c:crosses val="autoZero"/>
        <c:auto val="1"/>
        <c:lblAlgn val="ctr"/>
        <c:lblOffset val="100"/>
        <c:noMultiLvlLbl val="0"/>
      </c:catAx>
      <c:valAx>
        <c:axId val="23085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849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Factualness Evaluation of different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SP-Acc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71F-2D4B-B09D-CF3B0EB57BD4}"/>
              </c:ext>
            </c:extLst>
          </c:dPt>
          <c:cat>
            <c:strRef>
              <c:f>Sheet1!$A$2:$A$8</c:f>
              <c:strCache>
                <c:ptCount val="7"/>
                <c:pt idx="0">
                  <c:v>Field-Gating</c:v>
                </c:pt>
                <c:pt idx="1">
                  <c:v>Field-Infusing</c:v>
                </c:pt>
                <c:pt idx="2">
                  <c:v>BERT-Gen</c:v>
                </c:pt>
                <c:pt idx="3">
                  <c:v>GPT-Gen</c:v>
                </c:pt>
                <c:pt idx="4">
                  <c:v>GPT-Gen-Adv</c:v>
                </c:pt>
                <c:pt idx="5">
                  <c:v>GPT-Gen-RL</c:v>
                </c:pt>
                <c:pt idx="6">
                  <c:v>Coarse-to-Fine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38.5</c:v>
                </c:pt>
                <c:pt idx="1">
                  <c:v>38.9</c:v>
                </c:pt>
                <c:pt idx="2">
                  <c:v>42.2</c:v>
                </c:pt>
                <c:pt idx="3">
                  <c:v>42.1</c:v>
                </c:pt>
                <c:pt idx="4">
                  <c:v>40.9</c:v>
                </c:pt>
                <c:pt idx="5">
                  <c:v>43.1</c:v>
                </c:pt>
                <c:pt idx="6">
                  <c:v>42.7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78-D543-B4B4-1603045B32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NLI-Acc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71F-2D4B-B09D-CF3B0EB57BD4}"/>
              </c:ext>
            </c:extLst>
          </c:dPt>
          <c:cat>
            <c:strRef>
              <c:f>Sheet1!$A$2:$A$8</c:f>
              <c:strCache>
                <c:ptCount val="7"/>
                <c:pt idx="0">
                  <c:v>Field-Gating</c:v>
                </c:pt>
                <c:pt idx="1">
                  <c:v>Field-Infusing</c:v>
                </c:pt>
                <c:pt idx="2">
                  <c:v>BERT-Gen</c:v>
                </c:pt>
                <c:pt idx="3">
                  <c:v>GPT-Gen</c:v>
                </c:pt>
                <c:pt idx="4">
                  <c:v>GPT-Gen-Adv</c:v>
                </c:pt>
                <c:pt idx="5">
                  <c:v>GPT-Gen-RL</c:v>
                </c:pt>
                <c:pt idx="6">
                  <c:v>Coarse-to-Fine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57.3</c:v>
                </c:pt>
                <c:pt idx="1">
                  <c:v>57.3</c:v>
                </c:pt>
                <c:pt idx="2">
                  <c:v>68.099999999999994</c:v>
                </c:pt>
                <c:pt idx="3">
                  <c:v>68.7</c:v>
                </c:pt>
                <c:pt idx="4">
                  <c:v>68.5</c:v>
                </c:pt>
                <c:pt idx="5">
                  <c:v>67.7</c:v>
                </c:pt>
                <c:pt idx="6">
                  <c:v>72.2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78-D543-B4B4-1603045B32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Adv-Acc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71F-2D4B-B09D-CF3B0EB57BD4}"/>
              </c:ext>
            </c:extLst>
          </c:dPt>
          <c:cat>
            <c:strRef>
              <c:f>Sheet1!$A$2:$A$8</c:f>
              <c:strCache>
                <c:ptCount val="7"/>
                <c:pt idx="0">
                  <c:v>Field-Gating</c:v>
                </c:pt>
                <c:pt idx="1">
                  <c:v>Field-Infusing</c:v>
                </c:pt>
                <c:pt idx="2">
                  <c:v>BERT-Gen</c:v>
                </c:pt>
                <c:pt idx="3">
                  <c:v>GPT-Gen</c:v>
                </c:pt>
                <c:pt idx="4">
                  <c:v>GPT-Gen-Adv</c:v>
                </c:pt>
                <c:pt idx="5">
                  <c:v>GPT-Gen-RL</c:v>
                </c:pt>
                <c:pt idx="6">
                  <c:v>Coarse-to-Fine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58.1</c:v>
                </c:pt>
                <c:pt idx="1">
                  <c:v>58.2</c:v>
                </c:pt>
                <c:pt idx="2">
                  <c:v>62.4</c:v>
                </c:pt>
                <c:pt idx="3">
                  <c:v>62.3</c:v>
                </c:pt>
                <c:pt idx="4">
                  <c:v>64.7</c:v>
                </c:pt>
                <c:pt idx="5">
                  <c:v>61.7</c:v>
                </c:pt>
                <c:pt idx="6">
                  <c:v>64.900000000000006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78-D543-B4B4-1603045B32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7926672"/>
        <c:axId val="1277928304"/>
      </c:barChart>
      <c:catAx>
        <c:axId val="127792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928304"/>
        <c:crosses val="autoZero"/>
        <c:auto val="1"/>
        <c:lblAlgn val="ctr"/>
        <c:lblOffset val="100"/>
        <c:noMultiLvlLbl val="0"/>
      </c:catAx>
      <c:valAx>
        <c:axId val="127792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92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Human</a:t>
            </a:r>
            <a:r>
              <a:rPr lang="en-US" baseline="0" dirty="0"/>
              <a:t> Evaluation Results on Different Models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Transoformer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Non-Sense</c:v>
                </c:pt>
                <c:pt idx="1">
                  <c:v>Wrong</c:v>
                </c:pt>
                <c:pt idx="2">
                  <c:v>Partial Correct</c:v>
                </c:pt>
                <c:pt idx="3">
                  <c:v>Correct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0.21</c:v>
                </c:pt>
                <c:pt idx="1">
                  <c:v>0.72</c:v>
                </c:pt>
                <c:pt idx="2">
                  <c:v>0.05</c:v>
                </c:pt>
                <c:pt idx="3">
                  <c:v>2.0000000000000059E-2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F4-A541-8268-5D97DB0498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GPT-2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Non-Sense</c:v>
                </c:pt>
                <c:pt idx="1">
                  <c:v>Wrong</c:v>
                </c:pt>
                <c:pt idx="2">
                  <c:v>Partial Correct</c:v>
                </c:pt>
                <c:pt idx="3">
                  <c:v>Correct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0.05</c:v>
                </c:pt>
                <c:pt idx="1">
                  <c:v>0.7</c:v>
                </c:pt>
                <c:pt idx="2">
                  <c:v>7.0000000000000007E-2</c:v>
                </c:pt>
                <c:pt idx="3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F4-A541-8268-5D97DB0498A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Adv-Reg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Non-Sense</c:v>
                </c:pt>
                <c:pt idx="1">
                  <c:v>Wrong</c:v>
                </c:pt>
                <c:pt idx="2">
                  <c:v>Partial Correct</c:v>
                </c:pt>
                <c:pt idx="3">
                  <c:v>Correct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0.11</c:v>
                </c:pt>
                <c:pt idx="1">
                  <c:v>0.64</c:v>
                </c:pt>
                <c:pt idx="2">
                  <c:v>0.08</c:v>
                </c:pt>
                <c:pt idx="3">
                  <c:v>0.16999999999999998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F4-A541-8268-5D97DB0498A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Non-Sense</c:v>
                </c:pt>
                <c:pt idx="1">
                  <c:v>Wrong</c:v>
                </c:pt>
                <c:pt idx="2">
                  <c:v>Partial Correct</c:v>
                </c:pt>
                <c:pt idx="3">
                  <c:v>Correct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0.11</c:v>
                </c:pt>
                <c:pt idx="1">
                  <c:v>0.63</c:v>
                </c:pt>
                <c:pt idx="2">
                  <c:v>7.0000000000000007E-2</c:v>
                </c:pt>
                <c:pt idx="3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AF4-A541-8268-5D97DB0498A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Coarse-to-Fine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Non-Sense</c:v>
                </c:pt>
                <c:pt idx="1">
                  <c:v>Wrong</c:v>
                </c:pt>
                <c:pt idx="2">
                  <c:v>Partial Correct</c:v>
                </c:pt>
                <c:pt idx="3">
                  <c:v>Correct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0.06</c:v>
                </c:pt>
                <c:pt idx="1">
                  <c:v>0.6</c:v>
                </c:pt>
                <c:pt idx="2">
                  <c:v>0.1</c:v>
                </c:pt>
                <c:pt idx="3">
                  <c:v>0.23999999999999996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F4-A541-8268-5D97DB0498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8331728"/>
        <c:axId val="1918333360"/>
      </c:barChart>
      <c:catAx>
        <c:axId val="191833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8333360"/>
        <c:crosses val="autoZero"/>
        <c:auto val="1"/>
        <c:lblAlgn val="ctr"/>
        <c:lblOffset val="100"/>
        <c:noMultiLvlLbl val="0"/>
      </c:catAx>
      <c:valAx>
        <c:axId val="1918333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8331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Human</a:t>
            </a:r>
            <a:r>
              <a:rPr lang="en-US" baseline="0" dirty="0"/>
              <a:t> Evaluation Results on Different Models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Transoformer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Non-Sense</c:v>
                </c:pt>
                <c:pt idx="1">
                  <c:v>Wrong</c:v>
                </c:pt>
                <c:pt idx="2">
                  <c:v>Partial Correct</c:v>
                </c:pt>
                <c:pt idx="3">
                  <c:v>Correct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0.21</c:v>
                </c:pt>
                <c:pt idx="1">
                  <c:v>0.72</c:v>
                </c:pt>
                <c:pt idx="2">
                  <c:v>0.05</c:v>
                </c:pt>
                <c:pt idx="3">
                  <c:v>2.0000000000000059E-2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F4-A541-8268-5D97DB0498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GPT-2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Non-Sense</c:v>
                </c:pt>
                <c:pt idx="1">
                  <c:v>Wrong</c:v>
                </c:pt>
                <c:pt idx="2">
                  <c:v>Partial Correct</c:v>
                </c:pt>
                <c:pt idx="3">
                  <c:v>Correct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0.05</c:v>
                </c:pt>
                <c:pt idx="1">
                  <c:v>0.7</c:v>
                </c:pt>
                <c:pt idx="2">
                  <c:v>7.0000000000000007E-2</c:v>
                </c:pt>
                <c:pt idx="3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F4-A541-8268-5D97DB0498A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Adv-Reg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Non-Sense</c:v>
                </c:pt>
                <c:pt idx="1">
                  <c:v>Wrong</c:v>
                </c:pt>
                <c:pt idx="2">
                  <c:v>Partial Correct</c:v>
                </c:pt>
                <c:pt idx="3">
                  <c:v>Correct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0.11</c:v>
                </c:pt>
                <c:pt idx="1">
                  <c:v>0.64</c:v>
                </c:pt>
                <c:pt idx="2">
                  <c:v>0.08</c:v>
                </c:pt>
                <c:pt idx="3">
                  <c:v>0.16999999999999998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F4-A541-8268-5D97DB0498A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Non-Sense</c:v>
                </c:pt>
                <c:pt idx="1">
                  <c:v>Wrong</c:v>
                </c:pt>
                <c:pt idx="2">
                  <c:v>Partial Correct</c:v>
                </c:pt>
                <c:pt idx="3">
                  <c:v>Correct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0.11</c:v>
                </c:pt>
                <c:pt idx="1">
                  <c:v>0.63</c:v>
                </c:pt>
                <c:pt idx="2">
                  <c:v>7.0000000000000007E-2</c:v>
                </c:pt>
                <c:pt idx="3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AF4-A541-8268-5D97DB0498A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Coarse-to-Fine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Non-Sense</c:v>
                </c:pt>
                <c:pt idx="1">
                  <c:v>Wrong</c:v>
                </c:pt>
                <c:pt idx="2">
                  <c:v>Partial Correct</c:v>
                </c:pt>
                <c:pt idx="3">
                  <c:v>Correct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0.06</c:v>
                </c:pt>
                <c:pt idx="1">
                  <c:v>0.6</c:v>
                </c:pt>
                <c:pt idx="2">
                  <c:v>0.1</c:v>
                </c:pt>
                <c:pt idx="3">
                  <c:v>0.23999999999999996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F4-A541-8268-5D97DB0498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8331728"/>
        <c:axId val="1918333360"/>
      </c:barChart>
      <c:catAx>
        <c:axId val="191833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8333360"/>
        <c:crosses val="autoZero"/>
        <c:auto val="1"/>
        <c:lblAlgn val="ctr"/>
        <c:lblOffset val="100"/>
        <c:noMultiLvlLbl val="0"/>
      </c:catAx>
      <c:valAx>
        <c:axId val="1918333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8331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BLEU-3</a:t>
            </a:r>
            <a:r>
              <a:rPr lang="en-US" baseline="0" dirty="0"/>
              <a:t> Evaluation of different methods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Field-Gating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Field-Gating</c:v>
                </c:pt>
                <c:pt idx="1">
                  <c:v>Field-Infusing</c:v>
                </c:pt>
                <c:pt idx="2">
                  <c:v>BERT-Gen</c:v>
                </c:pt>
                <c:pt idx="3">
                  <c:v>GPT-Gen</c:v>
                </c:pt>
                <c:pt idx="4">
                  <c:v>GPT-Gen-RL</c:v>
                </c:pt>
                <c:pt idx="5">
                  <c:v>GPT-Gen-Adv</c:v>
                </c:pt>
                <c:pt idx="6">
                  <c:v>Coarse-to-Fine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8.3000000000000007</c:v>
                </c:pt>
                <c:pt idx="1">
                  <c:v>8.4</c:v>
                </c:pt>
                <c:pt idx="2">
                  <c:v>11.9</c:v>
                </c:pt>
                <c:pt idx="3">
                  <c:v>12.6</c:v>
                </c:pt>
                <c:pt idx="4">
                  <c:v>9.6</c:v>
                </c:pt>
                <c:pt idx="5">
                  <c:v>9.1</c:v>
                </c:pt>
                <c:pt idx="6">
                  <c:v>13.3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1-1A44-A4C6-A1F00594A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1071264"/>
        <c:axId val="1281085712"/>
      </c:barChart>
      <c:catAx>
        <c:axId val="1281071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085712"/>
        <c:crosses val="autoZero"/>
        <c:auto val="1"/>
        <c:lblAlgn val="ctr"/>
        <c:lblOffset val="100"/>
        <c:noMultiLvlLbl val="0"/>
      </c:catAx>
      <c:valAx>
        <c:axId val="128108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BLEU-score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071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BLEU-3</a:t>
            </a:r>
            <a:r>
              <a:rPr lang="en-US" baseline="0" dirty="0"/>
              <a:t> Evaluation of different methods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Field-Gating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34B-114E-B407-338CC98B7B4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34B-114E-B407-338CC98B7B4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34B-114E-B407-338CC98B7B4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34B-114E-B407-338CC98B7B42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34B-114E-B407-338CC98B7B42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34B-114E-B407-338CC98B7B42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34B-114E-B407-338CC98B7B42}"/>
              </c:ext>
            </c:extLst>
          </c:dPt>
          <c:cat>
            <c:strRef>
              <c:f>Sheet1!$A$2:$A$8</c:f>
              <c:strCache>
                <c:ptCount val="7"/>
                <c:pt idx="0">
                  <c:v>Field-Gating</c:v>
                </c:pt>
                <c:pt idx="1">
                  <c:v>Field-Infusing</c:v>
                </c:pt>
                <c:pt idx="2">
                  <c:v>BERT-Gen</c:v>
                </c:pt>
                <c:pt idx="3">
                  <c:v>GPT-Gen</c:v>
                </c:pt>
                <c:pt idx="4">
                  <c:v>GPT-Gen-RL</c:v>
                </c:pt>
                <c:pt idx="5">
                  <c:v>GPT-Gen-Adv</c:v>
                </c:pt>
                <c:pt idx="6">
                  <c:v>Coarse-to-Fine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8.3000000000000007</c:v>
                </c:pt>
                <c:pt idx="1">
                  <c:v>8.4</c:v>
                </c:pt>
                <c:pt idx="2">
                  <c:v>11.9</c:v>
                </c:pt>
                <c:pt idx="3">
                  <c:v>12.6</c:v>
                </c:pt>
                <c:pt idx="4">
                  <c:v>9.6</c:v>
                </c:pt>
                <c:pt idx="5">
                  <c:v>9.1</c:v>
                </c:pt>
                <c:pt idx="6">
                  <c:v>13.3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1-1A44-A4C6-A1F00594A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1071264"/>
        <c:axId val="1281085712"/>
      </c:barChart>
      <c:catAx>
        <c:axId val="1281071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085712"/>
        <c:crosses val="autoZero"/>
        <c:auto val="1"/>
        <c:lblAlgn val="ctr"/>
        <c:lblOffset val="100"/>
        <c:noMultiLvlLbl val="0"/>
      </c:catAx>
      <c:valAx>
        <c:axId val="128108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BLEU-score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071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BLEU-3</a:t>
            </a:r>
            <a:r>
              <a:rPr lang="en-US" baseline="0" dirty="0"/>
              <a:t> Evaluation of different methods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Field-Gating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32B-1D46-AE0E-D23398744938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32B-1D46-AE0E-D2339874493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432B-1D46-AE0E-D2339874493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32B-1D46-AE0E-D23398744938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32B-1D46-AE0E-D23398744938}"/>
              </c:ext>
            </c:extLst>
          </c:dPt>
          <c:cat>
            <c:strRef>
              <c:f>Sheet1!$A$2:$A$8</c:f>
              <c:strCache>
                <c:ptCount val="7"/>
                <c:pt idx="0">
                  <c:v>Field-Gating</c:v>
                </c:pt>
                <c:pt idx="1">
                  <c:v>Field-Infusing</c:v>
                </c:pt>
                <c:pt idx="2">
                  <c:v>BERT-Gen</c:v>
                </c:pt>
                <c:pt idx="3">
                  <c:v>GPT-Gen</c:v>
                </c:pt>
                <c:pt idx="4">
                  <c:v>GPT-Gen-RL</c:v>
                </c:pt>
                <c:pt idx="5">
                  <c:v>GPT-Gen-Adv</c:v>
                </c:pt>
                <c:pt idx="6">
                  <c:v>Coarse-to-Fine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8.3000000000000007</c:v>
                </c:pt>
                <c:pt idx="1">
                  <c:v>8.4</c:v>
                </c:pt>
                <c:pt idx="2">
                  <c:v>11.9</c:v>
                </c:pt>
                <c:pt idx="3">
                  <c:v>12.6</c:v>
                </c:pt>
                <c:pt idx="4">
                  <c:v>9.6</c:v>
                </c:pt>
                <c:pt idx="5">
                  <c:v>9.1</c:v>
                </c:pt>
                <c:pt idx="6">
                  <c:v>13.3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1-1A44-A4C6-A1F00594A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1071264"/>
        <c:axId val="1281085712"/>
      </c:barChart>
      <c:catAx>
        <c:axId val="1281071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085712"/>
        <c:crosses val="autoZero"/>
        <c:auto val="1"/>
        <c:lblAlgn val="ctr"/>
        <c:lblOffset val="100"/>
        <c:noMultiLvlLbl val="0"/>
      </c:catAx>
      <c:valAx>
        <c:axId val="128108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BLEU-score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071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BLEU-3</a:t>
            </a:r>
            <a:r>
              <a:rPr lang="en-US" baseline="0" dirty="0"/>
              <a:t> Evaluation of different methods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Field-Gating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A2AE-7E48-8E97-3AFDBF31CFF3}"/>
              </c:ext>
            </c:extLst>
          </c:dPt>
          <c:cat>
            <c:strRef>
              <c:f>Sheet1!$A$2:$A$8</c:f>
              <c:strCache>
                <c:ptCount val="7"/>
                <c:pt idx="0">
                  <c:v>Field-Gating</c:v>
                </c:pt>
                <c:pt idx="1">
                  <c:v>Field-Infusing</c:v>
                </c:pt>
                <c:pt idx="2">
                  <c:v>BERT-Gen</c:v>
                </c:pt>
                <c:pt idx="3">
                  <c:v>GPT-Gen</c:v>
                </c:pt>
                <c:pt idx="4">
                  <c:v>GPT-Gen-RL</c:v>
                </c:pt>
                <c:pt idx="5">
                  <c:v>GPT-Gen-Adv</c:v>
                </c:pt>
                <c:pt idx="6">
                  <c:v>Coarse-to-Fine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8.3000000000000007</c:v>
                </c:pt>
                <c:pt idx="1">
                  <c:v>8.4</c:v>
                </c:pt>
                <c:pt idx="2">
                  <c:v>11.9</c:v>
                </c:pt>
                <c:pt idx="3">
                  <c:v>12.6</c:v>
                </c:pt>
                <c:pt idx="4">
                  <c:v>9.6</c:v>
                </c:pt>
                <c:pt idx="5">
                  <c:v>9.1</c:v>
                </c:pt>
                <c:pt idx="6">
                  <c:v>13.3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1-1A44-A4C6-A1F00594A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1071264"/>
        <c:axId val="1281085712"/>
      </c:barChart>
      <c:catAx>
        <c:axId val="1281071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085712"/>
        <c:crosses val="autoZero"/>
        <c:auto val="1"/>
        <c:lblAlgn val="ctr"/>
        <c:lblOffset val="100"/>
        <c:noMultiLvlLbl val="0"/>
      </c:catAx>
      <c:valAx>
        <c:axId val="128108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BLEU-score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071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Factualness Evaluation of different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SP-Acc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Field-Gating</c:v>
                </c:pt>
                <c:pt idx="1">
                  <c:v>Field-Infusing</c:v>
                </c:pt>
                <c:pt idx="2">
                  <c:v>BERT-Gen</c:v>
                </c:pt>
                <c:pt idx="3">
                  <c:v>GPT-Gen</c:v>
                </c:pt>
                <c:pt idx="4">
                  <c:v>GPT-Gen-Adv</c:v>
                </c:pt>
                <c:pt idx="5">
                  <c:v>GPT-Gen-RL</c:v>
                </c:pt>
                <c:pt idx="6">
                  <c:v>Coarse-to-Fine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38.5</c:v>
                </c:pt>
                <c:pt idx="1">
                  <c:v>38.9</c:v>
                </c:pt>
                <c:pt idx="2">
                  <c:v>42.2</c:v>
                </c:pt>
                <c:pt idx="3">
                  <c:v>42.1</c:v>
                </c:pt>
                <c:pt idx="4">
                  <c:v>40.9</c:v>
                </c:pt>
                <c:pt idx="5">
                  <c:v>43.1</c:v>
                </c:pt>
                <c:pt idx="6">
                  <c:v>42.7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78-D543-B4B4-1603045B32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NLI-Acc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Field-Gating</c:v>
                </c:pt>
                <c:pt idx="1">
                  <c:v>Field-Infusing</c:v>
                </c:pt>
                <c:pt idx="2">
                  <c:v>BERT-Gen</c:v>
                </c:pt>
                <c:pt idx="3">
                  <c:v>GPT-Gen</c:v>
                </c:pt>
                <c:pt idx="4">
                  <c:v>GPT-Gen-Adv</c:v>
                </c:pt>
                <c:pt idx="5">
                  <c:v>GPT-Gen-RL</c:v>
                </c:pt>
                <c:pt idx="6">
                  <c:v>Coarse-to-Fine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57.3</c:v>
                </c:pt>
                <c:pt idx="1">
                  <c:v>57.3</c:v>
                </c:pt>
                <c:pt idx="2">
                  <c:v>68.099999999999994</c:v>
                </c:pt>
                <c:pt idx="3">
                  <c:v>68.7</c:v>
                </c:pt>
                <c:pt idx="4">
                  <c:v>68.5</c:v>
                </c:pt>
                <c:pt idx="5">
                  <c:v>67.7</c:v>
                </c:pt>
                <c:pt idx="6">
                  <c:v>72.2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78-D543-B4B4-1603045B32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Adv-Acc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Field-Gating</c:v>
                </c:pt>
                <c:pt idx="1">
                  <c:v>Field-Infusing</c:v>
                </c:pt>
                <c:pt idx="2">
                  <c:v>BERT-Gen</c:v>
                </c:pt>
                <c:pt idx="3">
                  <c:v>GPT-Gen</c:v>
                </c:pt>
                <c:pt idx="4">
                  <c:v>GPT-Gen-Adv</c:v>
                </c:pt>
                <c:pt idx="5">
                  <c:v>GPT-Gen-RL</c:v>
                </c:pt>
                <c:pt idx="6">
                  <c:v>Coarse-to-Fine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58.1</c:v>
                </c:pt>
                <c:pt idx="1">
                  <c:v>58.2</c:v>
                </c:pt>
                <c:pt idx="2">
                  <c:v>62.4</c:v>
                </c:pt>
                <c:pt idx="3">
                  <c:v>62.3</c:v>
                </c:pt>
                <c:pt idx="4">
                  <c:v>64.7</c:v>
                </c:pt>
                <c:pt idx="5">
                  <c:v>61.7</c:v>
                </c:pt>
                <c:pt idx="6">
                  <c:v>64.900000000000006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78-D543-B4B4-1603045B32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7926672"/>
        <c:axId val="1277928304"/>
      </c:barChart>
      <c:catAx>
        <c:axId val="127792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928304"/>
        <c:crosses val="autoZero"/>
        <c:auto val="1"/>
        <c:lblAlgn val="ctr"/>
        <c:lblOffset val="100"/>
        <c:noMultiLvlLbl val="0"/>
      </c:catAx>
      <c:valAx>
        <c:axId val="127792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92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Factualness Evaluation of different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SP-Acc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Field-Gating</c:v>
                </c:pt>
                <c:pt idx="1">
                  <c:v>Field-Infusing</c:v>
                </c:pt>
                <c:pt idx="2">
                  <c:v>BERT-Gen</c:v>
                </c:pt>
                <c:pt idx="3">
                  <c:v>GPT-Gen</c:v>
                </c:pt>
                <c:pt idx="4">
                  <c:v>GPT-Gen-Adv</c:v>
                </c:pt>
                <c:pt idx="5">
                  <c:v>GPT-Gen-RL</c:v>
                </c:pt>
                <c:pt idx="6">
                  <c:v>Coarse-to-Fine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38.5</c:v>
                </c:pt>
                <c:pt idx="1">
                  <c:v>38.9</c:v>
                </c:pt>
                <c:pt idx="2">
                  <c:v>42.2</c:v>
                </c:pt>
                <c:pt idx="3">
                  <c:v>42.1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78-D543-B4B4-1603045B32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NLI-Acc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Field-Gating</c:v>
                </c:pt>
                <c:pt idx="1">
                  <c:v>Field-Infusing</c:v>
                </c:pt>
                <c:pt idx="2">
                  <c:v>BERT-Gen</c:v>
                </c:pt>
                <c:pt idx="3">
                  <c:v>GPT-Gen</c:v>
                </c:pt>
                <c:pt idx="4">
                  <c:v>GPT-Gen-Adv</c:v>
                </c:pt>
                <c:pt idx="5">
                  <c:v>GPT-Gen-RL</c:v>
                </c:pt>
                <c:pt idx="6">
                  <c:v>Coarse-to-Fine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57.3</c:v>
                </c:pt>
                <c:pt idx="1">
                  <c:v>57.3</c:v>
                </c:pt>
                <c:pt idx="2">
                  <c:v>68.099999999999994</c:v>
                </c:pt>
                <c:pt idx="3">
                  <c:v>68.7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78-D543-B4B4-1603045B32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Adv-Acc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Field-Gating</c:v>
                </c:pt>
                <c:pt idx="1">
                  <c:v>Field-Infusing</c:v>
                </c:pt>
                <c:pt idx="2">
                  <c:v>BERT-Gen</c:v>
                </c:pt>
                <c:pt idx="3">
                  <c:v>GPT-Gen</c:v>
                </c:pt>
                <c:pt idx="4">
                  <c:v>GPT-Gen-Adv</c:v>
                </c:pt>
                <c:pt idx="5">
                  <c:v>GPT-Gen-RL</c:v>
                </c:pt>
                <c:pt idx="6">
                  <c:v>Coarse-to-Fine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58.1</c:v>
                </c:pt>
                <c:pt idx="1">
                  <c:v>58.2</c:v>
                </c:pt>
                <c:pt idx="2">
                  <c:v>62.4</c:v>
                </c:pt>
                <c:pt idx="3">
                  <c:v>62.3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78-D543-B4B4-1603045B32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7926672"/>
        <c:axId val="1277928304"/>
      </c:barChart>
      <c:catAx>
        <c:axId val="127792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928304"/>
        <c:crosses val="autoZero"/>
        <c:auto val="1"/>
        <c:lblAlgn val="ctr"/>
        <c:lblOffset val="100"/>
        <c:noMultiLvlLbl val="0"/>
      </c:catAx>
      <c:valAx>
        <c:axId val="127792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92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Factualness Evaluation of different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SP-Acc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D659-494D-81F8-9083F86CDA8A}"/>
              </c:ext>
            </c:extLst>
          </c:dPt>
          <c:cat>
            <c:strRef>
              <c:f>Sheet1!$A$2:$A$8</c:f>
              <c:strCache>
                <c:ptCount val="7"/>
                <c:pt idx="0">
                  <c:v>Field-Gating</c:v>
                </c:pt>
                <c:pt idx="1">
                  <c:v>Field-Infusing</c:v>
                </c:pt>
                <c:pt idx="2">
                  <c:v>BERT-Gen</c:v>
                </c:pt>
                <c:pt idx="3">
                  <c:v>GPT-Gen</c:v>
                </c:pt>
                <c:pt idx="4">
                  <c:v>GPT-Gen-Adv</c:v>
                </c:pt>
                <c:pt idx="5">
                  <c:v>GPT-Gen-RL</c:v>
                </c:pt>
                <c:pt idx="6">
                  <c:v>Coarse-to-Fine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38.5</c:v>
                </c:pt>
                <c:pt idx="1">
                  <c:v>38.9</c:v>
                </c:pt>
                <c:pt idx="2">
                  <c:v>42.2</c:v>
                </c:pt>
                <c:pt idx="3">
                  <c:v>42.1</c:v>
                </c:pt>
                <c:pt idx="4">
                  <c:v>40.9</c:v>
                </c:pt>
                <c:pt idx="5">
                  <c:v>43.1</c:v>
                </c:pt>
                <c:pt idx="6">
                  <c:v>42.7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78-D543-B4B4-1603045B32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NLI-Acc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Field-Gating</c:v>
                </c:pt>
                <c:pt idx="1">
                  <c:v>Field-Infusing</c:v>
                </c:pt>
                <c:pt idx="2">
                  <c:v>BERT-Gen</c:v>
                </c:pt>
                <c:pt idx="3">
                  <c:v>GPT-Gen</c:v>
                </c:pt>
                <c:pt idx="4">
                  <c:v>GPT-Gen-Adv</c:v>
                </c:pt>
                <c:pt idx="5">
                  <c:v>GPT-Gen-RL</c:v>
                </c:pt>
                <c:pt idx="6">
                  <c:v>Coarse-to-Fine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6878-D543-B4B4-1603045B32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Adv-Acc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Field-Gating</c:v>
                </c:pt>
                <c:pt idx="1">
                  <c:v>Field-Infusing</c:v>
                </c:pt>
                <c:pt idx="2">
                  <c:v>BERT-Gen</c:v>
                </c:pt>
                <c:pt idx="3">
                  <c:v>GPT-Gen</c:v>
                </c:pt>
                <c:pt idx="4">
                  <c:v>GPT-Gen-Adv</c:v>
                </c:pt>
                <c:pt idx="5">
                  <c:v>GPT-Gen-RL</c:v>
                </c:pt>
                <c:pt idx="6">
                  <c:v>Coarse-to-Fine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6878-D543-B4B4-1603045B32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7926672"/>
        <c:axId val="1277928304"/>
      </c:barChart>
      <c:catAx>
        <c:axId val="127792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928304"/>
        <c:crosses val="autoZero"/>
        <c:auto val="1"/>
        <c:lblAlgn val="ctr"/>
        <c:lblOffset val="100"/>
        <c:noMultiLvlLbl val="0"/>
      </c:catAx>
      <c:valAx>
        <c:axId val="127792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92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Factualness Evaluation of different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SP-Acc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Field-Gating</c:v>
                </c:pt>
                <c:pt idx="1">
                  <c:v>Field-Infusing</c:v>
                </c:pt>
                <c:pt idx="2">
                  <c:v>BERT-Gen</c:v>
                </c:pt>
                <c:pt idx="3">
                  <c:v>GPT-Gen</c:v>
                </c:pt>
                <c:pt idx="4">
                  <c:v>GPT-Gen-Adv</c:v>
                </c:pt>
                <c:pt idx="5">
                  <c:v>GPT-Gen-RL</c:v>
                </c:pt>
                <c:pt idx="6">
                  <c:v>Coarse-to-Fine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0-6878-D543-B4B4-1603045B32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NLI-Acc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Field-Gating</c:v>
                </c:pt>
                <c:pt idx="1">
                  <c:v>Field-Infusing</c:v>
                </c:pt>
                <c:pt idx="2">
                  <c:v>BERT-Gen</c:v>
                </c:pt>
                <c:pt idx="3">
                  <c:v>GPT-Gen</c:v>
                </c:pt>
                <c:pt idx="4">
                  <c:v>GPT-Gen-Adv</c:v>
                </c:pt>
                <c:pt idx="5">
                  <c:v>GPT-Gen-RL</c:v>
                </c:pt>
                <c:pt idx="6">
                  <c:v>Coarse-to-Fine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6878-D543-B4B4-1603045B32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Adv-Acc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941D-E349-8894-0C9FA4A10EDB}"/>
              </c:ext>
            </c:extLst>
          </c:dPt>
          <c:cat>
            <c:strRef>
              <c:f>Sheet1!$A$2:$A$8</c:f>
              <c:strCache>
                <c:ptCount val="7"/>
                <c:pt idx="0">
                  <c:v>Field-Gating</c:v>
                </c:pt>
                <c:pt idx="1">
                  <c:v>Field-Infusing</c:v>
                </c:pt>
                <c:pt idx="2">
                  <c:v>BERT-Gen</c:v>
                </c:pt>
                <c:pt idx="3">
                  <c:v>GPT-Gen</c:v>
                </c:pt>
                <c:pt idx="4">
                  <c:v>GPT-Gen-Adv</c:v>
                </c:pt>
                <c:pt idx="5">
                  <c:v>GPT-Gen-RL</c:v>
                </c:pt>
                <c:pt idx="6">
                  <c:v>Coarse-to-Fine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58.1</c:v>
                </c:pt>
                <c:pt idx="1">
                  <c:v>58.2</c:v>
                </c:pt>
                <c:pt idx="2">
                  <c:v>62.4</c:v>
                </c:pt>
                <c:pt idx="3">
                  <c:v>62.3</c:v>
                </c:pt>
                <c:pt idx="4">
                  <c:v>64.7</c:v>
                </c:pt>
                <c:pt idx="5">
                  <c:v>61.7</c:v>
                </c:pt>
                <c:pt idx="6">
                  <c:v>64.900000000000006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78-D543-B4B4-1603045B32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7926672"/>
        <c:axId val="1277928304"/>
      </c:barChart>
      <c:catAx>
        <c:axId val="127792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928304"/>
        <c:crosses val="autoZero"/>
        <c:auto val="1"/>
        <c:lblAlgn val="ctr"/>
        <c:lblOffset val="100"/>
        <c:noMultiLvlLbl val="0"/>
      </c:catAx>
      <c:valAx>
        <c:axId val="127792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92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EEC6-5F0A-1740-8521-E5103526F12B}" type="datetimeFigureOut">
              <a:rPr kumimoji="1" lang="zh-TW" altLang="en-US" smtClean="0"/>
              <a:t>2020/6/15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84E91-42AE-744B-98AE-4E1593540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37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84E91-42AE-744B-98AE-4E1593540584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3925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84E91-42AE-744B-98AE-4E1593540584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69648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84E91-42AE-744B-98AE-4E1593540584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4213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84E91-42AE-744B-98AE-4E1593540584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4870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84E91-42AE-744B-98AE-4E1593540584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903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84E91-42AE-744B-98AE-4E1593540584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1695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84E91-42AE-744B-98AE-4E1593540584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8752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84E91-42AE-744B-98AE-4E1593540584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7695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84E91-42AE-744B-98AE-4E1593540584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14632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84E91-42AE-744B-98AE-4E1593540584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0474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84E91-42AE-744B-98AE-4E1593540584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1045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84E91-42AE-744B-98AE-4E1593540584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6552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84E91-42AE-744B-98AE-4E1593540584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6393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84E91-42AE-744B-98AE-4E1593540584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1813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84E91-42AE-744B-98AE-4E1593540584}" type="slidenum">
              <a:rPr kumimoji="1" lang="zh-TW" altLang="en-US" smtClean="0"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0584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84E91-42AE-744B-98AE-4E1593540584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9024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84E91-42AE-744B-98AE-4E1593540584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7434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84E91-42AE-744B-98AE-4E1593540584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3237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84E91-42AE-744B-98AE-4E1593540584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6540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84E91-42AE-744B-98AE-4E1593540584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6973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84E91-42AE-744B-98AE-4E1593540584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2774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84E91-42AE-744B-98AE-4E1593540584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033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480F-EE6E-824F-A41A-B9865ACBDDE0}" type="datetime1">
              <a:rPr lang="zh-TW" altLang="en-US" smtClean="0"/>
              <a:t>2020/6/15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3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E748-1F3A-3F42-A48E-106E4F4AA026}" type="datetime1">
              <a:rPr lang="zh-TW" altLang="en-US" smtClean="0"/>
              <a:t>2020/6/15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8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822-164F-D145-B49A-682014175099}" type="datetime1">
              <a:rPr lang="zh-TW" altLang="en-US" smtClean="0"/>
              <a:t>2020/6/15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3725-54DC-4446-A374-E5BB83115B3A}" type="datetime1">
              <a:rPr lang="zh-TW" altLang="en-US" smtClean="0"/>
              <a:t>2020/6/15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6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E18F-2256-C848-BB75-2587387346FB}" type="datetime1">
              <a:rPr lang="zh-TW" altLang="en-US" smtClean="0"/>
              <a:t>2020/6/15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4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22F3-A8F6-8547-A5D0-2F890EE41684}" type="datetime1">
              <a:rPr lang="zh-TW" altLang="en-US" smtClean="0"/>
              <a:t>2020/6/15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1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15D5-FDE9-DD43-B2DF-8CDD7779104A}" type="datetime1">
              <a:rPr lang="zh-TW" altLang="en-US" smtClean="0"/>
              <a:t>2020/6/15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5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1DEF-7FC8-AE42-A784-9AF6D439A71E}" type="datetime1">
              <a:rPr lang="zh-TW" altLang="en-US" smtClean="0"/>
              <a:t>2020/6/15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B2AC-32BA-2B4E-8340-D536E8A99862}" type="datetime1">
              <a:rPr lang="zh-TW" altLang="en-US" smtClean="0"/>
              <a:t>2020/6/15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5BA0-87D5-0149-8526-93D7098F98EF}" type="datetime1">
              <a:rPr lang="zh-TW" altLang="en-US" smtClean="0"/>
              <a:t>2020/6/15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1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E286-C341-F64D-B83E-3BB9A842A36C}" type="datetime1">
              <a:rPr lang="zh-TW" altLang="en-US" smtClean="0"/>
              <a:t>2020/6/15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1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A6C34-FEC2-D64C-B172-2DDEA5A6DC08}" type="datetime1">
              <a:rPr lang="zh-TW" altLang="en-US" smtClean="0"/>
              <a:t>2020/6/15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62189-C438-DF4C-99F6-3D6C6F99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9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SB Seal 2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216" y="5047581"/>
            <a:ext cx="1084341" cy="113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748" y="786654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Logical Natural Language Generation from Open-Domain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008" y="4527892"/>
            <a:ext cx="6976388" cy="1655762"/>
          </a:xfrm>
        </p:spPr>
        <p:txBody>
          <a:bodyPr>
            <a:normAutofit/>
          </a:bodyPr>
          <a:lstStyle/>
          <a:p>
            <a:r>
              <a:rPr lang="en-US" sz="1800" u="sng" dirty="0" err="1"/>
              <a:t>Wenhu</a:t>
            </a:r>
            <a:r>
              <a:rPr lang="en-US" sz="1800" u="sng" dirty="0"/>
              <a:t> Chen</a:t>
            </a:r>
            <a:r>
              <a:rPr lang="en-US" sz="1800" dirty="0"/>
              <a:t>, </a:t>
            </a:r>
            <a:r>
              <a:rPr lang="en-US" sz="1800" dirty="0" err="1"/>
              <a:t>Jianshu</a:t>
            </a:r>
            <a:r>
              <a:rPr lang="en-US" sz="1800" dirty="0"/>
              <a:t> Chen, Yu </a:t>
            </a:r>
            <a:r>
              <a:rPr lang="en-US" sz="1800" dirty="0" err="1"/>
              <a:t>Su</a:t>
            </a:r>
            <a:r>
              <a:rPr lang="en-US" sz="1800" dirty="0"/>
              <a:t>, </a:t>
            </a:r>
            <a:r>
              <a:rPr lang="en-US" sz="1800" dirty="0" err="1"/>
              <a:t>Zhiyu</a:t>
            </a:r>
            <a:r>
              <a:rPr lang="en-US" sz="1800" dirty="0"/>
              <a:t> Chen and William Yang Wang</a:t>
            </a:r>
            <a:endParaRPr lang="en-US" dirty="0"/>
          </a:p>
        </p:txBody>
      </p:sp>
      <p:pic>
        <p:nvPicPr>
          <p:cNvPr id="1026" name="Picture 2" descr="C Santa Barbara wordmark Nav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86" r="-547" b="45148"/>
          <a:stretch/>
        </p:blipFill>
        <p:spPr bwMode="auto">
          <a:xfrm>
            <a:off x="3560445" y="5355773"/>
            <a:ext cx="3146039" cy="41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12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24A9-9FC3-E54B-9959-53763BBB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B97D-EE6D-9A47-B4F3-BD4A4F80D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Fluency Metrics</a:t>
            </a:r>
          </a:p>
          <a:p>
            <a:pPr lvl="1"/>
            <a:r>
              <a:rPr lang="en-US" dirty="0"/>
              <a:t>BLEU-1/2/3</a:t>
            </a:r>
          </a:p>
          <a:p>
            <a:pPr lvl="1"/>
            <a:r>
              <a:rPr lang="en-US" dirty="0"/>
              <a:t>Perplexity</a:t>
            </a:r>
          </a:p>
          <a:p>
            <a:endParaRPr lang="en-US" dirty="0"/>
          </a:p>
          <a:p>
            <a:r>
              <a:rPr lang="en-US" dirty="0"/>
              <a:t>Factualness Metrics</a:t>
            </a:r>
          </a:p>
          <a:p>
            <a:pPr lvl="1"/>
            <a:r>
              <a:rPr lang="en-US" dirty="0"/>
              <a:t>Model-based Semantic-Parsing (SP) accuracy</a:t>
            </a:r>
          </a:p>
          <a:p>
            <a:pPr lvl="1"/>
            <a:r>
              <a:rPr lang="en-US" dirty="0"/>
              <a:t>Model-based Inference (NLI) accuracy</a:t>
            </a:r>
          </a:p>
          <a:p>
            <a:pPr lvl="1"/>
            <a:r>
              <a:rPr lang="en-US" dirty="0"/>
              <a:t>Adversarial classification accuracy</a:t>
            </a:r>
          </a:p>
          <a:p>
            <a:pPr lvl="1"/>
            <a:r>
              <a:rPr lang="en-US" dirty="0"/>
              <a:t>Human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0D99E-2901-4045-8570-05F8130A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08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18F8-026A-1E45-86C8-C19119A4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Semantic-Parsing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327CC-A0C7-BE43-963F-CED9E190F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semantic parser to parse the generated sentence to verify its logical factualness.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120E3-5D27-B84D-975C-005738C3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918C0-E091-7F4C-AD95-2CC869D31598}"/>
              </a:ext>
            </a:extLst>
          </p:cNvPr>
          <p:cNvSpPr txBox="1"/>
          <p:nvPr/>
        </p:nvSpPr>
        <p:spPr>
          <a:xfrm>
            <a:off x="791247" y="2922596"/>
            <a:ext cx="5666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Sentence: Canada obtained 1 more gold medal than Mexico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E6A58-8E46-F044-8E78-54FF84844A79}"/>
              </a:ext>
            </a:extLst>
          </p:cNvPr>
          <p:cNvSpPr txBox="1"/>
          <p:nvPr/>
        </p:nvSpPr>
        <p:spPr>
          <a:xfrm>
            <a:off x="981607" y="3668959"/>
            <a:ext cx="4977147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Eq(Hop(Filter(Nation==Canada), Gold Medal)… 1)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4F70-0DB6-3740-87D2-69BF8DFB6BC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624599" y="3261150"/>
            <a:ext cx="0" cy="421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342E58-AE4A-4042-9F8F-DA9F48243F57}"/>
              </a:ext>
            </a:extLst>
          </p:cNvPr>
          <p:cNvSpPr/>
          <p:nvPr/>
        </p:nvSpPr>
        <p:spPr>
          <a:xfrm>
            <a:off x="1399295" y="3244443"/>
            <a:ext cx="2003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Parsing [Link-&gt;Search]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864E540-4FDB-F547-A8ED-C7B7C769F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158597"/>
              </p:ext>
            </p:extLst>
          </p:nvPr>
        </p:nvGraphicFramePr>
        <p:xfrm>
          <a:off x="2906920" y="5179479"/>
          <a:ext cx="1435356" cy="731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58839">
                  <a:extLst>
                    <a:ext uri="{9D8B030D-6E8A-4147-A177-3AD203B41FA5}">
                      <a16:colId xmlns:a16="http://schemas.microsoft.com/office/drawing/2014/main" val="832989246"/>
                    </a:ext>
                  </a:extLst>
                </a:gridCol>
                <a:gridCol w="358839">
                  <a:extLst>
                    <a:ext uri="{9D8B030D-6E8A-4147-A177-3AD203B41FA5}">
                      <a16:colId xmlns:a16="http://schemas.microsoft.com/office/drawing/2014/main" val="1509107895"/>
                    </a:ext>
                  </a:extLst>
                </a:gridCol>
                <a:gridCol w="358839">
                  <a:extLst>
                    <a:ext uri="{9D8B030D-6E8A-4147-A177-3AD203B41FA5}">
                      <a16:colId xmlns:a16="http://schemas.microsoft.com/office/drawing/2014/main" val="2410706373"/>
                    </a:ext>
                  </a:extLst>
                </a:gridCol>
                <a:gridCol w="358839">
                  <a:extLst>
                    <a:ext uri="{9D8B030D-6E8A-4147-A177-3AD203B41FA5}">
                      <a16:colId xmlns:a16="http://schemas.microsoft.com/office/drawing/2014/main" val="2861880493"/>
                    </a:ext>
                  </a:extLst>
                </a:gridCol>
              </a:tblGrid>
              <a:tr h="2973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126458"/>
                  </a:ext>
                </a:extLst>
              </a:tr>
              <a:tr h="2973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550455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049ADF7-39F2-064F-846F-849549E68196}"/>
              </a:ext>
            </a:extLst>
          </p:cNvPr>
          <p:cNvSpPr/>
          <p:nvPr/>
        </p:nvSpPr>
        <p:spPr>
          <a:xfrm>
            <a:off x="5284138" y="5087080"/>
            <a:ext cx="548355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i="1" dirty="0"/>
              <a:t>True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B5F220-A2BC-5F4D-B4D2-8F082D321CE8}"/>
              </a:ext>
            </a:extLst>
          </p:cNvPr>
          <p:cNvSpPr/>
          <p:nvPr/>
        </p:nvSpPr>
        <p:spPr>
          <a:xfrm>
            <a:off x="5284138" y="5751392"/>
            <a:ext cx="606641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i="1" dirty="0"/>
              <a:t>False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68AC8FB-C585-A64E-B0B1-46959FFC050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342276" y="5256357"/>
            <a:ext cx="941862" cy="28888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99AA5C52-2B68-AE4F-B27A-1B96F1723373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4342276" y="5545239"/>
            <a:ext cx="941862" cy="37543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8CC240-B8B4-2E43-B719-872E494BDD4F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5832493" y="5252177"/>
            <a:ext cx="6138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06C886-3619-4E48-866D-BFD194546725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5890779" y="5920669"/>
            <a:ext cx="555560" cy="1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810DEC9-D4D3-3842-BE0E-66D0DB2CE845}"/>
              </a:ext>
            </a:extLst>
          </p:cNvPr>
          <p:cNvSpPr/>
          <p:nvPr/>
        </p:nvSpPr>
        <p:spPr>
          <a:xfrm>
            <a:off x="3956040" y="4316846"/>
            <a:ext cx="8343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Execute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9CC787-9ADB-4C4F-B069-3F1BF00E4D2E}"/>
              </a:ext>
            </a:extLst>
          </p:cNvPr>
          <p:cNvGrpSpPr/>
          <p:nvPr/>
        </p:nvGrpSpPr>
        <p:grpSpPr>
          <a:xfrm rot="5400000">
            <a:off x="3200528" y="4439641"/>
            <a:ext cx="848139" cy="275411"/>
            <a:chOff x="5921154" y="1817865"/>
            <a:chExt cx="848139" cy="275411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9" name="Chevron 18">
              <a:extLst>
                <a:ext uri="{FF2B5EF4-FFF2-40B4-BE49-F238E27FC236}">
                  <a16:creationId xmlns:a16="http://schemas.microsoft.com/office/drawing/2014/main" id="{C7419C48-F548-1740-B309-8FFE1E2509CA}"/>
                </a:ext>
              </a:extLst>
            </p:cNvPr>
            <p:cNvSpPr/>
            <p:nvPr/>
          </p:nvSpPr>
          <p:spPr>
            <a:xfrm>
              <a:off x="5921154" y="1817865"/>
              <a:ext cx="463826" cy="27541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Chevron 19">
              <a:extLst>
                <a:ext uri="{FF2B5EF4-FFF2-40B4-BE49-F238E27FC236}">
                  <a16:creationId xmlns:a16="http://schemas.microsoft.com/office/drawing/2014/main" id="{D8E4475E-56A4-0340-9458-DFCE9D0CB333}"/>
                </a:ext>
              </a:extLst>
            </p:cNvPr>
            <p:cNvSpPr/>
            <p:nvPr/>
          </p:nvSpPr>
          <p:spPr>
            <a:xfrm>
              <a:off x="6305467" y="1817865"/>
              <a:ext cx="463826" cy="27541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BF90DBF-E632-D142-B096-96AEB0B23410}"/>
              </a:ext>
            </a:extLst>
          </p:cNvPr>
          <p:cNvSpPr txBox="1"/>
          <p:nvPr/>
        </p:nvSpPr>
        <p:spPr>
          <a:xfrm>
            <a:off x="6446339" y="506751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CC20F-6178-6646-B186-E398B0E1D0F4}"/>
              </a:ext>
            </a:extLst>
          </p:cNvPr>
          <p:cNvSpPr txBox="1"/>
          <p:nvPr/>
        </p:nvSpPr>
        <p:spPr>
          <a:xfrm>
            <a:off x="6446339" y="573729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✕</a:t>
            </a:r>
          </a:p>
        </p:txBody>
      </p:sp>
    </p:spTree>
    <p:extLst>
      <p:ext uri="{BB962C8B-B14F-4D97-AF65-F5344CB8AC3E}">
        <p14:creationId xmlns:p14="http://schemas.microsoft.com/office/powerpoint/2010/main" val="3655706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918D-C58D-6B43-9BD5-B4BD4D92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003F1-9B3C-6C45-9110-E05F5861E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natural language inference model to verify the logical factualness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F17CC-A125-244B-A172-8645E7F8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5A320-C38F-F84E-A176-7D99815F5BD1}"/>
              </a:ext>
            </a:extLst>
          </p:cNvPr>
          <p:cNvSpPr txBox="1"/>
          <p:nvPr/>
        </p:nvSpPr>
        <p:spPr>
          <a:xfrm>
            <a:off x="361543" y="3406391"/>
            <a:ext cx="566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Sentence: Canada obtained 1 more gold medal than Mexico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2BAD41-9411-5C45-8338-EC3D587D7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346805"/>
              </p:ext>
            </p:extLst>
          </p:nvPr>
        </p:nvGraphicFramePr>
        <p:xfrm>
          <a:off x="767601" y="3801481"/>
          <a:ext cx="1083900" cy="731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61300">
                  <a:extLst>
                    <a:ext uri="{9D8B030D-6E8A-4147-A177-3AD203B41FA5}">
                      <a16:colId xmlns:a16="http://schemas.microsoft.com/office/drawing/2014/main" val="832989246"/>
                    </a:ext>
                  </a:extLst>
                </a:gridCol>
                <a:gridCol w="361300">
                  <a:extLst>
                    <a:ext uri="{9D8B030D-6E8A-4147-A177-3AD203B41FA5}">
                      <a16:colId xmlns:a16="http://schemas.microsoft.com/office/drawing/2014/main" val="1509107895"/>
                    </a:ext>
                  </a:extLst>
                </a:gridCol>
                <a:gridCol w="361300">
                  <a:extLst>
                    <a:ext uri="{9D8B030D-6E8A-4147-A177-3AD203B41FA5}">
                      <a16:colId xmlns:a16="http://schemas.microsoft.com/office/drawing/2014/main" val="2410706373"/>
                    </a:ext>
                  </a:extLst>
                </a:gridCol>
              </a:tblGrid>
              <a:tr h="3434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126458"/>
                  </a:ext>
                </a:extLst>
              </a:tr>
              <a:tr h="3434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550455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1D95DDD-530E-D640-9D49-C07FF28FC187}"/>
              </a:ext>
            </a:extLst>
          </p:cNvPr>
          <p:cNvSpPr/>
          <p:nvPr/>
        </p:nvSpPr>
        <p:spPr>
          <a:xfrm>
            <a:off x="3065891" y="3874860"/>
            <a:ext cx="2962355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Table: In the first row …. In the second row, ….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CF3D97-C3B6-154E-BBDF-60F457CE9F7A}"/>
              </a:ext>
            </a:extLst>
          </p:cNvPr>
          <p:cNvSpPr/>
          <p:nvPr/>
        </p:nvSpPr>
        <p:spPr>
          <a:xfrm>
            <a:off x="1972376" y="3768567"/>
            <a:ext cx="92384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dirty="0"/>
              <a:t>Linearize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F64F1ACE-E3D0-BE42-9362-FBB91FAF408E}"/>
              </a:ext>
            </a:extLst>
          </p:cNvPr>
          <p:cNvSpPr/>
          <p:nvPr/>
        </p:nvSpPr>
        <p:spPr>
          <a:xfrm>
            <a:off x="6949938" y="3623739"/>
            <a:ext cx="1083900" cy="541442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NLI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59455F19-6BE9-B64B-892A-BF2111A14607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 flipV="1">
            <a:off x="6028246" y="3894460"/>
            <a:ext cx="921692" cy="272788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951B74EF-04E2-6841-A324-525AFFFF15B0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>
            <a:off x="6028247" y="3575668"/>
            <a:ext cx="921691" cy="318792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A65EAB-070D-5E45-8C52-13D8E9E2F218}"/>
                  </a:ext>
                </a:extLst>
              </p:cNvPr>
              <p:cNvSpPr txBox="1"/>
              <p:nvPr/>
            </p:nvSpPr>
            <p:spPr>
              <a:xfrm>
                <a:off x="6944700" y="4811239"/>
                <a:ext cx="10839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𝑁𝐿𝐼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A65EAB-070D-5E45-8C52-13D8E9E2F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700" y="4811239"/>
                <a:ext cx="1083900" cy="246221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A92A46-488E-294F-8D3E-27DB787713E1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7486650" y="4165181"/>
            <a:ext cx="5238" cy="64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D63040-3D65-3D43-9F8C-0EF3381F2667}"/>
              </a:ext>
            </a:extLst>
          </p:cNvPr>
          <p:cNvGrpSpPr/>
          <p:nvPr/>
        </p:nvGrpSpPr>
        <p:grpSpPr>
          <a:xfrm>
            <a:off x="2010303" y="4155150"/>
            <a:ext cx="848139" cy="275411"/>
            <a:chOff x="5921154" y="1817865"/>
            <a:chExt cx="848139" cy="275411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0" name="Chevron 19">
              <a:extLst>
                <a:ext uri="{FF2B5EF4-FFF2-40B4-BE49-F238E27FC236}">
                  <a16:creationId xmlns:a16="http://schemas.microsoft.com/office/drawing/2014/main" id="{325574CE-0877-B941-97AD-E6E0A08BA8F4}"/>
                </a:ext>
              </a:extLst>
            </p:cNvPr>
            <p:cNvSpPr/>
            <p:nvPr/>
          </p:nvSpPr>
          <p:spPr>
            <a:xfrm>
              <a:off x="5921154" y="1817865"/>
              <a:ext cx="463826" cy="27541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Chevron 20">
              <a:extLst>
                <a:ext uri="{FF2B5EF4-FFF2-40B4-BE49-F238E27FC236}">
                  <a16:creationId xmlns:a16="http://schemas.microsoft.com/office/drawing/2014/main" id="{849F62BA-F356-AB41-8B26-88E5C5C26B24}"/>
                </a:ext>
              </a:extLst>
            </p:cNvPr>
            <p:cNvSpPr/>
            <p:nvPr/>
          </p:nvSpPr>
          <p:spPr>
            <a:xfrm>
              <a:off x="6305467" y="1817865"/>
              <a:ext cx="463826" cy="27541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00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1EB9-C233-CC44-B8F0-9B476533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971C-2241-6F43-86AE-22499883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the correctness of paired oracle/adversarial text inputs with the trained NLG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87D1A-8EA8-5644-9BA2-528FD779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416A3-B615-1241-AEC0-7DD3967CB111}"/>
              </a:ext>
            </a:extLst>
          </p:cNvPr>
          <p:cNvSpPr txBox="1"/>
          <p:nvPr/>
        </p:nvSpPr>
        <p:spPr>
          <a:xfrm>
            <a:off x="1554450" y="3118172"/>
            <a:ext cx="52324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Original: Canada obtained 1 </a:t>
            </a:r>
            <a:r>
              <a:rPr lang="en-US" sz="1600" dirty="0">
                <a:solidFill>
                  <a:srgbClr val="FF0000"/>
                </a:solidFill>
              </a:rPr>
              <a:t>more</a:t>
            </a:r>
            <a:r>
              <a:rPr lang="en-US" sz="1600" dirty="0"/>
              <a:t> gold medal than Mexico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EAE1B-5277-2944-86B8-F6E8FEC72259}"/>
              </a:ext>
            </a:extLst>
          </p:cNvPr>
          <p:cNvSpPr txBox="1"/>
          <p:nvPr/>
        </p:nvSpPr>
        <p:spPr>
          <a:xfrm>
            <a:off x="1554450" y="3692477"/>
            <a:ext cx="523245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Adv: Canada obtained 1 </a:t>
            </a:r>
            <a:r>
              <a:rPr lang="en-US" sz="1600" dirty="0">
                <a:solidFill>
                  <a:srgbClr val="FF0000"/>
                </a:solidFill>
              </a:rPr>
              <a:t>less</a:t>
            </a:r>
            <a:r>
              <a:rPr lang="en-US" sz="1600" dirty="0"/>
              <a:t> gold medal than Mexico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0E3460AA-2E3C-9C4D-97B6-4D563FAFC9DC}"/>
              </a:ext>
            </a:extLst>
          </p:cNvPr>
          <p:cNvCxnSpPr>
            <a:cxnSpLocks/>
            <a:stCxn id="7" idx="1"/>
            <a:endCxn id="10" idx="2"/>
          </p:cNvCxnSpPr>
          <p:nvPr/>
        </p:nvCxnSpPr>
        <p:spPr>
          <a:xfrm rot="10800000" flipV="1">
            <a:off x="1554450" y="3861754"/>
            <a:ext cx="12700" cy="1295854"/>
          </a:xfrm>
          <a:prstGeom prst="bentConnector3">
            <a:avLst>
              <a:gd name="adj1" fmla="val 180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9072963-2CF8-A441-803F-937DDB508B7F}"/>
              </a:ext>
            </a:extLst>
          </p:cNvPr>
          <p:cNvCxnSpPr>
            <a:cxnSpLocks/>
            <a:stCxn id="6" idx="1"/>
            <a:endCxn id="10" idx="2"/>
          </p:cNvCxnSpPr>
          <p:nvPr/>
        </p:nvCxnSpPr>
        <p:spPr>
          <a:xfrm rot="10800000" flipV="1">
            <a:off x="1554450" y="3287448"/>
            <a:ext cx="12700" cy="1870159"/>
          </a:xfrm>
          <a:prstGeom prst="bentConnector3">
            <a:avLst>
              <a:gd name="adj1" fmla="val 180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be 9">
            <a:extLst>
              <a:ext uri="{FF2B5EF4-FFF2-40B4-BE49-F238E27FC236}">
                <a16:creationId xmlns:a16="http://schemas.microsoft.com/office/drawing/2014/main" id="{552110E2-1777-1748-8AD9-6B251A355E54}"/>
              </a:ext>
            </a:extLst>
          </p:cNvPr>
          <p:cNvSpPr/>
          <p:nvPr/>
        </p:nvSpPr>
        <p:spPr>
          <a:xfrm>
            <a:off x="1554450" y="4673196"/>
            <a:ext cx="1438959" cy="775059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Trained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NLG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EEFEC-2D40-C243-B963-670255AC160B}"/>
                  </a:ext>
                </a:extLst>
              </p:cNvPr>
              <p:cNvSpPr txBox="1"/>
              <p:nvPr/>
            </p:nvSpPr>
            <p:spPr>
              <a:xfrm>
                <a:off x="3934775" y="4673196"/>
                <a:ext cx="88607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EEFEC-2D40-C243-B963-670255AC1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775" y="4673196"/>
                <a:ext cx="886078" cy="246221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A80CAE-C1BF-334A-A170-DF93E5E5B3C5}"/>
                  </a:ext>
                </a:extLst>
              </p:cNvPr>
              <p:cNvSpPr txBox="1"/>
              <p:nvPr/>
            </p:nvSpPr>
            <p:spPr>
              <a:xfrm>
                <a:off x="3934775" y="5278199"/>
                <a:ext cx="9009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A80CAE-C1BF-334A-A170-DF93E5E5B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775" y="5278199"/>
                <a:ext cx="900951" cy="246221"/>
              </a:xfrm>
              <a:prstGeom prst="rect">
                <a:avLst/>
              </a:prstGeom>
              <a:blipFill>
                <a:blip r:embed="rId3"/>
                <a:stretch>
                  <a:fillRect l="-4167" r="-694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89268AA-A5D1-7D48-8A84-82636ED15496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 flipV="1">
            <a:off x="2993409" y="4796307"/>
            <a:ext cx="941366" cy="16753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C6FC147-264C-B242-B72E-536A755E2860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2993409" y="4963843"/>
            <a:ext cx="941366" cy="43746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2F48307-EA60-1B40-B710-1C6C194F3107}"/>
              </a:ext>
            </a:extLst>
          </p:cNvPr>
          <p:cNvSpPr/>
          <p:nvPr/>
        </p:nvSpPr>
        <p:spPr>
          <a:xfrm>
            <a:off x="5650390" y="4925364"/>
            <a:ext cx="489397" cy="36060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&gt;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22229EF1-F87A-AD49-BEDA-81BBE5CECCFD}"/>
              </a:ext>
            </a:extLst>
          </p:cNvPr>
          <p:cNvCxnSpPr>
            <a:cxnSpLocks/>
            <a:stCxn id="11" idx="3"/>
            <a:endCxn id="15" idx="2"/>
          </p:cNvCxnSpPr>
          <p:nvPr/>
        </p:nvCxnSpPr>
        <p:spPr>
          <a:xfrm>
            <a:off x="4820853" y="4796307"/>
            <a:ext cx="829537" cy="30936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4DD9319-096C-EA42-B8F5-CB5ED652789C}"/>
              </a:ext>
            </a:extLst>
          </p:cNvPr>
          <p:cNvCxnSpPr>
            <a:cxnSpLocks/>
            <a:stCxn id="12" idx="3"/>
            <a:endCxn id="15" idx="2"/>
          </p:cNvCxnSpPr>
          <p:nvPr/>
        </p:nvCxnSpPr>
        <p:spPr>
          <a:xfrm flipV="1">
            <a:off x="4835726" y="5105669"/>
            <a:ext cx="814664" cy="29564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BBCBC8F-06E8-C146-BE97-B4593CE56178}"/>
              </a:ext>
            </a:extLst>
          </p:cNvPr>
          <p:cNvCxnSpPr>
            <a:cxnSpLocks/>
            <a:stCxn id="15" idx="6"/>
            <a:endCxn id="20" idx="1"/>
          </p:cNvCxnSpPr>
          <p:nvPr/>
        </p:nvCxnSpPr>
        <p:spPr>
          <a:xfrm flipV="1">
            <a:off x="6139787" y="4785999"/>
            <a:ext cx="750903" cy="31967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812AE7A4-B386-C445-9B75-318592B3503D}"/>
              </a:ext>
            </a:extLst>
          </p:cNvPr>
          <p:cNvCxnSpPr>
            <a:cxnSpLocks/>
            <a:stCxn id="15" idx="6"/>
            <a:endCxn id="21" idx="1"/>
          </p:cNvCxnSpPr>
          <p:nvPr/>
        </p:nvCxnSpPr>
        <p:spPr>
          <a:xfrm>
            <a:off x="6139787" y="5105669"/>
            <a:ext cx="750903" cy="3635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F166AE-1956-9E4B-9A4E-709EC2A58D98}"/>
              </a:ext>
            </a:extLst>
          </p:cNvPr>
          <p:cNvSpPr txBox="1"/>
          <p:nvPr/>
        </p:nvSpPr>
        <p:spPr>
          <a:xfrm>
            <a:off x="6890690" y="460133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E460FF-A26B-9845-B158-AA5AC25DFFC8}"/>
              </a:ext>
            </a:extLst>
          </p:cNvPr>
          <p:cNvSpPr txBox="1"/>
          <p:nvPr/>
        </p:nvSpPr>
        <p:spPr>
          <a:xfrm>
            <a:off x="6890690" y="528455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✕</a:t>
            </a:r>
          </a:p>
        </p:txBody>
      </p:sp>
    </p:spTree>
    <p:extLst>
      <p:ext uri="{BB962C8B-B14F-4D97-AF65-F5344CB8AC3E}">
        <p14:creationId xmlns:p14="http://schemas.microsoft.com/office/powerpoint/2010/main" val="2832000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56C9-DD13-4A4E-AA4B-83C156BF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BC7D-9AF1-1847-A6D3-0069BDEAF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Model-based accuracy (SP/NLI accuracy)</a:t>
            </a:r>
          </a:p>
          <a:p>
            <a:pPr lvl="1"/>
            <a:r>
              <a:rPr lang="en-US" dirty="0"/>
              <a:t>Pros: evaluating the peak of generation model’s distribution, not biased.</a:t>
            </a:r>
          </a:p>
          <a:p>
            <a:pPr lvl="1"/>
            <a:r>
              <a:rPr lang="en-US" dirty="0"/>
              <a:t>Cons: evaluation models are prone to errors (60-65%).</a:t>
            </a:r>
          </a:p>
          <a:p>
            <a:pPr lvl="1"/>
            <a:endParaRPr lang="en-US" dirty="0"/>
          </a:p>
          <a:p>
            <a:r>
              <a:rPr lang="en-US" dirty="0"/>
              <a:t>Adversarial accuracy</a:t>
            </a:r>
          </a:p>
          <a:p>
            <a:pPr lvl="1"/>
            <a:r>
              <a:rPr lang="en-US" dirty="0"/>
              <a:t>Pros: the evaluation is precise and stable.</a:t>
            </a:r>
          </a:p>
          <a:p>
            <a:pPr lvl="1"/>
            <a:r>
              <a:rPr lang="en-US" dirty="0"/>
              <a:t>Cons: not necessarily evaluating the peak of the generation model’s distribution, can be biased.</a:t>
            </a:r>
          </a:p>
          <a:p>
            <a:endParaRPr lang="en-US" dirty="0"/>
          </a:p>
          <a:p>
            <a:r>
              <a:rPr lang="en-US" dirty="0"/>
              <a:t>The first two metrics are still in a preliminary stage, only for diagnosis purposes.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F5030-4B8F-8D4C-BF56-2389D78C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37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5431-E456-2845-82BD-E73D7171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Non-Pre-trained Baselines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7A27F-FF95-AA41-AE08-B33BBE0A9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Field-infusing model (</a:t>
            </a:r>
            <a:r>
              <a:rPr lang="en-US" dirty="0" err="1"/>
              <a:t>Lebret</a:t>
            </a:r>
            <a:r>
              <a:rPr lang="en-US" dirty="0"/>
              <a:t> et. al. 2016)</a:t>
            </a:r>
          </a:p>
          <a:p>
            <a:pPr lvl="1"/>
            <a:r>
              <a:rPr lang="en-US" dirty="0"/>
              <a:t>Feeding table header into the cell.</a:t>
            </a:r>
          </a:p>
          <a:p>
            <a:endParaRPr lang="en-US" dirty="0"/>
          </a:p>
          <a:p>
            <a:r>
              <a:rPr lang="en-US" dirty="0"/>
              <a:t>Field-gating model (Liu et. al. 2018)</a:t>
            </a:r>
          </a:p>
          <a:p>
            <a:pPr lvl="1"/>
            <a:r>
              <a:rPr lang="en-US" dirty="0"/>
              <a:t>Feeding table header as an additional gate in LSTM.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4F475-9136-7146-A5C9-A7A35758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8F4D66-9D62-2B44-8E82-B0541D41C39A}"/>
              </a:ext>
            </a:extLst>
          </p:cNvPr>
          <p:cNvSpPr/>
          <p:nvPr/>
        </p:nvSpPr>
        <p:spPr>
          <a:xfrm>
            <a:off x="480311" y="5234681"/>
            <a:ext cx="81833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4292E"/>
                </a:solidFill>
              </a:rPr>
              <a:t>[1] Neural Text Generation from Structured Data with Application to the Biography Domain</a:t>
            </a:r>
            <a:br>
              <a:rPr lang="en-US" sz="1600" dirty="0"/>
            </a:br>
            <a:r>
              <a:rPr lang="en-US" sz="1600" dirty="0" err="1">
                <a:solidFill>
                  <a:srgbClr val="24292E"/>
                </a:solidFill>
              </a:rPr>
              <a:t>Rémi</a:t>
            </a:r>
            <a:r>
              <a:rPr lang="en-US" sz="1600" dirty="0">
                <a:solidFill>
                  <a:srgbClr val="24292E"/>
                </a:solidFill>
              </a:rPr>
              <a:t> </a:t>
            </a:r>
            <a:r>
              <a:rPr lang="en-US" sz="1600" dirty="0" err="1">
                <a:solidFill>
                  <a:srgbClr val="24292E"/>
                </a:solidFill>
              </a:rPr>
              <a:t>Lebret</a:t>
            </a:r>
            <a:r>
              <a:rPr lang="en-US" sz="1600" dirty="0">
                <a:solidFill>
                  <a:srgbClr val="24292E"/>
                </a:solidFill>
              </a:rPr>
              <a:t>, David </a:t>
            </a:r>
            <a:r>
              <a:rPr lang="en-US" sz="1600" dirty="0" err="1">
                <a:solidFill>
                  <a:srgbClr val="24292E"/>
                </a:solidFill>
              </a:rPr>
              <a:t>Grangier</a:t>
            </a:r>
            <a:r>
              <a:rPr lang="en-US" sz="1600" dirty="0">
                <a:solidFill>
                  <a:srgbClr val="24292E"/>
                </a:solidFill>
              </a:rPr>
              <a:t> and Michael </a:t>
            </a:r>
            <a:r>
              <a:rPr lang="en-US" sz="1600" dirty="0" err="1">
                <a:solidFill>
                  <a:srgbClr val="24292E"/>
                </a:solidFill>
              </a:rPr>
              <a:t>Auli</a:t>
            </a:r>
            <a:r>
              <a:rPr lang="en-US" sz="1600" dirty="0">
                <a:solidFill>
                  <a:srgbClr val="24292E"/>
                </a:solidFill>
              </a:rPr>
              <a:t>, EMNLP 2016</a:t>
            </a:r>
            <a:endParaRPr lang="en-US" sz="1600" dirty="0">
              <a:solidFill>
                <a:srgbClr val="333333"/>
              </a:solidFill>
            </a:endParaRPr>
          </a:p>
          <a:p>
            <a:r>
              <a:rPr lang="en-US" sz="1600" dirty="0">
                <a:solidFill>
                  <a:srgbClr val="333333"/>
                </a:solidFill>
              </a:rPr>
              <a:t>[2] Table-to-text Generation by Structure-aware Seq2seq Learning</a:t>
            </a:r>
            <a:br>
              <a:rPr lang="en-US" sz="1600" dirty="0"/>
            </a:br>
            <a:r>
              <a:rPr lang="en-US" sz="1600" dirty="0" err="1">
                <a:solidFill>
                  <a:srgbClr val="333333"/>
                </a:solidFill>
              </a:rPr>
              <a:t>Tianyu</a:t>
            </a:r>
            <a:r>
              <a:rPr lang="en-US" sz="1600" dirty="0">
                <a:solidFill>
                  <a:srgbClr val="333333"/>
                </a:solidFill>
              </a:rPr>
              <a:t> Liu, </a:t>
            </a:r>
            <a:r>
              <a:rPr lang="en-US" sz="1600" dirty="0" err="1">
                <a:solidFill>
                  <a:srgbClr val="333333"/>
                </a:solidFill>
              </a:rPr>
              <a:t>Kexiang</a:t>
            </a:r>
            <a:r>
              <a:rPr lang="en-US" sz="1600" dirty="0">
                <a:solidFill>
                  <a:srgbClr val="333333"/>
                </a:solidFill>
              </a:rPr>
              <a:t> Wang, Lei Sha, </a:t>
            </a:r>
            <a:r>
              <a:rPr lang="en-US" sz="1600" dirty="0" err="1">
                <a:solidFill>
                  <a:srgbClr val="333333"/>
                </a:solidFill>
              </a:rPr>
              <a:t>Baobao</a:t>
            </a:r>
            <a:r>
              <a:rPr lang="en-US" sz="1600" dirty="0">
                <a:solidFill>
                  <a:srgbClr val="333333"/>
                </a:solidFill>
              </a:rPr>
              <a:t> Chang and </a:t>
            </a:r>
            <a:r>
              <a:rPr lang="en-US" sz="1600" dirty="0" err="1">
                <a:solidFill>
                  <a:srgbClr val="333333"/>
                </a:solidFill>
              </a:rPr>
              <a:t>Zhifang</a:t>
            </a:r>
            <a:r>
              <a:rPr lang="en-US" sz="1600" dirty="0">
                <a:solidFill>
                  <a:srgbClr val="333333"/>
                </a:solidFill>
              </a:rPr>
              <a:t> Sui, </a:t>
            </a:r>
            <a:r>
              <a:rPr lang="en-US" sz="1600" i="1" dirty="0">
                <a:solidFill>
                  <a:srgbClr val="333333"/>
                </a:solidFill>
              </a:rPr>
              <a:t>AAAI2018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9580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D34D-3236-D447-AE75-76395822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Pre-trained Baselines [GPT-GEN]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EF38A6-C309-0F40-89DA-EC05AF500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767" y="3078163"/>
            <a:ext cx="6718300" cy="3098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347EB-00CC-6449-A4F8-53E93186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3C03FB-B5B4-1C4A-8097-852BC3F18AB4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Transform the table into a template sentence, use it as prefix of GPT-2 to generate description.</a:t>
            </a:r>
          </a:p>
        </p:txBody>
      </p:sp>
    </p:spTree>
    <p:extLst>
      <p:ext uri="{BB962C8B-B14F-4D97-AF65-F5344CB8AC3E}">
        <p14:creationId xmlns:p14="http://schemas.microsoft.com/office/powerpoint/2010/main" val="387230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FF50-8E91-134C-B838-F14B1A62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Pre-trained Baselines [BERT-GEN]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FEC18-C060-DD44-9E1D-08AC48D37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Concatenate the table and half-generated text into a `sentence` and mask the following words. Unveil the [MASK] token by token.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B0EC0-B1D9-6A4E-87D9-92282CFF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9F7546-27F5-044C-85C3-ABD7ECFE4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3268663"/>
            <a:ext cx="68707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50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BF6B-5B68-3441-8123-6529FF7A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Coarse-to-Fine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106A7-6E94-9D4E-81AE-DA7C5914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generate templates with placeholder.</a:t>
            </a:r>
          </a:p>
          <a:p>
            <a:r>
              <a:rPr lang="en-US" dirty="0"/>
              <a:t>Then realize the placeholders with real entities/numbers.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9C5DE-3A7F-C64A-8F71-FC95063A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44A9A4-5689-F442-998B-C85184A5D62B}"/>
                  </a:ext>
                </a:extLst>
              </p:cNvPr>
              <p:cNvSpPr txBox="1"/>
              <p:nvPr/>
            </p:nvSpPr>
            <p:spPr>
              <a:xfrm>
                <a:off x="831112" y="3874109"/>
                <a:ext cx="2977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44A9A4-5689-F442-998B-C85184A5D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12" y="3874109"/>
                <a:ext cx="297774" cy="276999"/>
              </a:xfrm>
              <a:prstGeom prst="rect">
                <a:avLst/>
              </a:prstGeom>
              <a:blipFill>
                <a:blip r:embed="rId3"/>
                <a:stretch>
                  <a:fillRect l="-12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B9BA725-02E7-A240-8397-820BA679B577}"/>
              </a:ext>
            </a:extLst>
          </p:cNvPr>
          <p:cNvSpPr txBox="1"/>
          <p:nvPr/>
        </p:nvSpPr>
        <p:spPr>
          <a:xfrm>
            <a:off x="2997503" y="3845840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[ENT]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7E88C24-CDF6-B442-A1EC-47A5664EAE32}"/>
              </a:ext>
            </a:extLst>
          </p:cNvPr>
          <p:cNvSpPr/>
          <p:nvPr/>
        </p:nvSpPr>
        <p:spPr>
          <a:xfrm>
            <a:off x="1401695" y="3735712"/>
            <a:ext cx="1094703" cy="5537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GPT-2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D4CEEE-BD77-CB42-8117-7859B462642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128886" y="4012608"/>
            <a:ext cx="272809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3997B5-D987-7D47-8352-42D81D747344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>
            <a:off x="2496398" y="4012608"/>
            <a:ext cx="38487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28C0E3-30B0-A046-9814-9AA3AA38DAAC}"/>
              </a:ext>
            </a:extLst>
          </p:cNvPr>
          <p:cNvSpPr txBox="1"/>
          <p:nvPr/>
        </p:nvSpPr>
        <p:spPr>
          <a:xfrm>
            <a:off x="2936022" y="4985103"/>
            <a:ext cx="4330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Canada</a:t>
            </a:r>
            <a:r>
              <a:rPr lang="en-US" sz="1600" dirty="0"/>
              <a:t> obtained </a:t>
            </a:r>
            <a:r>
              <a:rPr lang="en-US" sz="1600" dirty="0">
                <a:solidFill>
                  <a:schemeClr val="accent2"/>
                </a:solidFill>
              </a:rPr>
              <a:t>1 </a:t>
            </a:r>
            <a:r>
              <a:rPr lang="en-US" sz="1600" dirty="0"/>
              <a:t>more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gold medal </a:t>
            </a:r>
            <a:r>
              <a:rPr lang="en-US" sz="1600" dirty="0"/>
              <a:t>than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Mexico</a:t>
            </a:r>
            <a:r>
              <a:rPr lang="en-US" sz="1600" dirty="0"/>
              <a:t>.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D1C996F-CF72-704F-A2EB-31A3B9C79A78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rot="5400000" flipH="1" flipV="1">
            <a:off x="3987655" y="3589937"/>
            <a:ext cx="799517" cy="19884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C51326F-D2A6-3645-8EA5-EC38093DC149}"/>
              </a:ext>
            </a:extLst>
          </p:cNvPr>
          <p:cNvSpPr/>
          <p:nvPr/>
        </p:nvSpPr>
        <p:spPr>
          <a:xfrm>
            <a:off x="3594490" y="3845840"/>
            <a:ext cx="928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obtained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8CDB8A-8F59-C74A-B0A5-497291D11DF0}"/>
              </a:ext>
            </a:extLst>
          </p:cNvPr>
          <p:cNvSpPr/>
          <p:nvPr/>
        </p:nvSpPr>
        <p:spPr>
          <a:xfrm>
            <a:off x="6800975" y="3845840"/>
            <a:ext cx="6944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[ENT].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B916B8-E1B3-9F4A-8D69-E1ADBA53041B}"/>
              </a:ext>
            </a:extLst>
          </p:cNvPr>
          <p:cNvSpPr/>
          <p:nvPr/>
        </p:nvSpPr>
        <p:spPr>
          <a:xfrm>
            <a:off x="5067025" y="3845840"/>
            <a:ext cx="6292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more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B6B122-F69F-DF47-B4F0-0B27BF50C6A7}"/>
              </a:ext>
            </a:extLst>
          </p:cNvPr>
          <p:cNvSpPr/>
          <p:nvPr/>
        </p:nvSpPr>
        <p:spPr>
          <a:xfrm>
            <a:off x="5678345" y="3845840"/>
            <a:ext cx="689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[ENT]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940C79-C067-3E4B-9E7C-A06C0846881B}"/>
              </a:ext>
            </a:extLst>
          </p:cNvPr>
          <p:cNvSpPr/>
          <p:nvPr/>
        </p:nvSpPr>
        <p:spPr>
          <a:xfrm>
            <a:off x="6286304" y="3845840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than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A1B8DE-95C2-5949-AFFA-7BB105D13AC5}"/>
              </a:ext>
            </a:extLst>
          </p:cNvPr>
          <p:cNvSpPr/>
          <p:nvPr/>
        </p:nvSpPr>
        <p:spPr>
          <a:xfrm>
            <a:off x="4447418" y="3845840"/>
            <a:ext cx="6431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[ENT]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8DBF06-13AF-A74F-BF23-E8BBE90286F3}"/>
              </a:ext>
            </a:extLst>
          </p:cNvPr>
          <p:cNvSpPr txBox="1"/>
          <p:nvPr/>
        </p:nvSpPr>
        <p:spPr>
          <a:xfrm>
            <a:off x="3247965" y="498391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19322E4-923A-5642-BC65-963B1C1383F8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rot="5400000" flipH="1" flipV="1">
            <a:off x="4308416" y="3269176"/>
            <a:ext cx="799517" cy="2629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FA6E875-AFFE-094D-A58F-A94A573047C1}"/>
              </a:ext>
            </a:extLst>
          </p:cNvPr>
          <p:cNvCxnSpPr>
            <a:cxnSpLocks/>
            <a:stCxn id="19" idx="0"/>
            <a:endCxn id="13" idx="2"/>
          </p:cNvCxnSpPr>
          <p:nvPr/>
        </p:nvCxnSpPr>
        <p:spPr>
          <a:xfrm rot="5400000" flipH="1" flipV="1">
            <a:off x="4870933" y="2706659"/>
            <a:ext cx="799517" cy="37549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3658A7A-E755-5C40-BD1B-7F32A8E621BA}"/>
              </a:ext>
            </a:extLst>
          </p:cNvPr>
          <p:cNvSpPr txBox="1"/>
          <p:nvPr/>
        </p:nvSpPr>
        <p:spPr>
          <a:xfrm>
            <a:off x="4605982" y="498391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 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98BAD88-7BD2-8E47-B3F9-6705CD430C9E}"/>
              </a:ext>
            </a:extLst>
          </p:cNvPr>
          <p:cNvCxnSpPr>
            <a:cxnSpLocks/>
            <a:stCxn id="22" idx="2"/>
            <a:endCxn id="19" idx="2"/>
          </p:cNvCxnSpPr>
          <p:nvPr/>
        </p:nvCxnSpPr>
        <p:spPr>
          <a:xfrm rot="5400000">
            <a:off x="4072206" y="4674235"/>
            <a:ext cx="12700" cy="1358017"/>
          </a:xfrm>
          <a:prstGeom prst="bent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4306A92-9560-F043-BA84-CB85DFB36A9B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5549942" y="3385667"/>
            <a:ext cx="799517" cy="2396972"/>
          </a:xfrm>
          <a:prstGeom prst="bentConnector3">
            <a:avLst>
              <a:gd name="adj1" fmla="val 3352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5EE04EFA-AF85-DD4F-9AC2-BFEC879C8DC2}"/>
              </a:ext>
            </a:extLst>
          </p:cNvPr>
          <p:cNvCxnSpPr>
            <a:cxnSpLocks/>
            <a:stCxn id="22" idx="0"/>
            <a:endCxn id="14" idx="2"/>
          </p:cNvCxnSpPr>
          <p:nvPr/>
        </p:nvCxnSpPr>
        <p:spPr>
          <a:xfrm rot="5400000" flipH="1" flipV="1">
            <a:off x="4666664" y="4268945"/>
            <a:ext cx="799517" cy="630416"/>
          </a:xfrm>
          <a:prstGeom prst="bentConnector3">
            <a:avLst>
              <a:gd name="adj1" fmla="val 3352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8C4260C-2B4D-6749-8E49-5A527E05848C}"/>
              </a:ext>
            </a:extLst>
          </p:cNvPr>
          <p:cNvCxnSpPr>
            <a:cxnSpLocks/>
            <a:stCxn id="22" idx="0"/>
            <a:endCxn id="15" idx="2"/>
          </p:cNvCxnSpPr>
          <p:nvPr/>
        </p:nvCxnSpPr>
        <p:spPr>
          <a:xfrm rot="5400000" flipH="1" flipV="1">
            <a:off x="4987424" y="3948185"/>
            <a:ext cx="799517" cy="1271937"/>
          </a:xfrm>
          <a:prstGeom prst="bentConnector3">
            <a:avLst>
              <a:gd name="adj1" fmla="val 3449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C5EE84E3-AA31-8E4E-8EF4-E3BA28E2336C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rot="5400000" flipH="1" flipV="1">
            <a:off x="3681331" y="3896261"/>
            <a:ext cx="799517" cy="1375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440DBF2-E44C-1341-BE31-07368E39481F}"/>
              </a:ext>
            </a:extLst>
          </p:cNvPr>
          <p:cNvSpPr/>
          <p:nvPr/>
        </p:nvSpPr>
        <p:spPr>
          <a:xfrm>
            <a:off x="2881268" y="3735712"/>
            <a:ext cx="4769010" cy="55379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63E41D-45A8-FE4E-AA6A-5EC6E5E1CDEE}"/>
              </a:ext>
            </a:extLst>
          </p:cNvPr>
          <p:cNvSpPr/>
          <p:nvPr/>
        </p:nvSpPr>
        <p:spPr>
          <a:xfrm>
            <a:off x="2881268" y="4873784"/>
            <a:ext cx="4769010" cy="55379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43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912E-9266-BA44-960E-084894C7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0356A-7B8B-9247-9B29-075BE800A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Maximum Likelihood Training: Maximize the sequence log-likelihood.</a:t>
            </a:r>
          </a:p>
          <a:p>
            <a:endParaRPr lang="en-US" dirty="0"/>
          </a:p>
          <a:p>
            <a:r>
              <a:rPr lang="en-US" dirty="0"/>
              <a:t>REINFORCE Algorithm: use a Semantic Parser to assign factualness reward.</a:t>
            </a:r>
          </a:p>
          <a:p>
            <a:endParaRPr lang="en-US" dirty="0"/>
          </a:p>
          <a:p>
            <a:r>
              <a:rPr lang="en-US" dirty="0"/>
              <a:t>Adversarial Regularization: randomly synthesize logically refuted sentences and suppress their likelihood as a regularization.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EBC44-4A0D-124D-A6B1-C2F348AC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9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6409-90B1-0E43-91D0-9BEB6BFC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58E4D-4808-1041-B933-60A372498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Generation</a:t>
            </a:r>
          </a:p>
          <a:p>
            <a:pPr lvl="1"/>
            <a:r>
              <a:rPr lang="en-US" dirty="0"/>
              <a:t>Generating text from structured data/knowledge</a:t>
            </a:r>
          </a:p>
          <a:p>
            <a:endParaRPr lang="en-US" dirty="0"/>
          </a:p>
          <a:p>
            <a:r>
              <a:rPr lang="en-US" dirty="0"/>
              <a:t>Existing NLG datasets</a:t>
            </a:r>
          </a:p>
          <a:p>
            <a:pPr lvl="1"/>
            <a:r>
              <a:rPr lang="en-US" dirty="0"/>
              <a:t>E2ENLG: generate text from dialog act</a:t>
            </a:r>
          </a:p>
          <a:p>
            <a:pPr lvl="1"/>
            <a:r>
              <a:rPr lang="en-US" dirty="0" err="1"/>
              <a:t>WebNLG</a:t>
            </a:r>
            <a:r>
              <a:rPr lang="en-US" dirty="0"/>
              <a:t>: generate description from RDF triples</a:t>
            </a:r>
          </a:p>
          <a:p>
            <a:pPr lvl="1"/>
            <a:r>
              <a:rPr lang="en-US" dirty="0" err="1"/>
              <a:t>WeatherGov</a:t>
            </a:r>
            <a:r>
              <a:rPr lang="en-US" dirty="0"/>
              <a:t>: generate weather report from a </a:t>
            </a:r>
            <a:r>
              <a:rPr lang="en-US" dirty="0" err="1"/>
              <a:t>infobox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WikiBio</a:t>
            </a:r>
            <a:r>
              <a:rPr lang="en-US" dirty="0"/>
              <a:t>: generate biography from a one-row table</a:t>
            </a:r>
          </a:p>
          <a:p>
            <a:pPr lvl="1"/>
            <a:r>
              <a:rPr lang="en-US" dirty="0"/>
              <a:t>ROTOWIRE: generate sports reports from NBA tables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77223-371B-3B49-B6DE-F65077D2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0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912E-9266-BA44-960E-084894C7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0356A-7B8B-9247-9B29-075BE800A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Fluency-based metrics [Overall]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EBC44-4A0D-124D-A6B1-C2F348AC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4836E17-285E-0643-A165-88BB240E66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794786"/>
              </p:ext>
            </p:extLst>
          </p:nvPr>
        </p:nvGraphicFramePr>
        <p:xfrm>
          <a:off x="1350465" y="2611985"/>
          <a:ext cx="5644362" cy="3308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0030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912E-9266-BA44-960E-084894C7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0356A-7B8B-9247-9B29-075BE800A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Pre-training helps improve text fluency.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EBC44-4A0D-124D-A6B1-C2F348AC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4836E17-285E-0643-A165-88BB240E66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6408650"/>
              </p:ext>
            </p:extLst>
          </p:nvPr>
        </p:nvGraphicFramePr>
        <p:xfrm>
          <a:off x="1350465" y="2611985"/>
          <a:ext cx="5644362" cy="3308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5797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912E-9266-BA44-960E-084894C7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0356A-7B8B-9247-9B29-075BE800A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RL/Adv-Reg training degrade the fluency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EBC44-4A0D-124D-A6B1-C2F348AC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4836E17-285E-0643-A165-88BB240E66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910991"/>
              </p:ext>
            </p:extLst>
          </p:nvPr>
        </p:nvGraphicFramePr>
        <p:xfrm>
          <a:off x="1350465" y="2611985"/>
          <a:ext cx="5644362" cy="3308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31650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912E-9266-BA44-960E-084894C7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0356A-7B8B-9247-9B29-075BE800A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Coarse-to-fine achieves best fluency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EBC44-4A0D-124D-A6B1-C2F348AC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4836E17-285E-0643-A165-88BB240E66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1538512"/>
              </p:ext>
            </p:extLst>
          </p:nvPr>
        </p:nvGraphicFramePr>
        <p:xfrm>
          <a:off x="1350465" y="2611985"/>
          <a:ext cx="5644362" cy="3308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0938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CD53-5A3E-5F4C-9C8B-F5B03195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D49EB-3542-2044-A979-092DADF0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Factualness metrics [Overall]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89121-28ED-594F-8E69-0B7855ED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CA78300-7AE5-A24D-8DE4-774A812F24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207811"/>
              </p:ext>
            </p:extLst>
          </p:nvPr>
        </p:nvGraphicFramePr>
        <p:xfrm>
          <a:off x="1332853" y="2657959"/>
          <a:ext cx="5891939" cy="3333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84312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CD53-5A3E-5F4C-9C8B-F5B03195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D49EB-3542-2044-A979-092DADF0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Pre-training can help improve factualness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89121-28ED-594F-8E69-0B7855ED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CA78300-7AE5-A24D-8DE4-774A812F24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6394905"/>
              </p:ext>
            </p:extLst>
          </p:nvPr>
        </p:nvGraphicFramePr>
        <p:xfrm>
          <a:off x="1332853" y="2657959"/>
          <a:ext cx="5891939" cy="3333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9299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CD53-5A3E-5F4C-9C8B-F5B03195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D49EB-3542-2044-A979-092DADF0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RL can help the SP-Acc but no the 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89121-28ED-594F-8E69-0B7855ED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CA78300-7AE5-A24D-8DE4-774A812F24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307825"/>
              </p:ext>
            </p:extLst>
          </p:nvPr>
        </p:nvGraphicFramePr>
        <p:xfrm>
          <a:off x="1332853" y="2657959"/>
          <a:ext cx="5891939" cy="3333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39486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CD53-5A3E-5F4C-9C8B-F5B03195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D49EB-3542-2044-A979-092DADF0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Adversarial regularization can help Adv-Acc but not the others.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89121-28ED-594F-8E69-0B7855ED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CA78300-7AE5-A24D-8DE4-774A812F24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8803791"/>
              </p:ext>
            </p:extLst>
          </p:nvPr>
        </p:nvGraphicFramePr>
        <p:xfrm>
          <a:off x="1332853" y="2657959"/>
          <a:ext cx="5891939" cy="3333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06221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CD53-5A3E-5F4C-9C8B-F5B03195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D49EB-3542-2044-A979-092DADF0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Coarse-to-fine achieves overall best score.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89121-28ED-594F-8E69-0B7855ED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CA78300-7AE5-A24D-8DE4-774A812F24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081661"/>
              </p:ext>
            </p:extLst>
          </p:nvPr>
        </p:nvGraphicFramePr>
        <p:xfrm>
          <a:off x="1332853" y="2657959"/>
          <a:ext cx="5891939" cy="3333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37403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0296-54AB-3547-A77C-A3FFAAB1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236C-B733-C14F-9F51-2A545DC71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employ human workers to evaluate the factualness of the generated text.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9389F-5DF9-5048-B84D-67AF7414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36D2CF3-71F5-DE4F-907E-DC3F89CC9B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2597281"/>
              </p:ext>
            </p:extLst>
          </p:nvPr>
        </p:nvGraphicFramePr>
        <p:xfrm>
          <a:off x="1270221" y="3026535"/>
          <a:ext cx="6603558" cy="241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231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F7F-1B90-7A45-8966-58753A64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6BBD1-0891-564C-A66F-CDC2B77D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traditional table-to-text dataset.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FBA7-D572-7A48-B502-6C0A14E7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492875-502D-3048-9E54-7501F4047DBC}"/>
              </a:ext>
            </a:extLst>
          </p:cNvPr>
          <p:cNvSpPr/>
          <p:nvPr/>
        </p:nvSpPr>
        <p:spPr>
          <a:xfrm>
            <a:off x="2988731" y="2997260"/>
            <a:ext cx="3033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Medal Table from Tournament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80BBA6-8504-ED44-9DDC-625C714A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987794"/>
              </p:ext>
            </p:extLst>
          </p:nvPr>
        </p:nvGraphicFramePr>
        <p:xfrm>
          <a:off x="1254389" y="3482492"/>
          <a:ext cx="6502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318915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602818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13520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2222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 Medal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Silver Medal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94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1733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4C0A919-9559-E441-92F1-5464AAF7CEC8}"/>
              </a:ext>
            </a:extLst>
          </p:cNvPr>
          <p:cNvSpPr txBox="1"/>
          <p:nvPr/>
        </p:nvSpPr>
        <p:spPr>
          <a:xfrm>
            <a:off x="993433" y="4871916"/>
            <a:ext cx="713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Canada obtained 3 gold medals and 1 silver medal, and ranked 5</a:t>
            </a:r>
            <a:r>
              <a:rPr lang="en-US" baseline="30000" dirty="0"/>
              <a:t>th</a:t>
            </a:r>
            <a:r>
              <a:rPr lang="en-US" dirty="0"/>
              <a:t> position.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B31D4B81-236A-8F44-B3F9-60E99F5B6813}"/>
              </a:ext>
            </a:extLst>
          </p:cNvPr>
          <p:cNvSpPr/>
          <p:nvPr/>
        </p:nvSpPr>
        <p:spPr>
          <a:xfrm>
            <a:off x="4270639" y="4345267"/>
            <a:ext cx="469900" cy="494454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8D0F65-9BAC-2B4E-B410-7C478752E796}"/>
              </a:ext>
            </a:extLst>
          </p:cNvPr>
          <p:cNvSpPr/>
          <p:nvPr/>
        </p:nvSpPr>
        <p:spPr>
          <a:xfrm>
            <a:off x="4879895" y="4381489"/>
            <a:ext cx="1957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Surface Realization</a:t>
            </a:r>
          </a:p>
        </p:txBody>
      </p:sp>
    </p:spTree>
    <p:extLst>
      <p:ext uri="{BB962C8B-B14F-4D97-AF65-F5344CB8AC3E}">
        <p14:creationId xmlns:p14="http://schemas.microsoft.com/office/powerpoint/2010/main" val="999542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0296-54AB-3547-A77C-A3FFAAB1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236C-B733-C14F-9F51-2A545DC71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20% of generated sentences from the best model are logically plausible.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9389F-5DF9-5048-B84D-67AF7414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36D2CF3-71F5-DE4F-907E-DC3F89CC9B4F}"/>
              </a:ext>
            </a:extLst>
          </p:cNvPr>
          <p:cNvGraphicFramePr/>
          <p:nvPr/>
        </p:nvGraphicFramePr>
        <p:xfrm>
          <a:off x="1270221" y="3026535"/>
          <a:ext cx="6603558" cy="241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DFB21242-CF42-4247-97BD-D2204974C178}"/>
              </a:ext>
            </a:extLst>
          </p:cNvPr>
          <p:cNvSpPr/>
          <p:nvPr/>
        </p:nvSpPr>
        <p:spPr>
          <a:xfrm>
            <a:off x="6237824" y="4236314"/>
            <a:ext cx="1732208" cy="9409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61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7BE9-DE9B-D942-876E-B771E972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Logical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B481D-79AA-2D42-9C79-EF6F92DDE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have a prefix of “Colombia has”, we need to generate the word in sequence order 3.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value depends on the semantics of the following words.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2737F-FB33-5C43-BC43-3906243A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4C2F96-7630-D749-B0DB-E4D629FE2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192" y="2915109"/>
            <a:ext cx="5563674" cy="162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61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ED7C-22B6-9B4D-AE1F-86EF5F78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3C723-4E9A-A44D-9F6F-8340F97D4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The monotonic left-to-right generation models cannot handle the forward logical dependency.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 The existing probability-driven generation model does not encode symbolic execution, which cannot guarantee correctness.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963FC-2F0E-E14A-94DB-0420AD47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4F40-9013-4440-969C-7C31A5BF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00EF0-AA58-3340-BE47-BCE205F3A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NLG is a new dataset to pose challenge to NLG model’s inference capability.</a:t>
            </a:r>
          </a:p>
          <a:p>
            <a:endParaRPr lang="en-US" dirty="0"/>
          </a:p>
          <a:p>
            <a:r>
              <a:rPr lang="en-US" dirty="0"/>
              <a:t>The existing models can only achieve 20% logical correctness, very premature stage.</a:t>
            </a:r>
          </a:p>
          <a:p>
            <a:endParaRPr lang="en-US" dirty="0"/>
          </a:p>
          <a:p>
            <a:r>
              <a:rPr lang="en-US" dirty="0"/>
              <a:t>Future research could leverage symbolic execution into the text generation procedure.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3F13A-57A1-B04C-8B90-0E49558C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0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3CE5-D7DA-EB4E-BCEA-9F1BA169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9A586-3555-0943-B1E6-CB7C44158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SOTA results on different NLG datasets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Extremely high scores over 60%. Does it mean that we already solve the problem of NLG?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AAE0A-AE0E-4F4F-ADA3-9CBE2F17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98FD697-D87A-A945-BBE0-225A600F1D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3282437"/>
              </p:ext>
            </p:extLst>
          </p:nvPr>
        </p:nvGraphicFramePr>
        <p:xfrm>
          <a:off x="1610524" y="2290655"/>
          <a:ext cx="4335236" cy="2456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458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3CE5-D7DA-EB4E-BCEA-9F1BA169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9A586-3555-0943-B1E6-CB7C44158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 of traditional NLG tasks</a:t>
            </a:r>
          </a:p>
          <a:p>
            <a:pPr lvl="1"/>
            <a:r>
              <a:rPr lang="en-US" dirty="0"/>
              <a:t>No logical inference: the generated texts are simply restating the world facts.</a:t>
            </a:r>
          </a:p>
          <a:p>
            <a:pPr lvl="1"/>
            <a:r>
              <a:rPr lang="en-US" dirty="0"/>
              <a:t>No summarization: the generated texts cannot summarize the most interesting information or aggregate them.</a:t>
            </a:r>
          </a:p>
          <a:p>
            <a:pPr lvl="1"/>
            <a:r>
              <a:rPr lang="en-US" dirty="0"/>
              <a:t>Hallucination: the generated texts are sometimes contradictory to real-world.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AAE0A-AE0E-4F4F-ADA3-9CBE2F17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2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3CE5-D7DA-EB4E-BCEA-9F1BA169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NLG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9A586-3555-0943-B1E6-CB7C44158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Beyond Surface Realization</a:t>
            </a:r>
          </a:p>
          <a:p>
            <a:pPr lvl="1"/>
            <a:r>
              <a:rPr lang="en-US" dirty="0"/>
              <a:t>Generating summarized text</a:t>
            </a:r>
          </a:p>
          <a:p>
            <a:pPr lvl="1"/>
            <a:r>
              <a:rPr lang="en-US" dirty="0"/>
              <a:t>Concluding trends or implicit information</a:t>
            </a:r>
          </a:p>
          <a:p>
            <a:pPr lvl="1"/>
            <a:r>
              <a:rPr lang="en-US" dirty="0"/>
              <a:t>Involving logical/mathematical operations</a:t>
            </a:r>
          </a:p>
          <a:p>
            <a:pPr lvl="1"/>
            <a:endParaRPr lang="en-US" dirty="0"/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Providing more high-level information to users.</a:t>
            </a:r>
          </a:p>
          <a:p>
            <a:pPr lvl="1"/>
            <a:r>
              <a:rPr lang="en-US" dirty="0"/>
              <a:t>Generating summarized reports from high-quantity data.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AAE0A-AE0E-4F4F-ADA3-9CBE2F17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5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83D0-C8FB-CE46-ABED-CDD52DC0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NLG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C18F6-BC3A-C64D-9094-6195CAFEB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beyond surface realization: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80D49-CA86-0F49-B17F-DB8AC042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A469D7-BE66-7147-BC98-A5AF74AB6E34}"/>
              </a:ext>
            </a:extLst>
          </p:cNvPr>
          <p:cNvSpPr/>
          <p:nvPr/>
        </p:nvSpPr>
        <p:spPr>
          <a:xfrm>
            <a:off x="3049022" y="2384517"/>
            <a:ext cx="3033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Medal Table from Tournament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293DA3-C035-F042-AA16-458A51F28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912002"/>
              </p:ext>
            </p:extLst>
          </p:nvPr>
        </p:nvGraphicFramePr>
        <p:xfrm>
          <a:off x="1314680" y="2869749"/>
          <a:ext cx="6502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318915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602818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13520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2222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 Medal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Silver Medal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94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173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U.S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427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3279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5464EC3-6527-4C41-92E3-9C99CCAA2408}"/>
              </a:ext>
            </a:extLst>
          </p:cNvPr>
          <p:cNvSpPr txBox="1"/>
          <p:nvPr/>
        </p:nvSpPr>
        <p:spPr>
          <a:xfrm>
            <a:off x="1010465" y="5037179"/>
            <a:ext cx="737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U.S has obtained the </a:t>
            </a:r>
            <a:r>
              <a:rPr lang="en-US" dirty="0">
                <a:solidFill>
                  <a:srgbClr val="FF0000"/>
                </a:solidFill>
              </a:rPr>
              <a:t>most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gold medals </a:t>
            </a:r>
            <a:r>
              <a:rPr lang="en-US" dirty="0"/>
              <a:t>in the tournament and ranked the 1</a:t>
            </a:r>
            <a:r>
              <a:rPr lang="en-US" baseline="30000" dirty="0"/>
              <a:t>st</a:t>
            </a:r>
            <a:r>
              <a:rPr lang="en-US" dirty="0"/>
              <a:t>.</a:t>
            </a:r>
          </a:p>
          <a:p>
            <a:r>
              <a:rPr lang="en-US" dirty="0"/>
              <a:t>Mexico had </a:t>
            </a:r>
            <a:r>
              <a:rPr lang="en-US" dirty="0">
                <a:solidFill>
                  <a:srgbClr val="FF0000"/>
                </a:solidFill>
              </a:rPr>
              <a:t>fewer gold medals </a:t>
            </a:r>
            <a:r>
              <a:rPr lang="en-US" dirty="0"/>
              <a:t>but </a:t>
            </a:r>
            <a:r>
              <a:rPr lang="en-US" dirty="0">
                <a:solidFill>
                  <a:srgbClr val="FF0000"/>
                </a:solidFill>
              </a:rPr>
              <a:t>more silver medals</a:t>
            </a:r>
            <a:r>
              <a:rPr lang="en-US" dirty="0"/>
              <a:t> than Canada .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F8850944-B37A-1642-8215-B312C19EF936}"/>
              </a:ext>
            </a:extLst>
          </p:cNvPr>
          <p:cNvSpPr/>
          <p:nvPr/>
        </p:nvSpPr>
        <p:spPr>
          <a:xfrm>
            <a:off x="4330930" y="4474256"/>
            <a:ext cx="469900" cy="494454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487117-47D4-7841-8C3A-8EEBCC24F136}"/>
              </a:ext>
            </a:extLst>
          </p:cNvPr>
          <p:cNvSpPr/>
          <p:nvPr/>
        </p:nvSpPr>
        <p:spPr>
          <a:xfrm>
            <a:off x="4940186" y="4510478"/>
            <a:ext cx="2699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Beyond Surface Realization</a:t>
            </a:r>
          </a:p>
        </p:txBody>
      </p:sp>
    </p:spTree>
    <p:extLst>
      <p:ext uri="{BB962C8B-B14F-4D97-AF65-F5344CB8AC3E}">
        <p14:creationId xmlns:p14="http://schemas.microsoft.com/office/powerpoint/2010/main" val="276692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649C-02DC-C043-81A0-05A7BDD6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NLG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CA224-DADA-0445-90AF-ACC4B26EF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source</a:t>
            </a:r>
          </a:p>
          <a:p>
            <a:pPr lvl="1"/>
            <a:r>
              <a:rPr lang="en-US" dirty="0"/>
              <a:t>The dataset is collected from </a:t>
            </a:r>
            <a:r>
              <a:rPr lang="en-US" dirty="0" err="1"/>
              <a:t>TabFact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take the logically supported statements as our oracle table description.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Dataset Statistics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DF932-0D80-484F-85FB-B86F18DA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CC9C9E-E6ED-DD48-9B31-6D32D9515118}"/>
              </a:ext>
            </a:extLst>
          </p:cNvPr>
          <p:cNvSpPr txBox="1"/>
          <p:nvPr/>
        </p:nvSpPr>
        <p:spPr>
          <a:xfrm>
            <a:off x="628650" y="5589442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TabFact</a:t>
            </a:r>
            <a:r>
              <a:rPr lang="en-US" sz="1200" b="1" dirty="0"/>
              <a:t>: A Large-scale Dataset for Table-based Fact Verification</a:t>
            </a:r>
            <a:br>
              <a:rPr lang="en-US" sz="1200" dirty="0"/>
            </a:br>
            <a:r>
              <a:rPr lang="en-US" sz="1200" dirty="0" err="1"/>
              <a:t>Wenhu</a:t>
            </a:r>
            <a:r>
              <a:rPr lang="en-US" sz="1200" dirty="0"/>
              <a:t> Chen, </a:t>
            </a:r>
            <a:r>
              <a:rPr lang="en-US" sz="1200" dirty="0" err="1"/>
              <a:t>Hongmin</a:t>
            </a:r>
            <a:r>
              <a:rPr lang="en-US" sz="1200" dirty="0"/>
              <a:t> Wang, </a:t>
            </a:r>
            <a:r>
              <a:rPr lang="en-US" sz="1200" dirty="0" err="1"/>
              <a:t>Jianshu</a:t>
            </a:r>
            <a:r>
              <a:rPr lang="en-US" sz="1200" dirty="0"/>
              <a:t> Chen, </a:t>
            </a:r>
            <a:r>
              <a:rPr lang="en-US" sz="1200" dirty="0" err="1"/>
              <a:t>Yunkai</a:t>
            </a:r>
            <a:r>
              <a:rPr lang="en-US" sz="1200" dirty="0"/>
              <a:t> Zhang, Hong Wang, </a:t>
            </a:r>
            <a:r>
              <a:rPr lang="en-US" sz="1200" dirty="0" err="1"/>
              <a:t>Shiyang</a:t>
            </a:r>
            <a:r>
              <a:rPr lang="en-US" sz="1200" dirty="0"/>
              <a:t> Li, </a:t>
            </a:r>
            <a:r>
              <a:rPr lang="en-US" sz="1200" dirty="0" err="1"/>
              <a:t>Xiyou</a:t>
            </a:r>
            <a:r>
              <a:rPr lang="en-US" sz="1200" dirty="0"/>
              <a:t> Zhou and William Yang Wang</a:t>
            </a:r>
            <a:br>
              <a:rPr lang="en-US" sz="1200" dirty="0"/>
            </a:br>
            <a:r>
              <a:rPr lang="en-US" sz="1200" dirty="0"/>
              <a:t>Proceedings of ICLR 2020, Addis Ababa, Ethiopia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C9956C-8E9F-064A-938A-DC1EF4494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96327"/>
              </p:ext>
            </p:extLst>
          </p:nvPr>
        </p:nvGraphicFramePr>
        <p:xfrm>
          <a:off x="798332" y="4574725"/>
          <a:ext cx="73087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8120">
                  <a:extLst>
                    <a:ext uri="{9D8B030D-6E8A-4147-A177-3AD203B41FA5}">
                      <a16:colId xmlns:a16="http://schemas.microsoft.com/office/drawing/2014/main" val="1908186819"/>
                    </a:ext>
                  </a:extLst>
                </a:gridCol>
                <a:gridCol w="1218120">
                  <a:extLst>
                    <a:ext uri="{9D8B030D-6E8A-4147-A177-3AD203B41FA5}">
                      <a16:colId xmlns:a16="http://schemas.microsoft.com/office/drawing/2014/main" val="4064537851"/>
                    </a:ext>
                  </a:extLst>
                </a:gridCol>
                <a:gridCol w="1218120">
                  <a:extLst>
                    <a:ext uri="{9D8B030D-6E8A-4147-A177-3AD203B41FA5}">
                      <a16:colId xmlns:a16="http://schemas.microsoft.com/office/drawing/2014/main" val="650695174"/>
                    </a:ext>
                  </a:extLst>
                </a:gridCol>
                <a:gridCol w="1218120">
                  <a:extLst>
                    <a:ext uri="{9D8B030D-6E8A-4147-A177-3AD203B41FA5}">
                      <a16:colId xmlns:a16="http://schemas.microsoft.com/office/drawing/2014/main" val="233490573"/>
                    </a:ext>
                  </a:extLst>
                </a:gridCol>
                <a:gridCol w="1218120">
                  <a:extLst>
                    <a:ext uri="{9D8B030D-6E8A-4147-A177-3AD203B41FA5}">
                      <a16:colId xmlns:a16="http://schemas.microsoft.com/office/drawing/2014/main" val="3773509062"/>
                    </a:ext>
                  </a:extLst>
                </a:gridCol>
                <a:gridCol w="1218120">
                  <a:extLst>
                    <a:ext uri="{9D8B030D-6E8A-4147-A177-3AD203B41FA5}">
                      <a16:colId xmlns:a16="http://schemas.microsoft.com/office/drawing/2014/main" val="2435822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Vocab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Schema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65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Annotated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97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51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9EBC-C1F2-A340-9CB9-418AF766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NLG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D93-5773-C743-A629-2C6E0AB0F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Frequent Logical Operations:</a:t>
            </a:r>
          </a:p>
          <a:p>
            <a:pPr lvl="1"/>
            <a:r>
              <a:rPr lang="en-US" dirty="0"/>
              <a:t>Superlative: A is the most …</a:t>
            </a:r>
          </a:p>
          <a:p>
            <a:pPr lvl="1"/>
            <a:r>
              <a:rPr lang="en-US" dirty="0"/>
              <a:t>Average: The average of ... for A is …</a:t>
            </a:r>
          </a:p>
          <a:p>
            <a:pPr lvl="1"/>
            <a:r>
              <a:rPr lang="en-US" dirty="0"/>
              <a:t>Count: There are N people …. </a:t>
            </a:r>
          </a:p>
          <a:p>
            <a:pPr lvl="1"/>
            <a:r>
              <a:rPr lang="en-US" dirty="0"/>
              <a:t>Numeric/Time Comparison: A happens one day before B</a:t>
            </a:r>
          </a:p>
          <a:p>
            <a:pPr lvl="1"/>
            <a:r>
              <a:rPr lang="en-US" dirty="0"/>
              <a:t>Both/Neither: Both A and B are …</a:t>
            </a:r>
          </a:p>
          <a:p>
            <a:pPr lvl="1"/>
            <a:r>
              <a:rPr lang="en-US" dirty="0"/>
              <a:t>Sum/Diff:  A team has obtained a total of B medals.</a:t>
            </a:r>
          </a:p>
          <a:p>
            <a:pPr lvl="1"/>
            <a:r>
              <a:rPr lang="en-US" dirty="0"/>
              <a:t>....</a:t>
            </a:r>
          </a:p>
          <a:p>
            <a:pPr lvl="1"/>
            <a:endParaRPr lang="en-US" dirty="0"/>
          </a:p>
          <a:p>
            <a:r>
              <a:rPr lang="en-US" dirty="0"/>
              <a:t>Goal: generating sentences not only fluent but also logically entailed by the given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F2744-66A8-AA4D-88A4-CFFBBD86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2189-C438-DF4C-99F6-3D6C6F99A5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1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3911</TotalTime>
  <Words>1274</Words>
  <Application>Microsoft Macintosh PowerPoint</Application>
  <PresentationFormat>On-screen Show (4:3)</PresentationFormat>
  <Paragraphs>295</Paragraphs>
  <Slides>33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 Math</vt:lpstr>
      <vt:lpstr>Gill Sans MT</vt:lpstr>
      <vt:lpstr>Office Theme</vt:lpstr>
      <vt:lpstr>Logical Natural Language Generation from Open-Domain Tables</vt:lpstr>
      <vt:lpstr>Background</vt:lpstr>
      <vt:lpstr>Background</vt:lpstr>
      <vt:lpstr>Background</vt:lpstr>
      <vt:lpstr>Background</vt:lpstr>
      <vt:lpstr>Logical NLG</vt:lpstr>
      <vt:lpstr>Logical NLG</vt:lpstr>
      <vt:lpstr>Logical NLG Dataset</vt:lpstr>
      <vt:lpstr>Logical NLG Dataset</vt:lpstr>
      <vt:lpstr>Evaluation</vt:lpstr>
      <vt:lpstr>Semantic-Parsing Accuracy</vt:lpstr>
      <vt:lpstr>NLI Accuracy</vt:lpstr>
      <vt:lpstr>Adversarial Accuracy</vt:lpstr>
      <vt:lpstr>Metrics Discussion</vt:lpstr>
      <vt:lpstr>Non-Pre-trained Baselines</vt:lpstr>
      <vt:lpstr>Pre-trained Baselines [GPT-GEN]</vt:lpstr>
      <vt:lpstr>Pre-trained Baselines [BERT-GEN]</vt:lpstr>
      <vt:lpstr>Coarse-to-Fine Method</vt:lpstr>
      <vt:lpstr>Training Strategy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Human Evaluation</vt:lpstr>
      <vt:lpstr>Human Evaluation</vt:lpstr>
      <vt:lpstr>Forward Logical Dependency</vt:lpstr>
      <vt:lpstr>Challenge</vt:lpstr>
      <vt:lpstr>Takeaway Message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 Verification with Semi-Structured Knowledge</dc:title>
  <dc:creator>wenhu chen</dc:creator>
  <cp:lastModifiedBy>wenhu chen</cp:lastModifiedBy>
  <cp:revision>756</cp:revision>
  <dcterms:created xsi:type="dcterms:W3CDTF">2019-10-28T23:04:54Z</dcterms:created>
  <dcterms:modified xsi:type="dcterms:W3CDTF">2020-06-16T17:53:45Z</dcterms:modified>
</cp:coreProperties>
</file>