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6.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5" r:id="rId3"/>
    <p:sldId id="287" r:id="rId4"/>
    <p:sldId id="286" r:id="rId5"/>
    <p:sldId id="296" r:id="rId6"/>
    <p:sldId id="264" r:id="rId7"/>
    <p:sldId id="260" r:id="rId8"/>
    <p:sldId id="292" r:id="rId9"/>
    <p:sldId id="267" r:id="rId10"/>
    <p:sldId id="299" r:id="rId11"/>
    <p:sldId id="280" r:id="rId12"/>
    <p:sldId id="293" r:id="rId13"/>
    <p:sldId id="294" r:id="rId14"/>
    <p:sldId id="297" r:id="rId15"/>
    <p:sldId id="298" r:id="rId16"/>
    <p:sldId id="295" r:id="rId17"/>
    <p:sldId id="283" r:id="rId18"/>
    <p:sldId id="272" r:id="rId19"/>
    <p:sldId id="290" r:id="rId20"/>
    <p:sldId id="291" r:id="rId21"/>
    <p:sldId id="30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B4C7E7"/>
    <a:srgbClr val="699C93"/>
    <a:srgbClr val="BD8F9C"/>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60" autoAdjust="0"/>
  </p:normalViewPr>
  <p:slideViewPr>
    <p:cSldViewPr snapToGrid="0">
      <p:cViewPr varScale="1">
        <p:scale>
          <a:sx n="58" d="100"/>
          <a:sy n="58" d="100"/>
        </p:scale>
        <p:origin x="91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Report\papers\ACL2018\low-resource.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Report\papers\ACL2018\low-resource.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Report\papers\ACL2018\low-resource.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084848319868115E-2"/>
          <c:y val="5.8514312930294979E-2"/>
          <c:w val="0.20283041845578115"/>
          <c:h val="0.67913170232340092"/>
        </c:manualLayout>
      </c:layout>
      <c:barChart>
        <c:barDir val="col"/>
        <c:grouping val="clustered"/>
        <c:varyColors val="0"/>
        <c:ser>
          <c:idx val="0"/>
          <c:order val="0"/>
          <c:tx>
            <c:strRef>
              <c:f>Sheet1!$B$1</c:f>
              <c:strCache>
                <c:ptCount val="1"/>
                <c:pt idx="0">
                  <c:v>NMT</c:v>
                </c:pt>
              </c:strCache>
            </c:strRef>
          </c:tx>
          <c:spPr>
            <a:solidFill>
              <a:schemeClr val="accent1"/>
            </a:solidFill>
            <a:ln>
              <a:noFill/>
            </a:ln>
            <a:effectLst/>
          </c:spPr>
          <c:invertIfNegative val="0"/>
          <c:cat>
            <c:strRef>
              <c:f>Sheet1!$A$2</c:f>
              <c:strCache>
                <c:ptCount val="1"/>
                <c:pt idx="0">
                  <c:v>EN2AR</c:v>
                </c:pt>
              </c:strCache>
            </c:strRef>
          </c:cat>
          <c:val>
            <c:numRef>
              <c:f>Sheet1!$B$2</c:f>
              <c:numCache>
                <c:formatCode>General</c:formatCode>
                <c:ptCount val="1"/>
                <c:pt idx="0">
                  <c:v>18.03</c:v>
                </c:pt>
              </c:numCache>
            </c:numRef>
          </c:val>
          <c:extLst>
            <c:ext xmlns:c16="http://schemas.microsoft.com/office/drawing/2014/chart" uri="{C3380CC4-5D6E-409C-BE32-E72D297353CC}">
              <c16:uniqueId val="{00000000-AD4C-43C4-AE16-5142598EB4A7}"/>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EN2AR</c:v>
                </c:pt>
              </c:strCache>
            </c:strRef>
          </c:cat>
          <c:val>
            <c:numRef>
              <c:f>Sheet1!$C$2</c:f>
              <c:numCache>
                <c:formatCode>General</c:formatCode>
                <c:ptCount val="1"/>
                <c:pt idx="0">
                  <c:v>19.440000000000001</c:v>
                </c:pt>
              </c:numCache>
            </c:numRef>
          </c:val>
          <c:extLst>
            <c:ext xmlns:c16="http://schemas.microsoft.com/office/drawing/2014/chart" uri="{C3380CC4-5D6E-409C-BE32-E72D297353CC}">
              <c16:uniqueId val="{00000001-AD4C-43C4-AE16-5142598EB4A7}"/>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EN2AR</c:v>
                </c:pt>
              </c:strCache>
            </c:strRef>
          </c:cat>
          <c:val>
            <c:numRef>
              <c:f>Sheet1!$D$2</c:f>
              <c:numCache>
                <c:formatCode>General</c:formatCode>
                <c:ptCount val="1"/>
                <c:pt idx="0">
                  <c:v>19.02</c:v>
                </c:pt>
              </c:numCache>
            </c:numRef>
          </c:val>
          <c:extLst>
            <c:ext xmlns:c16="http://schemas.microsoft.com/office/drawing/2014/chart" uri="{C3380CC4-5D6E-409C-BE32-E72D297353CC}">
              <c16:uniqueId val="{00000002-AD4C-43C4-AE16-5142598EB4A7}"/>
            </c:ext>
          </c:extLst>
        </c:ser>
        <c:ser>
          <c:idx val="3"/>
          <c:order val="3"/>
          <c:tx>
            <c:strRef>
              <c:f>Sheet1!$E$1</c:f>
              <c:strCache>
                <c:ptCount val="1"/>
                <c:pt idx="0">
                  <c:v>TA-NMT</c:v>
                </c:pt>
              </c:strCache>
            </c:strRef>
          </c:tx>
          <c:spPr>
            <a:solidFill>
              <a:schemeClr val="accent4"/>
            </a:solidFill>
            <a:ln>
              <a:noFill/>
            </a:ln>
            <a:effectLst/>
          </c:spPr>
          <c:invertIfNegative val="0"/>
          <c:cat>
            <c:strRef>
              <c:f>Sheet1!$A$2</c:f>
              <c:strCache>
                <c:ptCount val="1"/>
                <c:pt idx="0">
                  <c:v>EN2AR</c:v>
                </c:pt>
              </c:strCache>
            </c:strRef>
          </c:cat>
          <c:val>
            <c:numRef>
              <c:f>Sheet1!$E$2</c:f>
              <c:numCache>
                <c:formatCode>General</c:formatCode>
                <c:ptCount val="1"/>
                <c:pt idx="0">
                  <c:v>20.59</c:v>
                </c:pt>
              </c:numCache>
            </c:numRef>
          </c:val>
          <c:extLst>
            <c:ext xmlns:c16="http://schemas.microsoft.com/office/drawing/2014/chart" uri="{C3380CC4-5D6E-409C-BE32-E72D297353CC}">
              <c16:uniqueId val="{00000003-AD4C-43C4-AE16-5142598EB4A7}"/>
            </c:ext>
          </c:extLst>
        </c:ser>
        <c:ser>
          <c:idx val="4"/>
          <c:order val="4"/>
          <c:tx>
            <c:strRef>
              <c:f>Sheet1!$F$1</c:f>
              <c:strCache>
                <c:ptCount val="1"/>
                <c:pt idx="0">
                  <c:v>BackTrans</c:v>
                </c:pt>
              </c:strCache>
            </c:strRef>
          </c:tx>
          <c:spPr>
            <a:solidFill>
              <a:schemeClr val="accent5"/>
            </a:solidFill>
            <a:ln>
              <a:noFill/>
            </a:ln>
            <a:effectLst/>
          </c:spPr>
          <c:invertIfNegative val="0"/>
          <c:cat>
            <c:strRef>
              <c:f>Sheet1!$A$2</c:f>
              <c:strCache>
                <c:ptCount val="1"/>
                <c:pt idx="0">
                  <c:v>EN2AR</c:v>
                </c:pt>
              </c:strCache>
            </c:strRef>
          </c:cat>
          <c:val>
            <c:numRef>
              <c:f>Sheet1!$F$2</c:f>
              <c:numCache>
                <c:formatCode>General</c:formatCode>
                <c:ptCount val="1"/>
                <c:pt idx="0">
                  <c:v>22.19</c:v>
                </c:pt>
              </c:numCache>
            </c:numRef>
          </c:val>
          <c:extLst>
            <c:ext xmlns:c16="http://schemas.microsoft.com/office/drawing/2014/chart" uri="{C3380CC4-5D6E-409C-BE32-E72D297353CC}">
              <c16:uniqueId val="{00000004-AD4C-43C4-AE16-5142598EB4A7}"/>
            </c:ext>
          </c:extLst>
        </c:ser>
        <c:ser>
          <c:idx val="5"/>
          <c:order val="5"/>
          <c:tx>
            <c:strRef>
              <c:f>Sheet1!$G$1</c:f>
              <c:strCache>
                <c:ptCount val="1"/>
                <c:pt idx="0">
                  <c:v>TA-NMT(GI)</c:v>
                </c:pt>
              </c:strCache>
            </c:strRef>
          </c:tx>
          <c:spPr>
            <a:solidFill>
              <a:schemeClr val="accent6"/>
            </a:solidFill>
            <a:ln>
              <a:noFill/>
            </a:ln>
            <a:effectLst/>
          </c:spPr>
          <c:invertIfNegative val="0"/>
          <c:cat>
            <c:strRef>
              <c:f>Sheet1!$A$2</c:f>
              <c:strCache>
                <c:ptCount val="1"/>
                <c:pt idx="0">
                  <c:v>EN2AR</c:v>
                </c:pt>
              </c:strCache>
            </c:strRef>
          </c:cat>
          <c:val>
            <c:numRef>
              <c:f>Sheet1!$G$2</c:f>
              <c:numCache>
                <c:formatCode>General</c:formatCode>
                <c:ptCount val="1"/>
                <c:pt idx="0">
                  <c:v>23.16</c:v>
                </c:pt>
              </c:numCache>
            </c:numRef>
          </c:val>
          <c:extLst>
            <c:ext xmlns:c16="http://schemas.microsoft.com/office/drawing/2014/chart" uri="{C3380CC4-5D6E-409C-BE32-E72D297353CC}">
              <c16:uniqueId val="{00000005-AD4C-43C4-AE16-5142598EB4A7}"/>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24"/>
          <c:min val="1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HE2EN</c:v>
                </c:pt>
              </c:strCache>
            </c:strRef>
          </c:cat>
          <c:val>
            <c:numRef>
              <c:f>Sheet1!$B$2</c:f>
              <c:numCache>
                <c:formatCode>General</c:formatCode>
                <c:ptCount val="1"/>
                <c:pt idx="0">
                  <c:v>28.32</c:v>
                </c:pt>
              </c:numCache>
            </c:numRef>
          </c:val>
          <c:extLst>
            <c:ext xmlns:c16="http://schemas.microsoft.com/office/drawing/2014/chart" uri="{C3380CC4-5D6E-409C-BE32-E72D297353CC}">
              <c16:uniqueId val="{00000000-9487-426A-893C-1E5209591EE8}"/>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HE2EN</c:v>
                </c:pt>
              </c:strCache>
            </c:strRef>
          </c:cat>
          <c:val>
            <c:numRef>
              <c:f>Sheet1!$C$2</c:f>
              <c:numCache>
                <c:formatCode>General</c:formatCode>
                <c:ptCount val="1"/>
                <c:pt idx="0">
                  <c:v>28.05</c:v>
                </c:pt>
              </c:numCache>
            </c:numRef>
          </c:val>
          <c:extLst>
            <c:ext xmlns:c16="http://schemas.microsoft.com/office/drawing/2014/chart" uri="{C3380CC4-5D6E-409C-BE32-E72D297353CC}">
              <c16:uniqueId val="{00000001-9487-426A-893C-1E5209591EE8}"/>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HE2EN</c:v>
                </c:pt>
              </c:strCache>
            </c:strRef>
          </c:cat>
          <c:val>
            <c:numRef>
              <c:f>Sheet1!$D$2</c:f>
              <c:numCache>
                <c:formatCode>General</c:formatCode>
                <c:ptCount val="1"/>
                <c:pt idx="0">
                  <c:v>28.42</c:v>
                </c:pt>
              </c:numCache>
            </c:numRef>
          </c:val>
          <c:extLst>
            <c:ext xmlns:c16="http://schemas.microsoft.com/office/drawing/2014/chart" uri="{C3380CC4-5D6E-409C-BE32-E72D297353CC}">
              <c16:uniqueId val="{00000002-9487-426A-893C-1E5209591EE8}"/>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HE2EN</c:v>
                </c:pt>
              </c:strCache>
            </c:strRef>
          </c:cat>
          <c:val>
            <c:numRef>
              <c:f>Sheet1!$E$2</c:f>
              <c:numCache>
                <c:formatCode>General</c:formatCode>
                <c:ptCount val="1"/>
                <c:pt idx="0">
                  <c:v>29.28</c:v>
                </c:pt>
              </c:numCache>
            </c:numRef>
          </c:val>
          <c:extLst>
            <c:ext xmlns:c16="http://schemas.microsoft.com/office/drawing/2014/chart" uri="{C3380CC4-5D6E-409C-BE32-E72D297353CC}">
              <c16:uniqueId val="{00000003-9487-426A-893C-1E5209591EE8}"/>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HE2EN</c:v>
                </c:pt>
              </c:strCache>
            </c:strRef>
          </c:cat>
          <c:val>
            <c:numRef>
              <c:f>Sheet1!$F$2</c:f>
              <c:numCache>
                <c:formatCode>General</c:formatCode>
                <c:ptCount val="1"/>
                <c:pt idx="0">
                  <c:v>28.55</c:v>
                </c:pt>
              </c:numCache>
            </c:numRef>
          </c:val>
          <c:extLst>
            <c:ext xmlns:c16="http://schemas.microsoft.com/office/drawing/2014/chart" uri="{C3380CC4-5D6E-409C-BE32-E72D297353CC}">
              <c16:uniqueId val="{00000004-9487-426A-893C-1E5209591EE8}"/>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HE2EN</c:v>
                </c:pt>
              </c:strCache>
            </c:strRef>
          </c:cat>
          <c:val>
            <c:numRef>
              <c:f>Sheet1!$G$2</c:f>
              <c:numCache>
                <c:formatCode>General</c:formatCode>
                <c:ptCount val="1"/>
                <c:pt idx="0">
                  <c:v>29.94</c:v>
                </c:pt>
              </c:numCache>
            </c:numRef>
          </c:val>
          <c:extLst>
            <c:ext xmlns:c16="http://schemas.microsoft.com/office/drawing/2014/chart" uri="{C3380CC4-5D6E-409C-BE32-E72D297353CC}">
              <c16:uniqueId val="{00000005-9487-426A-893C-1E5209591EE8}"/>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30"/>
          <c:min val="27"/>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majorUnit val="0.5"/>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084848319868115E-2"/>
          <c:y val="5.8514312930294979E-2"/>
          <c:w val="0.20283041845578115"/>
          <c:h val="0.67913170232340092"/>
        </c:manualLayout>
      </c:layout>
      <c:barChart>
        <c:barDir val="col"/>
        <c:grouping val="clustered"/>
        <c:varyColors val="0"/>
        <c:ser>
          <c:idx val="0"/>
          <c:order val="0"/>
          <c:tx>
            <c:strRef>
              <c:f>Sheet1!$B$1</c:f>
              <c:strCache>
                <c:ptCount val="1"/>
                <c:pt idx="0">
                  <c:v>NMT</c:v>
                </c:pt>
              </c:strCache>
            </c:strRef>
          </c:tx>
          <c:spPr>
            <a:solidFill>
              <a:schemeClr val="accent1"/>
            </a:solidFill>
            <a:ln>
              <a:noFill/>
            </a:ln>
            <a:effectLst/>
          </c:spPr>
          <c:invertIfNegative val="0"/>
          <c:cat>
            <c:strRef>
              <c:f>Sheet1!$A$2</c:f>
              <c:strCache>
                <c:ptCount val="1"/>
                <c:pt idx="0">
                  <c:v>EN2HE</c:v>
                </c:pt>
              </c:strCache>
            </c:strRef>
          </c:cat>
          <c:val>
            <c:numRef>
              <c:f>Sheet1!$B$2</c:f>
              <c:numCache>
                <c:formatCode>General</c:formatCode>
                <c:ptCount val="1"/>
                <c:pt idx="0">
                  <c:v>17.940000000000001</c:v>
                </c:pt>
              </c:numCache>
            </c:numRef>
          </c:val>
          <c:extLst>
            <c:ext xmlns:c16="http://schemas.microsoft.com/office/drawing/2014/chart" uri="{C3380CC4-5D6E-409C-BE32-E72D297353CC}">
              <c16:uniqueId val="{00000000-E24F-4298-A6F2-B5BEC1C7F774}"/>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EN2HE</c:v>
                </c:pt>
              </c:strCache>
            </c:strRef>
          </c:cat>
          <c:val>
            <c:numRef>
              <c:f>Sheet1!$C$2</c:f>
              <c:numCache>
                <c:formatCode>General</c:formatCode>
                <c:ptCount val="1"/>
                <c:pt idx="0">
                  <c:v>17.39</c:v>
                </c:pt>
              </c:numCache>
            </c:numRef>
          </c:val>
          <c:extLst>
            <c:ext xmlns:c16="http://schemas.microsoft.com/office/drawing/2014/chart" uri="{C3380CC4-5D6E-409C-BE32-E72D297353CC}">
              <c16:uniqueId val="{00000001-E24F-4298-A6F2-B5BEC1C7F774}"/>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EN2HE</c:v>
                </c:pt>
              </c:strCache>
            </c:strRef>
          </c:cat>
          <c:val>
            <c:numRef>
              <c:f>Sheet1!$D$2</c:f>
              <c:numCache>
                <c:formatCode>General</c:formatCode>
                <c:ptCount val="1"/>
                <c:pt idx="0">
                  <c:v>17.93</c:v>
                </c:pt>
              </c:numCache>
            </c:numRef>
          </c:val>
          <c:extLst>
            <c:ext xmlns:c16="http://schemas.microsoft.com/office/drawing/2014/chart" uri="{C3380CC4-5D6E-409C-BE32-E72D297353CC}">
              <c16:uniqueId val="{00000002-E24F-4298-A6F2-B5BEC1C7F774}"/>
            </c:ext>
          </c:extLst>
        </c:ser>
        <c:ser>
          <c:idx val="3"/>
          <c:order val="3"/>
          <c:tx>
            <c:strRef>
              <c:f>Sheet1!$E$1</c:f>
              <c:strCache>
                <c:ptCount val="1"/>
                <c:pt idx="0">
                  <c:v>TA-NMT</c:v>
                </c:pt>
              </c:strCache>
            </c:strRef>
          </c:tx>
          <c:spPr>
            <a:solidFill>
              <a:schemeClr val="accent4"/>
            </a:solidFill>
            <a:ln>
              <a:noFill/>
            </a:ln>
            <a:effectLst/>
          </c:spPr>
          <c:invertIfNegative val="0"/>
          <c:cat>
            <c:strRef>
              <c:f>Sheet1!$A$2</c:f>
              <c:strCache>
                <c:ptCount val="1"/>
                <c:pt idx="0">
                  <c:v>EN2HE</c:v>
                </c:pt>
              </c:strCache>
            </c:strRef>
          </c:cat>
          <c:val>
            <c:numRef>
              <c:f>Sheet1!$E$2</c:f>
              <c:numCache>
                <c:formatCode>General</c:formatCode>
                <c:ptCount val="1"/>
                <c:pt idx="0">
                  <c:v>19.190000000000001</c:v>
                </c:pt>
              </c:numCache>
            </c:numRef>
          </c:val>
          <c:extLst>
            <c:ext xmlns:c16="http://schemas.microsoft.com/office/drawing/2014/chart" uri="{C3380CC4-5D6E-409C-BE32-E72D297353CC}">
              <c16:uniqueId val="{00000003-E24F-4298-A6F2-B5BEC1C7F774}"/>
            </c:ext>
          </c:extLst>
        </c:ser>
        <c:ser>
          <c:idx val="4"/>
          <c:order val="4"/>
          <c:tx>
            <c:strRef>
              <c:f>Sheet1!$F$1</c:f>
              <c:strCache>
                <c:ptCount val="1"/>
                <c:pt idx="0">
                  <c:v>BackTrans</c:v>
                </c:pt>
              </c:strCache>
            </c:strRef>
          </c:tx>
          <c:spPr>
            <a:solidFill>
              <a:schemeClr val="accent5"/>
            </a:solidFill>
            <a:ln>
              <a:noFill/>
            </a:ln>
            <a:effectLst/>
          </c:spPr>
          <c:invertIfNegative val="0"/>
          <c:cat>
            <c:strRef>
              <c:f>Sheet1!$A$2</c:f>
              <c:strCache>
                <c:ptCount val="1"/>
                <c:pt idx="0">
                  <c:v>EN2HE</c:v>
                </c:pt>
              </c:strCache>
            </c:strRef>
          </c:cat>
          <c:val>
            <c:numRef>
              <c:f>Sheet1!$F$2</c:f>
              <c:numCache>
                <c:formatCode>General</c:formatCode>
                <c:ptCount val="1"/>
                <c:pt idx="0">
                  <c:v>18.690000000000001</c:v>
                </c:pt>
              </c:numCache>
            </c:numRef>
          </c:val>
          <c:extLst>
            <c:ext xmlns:c16="http://schemas.microsoft.com/office/drawing/2014/chart" uri="{C3380CC4-5D6E-409C-BE32-E72D297353CC}">
              <c16:uniqueId val="{00000004-E24F-4298-A6F2-B5BEC1C7F774}"/>
            </c:ext>
          </c:extLst>
        </c:ser>
        <c:ser>
          <c:idx val="5"/>
          <c:order val="5"/>
          <c:tx>
            <c:strRef>
              <c:f>Sheet1!$G$1</c:f>
              <c:strCache>
                <c:ptCount val="1"/>
                <c:pt idx="0">
                  <c:v>TA-NMT(GI)</c:v>
                </c:pt>
              </c:strCache>
            </c:strRef>
          </c:tx>
          <c:spPr>
            <a:solidFill>
              <a:schemeClr val="accent6"/>
            </a:solidFill>
            <a:ln>
              <a:noFill/>
            </a:ln>
            <a:effectLst/>
          </c:spPr>
          <c:invertIfNegative val="0"/>
          <c:cat>
            <c:strRef>
              <c:f>Sheet1!$A$2</c:f>
              <c:strCache>
                <c:ptCount val="1"/>
                <c:pt idx="0">
                  <c:v>EN2HE</c:v>
                </c:pt>
              </c:strCache>
            </c:strRef>
          </c:cat>
          <c:val>
            <c:numRef>
              <c:f>Sheet1!$G$2</c:f>
              <c:numCache>
                <c:formatCode>General</c:formatCode>
                <c:ptCount val="1"/>
                <c:pt idx="0">
                  <c:v>19.899999999999999</c:v>
                </c:pt>
              </c:numCache>
            </c:numRef>
          </c:val>
          <c:extLst>
            <c:ext xmlns:c16="http://schemas.microsoft.com/office/drawing/2014/chart" uri="{C3380CC4-5D6E-409C-BE32-E72D297353CC}">
              <c16:uniqueId val="{00000005-E24F-4298-A6F2-B5BEC1C7F774}"/>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20"/>
          <c:min val="16"/>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majorUnit val="0.5"/>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FR2HE</c:v>
                </c:pt>
              </c:strCache>
            </c:strRef>
          </c:cat>
          <c:val>
            <c:numRef>
              <c:f>Sheet1!$B$2</c:f>
              <c:numCache>
                <c:formatCode>General</c:formatCode>
                <c:ptCount val="1"/>
                <c:pt idx="0">
                  <c:v>11.86</c:v>
                </c:pt>
              </c:numCache>
            </c:numRef>
          </c:val>
          <c:extLst>
            <c:ext xmlns:c16="http://schemas.microsoft.com/office/drawing/2014/chart" uri="{C3380CC4-5D6E-409C-BE32-E72D297353CC}">
              <c16:uniqueId val="{00000000-79F1-4594-AF69-589F36C323E1}"/>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FR2HE</c:v>
                </c:pt>
              </c:strCache>
            </c:strRef>
          </c:cat>
          <c:val>
            <c:numRef>
              <c:f>Sheet1!$C$2</c:f>
              <c:numCache>
                <c:formatCode>General</c:formatCode>
                <c:ptCount val="1"/>
                <c:pt idx="0">
                  <c:v>12.77</c:v>
                </c:pt>
              </c:numCache>
            </c:numRef>
          </c:val>
          <c:extLst>
            <c:ext xmlns:c16="http://schemas.microsoft.com/office/drawing/2014/chart" uri="{C3380CC4-5D6E-409C-BE32-E72D297353CC}">
              <c16:uniqueId val="{00000001-79F1-4594-AF69-589F36C323E1}"/>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FR2HE</c:v>
                </c:pt>
              </c:strCache>
            </c:strRef>
          </c:cat>
          <c:val>
            <c:numRef>
              <c:f>Sheet1!$D$2</c:f>
              <c:numCache>
                <c:formatCode>General</c:formatCode>
                <c:ptCount val="1"/>
                <c:pt idx="0">
                  <c:v>12.04</c:v>
                </c:pt>
              </c:numCache>
            </c:numRef>
          </c:val>
          <c:extLst>
            <c:ext xmlns:c16="http://schemas.microsoft.com/office/drawing/2014/chart" uri="{C3380CC4-5D6E-409C-BE32-E72D297353CC}">
              <c16:uniqueId val="{00000002-79F1-4594-AF69-589F36C323E1}"/>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FR2HE</c:v>
                </c:pt>
              </c:strCache>
            </c:strRef>
          </c:cat>
          <c:val>
            <c:numRef>
              <c:f>Sheet1!$E$2</c:f>
              <c:numCache>
                <c:formatCode>General</c:formatCode>
                <c:ptCount val="1"/>
                <c:pt idx="0">
                  <c:v>12.76</c:v>
                </c:pt>
              </c:numCache>
            </c:numRef>
          </c:val>
          <c:extLst>
            <c:ext xmlns:c16="http://schemas.microsoft.com/office/drawing/2014/chart" uri="{C3380CC4-5D6E-409C-BE32-E72D297353CC}">
              <c16:uniqueId val="{00000003-79F1-4594-AF69-589F36C323E1}"/>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FR2HE</c:v>
                </c:pt>
              </c:strCache>
            </c:strRef>
          </c:cat>
          <c:val>
            <c:numRef>
              <c:f>Sheet1!$F$2</c:f>
              <c:numCache>
                <c:formatCode>General</c:formatCode>
                <c:ptCount val="1"/>
                <c:pt idx="0">
                  <c:v>12.31</c:v>
                </c:pt>
              </c:numCache>
            </c:numRef>
          </c:val>
          <c:extLst>
            <c:ext xmlns:c16="http://schemas.microsoft.com/office/drawing/2014/chart" uri="{C3380CC4-5D6E-409C-BE32-E72D297353CC}">
              <c16:uniqueId val="{00000004-79F1-4594-AF69-589F36C323E1}"/>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FR2HE</c:v>
                </c:pt>
              </c:strCache>
            </c:strRef>
          </c:cat>
          <c:val>
            <c:numRef>
              <c:f>Sheet1!$G$2</c:f>
              <c:numCache>
                <c:formatCode>General</c:formatCode>
                <c:ptCount val="1"/>
                <c:pt idx="0">
                  <c:v>13.54</c:v>
                </c:pt>
              </c:numCache>
            </c:numRef>
          </c:val>
          <c:extLst>
            <c:ext xmlns:c16="http://schemas.microsoft.com/office/drawing/2014/chart" uri="{C3380CC4-5D6E-409C-BE32-E72D297353CC}">
              <c16:uniqueId val="{00000005-79F1-4594-AF69-589F36C323E1}"/>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14"/>
          <c:min val="10"/>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HE2FR</c:v>
                </c:pt>
              </c:strCache>
            </c:strRef>
          </c:cat>
          <c:val>
            <c:numRef>
              <c:f>Sheet1!$B$2</c:f>
              <c:numCache>
                <c:formatCode>General</c:formatCode>
                <c:ptCount val="1"/>
                <c:pt idx="0">
                  <c:v>21.67</c:v>
                </c:pt>
              </c:numCache>
            </c:numRef>
          </c:val>
          <c:extLst>
            <c:ext xmlns:c16="http://schemas.microsoft.com/office/drawing/2014/chart" uri="{C3380CC4-5D6E-409C-BE32-E72D297353CC}">
              <c16:uniqueId val="{00000000-66E9-4752-99D6-8E135386E2D2}"/>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HE2FR</c:v>
                </c:pt>
              </c:strCache>
            </c:strRef>
          </c:cat>
          <c:val>
            <c:numRef>
              <c:f>Sheet1!$C$2</c:f>
              <c:numCache>
                <c:formatCode>General</c:formatCode>
                <c:ptCount val="1"/>
                <c:pt idx="0">
                  <c:v>21.87</c:v>
                </c:pt>
              </c:numCache>
            </c:numRef>
          </c:val>
          <c:extLst>
            <c:ext xmlns:c16="http://schemas.microsoft.com/office/drawing/2014/chart" uri="{C3380CC4-5D6E-409C-BE32-E72D297353CC}">
              <c16:uniqueId val="{00000001-66E9-4752-99D6-8E135386E2D2}"/>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HE2FR</c:v>
                </c:pt>
              </c:strCache>
            </c:strRef>
          </c:cat>
          <c:val>
            <c:numRef>
              <c:f>Sheet1!$D$2</c:f>
              <c:numCache>
                <c:formatCode>General</c:formatCode>
                <c:ptCount val="1"/>
                <c:pt idx="0">
                  <c:v>21.99</c:v>
                </c:pt>
              </c:numCache>
            </c:numRef>
          </c:val>
          <c:extLst>
            <c:ext xmlns:c16="http://schemas.microsoft.com/office/drawing/2014/chart" uri="{C3380CC4-5D6E-409C-BE32-E72D297353CC}">
              <c16:uniqueId val="{00000002-66E9-4752-99D6-8E135386E2D2}"/>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HE2FR</c:v>
                </c:pt>
              </c:strCache>
            </c:strRef>
          </c:cat>
          <c:val>
            <c:numRef>
              <c:f>Sheet1!$E$2</c:f>
              <c:numCache>
                <c:formatCode>General</c:formatCode>
                <c:ptCount val="1"/>
                <c:pt idx="0">
                  <c:v>22.62</c:v>
                </c:pt>
              </c:numCache>
            </c:numRef>
          </c:val>
          <c:extLst>
            <c:ext xmlns:c16="http://schemas.microsoft.com/office/drawing/2014/chart" uri="{C3380CC4-5D6E-409C-BE32-E72D297353CC}">
              <c16:uniqueId val="{00000003-66E9-4752-99D6-8E135386E2D2}"/>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HE2FR</c:v>
                </c:pt>
              </c:strCache>
            </c:strRef>
          </c:cat>
          <c:val>
            <c:numRef>
              <c:f>Sheet1!$F$2</c:f>
              <c:numCache>
                <c:formatCode>General</c:formatCode>
                <c:ptCount val="1"/>
                <c:pt idx="0">
                  <c:v>21.63</c:v>
                </c:pt>
              </c:numCache>
            </c:numRef>
          </c:val>
          <c:extLst>
            <c:ext xmlns:c16="http://schemas.microsoft.com/office/drawing/2014/chart" uri="{C3380CC4-5D6E-409C-BE32-E72D297353CC}">
              <c16:uniqueId val="{00000004-66E9-4752-99D6-8E135386E2D2}"/>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HE2FR</c:v>
                </c:pt>
              </c:strCache>
            </c:strRef>
          </c:cat>
          <c:val>
            <c:numRef>
              <c:f>Sheet1!$G$2</c:f>
              <c:numCache>
                <c:formatCode>General</c:formatCode>
                <c:ptCount val="1"/>
                <c:pt idx="0">
                  <c:v>23.55</c:v>
                </c:pt>
              </c:numCache>
            </c:numRef>
          </c:val>
          <c:extLst>
            <c:ext xmlns:c16="http://schemas.microsoft.com/office/drawing/2014/chart" uri="{C3380CC4-5D6E-409C-BE32-E72D297353CC}">
              <c16:uniqueId val="{00000005-66E9-4752-99D6-8E135386E2D2}"/>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24"/>
          <c:min val="20"/>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RO2EN</c:v>
                </c:pt>
              </c:strCache>
            </c:strRef>
          </c:cat>
          <c:val>
            <c:numRef>
              <c:f>Sheet1!$B$2</c:f>
              <c:numCache>
                <c:formatCode>General</c:formatCode>
                <c:ptCount val="1"/>
                <c:pt idx="0">
                  <c:v>40.630000000000003</c:v>
                </c:pt>
              </c:numCache>
            </c:numRef>
          </c:val>
          <c:extLst>
            <c:ext xmlns:c16="http://schemas.microsoft.com/office/drawing/2014/chart" uri="{C3380CC4-5D6E-409C-BE32-E72D297353CC}">
              <c16:uniqueId val="{00000000-5692-40C9-AA27-21A7CD83B9C7}"/>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RO2EN</c:v>
                </c:pt>
              </c:strCache>
            </c:strRef>
          </c:cat>
          <c:val>
            <c:numRef>
              <c:f>Sheet1!$C$2</c:f>
              <c:numCache>
                <c:formatCode>General</c:formatCode>
                <c:ptCount val="1"/>
                <c:pt idx="0">
                  <c:v>39.979999999999997</c:v>
                </c:pt>
              </c:numCache>
            </c:numRef>
          </c:val>
          <c:extLst>
            <c:ext xmlns:c16="http://schemas.microsoft.com/office/drawing/2014/chart" uri="{C3380CC4-5D6E-409C-BE32-E72D297353CC}">
              <c16:uniqueId val="{00000001-5692-40C9-AA27-21A7CD83B9C7}"/>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RO2EN</c:v>
                </c:pt>
              </c:strCache>
            </c:strRef>
          </c:cat>
          <c:val>
            <c:numRef>
              <c:f>Sheet1!$D$2</c:f>
              <c:numCache>
                <c:formatCode>General</c:formatCode>
                <c:ptCount val="1"/>
                <c:pt idx="0">
                  <c:v>40.86</c:v>
                </c:pt>
              </c:numCache>
            </c:numRef>
          </c:val>
          <c:extLst>
            <c:ext xmlns:c16="http://schemas.microsoft.com/office/drawing/2014/chart" uri="{C3380CC4-5D6E-409C-BE32-E72D297353CC}">
              <c16:uniqueId val="{00000002-5692-40C9-AA27-21A7CD83B9C7}"/>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RO2EN</c:v>
                </c:pt>
              </c:strCache>
            </c:strRef>
          </c:cat>
          <c:val>
            <c:numRef>
              <c:f>Sheet1!$E$2</c:f>
              <c:numCache>
                <c:formatCode>General</c:formatCode>
                <c:ptCount val="1"/>
                <c:pt idx="0">
                  <c:v>41.93</c:v>
                </c:pt>
              </c:numCache>
            </c:numRef>
          </c:val>
          <c:extLst>
            <c:ext xmlns:c16="http://schemas.microsoft.com/office/drawing/2014/chart" uri="{C3380CC4-5D6E-409C-BE32-E72D297353CC}">
              <c16:uniqueId val="{00000003-5692-40C9-AA27-21A7CD83B9C7}"/>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RO2EN</c:v>
                </c:pt>
              </c:strCache>
            </c:strRef>
          </c:cat>
          <c:val>
            <c:numRef>
              <c:f>Sheet1!$F$2</c:f>
              <c:numCache>
                <c:formatCode>General</c:formatCode>
                <c:ptCount val="1"/>
                <c:pt idx="0">
                  <c:v>41.03</c:v>
                </c:pt>
              </c:numCache>
            </c:numRef>
          </c:val>
          <c:extLst>
            <c:ext xmlns:c16="http://schemas.microsoft.com/office/drawing/2014/chart" uri="{C3380CC4-5D6E-409C-BE32-E72D297353CC}">
              <c16:uniqueId val="{00000004-5692-40C9-AA27-21A7CD83B9C7}"/>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RO2EN</c:v>
                </c:pt>
              </c:strCache>
            </c:strRef>
          </c:cat>
          <c:val>
            <c:numRef>
              <c:f>Sheet1!$G$2</c:f>
              <c:numCache>
                <c:formatCode>General</c:formatCode>
                <c:ptCount val="1"/>
                <c:pt idx="0">
                  <c:v>42.61</c:v>
                </c:pt>
              </c:numCache>
            </c:numRef>
          </c:val>
          <c:extLst>
            <c:ext xmlns:c16="http://schemas.microsoft.com/office/drawing/2014/chart" uri="{C3380CC4-5D6E-409C-BE32-E72D297353CC}">
              <c16:uniqueId val="{00000005-5692-40C9-AA27-21A7CD83B9C7}"/>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43"/>
          <c:min val="38"/>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FR2RO</c:v>
                </c:pt>
              </c:strCache>
            </c:strRef>
          </c:cat>
          <c:val>
            <c:numRef>
              <c:f>Sheet1!$B$2</c:f>
              <c:numCache>
                <c:formatCode>General</c:formatCode>
                <c:ptCount val="1"/>
                <c:pt idx="0">
                  <c:v>17.34</c:v>
                </c:pt>
              </c:numCache>
            </c:numRef>
          </c:val>
          <c:extLst>
            <c:ext xmlns:c16="http://schemas.microsoft.com/office/drawing/2014/chart" uri="{C3380CC4-5D6E-409C-BE32-E72D297353CC}">
              <c16:uniqueId val="{00000000-4258-4812-9D76-3EBD9704182A}"/>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FR2RO</c:v>
                </c:pt>
              </c:strCache>
            </c:strRef>
          </c:cat>
          <c:val>
            <c:numRef>
              <c:f>Sheet1!$C$2</c:f>
              <c:numCache>
                <c:formatCode>General</c:formatCode>
                <c:ptCount val="1"/>
                <c:pt idx="0">
                  <c:v>18.13</c:v>
                </c:pt>
              </c:numCache>
            </c:numRef>
          </c:val>
          <c:extLst>
            <c:ext xmlns:c16="http://schemas.microsoft.com/office/drawing/2014/chart" uri="{C3380CC4-5D6E-409C-BE32-E72D297353CC}">
              <c16:uniqueId val="{00000001-4258-4812-9D76-3EBD9704182A}"/>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FR2RO</c:v>
                </c:pt>
              </c:strCache>
            </c:strRef>
          </c:cat>
          <c:val>
            <c:numRef>
              <c:f>Sheet1!$D$2</c:f>
              <c:numCache>
                <c:formatCode>General</c:formatCode>
                <c:ptCount val="1"/>
                <c:pt idx="0">
                  <c:v>17.940000000000001</c:v>
                </c:pt>
              </c:numCache>
            </c:numRef>
          </c:val>
          <c:extLst>
            <c:ext xmlns:c16="http://schemas.microsoft.com/office/drawing/2014/chart" uri="{C3380CC4-5D6E-409C-BE32-E72D297353CC}">
              <c16:uniqueId val="{00000002-4258-4812-9D76-3EBD9704182A}"/>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FR2RO</c:v>
                </c:pt>
              </c:strCache>
            </c:strRef>
          </c:cat>
          <c:val>
            <c:numRef>
              <c:f>Sheet1!$E$2</c:f>
              <c:numCache>
                <c:formatCode>General</c:formatCode>
                <c:ptCount val="1"/>
                <c:pt idx="0">
                  <c:v>18.53</c:v>
                </c:pt>
              </c:numCache>
            </c:numRef>
          </c:val>
          <c:extLst>
            <c:ext xmlns:c16="http://schemas.microsoft.com/office/drawing/2014/chart" uri="{C3380CC4-5D6E-409C-BE32-E72D297353CC}">
              <c16:uniqueId val="{00000003-4258-4812-9D76-3EBD9704182A}"/>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FR2RO</c:v>
                </c:pt>
              </c:strCache>
            </c:strRef>
          </c:cat>
          <c:val>
            <c:numRef>
              <c:f>Sheet1!$F$2</c:f>
              <c:numCache>
                <c:formatCode>General</c:formatCode>
                <c:ptCount val="1"/>
                <c:pt idx="0">
                  <c:v>18.190000000000001</c:v>
                </c:pt>
              </c:numCache>
            </c:numRef>
          </c:val>
          <c:extLst>
            <c:ext xmlns:c16="http://schemas.microsoft.com/office/drawing/2014/chart" uri="{C3380CC4-5D6E-409C-BE32-E72D297353CC}">
              <c16:uniqueId val="{00000004-4258-4812-9D76-3EBD9704182A}"/>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FR2RO</c:v>
                </c:pt>
              </c:strCache>
            </c:strRef>
          </c:cat>
          <c:val>
            <c:numRef>
              <c:f>Sheet1!$G$2</c:f>
              <c:numCache>
                <c:formatCode>General</c:formatCode>
                <c:ptCount val="1"/>
                <c:pt idx="0">
                  <c:v>19.3</c:v>
                </c:pt>
              </c:numCache>
            </c:numRef>
          </c:val>
          <c:extLst>
            <c:ext xmlns:c16="http://schemas.microsoft.com/office/drawing/2014/chart" uri="{C3380CC4-5D6E-409C-BE32-E72D297353CC}">
              <c16:uniqueId val="{00000005-4258-4812-9D76-3EBD9704182A}"/>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19.5"/>
          <c:min val="15"/>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RO2FR</c:v>
                </c:pt>
              </c:strCache>
            </c:strRef>
          </c:cat>
          <c:val>
            <c:numRef>
              <c:f>Sheet1!$B$2</c:f>
              <c:numCache>
                <c:formatCode>General</c:formatCode>
                <c:ptCount val="1"/>
                <c:pt idx="0">
                  <c:v>25.2</c:v>
                </c:pt>
              </c:numCache>
            </c:numRef>
          </c:val>
          <c:extLst>
            <c:ext xmlns:c16="http://schemas.microsoft.com/office/drawing/2014/chart" uri="{C3380CC4-5D6E-409C-BE32-E72D297353CC}">
              <c16:uniqueId val="{00000000-C720-41B4-A0E9-A9A4F3C14D8F}"/>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RO2FR</c:v>
                </c:pt>
              </c:strCache>
            </c:strRef>
          </c:cat>
          <c:val>
            <c:numRef>
              <c:f>Sheet1!$C$2</c:f>
              <c:numCache>
                <c:formatCode>General</c:formatCode>
                <c:ptCount val="1"/>
                <c:pt idx="0">
                  <c:v>25.47</c:v>
                </c:pt>
              </c:numCache>
            </c:numRef>
          </c:val>
          <c:extLst>
            <c:ext xmlns:c16="http://schemas.microsoft.com/office/drawing/2014/chart" uri="{C3380CC4-5D6E-409C-BE32-E72D297353CC}">
              <c16:uniqueId val="{00000001-C720-41B4-A0E9-A9A4F3C14D8F}"/>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RO2FR</c:v>
                </c:pt>
              </c:strCache>
            </c:strRef>
          </c:cat>
          <c:val>
            <c:numRef>
              <c:f>Sheet1!$D$2</c:f>
              <c:numCache>
                <c:formatCode>General</c:formatCode>
                <c:ptCount val="1"/>
                <c:pt idx="0">
                  <c:v>25.69</c:v>
                </c:pt>
              </c:numCache>
            </c:numRef>
          </c:val>
          <c:extLst>
            <c:ext xmlns:c16="http://schemas.microsoft.com/office/drawing/2014/chart" uri="{C3380CC4-5D6E-409C-BE32-E72D297353CC}">
              <c16:uniqueId val="{00000002-C720-41B4-A0E9-A9A4F3C14D8F}"/>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RO2FR</c:v>
                </c:pt>
              </c:strCache>
            </c:strRef>
          </c:cat>
          <c:val>
            <c:numRef>
              <c:f>Sheet1!$E$2</c:f>
              <c:numCache>
                <c:formatCode>General</c:formatCode>
                <c:ptCount val="1"/>
                <c:pt idx="0">
                  <c:v>26.35</c:v>
                </c:pt>
              </c:numCache>
            </c:numRef>
          </c:val>
          <c:extLst>
            <c:ext xmlns:c16="http://schemas.microsoft.com/office/drawing/2014/chart" uri="{C3380CC4-5D6E-409C-BE32-E72D297353CC}">
              <c16:uniqueId val="{00000003-C720-41B4-A0E9-A9A4F3C14D8F}"/>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RO2FR</c:v>
                </c:pt>
              </c:strCache>
            </c:strRef>
          </c:cat>
          <c:val>
            <c:numRef>
              <c:f>Sheet1!$F$2</c:f>
              <c:numCache>
                <c:formatCode>General</c:formatCode>
                <c:ptCount val="1"/>
                <c:pt idx="0">
                  <c:v>25.3</c:v>
                </c:pt>
              </c:numCache>
            </c:numRef>
          </c:val>
          <c:extLst>
            <c:ext xmlns:c16="http://schemas.microsoft.com/office/drawing/2014/chart" uri="{C3380CC4-5D6E-409C-BE32-E72D297353CC}">
              <c16:uniqueId val="{00000004-C720-41B4-A0E9-A9A4F3C14D8F}"/>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RO2FR</c:v>
                </c:pt>
              </c:strCache>
            </c:strRef>
          </c:cat>
          <c:val>
            <c:numRef>
              <c:f>Sheet1!$G$2</c:f>
              <c:numCache>
                <c:formatCode>General</c:formatCode>
                <c:ptCount val="1"/>
                <c:pt idx="0">
                  <c:v>26.53</c:v>
                </c:pt>
              </c:numCache>
            </c:numRef>
          </c:val>
          <c:extLst>
            <c:ext xmlns:c16="http://schemas.microsoft.com/office/drawing/2014/chart" uri="{C3380CC4-5D6E-409C-BE32-E72D297353CC}">
              <c16:uniqueId val="{00000005-C720-41B4-A0E9-A9A4F3C14D8F}"/>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27"/>
          <c:min val="2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Sheet6!$B$1</c:f>
              <c:strCache>
                <c:ptCount val="1"/>
                <c:pt idx="0">
                  <c:v>BackTrans</c:v>
                </c:pt>
              </c:strCache>
            </c:strRef>
          </c:tx>
          <c:spPr>
            <a:solidFill>
              <a:srgbClr val="E5A1A1">
                <a:alpha val="80000"/>
              </a:srgbClr>
            </a:solidFill>
            <a:ln>
              <a:noFill/>
            </a:ln>
            <a:effectLst/>
          </c:spPr>
          <c:invertIfNegative val="0"/>
          <c:cat>
            <c:numRef>
              <c:f>Sheet6!$A$2:$A$6</c:f>
              <c:numCache>
                <c:formatCode>0%</c:formatCode>
                <c:ptCount val="5"/>
                <c:pt idx="0">
                  <c:v>0</c:v>
                </c:pt>
                <c:pt idx="1">
                  <c:v>0.1</c:v>
                </c:pt>
                <c:pt idx="2">
                  <c:v>0.3</c:v>
                </c:pt>
                <c:pt idx="3">
                  <c:v>0.6</c:v>
                </c:pt>
                <c:pt idx="4">
                  <c:v>1</c:v>
                </c:pt>
              </c:numCache>
            </c:numRef>
          </c:cat>
          <c:val>
            <c:numRef>
              <c:f>Sheet6!$B$2:$B$6</c:f>
              <c:numCache>
                <c:formatCode>General</c:formatCode>
                <c:ptCount val="5"/>
                <c:pt idx="0">
                  <c:v>21.76</c:v>
                </c:pt>
                <c:pt idx="1">
                  <c:v>22.375</c:v>
                </c:pt>
                <c:pt idx="2">
                  <c:v>22.875</c:v>
                </c:pt>
                <c:pt idx="3">
                  <c:v>23.425000000000001</c:v>
                </c:pt>
                <c:pt idx="4">
                  <c:v>23.73</c:v>
                </c:pt>
              </c:numCache>
            </c:numRef>
          </c:val>
          <c:extLst>
            <c:ext xmlns:c16="http://schemas.microsoft.com/office/drawing/2014/chart" uri="{C3380CC4-5D6E-409C-BE32-E72D297353CC}">
              <c16:uniqueId val="{00000000-7F4D-4F53-97D2-978EC73D411A}"/>
            </c:ext>
          </c:extLst>
        </c:ser>
        <c:ser>
          <c:idx val="1"/>
          <c:order val="1"/>
          <c:tx>
            <c:strRef>
              <c:f>Sheet6!$C$1</c:f>
              <c:strCache>
                <c:ptCount val="1"/>
                <c:pt idx="0">
                  <c:v>TA-NMT(GI)</c:v>
                </c:pt>
              </c:strCache>
            </c:strRef>
          </c:tx>
          <c:spPr>
            <a:solidFill>
              <a:srgbClr val="6A91C3"/>
            </a:solidFill>
            <a:ln>
              <a:noFill/>
            </a:ln>
            <a:effectLst/>
          </c:spPr>
          <c:invertIfNegative val="0"/>
          <c:dPt>
            <c:idx val="0"/>
            <c:invertIfNegative val="0"/>
            <c:bubble3D val="0"/>
            <c:spPr>
              <a:solidFill>
                <a:srgbClr val="6A91C3"/>
              </a:solidFill>
              <a:ln>
                <a:noFill/>
              </a:ln>
              <a:effectLst/>
            </c:spPr>
            <c:extLst>
              <c:ext xmlns:c16="http://schemas.microsoft.com/office/drawing/2014/chart" uri="{C3380CC4-5D6E-409C-BE32-E72D297353CC}">
                <c16:uniqueId val="{00000002-7F4D-4F53-97D2-978EC73D411A}"/>
              </c:ext>
            </c:extLst>
          </c:dPt>
          <c:dPt>
            <c:idx val="1"/>
            <c:invertIfNegative val="0"/>
            <c:bubble3D val="0"/>
            <c:spPr>
              <a:solidFill>
                <a:srgbClr val="6A91C3"/>
              </a:solidFill>
              <a:ln>
                <a:noFill/>
              </a:ln>
              <a:effectLst/>
            </c:spPr>
            <c:extLst>
              <c:ext xmlns:c16="http://schemas.microsoft.com/office/drawing/2014/chart" uri="{C3380CC4-5D6E-409C-BE32-E72D297353CC}">
                <c16:uniqueId val="{00000004-7F4D-4F53-97D2-978EC73D411A}"/>
              </c:ext>
            </c:extLst>
          </c:dPt>
          <c:dPt>
            <c:idx val="2"/>
            <c:invertIfNegative val="0"/>
            <c:bubble3D val="0"/>
            <c:spPr>
              <a:solidFill>
                <a:srgbClr val="6A91C3"/>
              </a:solidFill>
              <a:ln>
                <a:noFill/>
              </a:ln>
              <a:effectLst/>
            </c:spPr>
            <c:extLst>
              <c:ext xmlns:c16="http://schemas.microsoft.com/office/drawing/2014/chart" uri="{C3380CC4-5D6E-409C-BE32-E72D297353CC}">
                <c16:uniqueId val="{00000006-7F4D-4F53-97D2-978EC73D411A}"/>
              </c:ext>
            </c:extLst>
          </c:dPt>
          <c:dPt>
            <c:idx val="3"/>
            <c:invertIfNegative val="0"/>
            <c:bubble3D val="0"/>
            <c:spPr>
              <a:solidFill>
                <a:srgbClr val="6A91C3"/>
              </a:solidFill>
              <a:ln>
                <a:noFill/>
              </a:ln>
              <a:effectLst/>
            </c:spPr>
            <c:extLst>
              <c:ext xmlns:c16="http://schemas.microsoft.com/office/drawing/2014/chart" uri="{C3380CC4-5D6E-409C-BE32-E72D297353CC}">
                <c16:uniqueId val="{00000008-7F4D-4F53-97D2-978EC73D411A}"/>
              </c:ext>
            </c:extLst>
          </c:dPt>
          <c:dPt>
            <c:idx val="4"/>
            <c:invertIfNegative val="0"/>
            <c:bubble3D val="0"/>
            <c:spPr>
              <a:solidFill>
                <a:srgbClr val="6A91C3"/>
              </a:solidFill>
              <a:ln>
                <a:noFill/>
              </a:ln>
              <a:effectLst/>
            </c:spPr>
            <c:extLst>
              <c:ext xmlns:c16="http://schemas.microsoft.com/office/drawing/2014/chart" uri="{C3380CC4-5D6E-409C-BE32-E72D297353CC}">
                <c16:uniqueId val="{0000000A-7F4D-4F53-97D2-978EC73D411A}"/>
              </c:ext>
            </c:extLst>
          </c:dPt>
          <c:cat>
            <c:numRef>
              <c:f>Sheet6!$A$2:$A$6</c:f>
              <c:numCache>
                <c:formatCode>0%</c:formatCode>
                <c:ptCount val="5"/>
                <c:pt idx="0">
                  <c:v>0</c:v>
                </c:pt>
                <c:pt idx="1">
                  <c:v>0.1</c:v>
                </c:pt>
                <c:pt idx="2">
                  <c:v>0.3</c:v>
                </c:pt>
                <c:pt idx="3">
                  <c:v>0.6</c:v>
                </c:pt>
                <c:pt idx="4">
                  <c:v>1</c:v>
                </c:pt>
              </c:numCache>
            </c:numRef>
          </c:cat>
          <c:val>
            <c:numRef>
              <c:f>Sheet6!$C$2:$C$6</c:f>
              <c:numCache>
                <c:formatCode>General</c:formatCode>
                <c:ptCount val="5"/>
                <c:pt idx="0">
                  <c:v>23.225000000000001</c:v>
                </c:pt>
                <c:pt idx="1">
                  <c:v>23.64</c:v>
                </c:pt>
                <c:pt idx="2">
                  <c:v>24.141500000000001</c:v>
                </c:pt>
                <c:pt idx="3">
                  <c:v>24.425000000000001</c:v>
                </c:pt>
                <c:pt idx="4">
                  <c:v>24.592500000000001</c:v>
                </c:pt>
              </c:numCache>
            </c:numRef>
          </c:val>
          <c:extLst>
            <c:ext xmlns:c16="http://schemas.microsoft.com/office/drawing/2014/chart" uri="{C3380CC4-5D6E-409C-BE32-E72D297353CC}">
              <c16:uniqueId val="{0000000B-7F4D-4F53-97D2-978EC73D411A}"/>
            </c:ext>
          </c:extLst>
        </c:ser>
        <c:dLbls>
          <c:showLegendKey val="0"/>
          <c:showVal val="0"/>
          <c:showCatName val="0"/>
          <c:showSerName val="0"/>
          <c:showPercent val="0"/>
          <c:showBubbleSize val="0"/>
        </c:dLbls>
        <c:gapWidth val="219"/>
        <c:axId val="656834128"/>
        <c:axId val="656833144"/>
      </c:barChart>
      <c:lineChart>
        <c:grouping val="standard"/>
        <c:varyColors val="0"/>
        <c:ser>
          <c:idx val="2"/>
          <c:order val="2"/>
          <c:tx>
            <c:strRef>
              <c:f>Sheet6!$D$1</c:f>
              <c:strCache>
                <c:ptCount val="1"/>
                <c:pt idx="0">
                  <c:v>BackTrans</c:v>
                </c:pt>
              </c:strCache>
            </c:strRef>
          </c:tx>
          <c:spPr>
            <a:ln w="12700" cap="rnd" cmpd="sng">
              <a:solidFill>
                <a:srgbClr val="EAB4B4"/>
              </a:solidFill>
              <a:prstDash val="lgDash"/>
              <a:round/>
            </a:ln>
            <a:effectLst/>
          </c:spPr>
          <c:marker>
            <c:symbol val="none"/>
          </c:marker>
          <c:cat>
            <c:numRef>
              <c:f>Sheet6!$A$2:$A$6</c:f>
              <c:numCache>
                <c:formatCode>0%</c:formatCode>
                <c:ptCount val="5"/>
                <c:pt idx="0">
                  <c:v>0</c:v>
                </c:pt>
                <c:pt idx="1">
                  <c:v>0.1</c:v>
                </c:pt>
                <c:pt idx="2">
                  <c:v>0.3</c:v>
                </c:pt>
                <c:pt idx="3">
                  <c:v>0.6</c:v>
                </c:pt>
                <c:pt idx="4">
                  <c:v>1</c:v>
                </c:pt>
              </c:numCache>
            </c:numRef>
          </c:cat>
          <c:val>
            <c:numRef>
              <c:f>Sheet6!$D$2:$D$6</c:f>
              <c:numCache>
                <c:formatCode>General</c:formatCode>
                <c:ptCount val="5"/>
                <c:pt idx="0">
                  <c:v>21.76</c:v>
                </c:pt>
                <c:pt idx="1">
                  <c:v>22.375</c:v>
                </c:pt>
                <c:pt idx="2">
                  <c:v>22.875</c:v>
                </c:pt>
                <c:pt idx="3">
                  <c:v>23.425000000000001</c:v>
                </c:pt>
                <c:pt idx="4">
                  <c:v>23.73</c:v>
                </c:pt>
              </c:numCache>
            </c:numRef>
          </c:val>
          <c:smooth val="0"/>
          <c:extLst>
            <c:ext xmlns:c16="http://schemas.microsoft.com/office/drawing/2014/chart" uri="{C3380CC4-5D6E-409C-BE32-E72D297353CC}">
              <c16:uniqueId val="{0000000C-7F4D-4F53-97D2-978EC73D411A}"/>
            </c:ext>
          </c:extLst>
        </c:ser>
        <c:ser>
          <c:idx val="3"/>
          <c:order val="3"/>
          <c:tx>
            <c:strRef>
              <c:f>Sheet6!$E$1</c:f>
              <c:strCache>
                <c:ptCount val="1"/>
                <c:pt idx="0">
                  <c:v>TA-NMT(GI)</c:v>
                </c:pt>
              </c:strCache>
            </c:strRef>
          </c:tx>
          <c:spPr>
            <a:ln w="12700" cap="rnd">
              <a:solidFill>
                <a:srgbClr val="6A91C3"/>
              </a:solidFill>
              <a:prstDash val="lgDash"/>
              <a:round/>
            </a:ln>
            <a:effectLst/>
          </c:spPr>
          <c:marker>
            <c:symbol val="none"/>
          </c:marker>
          <c:cat>
            <c:numRef>
              <c:f>Sheet6!$A$2:$A$6</c:f>
              <c:numCache>
                <c:formatCode>0%</c:formatCode>
                <c:ptCount val="5"/>
                <c:pt idx="0">
                  <c:v>0</c:v>
                </c:pt>
                <c:pt idx="1">
                  <c:v>0.1</c:v>
                </c:pt>
                <c:pt idx="2">
                  <c:v>0.3</c:v>
                </c:pt>
                <c:pt idx="3">
                  <c:v>0.6</c:v>
                </c:pt>
                <c:pt idx="4">
                  <c:v>1</c:v>
                </c:pt>
              </c:numCache>
            </c:numRef>
          </c:cat>
          <c:val>
            <c:numRef>
              <c:f>Sheet6!$E$2:$E$6</c:f>
              <c:numCache>
                <c:formatCode>General</c:formatCode>
                <c:ptCount val="5"/>
                <c:pt idx="0">
                  <c:v>23.225000000000001</c:v>
                </c:pt>
                <c:pt idx="1">
                  <c:v>23.64</c:v>
                </c:pt>
                <c:pt idx="2">
                  <c:v>24.141500000000001</c:v>
                </c:pt>
                <c:pt idx="3">
                  <c:v>24.425000000000001</c:v>
                </c:pt>
                <c:pt idx="4">
                  <c:v>24.592500000000001</c:v>
                </c:pt>
              </c:numCache>
            </c:numRef>
          </c:val>
          <c:smooth val="0"/>
          <c:extLst>
            <c:ext xmlns:c16="http://schemas.microsoft.com/office/drawing/2014/chart" uri="{C3380CC4-5D6E-409C-BE32-E72D297353CC}">
              <c16:uniqueId val="{0000000D-7F4D-4F53-97D2-978EC73D411A}"/>
            </c:ext>
          </c:extLst>
        </c:ser>
        <c:dLbls>
          <c:showLegendKey val="0"/>
          <c:showVal val="0"/>
          <c:showCatName val="0"/>
          <c:showSerName val="0"/>
          <c:showPercent val="0"/>
          <c:showBubbleSize val="0"/>
        </c:dLbls>
        <c:marker val="1"/>
        <c:smooth val="0"/>
        <c:axId val="656834128"/>
        <c:axId val="656833144"/>
      </c:lineChart>
      <c:catAx>
        <c:axId val="656834128"/>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Monolingual AR Amount in EN-AR-FR</a:t>
                </a:r>
              </a:p>
            </c:rich>
          </c:tx>
          <c:layout>
            <c:manualLayout>
              <c:xMode val="edge"/>
              <c:yMode val="edge"/>
              <c:x val="0.46908650733345475"/>
              <c:y val="0.8746777332814541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656833144"/>
        <c:crosses val="autoZero"/>
        <c:auto val="1"/>
        <c:lblAlgn val="ctr"/>
        <c:lblOffset val="100"/>
        <c:noMultiLvlLbl val="0"/>
      </c:catAx>
      <c:valAx>
        <c:axId val="656833144"/>
        <c:scaling>
          <c:orientation val="minMax"/>
          <c:min val="20.5"/>
        </c:scaling>
        <c:delete val="0"/>
        <c:axPos val="l"/>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BLEU</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title>
        <c:numFmt formatCode="#,##0.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656834128"/>
        <c:crosses val="autoZero"/>
        <c:crossBetween val="between"/>
      </c:valAx>
      <c:spPr>
        <a:noFill/>
        <a:ln>
          <a:solidFill>
            <a:schemeClr val="tx1"/>
          </a:solidFill>
        </a:ln>
        <a:effectLst/>
      </c:spPr>
    </c:plotArea>
    <c:legend>
      <c:legendPos val="r"/>
      <c:legendEntry>
        <c:idx val="2"/>
        <c:delete val="1"/>
      </c:legendEntry>
      <c:legendEntry>
        <c:idx val="3"/>
        <c:delete val="1"/>
      </c:legendEntry>
      <c:layout>
        <c:manualLayout>
          <c:xMode val="edge"/>
          <c:yMode val="edge"/>
          <c:x val="0.20526807256775564"/>
          <c:y val="6.3749661775169483E-2"/>
          <c:w val="0.28195990015604167"/>
          <c:h val="0.16510033894376253"/>
        </c:manualLayout>
      </c:layout>
      <c:overlay val="1"/>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600" b="1"/>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Sheet3!$B$1</c:f>
              <c:strCache>
                <c:ptCount val="1"/>
                <c:pt idx="0">
                  <c:v>EN-&gt;AR (TA-NMT)</c:v>
                </c:pt>
              </c:strCache>
            </c:strRef>
          </c:tx>
          <c:spPr>
            <a:ln w="12700" cap="rnd" cmpd="sng">
              <a:solidFill>
                <a:schemeClr val="accent1"/>
              </a:solidFill>
              <a:prstDash val="solid"/>
              <a:round/>
            </a:ln>
            <a:effectLst/>
          </c:spPr>
          <c:marker>
            <c:symbol val="diamond"/>
            <c:size val="8"/>
            <c:spPr>
              <a:solidFill>
                <a:schemeClr val="accent1"/>
              </a:solidFill>
              <a:ln w="9525">
                <a:solidFill>
                  <a:schemeClr val="accent1"/>
                </a:solidFill>
              </a:ln>
              <a:effectLst/>
            </c:spPr>
          </c:marker>
          <c:cat>
            <c:numRef>
              <c:f>Sheet3!$A$2:$A$72</c:f>
              <c:numCache>
                <c:formatCode>0.0</c:formatCode>
                <c:ptCount val="7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numCache>
            </c:numRef>
          </c:cat>
          <c:val>
            <c:numRef>
              <c:f>Sheet3!$B$2:$B$72</c:f>
              <c:numCache>
                <c:formatCode>General</c:formatCode>
                <c:ptCount val="71"/>
                <c:pt idx="0">
                  <c:v>18.14</c:v>
                </c:pt>
                <c:pt idx="1">
                  <c:v>18.28</c:v>
                </c:pt>
                <c:pt idx="2">
                  <c:v>17.48</c:v>
                </c:pt>
                <c:pt idx="3">
                  <c:v>17.760000000000002</c:v>
                </c:pt>
                <c:pt idx="4">
                  <c:v>18.3</c:v>
                </c:pt>
                <c:pt idx="5">
                  <c:v>18.100000000000001</c:v>
                </c:pt>
                <c:pt idx="6">
                  <c:v>18.309999999999999</c:v>
                </c:pt>
                <c:pt idx="7">
                  <c:v>17.89</c:v>
                </c:pt>
                <c:pt idx="8">
                  <c:v>18.059999999999999</c:v>
                </c:pt>
                <c:pt idx="9">
                  <c:v>17.72</c:v>
                </c:pt>
                <c:pt idx="10">
                  <c:v>18.21</c:v>
                </c:pt>
                <c:pt idx="11">
                  <c:v>18.25</c:v>
                </c:pt>
                <c:pt idx="12">
                  <c:v>17.670000000000002</c:v>
                </c:pt>
                <c:pt idx="13">
                  <c:v>19.41</c:v>
                </c:pt>
                <c:pt idx="14">
                  <c:v>19.350000000000001</c:v>
                </c:pt>
                <c:pt idx="15">
                  <c:v>19.239999999999998</c:v>
                </c:pt>
                <c:pt idx="16">
                  <c:v>19.02</c:v>
                </c:pt>
                <c:pt idx="17">
                  <c:v>19.350000000000001</c:v>
                </c:pt>
                <c:pt idx="18">
                  <c:v>19.32</c:v>
                </c:pt>
                <c:pt idx="19">
                  <c:v>19.57</c:v>
                </c:pt>
                <c:pt idx="20">
                  <c:v>19.47</c:v>
                </c:pt>
                <c:pt idx="21">
                  <c:v>19.48</c:v>
                </c:pt>
                <c:pt idx="22">
                  <c:v>19.7</c:v>
                </c:pt>
                <c:pt idx="23">
                  <c:v>19.399999999999999</c:v>
                </c:pt>
                <c:pt idx="24">
                  <c:v>19.39</c:v>
                </c:pt>
                <c:pt idx="25">
                  <c:v>19.63</c:v>
                </c:pt>
                <c:pt idx="26">
                  <c:v>19.559999999999999</c:v>
                </c:pt>
                <c:pt idx="27">
                  <c:v>19.46</c:v>
                </c:pt>
                <c:pt idx="28">
                  <c:v>19.39</c:v>
                </c:pt>
                <c:pt idx="29">
                  <c:v>20.079999999999998</c:v>
                </c:pt>
                <c:pt idx="30">
                  <c:v>19.98</c:v>
                </c:pt>
                <c:pt idx="31">
                  <c:v>20.3</c:v>
                </c:pt>
                <c:pt idx="32">
                  <c:v>19.97</c:v>
                </c:pt>
                <c:pt idx="33">
                  <c:v>19.97</c:v>
                </c:pt>
                <c:pt idx="34">
                  <c:v>19.84</c:v>
                </c:pt>
                <c:pt idx="35">
                  <c:v>19.98</c:v>
                </c:pt>
                <c:pt idx="36">
                  <c:v>19.91</c:v>
                </c:pt>
                <c:pt idx="37">
                  <c:v>20.03</c:v>
                </c:pt>
                <c:pt idx="38">
                  <c:v>20.28</c:v>
                </c:pt>
                <c:pt idx="39">
                  <c:v>20.13</c:v>
                </c:pt>
                <c:pt idx="40">
                  <c:v>20.100000000000001</c:v>
                </c:pt>
                <c:pt idx="41">
                  <c:v>20.12</c:v>
                </c:pt>
                <c:pt idx="42">
                  <c:v>20.37</c:v>
                </c:pt>
                <c:pt idx="43">
                  <c:v>20.399999999999999</c:v>
                </c:pt>
                <c:pt idx="44">
                  <c:v>20.23</c:v>
                </c:pt>
                <c:pt idx="45">
                  <c:v>20.46</c:v>
                </c:pt>
                <c:pt idx="46">
                  <c:v>20.190000000000001</c:v>
                </c:pt>
                <c:pt idx="47">
                  <c:v>20.34</c:v>
                </c:pt>
                <c:pt idx="48">
                  <c:v>20.34</c:v>
                </c:pt>
                <c:pt idx="49">
                  <c:v>20.23</c:v>
                </c:pt>
                <c:pt idx="50">
                  <c:v>20.399999999999999</c:v>
                </c:pt>
                <c:pt idx="51">
                  <c:v>20.420000000000002</c:v>
                </c:pt>
                <c:pt idx="52">
                  <c:v>20.64</c:v>
                </c:pt>
                <c:pt idx="53">
                  <c:v>20.76</c:v>
                </c:pt>
                <c:pt idx="54">
                  <c:v>20.57</c:v>
                </c:pt>
                <c:pt idx="55">
                  <c:v>20.59</c:v>
                </c:pt>
                <c:pt idx="56">
                  <c:v>20.54</c:v>
                </c:pt>
                <c:pt idx="57">
                  <c:v>20.22</c:v>
                </c:pt>
                <c:pt idx="58">
                  <c:v>20.53</c:v>
                </c:pt>
                <c:pt idx="59">
                  <c:v>20.420000000000002</c:v>
                </c:pt>
                <c:pt idx="60">
                  <c:v>20.57</c:v>
                </c:pt>
                <c:pt idx="61">
                  <c:v>20.58</c:v>
                </c:pt>
                <c:pt idx="62">
                  <c:v>20.67</c:v>
                </c:pt>
                <c:pt idx="63">
                  <c:v>20.63</c:v>
                </c:pt>
                <c:pt idx="64">
                  <c:v>20.52</c:v>
                </c:pt>
                <c:pt idx="65">
                  <c:v>20.6</c:v>
                </c:pt>
                <c:pt idx="66">
                  <c:v>20.78</c:v>
                </c:pt>
                <c:pt idx="67">
                  <c:v>20.7</c:v>
                </c:pt>
                <c:pt idx="68">
                  <c:v>20.57</c:v>
                </c:pt>
                <c:pt idx="69">
                  <c:v>20.74</c:v>
                </c:pt>
                <c:pt idx="70">
                  <c:v>20.72</c:v>
                </c:pt>
              </c:numCache>
            </c:numRef>
          </c:val>
          <c:smooth val="0"/>
          <c:extLst>
            <c:ext xmlns:c16="http://schemas.microsoft.com/office/drawing/2014/chart" uri="{C3380CC4-5D6E-409C-BE32-E72D297353CC}">
              <c16:uniqueId val="{00000000-90D2-4C09-B11D-B10B2BBDB8D9}"/>
            </c:ext>
          </c:extLst>
        </c:ser>
        <c:ser>
          <c:idx val="1"/>
          <c:order val="1"/>
          <c:tx>
            <c:strRef>
              <c:f>Sheet3!$C$1</c:f>
              <c:strCache>
                <c:ptCount val="1"/>
                <c:pt idx="0">
                  <c:v>FR-&gt;AR (TA-NMT)</c:v>
                </c:pt>
              </c:strCache>
            </c:strRef>
          </c:tx>
          <c:spPr>
            <a:ln w="12700" cap="rnd">
              <a:solidFill>
                <a:srgbClr val="C00000"/>
              </a:solidFill>
              <a:round/>
            </a:ln>
            <a:effectLst/>
          </c:spPr>
          <c:marker>
            <c:symbol val="square"/>
            <c:size val="8"/>
            <c:spPr>
              <a:solidFill>
                <a:srgbClr val="C00000"/>
              </a:solidFill>
              <a:ln w="9525">
                <a:solidFill>
                  <a:srgbClr val="C00000"/>
                </a:solidFill>
              </a:ln>
              <a:effectLst/>
            </c:spPr>
          </c:marker>
          <c:cat>
            <c:numRef>
              <c:f>Sheet3!$A$2:$A$72</c:f>
              <c:numCache>
                <c:formatCode>0.0</c:formatCode>
                <c:ptCount val="7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numCache>
            </c:numRef>
          </c:cat>
          <c:val>
            <c:numRef>
              <c:f>Sheet3!$C$2:$C$72</c:f>
              <c:numCache>
                <c:formatCode>General</c:formatCode>
                <c:ptCount val="71"/>
                <c:pt idx="0">
                  <c:v>11.495139745678136</c:v>
                </c:pt>
                <c:pt idx="1">
                  <c:v>11.323345783548984</c:v>
                </c:pt>
                <c:pt idx="2">
                  <c:v>11.553103983215362</c:v>
                </c:pt>
                <c:pt idx="3">
                  <c:v>11.501602598327977</c:v>
                </c:pt>
                <c:pt idx="4">
                  <c:v>11.617219188237195</c:v>
                </c:pt>
                <c:pt idx="5">
                  <c:v>11.851197068886496</c:v>
                </c:pt>
                <c:pt idx="6">
                  <c:v>11.919715517645855</c:v>
                </c:pt>
                <c:pt idx="7">
                  <c:v>12.151283256992945</c:v>
                </c:pt>
                <c:pt idx="8">
                  <c:v>11.497533803600446</c:v>
                </c:pt>
                <c:pt idx="9">
                  <c:v>12.025081291474581</c:v>
                </c:pt>
                <c:pt idx="10">
                  <c:v>11.690253783524463</c:v>
                </c:pt>
                <c:pt idx="11">
                  <c:v>11.407949560721978</c:v>
                </c:pt>
                <c:pt idx="12">
                  <c:v>12.119032340145667</c:v>
                </c:pt>
                <c:pt idx="13">
                  <c:v>12.034666659563303</c:v>
                </c:pt>
                <c:pt idx="14">
                  <c:v>11.753581701492806</c:v>
                </c:pt>
                <c:pt idx="15">
                  <c:v>12.202243747471345</c:v>
                </c:pt>
                <c:pt idx="16">
                  <c:v>11.236908533552572</c:v>
                </c:pt>
                <c:pt idx="17">
                  <c:v>12.003107071859933</c:v>
                </c:pt>
                <c:pt idx="18">
                  <c:v>11.376545931424664</c:v>
                </c:pt>
                <c:pt idx="19">
                  <c:v>12.574082859052297</c:v>
                </c:pt>
                <c:pt idx="20">
                  <c:v>12.816694965102334</c:v>
                </c:pt>
                <c:pt idx="21">
                  <c:v>12.663424681129177</c:v>
                </c:pt>
                <c:pt idx="22">
                  <c:v>12.650708241776858</c:v>
                </c:pt>
                <c:pt idx="23">
                  <c:v>12.991567622184714</c:v>
                </c:pt>
                <c:pt idx="24">
                  <c:v>12.943994787272683</c:v>
                </c:pt>
                <c:pt idx="25">
                  <c:v>13.221677923486714</c:v>
                </c:pt>
                <c:pt idx="26">
                  <c:v>12.343632951088406</c:v>
                </c:pt>
                <c:pt idx="27">
                  <c:v>12.817200773252729</c:v>
                </c:pt>
                <c:pt idx="28">
                  <c:v>12.933569875484713</c:v>
                </c:pt>
                <c:pt idx="29">
                  <c:v>12.281263179140179</c:v>
                </c:pt>
                <c:pt idx="30">
                  <c:v>12.538560276646104</c:v>
                </c:pt>
                <c:pt idx="31">
                  <c:v>12.706868504109565</c:v>
                </c:pt>
                <c:pt idx="32">
                  <c:v>13.420255871330493</c:v>
                </c:pt>
                <c:pt idx="33">
                  <c:v>13.070653031761179</c:v>
                </c:pt>
                <c:pt idx="34">
                  <c:v>13.061709732860175</c:v>
                </c:pt>
                <c:pt idx="35">
                  <c:v>13.114071029952774</c:v>
                </c:pt>
                <c:pt idx="36">
                  <c:v>13.470471260262096</c:v>
                </c:pt>
                <c:pt idx="37">
                  <c:v>13.40779926791201</c:v>
                </c:pt>
                <c:pt idx="38">
                  <c:v>13.202672072537606</c:v>
                </c:pt>
                <c:pt idx="39">
                  <c:v>13.156249373125839</c:v>
                </c:pt>
                <c:pt idx="40">
                  <c:v>13.043786991189647</c:v>
                </c:pt>
                <c:pt idx="41">
                  <c:v>12.973187924792745</c:v>
                </c:pt>
                <c:pt idx="42">
                  <c:v>13.235890504818999</c:v>
                </c:pt>
                <c:pt idx="43">
                  <c:v>13.381399012550277</c:v>
                </c:pt>
                <c:pt idx="44">
                  <c:v>13.569916260943131</c:v>
                </c:pt>
                <c:pt idx="45">
                  <c:v>13.515198360408649</c:v>
                </c:pt>
                <c:pt idx="46">
                  <c:v>13.367031811311168</c:v>
                </c:pt>
                <c:pt idx="47">
                  <c:v>13.558912582185767</c:v>
                </c:pt>
                <c:pt idx="48">
                  <c:v>13.442245692375012</c:v>
                </c:pt>
                <c:pt idx="49">
                  <c:v>13.325112164558815</c:v>
                </c:pt>
                <c:pt idx="50">
                  <c:v>13.477565941054671</c:v>
                </c:pt>
                <c:pt idx="51">
                  <c:v>13.628389139983028</c:v>
                </c:pt>
                <c:pt idx="52">
                  <c:v>13.728899617651942</c:v>
                </c:pt>
                <c:pt idx="53">
                  <c:v>13.436986403809726</c:v>
                </c:pt>
                <c:pt idx="54">
                  <c:v>13.483890035852019</c:v>
                </c:pt>
                <c:pt idx="55">
                  <c:v>13.604912284363433</c:v>
                </c:pt>
                <c:pt idx="56">
                  <c:v>13.709284519972263</c:v>
                </c:pt>
                <c:pt idx="57">
                  <c:v>13.570948449688624</c:v>
                </c:pt>
                <c:pt idx="58">
                  <c:v>13.673739810407698</c:v>
                </c:pt>
                <c:pt idx="59">
                  <c:v>13.712981308466155</c:v>
                </c:pt>
                <c:pt idx="60">
                  <c:v>13.610523300452165</c:v>
                </c:pt>
                <c:pt idx="61">
                  <c:v>13.630894513153235</c:v>
                </c:pt>
                <c:pt idx="62">
                  <c:v>13.609112482219537</c:v>
                </c:pt>
                <c:pt idx="63">
                  <c:v>13.451740765399844</c:v>
                </c:pt>
                <c:pt idx="64">
                  <c:v>13.701782369769882</c:v>
                </c:pt>
                <c:pt idx="65">
                  <c:v>13.52655557070722</c:v>
                </c:pt>
                <c:pt idx="66">
                  <c:v>13.63708835346516</c:v>
                </c:pt>
                <c:pt idx="67">
                  <c:v>13.549393438677305</c:v>
                </c:pt>
                <c:pt idx="68">
                  <c:v>13.737824249403925</c:v>
                </c:pt>
                <c:pt idx="69">
                  <c:v>13.616839139527427</c:v>
                </c:pt>
                <c:pt idx="70">
                  <c:v>13.551353774655563</c:v>
                </c:pt>
              </c:numCache>
            </c:numRef>
          </c:val>
          <c:smooth val="0"/>
          <c:extLst>
            <c:ext xmlns:c16="http://schemas.microsoft.com/office/drawing/2014/chart" uri="{C3380CC4-5D6E-409C-BE32-E72D297353CC}">
              <c16:uniqueId val="{00000001-90D2-4C09-B11D-B10B2BBDB8D9}"/>
            </c:ext>
          </c:extLst>
        </c:ser>
        <c:ser>
          <c:idx val="2"/>
          <c:order val="2"/>
          <c:tx>
            <c:strRef>
              <c:f>Sheet3!$D$1</c:f>
              <c:strCache>
                <c:ptCount val="1"/>
                <c:pt idx="0">
                  <c:v>En-&gt;AR (TA-NMT(GI))</c:v>
                </c:pt>
              </c:strCache>
            </c:strRef>
          </c:tx>
          <c:spPr>
            <a:ln w="12700" cap="rnd">
              <a:solidFill>
                <a:srgbClr val="00B0F0"/>
              </a:solidFill>
              <a:round/>
            </a:ln>
            <a:effectLst/>
          </c:spPr>
          <c:marker>
            <c:symbol val="triangle"/>
            <c:size val="8"/>
            <c:spPr>
              <a:solidFill>
                <a:srgbClr val="00B0F0"/>
              </a:solidFill>
              <a:ln w="9525">
                <a:solidFill>
                  <a:srgbClr val="00B0F0"/>
                </a:solidFill>
              </a:ln>
              <a:effectLst/>
            </c:spPr>
          </c:marker>
          <c:cat>
            <c:numRef>
              <c:f>Sheet3!$A$2:$A$72</c:f>
              <c:numCache>
                <c:formatCode>0.0</c:formatCode>
                <c:ptCount val="7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numCache>
            </c:numRef>
          </c:cat>
          <c:val>
            <c:numRef>
              <c:f>Sheet3!$D$2:$D$72</c:f>
              <c:numCache>
                <c:formatCode>General</c:formatCode>
                <c:ptCount val="71"/>
                <c:pt idx="0">
                  <c:v>18.14</c:v>
                </c:pt>
                <c:pt idx="1">
                  <c:v>17.45</c:v>
                </c:pt>
                <c:pt idx="2">
                  <c:v>17.89</c:v>
                </c:pt>
                <c:pt idx="3">
                  <c:v>18.09</c:v>
                </c:pt>
                <c:pt idx="4">
                  <c:v>18.22</c:v>
                </c:pt>
                <c:pt idx="5">
                  <c:v>18.45</c:v>
                </c:pt>
                <c:pt idx="6">
                  <c:v>18.309999999999999</c:v>
                </c:pt>
                <c:pt idx="7">
                  <c:v>18.420000000000002</c:v>
                </c:pt>
                <c:pt idx="8">
                  <c:v>18.649999999999999</c:v>
                </c:pt>
                <c:pt idx="9">
                  <c:v>18.739999999999998</c:v>
                </c:pt>
                <c:pt idx="10">
                  <c:v>18.98</c:v>
                </c:pt>
                <c:pt idx="11">
                  <c:v>18.84</c:v>
                </c:pt>
                <c:pt idx="12">
                  <c:v>19.05</c:v>
                </c:pt>
                <c:pt idx="13">
                  <c:v>19.14</c:v>
                </c:pt>
                <c:pt idx="14">
                  <c:v>19.53</c:v>
                </c:pt>
                <c:pt idx="15">
                  <c:v>19.84</c:v>
                </c:pt>
                <c:pt idx="16">
                  <c:v>19.989999999999998</c:v>
                </c:pt>
                <c:pt idx="17">
                  <c:v>20.239999999999998</c:v>
                </c:pt>
                <c:pt idx="18">
                  <c:v>20.27</c:v>
                </c:pt>
                <c:pt idx="19">
                  <c:v>20.68</c:v>
                </c:pt>
                <c:pt idx="20">
                  <c:v>20.71</c:v>
                </c:pt>
                <c:pt idx="21">
                  <c:v>20.57</c:v>
                </c:pt>
                <c:pt idx="22">
                  <c:v>20.72</c:v>
                </c:pt>
                <c:pt idx="23">
                  <c:v>20.69</c:v>
                </c:pt>
                <c:pt idx="24">
                  <c:v>20.22</c:v>
                </c:pt>
                <c:pt idx="25">
                  <c:v>20.43</c:v>
                </c:pt>
                <c:pt idx="26">
                  <c:v>20.57</c:v>
                </c:pt>
                <c:pt idx="27">
                  <c:v>20.48</c:v>
                </c:pt>
                <c:pt idx="28">
                  <c:v>20.5</c:v>
                </c:pt>
                <c:pt idx="29">
                  <c:v>20.77</c:v>
                </c:pt>
                <c:pt idx="30">
                  <c:v>20.84</c:v>
                </c:pt>
                <c:pt idx="31">
                  <c:v>20.84</c:v>
                </c:pt>
                <c:pt idx="32">
                  <c:v>20.78</c:v>
                </c:pt>
                <c:pt idx="33">
                  <c:v>21.23</c:v>
                </c:pt>
                <c:pt idx="34">
                  <c:v>20.85</c:v>
                </c:pt>
                <c:pt idx="35">
                  <c:v>20.89</c:v>
                </c:pt>
                <c:pt idx="36">
                  <c:v>20.88</c:v>
                </c:pt>
                <c:pt idx="37">
                  <c:v>21.05</c:v>
                </c:pt>
                <c:pt idx="38">
                  <c:v>21.03</c:v>
                </c:pt>
                <c:pt idx="39">
                  <c:v>21.08</c:v>
                </c:pt>
                <c:pt idx="40">
                  <c:v>21.06</c:v>
                </c:pt>
                <c:pt idx="41">
                  <c:v>21.08</c:v>
                </c:pt>
                <c:pt idx="42">
                  <c:v>21.14</c:v>
                </c:pt>
                <c:pt idx="43">
                  <c:v>21.14</c:v>
                </c:pt>
                <c:pt idx="44">
                  <c:v>21.11</c:v>
                </c:pt>
                <c:pt idx="45">
                  <c:v>21.2</c:v>
                </c:pt>
                <c:pt idx="46">
                  <c:v>21.24</c:v>
                </c:pt>
                <c:pt idx="47">
                  <c:v>21.05</c:v>
                </c:pt>
                <c:pt idx="48">
                  <c:v>21.15</c:v>
                </c:pt>
                <c:pt idx="49">
                  <c:v>21.16</c:v>
                </c:pt>
                <c:pt idx="50">
                  <c:v>21.18</c:v>
                </c:pt>
                <c:pt idx="51">
                  <c:v>21.19</c:v>
                </c:pt>
                <c:pt idx="52">
                  <c:v>21.13</c:v>
                </c:pt>
                <c:pt idx="53">
                  <c:v>21.12</c:v>
                </c:pt>
                <c:pt idx="54">
                  <c:v>21.23</c:v>
                </c:pt>
                <c:pt idx="55">
                  <c:v>21.36</c:v>
                </c:pt>
                <c:pt idx="56">
                  <c:v>21.35</c:v>
                </c:pt>
                <c:pt idx="57">
                  <c:v>21.34</c:v>
                </c:pt>
                <c:pt idx="58">
                  <c:v>21.28</c:v>
                </c:pt>
                <c:pt idx="59">
                  <c:v>21.2</c:v>
                </c:pt>
                <c:pt idx="60">
                  <c:v>21.23</c:v>
                </c:pt>
                <c:pt idx="61">
                  <c:v>21.13</c:v>
                </c:pt>
                <c:pt idx="62">
                  <c:v>21.41</c:v>
                </c:pt>
                <c:pt idx="63">
                  <c:v>21.3</c:v>
                </c:pt>
                <c:pt idx="64">
                  <c:v>21.16</c:v>
                </c:pt>
                <c:pt idx="65">
                  <c:v>21.24</c:v>
                </c:pt>
                <c:pt idx="66">
                  <c:v>21.31</c:v>
                </c:pt>
                <c:pt idx="67">
                  <c:v>21.22</c:v>
                </c:pt>
                <c:pt idx="68">
                  <c:v>21.26</c:v>
                </c:pt>
                <c:pt idx="69">
                  <c:v>21.4</c:v>
                </c:pt>
                <c:pt idx="70">
                  <c:v>21.38</c:v>
                </c:pt>
              </c:numCache>
            </c:numRef>
          </c:val>
          <c:smooth val="0"/>
          <c:extLst>
            <c:ext xmlns:c16="http://schemas.microsoft.com/office/drawing/2014/chart" uri="{C3380CC4-5D6E-409C-BE32-E72D297353CC}">
              <c16:uniqueId val="{00000002-90D2-4C09-B11D-B10B2BBDB8D9}"/>
            </c:ext>
          </c:extLst>
        </c:ser>
        <c:ser>
          <c:idx val="3"/>
          <c:order val="3"/>
          <c:tx>
            <c:strRef>
              <c:f>Sheet3!$E$1</c:f>
              <c:strCache>
                <c:ptCount val="1"/>
                <c:pt idx="0">
                  <c:v>FR-&gt;AR (TA-NMT(GI))</c:v>
                </c:pt>
              </c:strCache>
            </c:strRef>
          </c:tx>
          <c:spPr>
            <a:ln w="12700" cap="rnd">
              <a:solidFill>
                <a:schemeClr val="accent2">
                  <a:lumMod val="50000"/>
                </a:schemeClr>
              </a:solidFill>
              <a:round/>
            </a:ln>
            <a:effectLst/>
          </c:spPr>
          <c:marker>
            <c:symbol val="dash"/>
            <c:size val="8"/>
            <c:spPr>
              <a:solidFill>
                <a:schemeClr val="accent2">
                  <a:lumMod val="50000"/>
                </a:schemeClr>
              </a:solidFill>
              <a:ln w="9525">
                <a:solidFill>
                  <a:schemeClr val="accent2">
                    <a:lumMod val="50000"/>
                  </a:schemeClr>
                </a:solidFill>
              </a:ln>
              <a:effectLst/>
            </c:spPr>
          </c:marker>
          <c:cat>
            <c:numRef>
              <c:f>Sheet3!$A$2:$A$72</c:f>
              <c:numCache>
                <c:formatCode>0.0</c:formatCode>
                <c:ptCount val="7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numCache>
            </c:numRef>
          </c:cat>
          <c:val>
            <c:numRef>
              <c:f>Sheet3!$E$2:$E$72</c:f>
              <c:numCache>
                <c:formatCode>General</c:formatCode>
                <c:ptCount val="71"/>
                <c:pt idx="0">
                  <c:v>13.537086481639106</c:v>
                </c:pt>
                <c:pt idx="1">
                  <c:v>13.19967652603666</c:v>
                </c:pt>
                <c:pt idx="2">
                  <c:v>13.42193187092351</c:v>
                </c:pt>
                <c:pt idx="3">
                  <c:v>13.625376070534584</c:v>
                </c:pt>
                <c:pt idx="4">
                  <c:v>13.800436301087275</c:v>
                </c:pt>
                <c:pt idx="5">
                  <c:v>13.957880211918029</c:v>
                </c:pt>
                <c:pt idx="6">
                  <c:v>13.953862808136721</c:v>
                </c:pt>
                <c:pt idx="7">
                  <c:v>14.09581277468892</c:v>
                </c:pt>
                <c:pt idx="8">
                  <c:v>14.57293817543075</c:v>
                </c:pt>
                <c:pt idx="9">
                  <c:v>14.372587173720841</c:v>
                </c:pt>
                <c:pt idx="10">
                  <c:v>14.616046929193997</c:v>
                </c:pt>
                <c:pt idx="11">
                  <c:v>14.502583794398532</c:v>
                </c:pt>
                <c:pt idx="12">
                  <c:v>14.825701950929455</c:v>
                </c:pt>
                <c:pt idx="13">
                  <c:v>14.501978771755637</c:v>
                </c:pt>
                <c:pt idx="14">
                  <c:v>14.488219464224274</c:v>
                </c:pt>
                <c:pt idx="15">
                  <c:v>14.779845386061254</c:v>
                </c:pt>
                <c:pt idx="16">
                  <c:v>15.031871863460644</c:v>
                </c:pt>
                <c:pt idx="17">
                  <c:v>14.89666103945277</c:v>
                </c:pt>
                <c:pt idx="18">
                  <c:v>14.947635806182701</c:v>
                </c:pt>
                <c:pt idx="19">
                  <c:v>14.745969592105407</c:v>
                </c:pt>
                <c:pt idx="20">
                  <c:v>14.770176630493543</c:v>
                </c:pt>
                <c:pt idx="21">
                  <c:v>14.850050048189271</c:v>
                </c:pt>
                <c:pt idx="22">
                  <c:v>14.934521809672122</c:v>
                </c:pt>
                <c:pt idx="23">
                  <c:v>15.458374493036072</c:v>
                </c:pt>
                <c:pt idx="24">
                  <c:v>15.369173767795976</c:v>
                </c:pt>
                <c:pt idx="25">
                  <c:v>15.590221914625706</c:v>
                </c:pt>
                <c:pt idx="26">
                  <c:v>15.489833318865077</c:v>
                </c:pt>
                <c:pt idx="27">
                  <c:v>15.926752395515834</c:v>
                </c:pt>
                <c:pt idx="28">
                  <c:v>15.501413082961431</c:v>
                </c:pt>
                <c:pt idx="29">
                  <c:v>15.660965778019259</c:v>
                </c:pt>
                <c:pt idx="30">
                  <c:v>15.604916801182783</c:v>
                </c:pt>
                <c:pt idx="31">
                  <c:v>15.831906579082121</c:v>
                </c:pt>
                <c:pt idx="32">
                  <c:v>15.553422997288916</c:v>
                </c:pt>
                <c:pt idx="33">
                  <c:v>15.645226151166236</c:v>
                </c:pt>
                <c:pt idx="34">
                  <c:v>15.817777188764017</c:v>
                </c:pt>
                <c:pt idx="35">
                  <c:v>15.922098847698106</c:v>
                </c:pt>
                <c:pt idx="36">
                  <c:v>16.109617216980137</c:v>
                </c:pt>
                <c:pt idx="37">
                  <c:v>16.029731513708324</c:v>
                </c:pt>
                <c:pt idx="38">
                  <c:v>15.885053620970043</c:v>
                </c:pt>
                <c:pt idx="39">
                  <c:v>15.795518745193641</c:v>
                </c:pt>
                <c:pt idx="40">
                  <c:v>16.08990878836369</c:v>
                </c:pt>
                <c:pt idx="41">
                  <c:v>15.790062172255189</c:v>
                </c:pt>
                <c:pt idx="42">
                  <c:v>15.83302135660959</c:v>
                </c:pt>
                <c:pt idx="43">
                  <c:v>15.732442391666325</c:v>
                </c:pt>
                <c:pt idx="44">
                  <c:v>15.932671458705327</c:v>
                </c:pt>
                <c:pt idx="45">
                  <c:v>15.769673104460031</c:v>
                </c:pt>
                <c:pt idx="46">
                  <c:v>15.868530419102054</c:v>
                </c:pt>
                <c:pt idx="47">
                  <c:v>16.033009524251121</c:v>
                </c:pt>
                <c:pt idx="48">
                  <c:v>16.0326751104691</c:v>
                </c:pt>
                <c:pt idx="49">
                  <c:v>15.998452743368398</c:v>
                </c:pt>
                <c:pt idx="50">
                  <c:v>15.842570892867663</c:v>
                </c:pt>
                <c:pt idx="51">
                  <c:v>15.960003617405768</c:v>
                </c:pt>
                <c:pt idx="52">
                  <c:v>15.928966973340504</c:v>
                </c:pt>
                <c:pt idx="53">
                  <c:v>15.963402072709599</c:v>
                </c:pt>
                <c:pt idx="54">
                  <c:v>15.962113559965481</c:v>
                </c:pt>
                <c:pt idx="55">
                  <c:v>15.999316368254002</c:v>
                </c:pt>
                <c:pt idx="56">
                  <c:v>16.048233568987222</c:v>
                </c:pt>
                <c:pt idx="57">
                  <c:v>15.964541126788678</c:v>
                </c:pt>
                <c:pt idx="58">
                  <c:v>16.112658596350986</c:v>
                </c:pt>
                <c:pt idx="59">
                  <c:v>16.210710045604603</c:v>
                </c:pt>
                <c:pt idx="60">
                  <c:v>16.224121001456218</c:v>
                </c:pt>
                <c:pt idx="61">
                  <c:v>16.001899000413076</c:v>
                </c:pt>
                <c:pt idx="62">
                  <c:v>16.098573556890319</c:v>
                </c:pt>
                <c:pt idx="63">
                  <c:v>16.153187220645577</c:v>
                </c:pt>
                <c:pt idx="64">
                  <c:v>16.13073721088098</c:v>
                </c:pt>
                <c:pt idx="65">
                  <c:v>15.884715426803751</c:v>
                </c:pt>
                <c:pt idx="66">
                  <c:v>16.104073323572251</c:v>
                </c:pt>
                <c:pt idx="67">
                  <c:v>16.056049935952746</c:v>
                </c:pt>
                <c:pt idx="68">
                  <c:v>16.153462890078863</c:v>
                </c:pt>
                <c:pt idx="69">
                  <c:v>16.099780979556776</c:v>
                </c:pt>
                <c:pt idx="70">
                  <c:v>15.945673725565998</c:v>
                </c:pt>
              </c:numCache>
            </c:numRef>
          </c:val>
          <c:smooth val="0"/>
          <c:extLst>
            <c:ext xmlns:c16="http://schemas.microsoft.com/office/drawing/2014/chart" uri="{C3380CC4-5D6E-409C-BE32-E72D297353CC}">
              <c16:uniqueId val="{00000003-90D2-4C09-B11D-B10B2BBDB8D9}"/>
            </c:ext>
          </c:extLst>
        </c:ser>
        <c:dLbls>
          <c:showLegendKey val="0"/>
          <c:showVal val="0"/>
          <c:showCatName val="0"/>
          <c:showSerName val="0"/>
          <c:showPercent val="0"/>
          <c:showBubbleSize val="0"/>
        </c:dLbls>
        <c:marker val="1"/>
        <c:smooth val="0"/>
        <c:axId val="482137112"/>
        <c:axId val="482141376"/>
      </c:lineChart>
      <c:catAx>
        <c:axId val="482137112"/>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r>
                  <a:rPr lang="en-US"/>
                  <a:t>Iterations/10^4</a:t>
                </a:r>
              </a:p>
            </c:rich>
          </c:tx>
          <c:layout>
            <c:manualLayout>
              <c:xMode val="edge"/>
              <c:yMode val="edge"/>
              <c:x val="0.73637062554680655"/>
              <c:y val="0.9262424814085739"/>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title>
        <c:numFmt formatCode="0.0" sourceLinked="1"/>
        <c:majorTickMark val="in"/>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crossAx val="482141376"/>
        <c:crosses val="autoZero"/>
        <c:auto val="1"/>
        <c:lblAlgn val="ctr"/>
        <c:lblOffset val="100"/>
        <c:tickMarkSkip val="5"/>
        <c:noMultiLvlLbl val="0"/>
      </c:catAx>
      <c:valAx>
        <c:axId val="482141376"/>
        <c:scaling>
          <c:orientation val="minMax"/>
          <c:max val="24"/>
          <c:min val="1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r>
                  <a:rPr lang="en-US"/>
                  <a:t>BLEU</a:t>
                </a:r>
              </a:p>
            </c:rich>
          </c:tx>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crossAx val="482137112"/>
        <c:crosses val="autoZero"/>
        <c:crossBetween val="between"/>
      </c:valAx>
      <c:spPr>
        <a:noFill/>
        <a:ln>
          <a:solidFill>
            <a:schemeClr val="tx1"/>
          </a:solidFill>
        </a:ln>
        <a:effectLst/>
      </c:spPr>
    </c:plotArea>
    <c:legend>
      <c:legendPos val="b"/>
      <c:layout>
        <c:manualLayout>
          <c:xMode val="edge"/>
          <c:yMode val="edge"/>
          <c:x val="0.65439798168591023"/>
          <c:y val="0.2640744861569585"/>
          <c:w val="0.29595412447793312"/>
          <c:h val="0.19496076382250135"/>
        </c:manualLayout>
      </c:layout>
      <c:overlay val="1"/>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sz="1100" b="1">
          <a:latin typeface="+mn-lt"/>
          <a:cs typeface="Times New Roman" panose="02020603050405020304" pitchFamily="18" charset="0"/>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Sheet4!$B$1</c:f>
              <c:strCache>
                <c:ptCount val="1"/>
                <c:pt idx="0">
                  <c:v>AR-&gt;FR (TA-NMT)</c:v>
                </c:pt>
              </c:strCache>
            </c:strRef>
          </c:tx>
          <c:spPr>
            <a:ln w="12700" cap="rnd">
              <a:solidFill>
                <a:schemeClr val="accent1"/>
              </a:solidFill>
              <a:round/>
            </a:ln>
            <a:effectLst/>
          </c:spPr>
          <c:marker>
            <c:symbol val="diamond"/>
            <c:size val="8"/>
            <c:spPr>
              <a:solidFill>
                <a:schemeClr val="accent1"/>
              </a:solidFill>
              <a:ln w="9525">
                <a:solidFill>
                  <a:schemeClr val="accent1"/>
                </a:solidFill>
              </a:ln>
              <a:effectLst/>
            </c:spPr>
          </c:marker>
          <c:cat>
            <c:numRef>
              <c:f>Sheet4!$A$2:$A$72</c:f>
              <c:numCache>
                <c:formatCode>0.0</c:formatCode>
                <c:ptCount val="7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numCache>
            </c:numRef>
          </c:cat>
          <c:val>
            <c:numRef>
              <c:f>Sheet4!$B$2:$B$72</c:f>
              <c:numCache>
                <c:formatCode>General</c:formatCode>
                <c:ptCount val="71"/>
                <c:pt idx="0">
                  <c:v>22.62</c:v>
                </c:pt>
                <c:pt idx="1">
                  <c:v>21.49</c:v>
                </c:pt>
                <c:pt idx="2">
                  <c:v>21.29</c:v>
                </c:pt>
                <c:pt idx="3">
                  <c:v>22.11</c:v>
                </c:pt>
                <c:pt idx="4">
                  <c:v>22.42</c:v>
                </c:pt>
                <c:pt idx="5">
                  <c:v>21.14</c:v>
                </c:pt>
                <c:pt idx="6">
                  <c:v>22.33</c:v>
                </c:pt>
                <c:pt idx="7">
                  <c:v>21.66</c:v>
                </c:pt>
                <c:pt idx="8">
                  <c:v>22.31</c:v>
                </c:pt>
                <c:pt idx="9">
                  <c:v>21.34</c:v>
                </c:pt>
                <c:pt idx="10">
                  <c:v>22.88</c:v>
                </c:pt>
                <c:pt idx="11">
                  <c:v>22.49</c:v>
                </c:pt>
                <c:pt idx="12">
                  <c:v>23.12</c:v>
                </c:pt>
                <c:pt idx="13">
                  <c:v>23.12</c:v>
                </c:pt>
                <c:pt idx="14">
                  <c:v>22.03</c:v>
                </c:pt>
                <c:pt idx="15">
                  <c:v>23.59</c:v>
                </c:pt>
                <c:pt idx="16">
                  <c:v>22.61</c:v>
                </c:pt>
                <c:pt idx="17">
                  <c:v>23.45</c:v>
                </c:pt>
                <c:pt idx="18">
                  <c:v>23.04</c:v>
                </c:pt>
                <c:pt idx="19">
                  <c:v>22.98</c:v>
                </c:pt>
                <c:pt idx="20">
                  <c:v>22.74</c:v>
                </c:pt>
                <c:pt idx="21">
                  <c:v>23.54</c:v>
                </c:pt>
                <c:pt idx="22">
                  <c:v>22.84</c:v>
                </c:pt>
                <c:pt idx="23">
                  <c:v>23.79</c:v>
                </c:pt>
                <c:pt idx="24">
                  <c:v>23.84</c:v>
                </c:pt>
                <c:pt idx="25">
                  <c:v>24.5</c:v>
                </c:pt>
                <c:pt idx="26">
                  <c:v>24.56</c:v>
                </c:pt>
                <c:pt idx="27">
                  <c:v>24.47</c:v>
                </c:pt>
                <c:pt idx="28">
                  <c:v>24.4</c:v>
                </c:pt>
                <c:pt idx="29">
                  <c:v>24.3</c:v>
                </c:pt>
                <c:pt idx="30">
                  <c:v>24.27</c:v>
                </c:pt>
                <c:pt idx="31">
                  <c:v>24.61</c:v>
                </c:pt>
                <c:pt idx="32">
                  <c:v>24.26</c:v>
                </c:pt>
                <c:pt idx="33">
                  <c:v>24.14</c:v>
                </c:pt>
                <c:pt idx="34">
                  <c:v>24.75</c:v>
                </c:pt>
                <c:pt idx="35">
                  <c:v>24.02</c:v>
                </c:pt>
                <c:pt idx="36">
                  <c:v>24.45</c:v>
                </c:pt>
                <c:pt idx="37">
                  <c:v>24.34</c:v>
                </c:pt>
                <c:pt idx="38">
                  <c:v>24.16</c:v>
                </c:pt>
                <c:pt idx="39">
                  <c:v>24.75</c:v>
                </c:pt>
                <c:pt idx="40">
                  <c:v>24.64</c:v>
                </c:pt>
                <c:pt idx="41">
                  <c:v>24.63</c:v>
                </c:pt>
                <c:pt idx="42">
                  <c:v>24.17</c:v>
                </c:pt>
                <c:pt idx="43">
                  <c:v>24.83</c:v>
                </c:pt>
                <c:pt idx="44">
                  <c:v>24.89</c:v>
                </c:pt>
                <c:pt idx="45">
                  <c:v>24.52</c:v>
                </c:pt>
                <c:pt idx="46">
                  <c:v>24.64</c:v>
                </c:pt>
                <c:pt idx="47">
                  <c:v>24.35</c:v>
                </c:pt>
                <c:pt idx="48">
                  <c:v>24.16</c:v>
                </c:pt>
                <c:pt idx="49">
                  <c:v>24.58</c:v>
                </c:pt>
                <c:pt idx="50">
                  <c:v>24.47</c:v>
                </c:pt>
                <c:pt idx="51">
                  <c:v>25.06</c:v>
                </c:pt>
                <c:pt idx="52">
                  <c:v>25.08</c:v>
                </c:pt>
                <c:pt idx="53">
                  <c:v>25.03</c:v>
                </c:pt>
                <c:pt idx="54">
                  <c:v>24.95</c:v>
                </c:pt>
                <c:pt idx="55">
                  <c:v>25.26</c:v>
                </c:pt>
                <c:pt idx="56">
                  <c:v>24.97</c:v>
                </c:pt>
                <c:pt idx="57">
                  <c:v>24.9</c:v>
                </c:pt>
                <c:pt idx="58">
                  <c:v>24.83</c:v>
                </c:pt>
                <c:pt idx="59">
                  <c:v>25.18</c:v>
                </c:pt>
                <c:pt idx="60">
                  <c:v>25.04</c:v>
                </c:pt>
                <c:pt idx="61">
                  <c:v>25.12</c:v>
                </c:pt>
                <c:pt idx="62">
                  <c:v>25.28</c:v>
                </c:pt>
                <c:pt idx="63">
                  <c:v>25.43</c:v>
                </c:pt>
                <c:pt idx="64">
                  <c:v>25.39</c:v>
                </c:pt>
                <c:pt idx="65">
                  <c:v>25.3</c:v>
                </c:pt>
                <c:pt idx="66">
                  <c:v>25.35</c:v>
                </c:pt>
                <c:pt idx="67">
                  <c:v>25.14</c:v>
                </c:pt>
                <c:pt idx="68">
                  <c:v>25.23</c:v>
                </c:pt>
                <c:pt idx="69">
                  <c:v>25.08</c:v>
                </c:pt>
                <c:pt idx="70">
                  <c:v>25.37</c:v>
                </c:pt>
              </c:numCache>
            </c:numRef>
          </c:val>
          <c:smooth val="0"/>
          <c:extLst>
            <c:ext xmlns:c16="http://schemas.microsoft.com/office/drawing/2014/chart" uri="{C3380CC4-5D6E-409C-BE32-E72D297353CC}">
              <c16:uniqueId val="{00000000-B4DB-4F33-AF2A-B2599EC7BE64}"/>
            </c:ext>
          </c:extLst>
        </c:ser>
        <c:ser>
          <c:idx val="1"/>
          <c:order val="1"/>
          <c:tx>
            <c:strRef>
              <c:f>Sheet4!$C$1</c:f>
              <c:strCache>
                <c:ptCount val="1"/>
                <c:pt idx="0">
                  <c:v>AR-&gt;EN (TA-NMT)</c:v>
                </c:pt>
              </c:strCache>
            </c:strRef>
          </c:tx>
          <c:spPr>
            <a:ln w="12700" cap="rnd">
              <a:solidFill>
                <a:srgbClr val="C00000"/>
              </a:solidFill>
              <a:round/>
            </a:ln>
            <a:effectLst/>
          </c:spPr>
          <c:marker>
            <c:symbol val="square"/>
            <c:size val="8"/>
            <c:spPr>
              <a:solidFill>
                <a:srgbClr val="C00000"/>
              </a:solidFill>
              <a:ln w="9525">
                <a:solidFill>
                  <a:srgbClr val="C00000"/>
                </a:solidFill>
              </a:ln>
              <a:effectLst/>
            </c:spPr>
          </c:marker>
          <c:cat>
            <c:numRef>
              <c:f>Sheet4!$A$2:$A$72</c:f>
              <c:numCache>
                <c:formatCode>0.0</c:formatCode>
                <c:ptCount val="7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numCache>
            </c:numRef>
          </c:cat>
          <c:val>
            <c:numRef>
              <c:f>Sheet4!$C$2:$C$72</c:f>
              <c:numCache>
                <c:formatCode>General</c:formatCode>
                <c:ptCount val="71"/>
                <c:pt idx="0">
                  <c:v>31.114416418820742</c:v>
                </c:pt>
                <c:pt idx="1">
                  <c:v>30.906184847202912</c:v>
                </c:pt>
                <c:pt idx="2">
                  <c:v>30.966561678386931</c:v>
                </c:pt>
                <c:pt idx="3">
                  <c:v>31.320471931646694</c:v>
                </c:pt>
                <c:pt idx="4">
                  <c:v>31.381909114154091</c:v>
                </c:pt>
                <c:pt idx="5">
                  <c:v>31.129441077214498</c:v>
                </c:pt>
                <c:pt idx="6">
                  <c:v>31.762273459352407</c:v>
                </c:pt>
                <c:pt idx="7">
                  <c:v>31.327263921380045</c:v>
                </c:pt>
                <c:pt idx="8">
                  <c:v>31.621781337200073</c:v>
                </c:pt>
                <c:pt idx="9">
                  <c:v>31.803023451058845</c:v>
                </c:pt>
                <c:pt idx="10">
                  <c:v>31.631251813475586</c:v>
                </c:pt>
                <c:pt idx="11">
                  <c:v>31.859540971572084</c:v>
                </c:pt>
                <c:pt idx="12">
                  <c:v>31.838809607403704</c:v>
                </c:pt>
                <c:pt idx="13">
                  <c:v>31.79179722486937</c:v>
                </c:pt>
                <c:pt idx="14">
                  <c:v>31.900764847523867</c:v>
                </c:pt>
                <c:pt idx="15">
                  <c:v>32.013057145254834</c:v>
                </c:pt>
                <c:pt idx="16">
                  <c:v>31.918402367648444</c:v>
                </c:pt>
                <c:pt idx="17">
                  <c:v>31.629806507502714</c:v>
                </c:pt>
                <c:pt idx="18">
                  <c:v>31.749356630741659</c:v>
                </c:pt>
                <c:pt idx="19">
                  <c:v>31.666381261314939</c:v>
                </c:pt>
                <c:pt idx="20">
                  <c:v>31.833615704697586</c:v>
                </c:pt>
                <c:pt idx="21">
                  <c:v>31.673832430497949</c:v>
                </c:pt>
                <c:pt idx="22">
                  <c:v>31.854992680529389</c:v>
                </c:pt>
                <c:pt idx="23">
                  <c:v>32.028127406201627</c:v>
                </c:pt>
                <c:pt idx="24">
                  <c:v>32.023085584044708</c:v>
                </c:pt>
                <c:pt idx="25">
                  <c:v>31.985187501780853</c:v>
                </c:pt>
                <c:pt idx="26">
                  <c:v>31.815832871641909</c:v>
                </c:pt>
                <c:pt idx="27">
                  <c:v>31.98538715045979</c:v>
                </c:pt>
                <c:pt idx="28">
                  <c:v>31.982408178918028</c:v>
                </c:pt>
                <c:pt idx="29">
                  <c:v>32.206084050093423</c:v>
                </c:pt>
                <c:pt idx="30">
                  <c:v>31.979397648924937</c:v>
                </c:pt>
                <c:pt idx="31">
                  <c:v>31.937149115692883</c:v>
                </c:pt>
                <c:pt idx="32">
                  <c:v>32.000058254580956</c:v>
                </c:pt>
                <c:pt idx="33">
                  <c:v>32.106426727700224</c:v>
                </c:pt>
                <c:pt idx="34">
                  <c:v>32.06155116195027</c:v>
                </c:pt>
                <c:pt idx="35">
                  <c:v>32.026279162023513</c:v>
                </c:pt>
                <c:pt idx="36">
                  <c:v>32.214674901216682</c:v>
                </c:pt>
                <c:pt idx="37">
                  <c:v>32.1614495773795</c:v>
                </c:pt>
                <c:pt idx="38">
                  <c:v>32.131952089847978</c:v>
                </c:pt>
                <c:pt idx="39">
                  <c:v>32.072731123262805</c:v>
                </c:pt>
                <c:pt idx="40">
                  <c:v>32.086577087027059</c:v>
                </c:pt>
                <c:pt idx="41">
                  <c:v>32.094137676038827</c:v>
                </c:pt>
                <c:pt idx="42">
                  <c:v>32.140672191003617</c:v>
                </c:pt>
                <c:pt idx="43">
                  <c:v>32.018881512375629</c:v>
                </c:pt>
                <c:pt idx="44">
                  <c:v>32.099884739272539</c:v>
                </c:pt>
                <c:pt idx="45">
                  <c:v>31.923583906891054</c:v>
                </c:pt>
                <c:pt idx="46">
                  <c:v>32.1158861769499</c:v>
                </c:pt>
                <c:pt idx="47">
                  <c:v>32.068098007287524</c:v>
                </c:pt>
                <c:pt idx="48">
                  <c:v>32.16910210613797</c:v>
                </c:pt>
                <c:pt idx="49">
                  <c:v>32.253470842587319</c:v>
                </c:pt>
                <c:pt idx="50">
                  <c:v>32.228103626526284</c:v>
                </c:pt>
                <c:pt idx="51">
                  <c:v>31.938269187744226</c:v>
                </c:pt>
                <c:pt idx="52">
                  <c:v>32.235690969133792</c:v>
                </c:pt>
                <c:pt idx="53">
                  <c:v>32.167629901851996</c:v>
                </c:pt>
                <c:pt idx="54">
                  <c:v>32.146515115665736</c:v>
                </c:pt>
                <c:pt idx="55">
                  <c:v>32.13130114721978</c:v>
                </c:pt>
                <c:pt idx="56">
                  <c:v>32.205991486484415</c:v>
                </c:pt>
                <c:pt idx="57">
                  <c:v>32.232087985368267</c:v>
                </c:pt>
                <c:pt idx="58">
                  <c:v>32.122561336912263</c:v>
                </c:pt>
                <c:pt idx="59">
                  <c:v>32.142778679682742</c:v>
                </c:pt>
                <c:pt idx="60">
                  <c:v>32.320887657655611</c:v>
                </c:pt>
                <c:pt idx="61">
                  <c:v>32.246760359687634</c:v>
                </c:pt>
                <c:pt idx="62">
                  <c:v>32.203153408859457</c:v>
                </c:pt>
                <c:pt idx="63">
                  <c:v>32.149296661723042</c:v>
                </c:pt>
                <c:pt idx="64">
                  <c:v>32.227423451931585</c:v>
                </c:pt>
                <c:pt idx="65">
                  <c:v>32.143403230195283</c:v>
                </c:pt>
                <c:pt idx="66">
                  <c:v>32.320703031233855</c:v>
                </c:pt>
                <c:pt idx="67">
                  <c:v>32.171238689348513</c:v>
                </c:pt>
                <c:pt idx="68">
                  <c:v>32.155800970430924</c:v>
                </c:pt>
                <c:pt idx="69">
                  <c:v>32.09858665141909</c:v>
                </c:pt>
                <c:pt idx="70">
                  <c:v>32.254585959275808</c:v>
                </c:pt>
              </c:numCache>
            </c:numRef>
          </c:val>
          <c:smooth val="0"/>
          <c:extLst>
            <c:ext xmlns:c16="http://schemas.microsoft.com/office/drawing/2014/chart" uri="{C3380CC4-5D6E-409C-BE32-E72D297353CC}">
              <c16:uniqueId val="{00000001-B4DB-4F33-AF2A-B2599EC7BE64}"/>
            </c:ext>
          </c:extLst>
        </c:ser>
        <c:ser>
          <c:idx val="2"/>
          <c:order val="2"/>
          <c:tx>
            <c:strRef>
              <c:f>Sheet4!$D$1</c:f>
              <c:strCache>
                <c:ptCount val="1"/>
                <c:pt idx="0">
                  <c:v>AR-&gt;FR (TA-NMT(GI))</c:v>
                </c:pt>
              </c:strCache>
            </c:strRef>
          </c:tx>
          <c:spPr>
            <a:ln w="12700" cap="rnd">
              <a:solidFill>
                <a:srgbClr val="00B0F0"/>
              </a:solidFill>
              <a:round/>
            </a:ln>
            <a:effectLst/>
          </c:spPr>
          <c:marker>
            <c:symbol val="triangle"/>
            <c:size val="8"/>
            <c:spPr>
              <a:solidFill>
                <a:srgbClr val="00B0F0"/>
              </a:solidFill>
              <a:ln w="9525">
                <a:solidFill>
                  <a:srgbClr val="00B0F0"/>
                </a:solidFill>
              </a:ln>
              <a:effectLst/>
            </c:spPr>
          </c:marker>
          <c:cat>
            <c:numRef>
              <c:f>Sheet4!$A$2:$A$72</c:f>
              <c:numCache>
                <c:formatCode>0.0</c:formatCode>
                <c:ptCount val="7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numCache>
            </c:numRef>
          </c:cat>
          <c:val>
            <c:numRef>
              <c:f>Sheet4!$D$2:$D$72</c:f>
              <c:numCache>
                <c:formatCode>General</c:formatCode>
                <c:ptCount val="71"/>
                <c:pt idx="0">
                  <c:v>22.62</c:v>
                </c:pt>
                <c:pt idx="1">
                  <c:v>22.21</c:v>
                </c:pt>
                <c:pt idx="2">
                  <c:v>22.47</c:v>
                </c:pt>
                <c:pt idx="3">
                  <c:v>22.59</c:v>
                </c:pt>
                <c:pt idx="4">
                  <c:v>22.86</c:v>
                </c:pt>
                <c:pt idx="5">
                  <c:v>22.79</c:v>
                </c:pt>
                <c:pt idx="6">
                  <c:v>23.05</c:v>
                </c:pt>
                <c:pt idx="7">
                  <c:v>22.84</c:v>
                </c:pt>
                <c:pt idx="8">
                  <c:v>22.98</c:v>
                </c:pt>
                <c:pt idx="9">
                  <c:v>23.14</c:v>
                </c:pt>
                <c:pt idx="10">
                  <c:v>23.52</c:v>
                </c:pt>
                <c:pt idx="11">
                  <c:v>23.84</c:v>
                </c:pt>
                <c:pt idx="12">
                  <c:v>23.79</c:v>
                </c:pt>
                <c:pt idx="13">
                  <c:v>23.97</c:v>
                </c:pt>
                <c:pt idx="14">
                  <c:v>24.17</c:v>
                </c:pt>
                <c:pt idx="15">
                  <c:v>23.98</c:v>
                </c:pt>
                <c:pt idx="16">
                  <c:v>24.61</c:v>
                </c:pt>
                <c:pt idx="17">
                  <c:v>24.42</c:v>
                </c:pt>
                <c:pt idx="18">
                  <c:v>24.73</c:v>
                </c:pt>
                <c:pt idx="19">
                  <c:v>24.62</c:v>
                </c:pt>
                <c:pt idx="20">
                  <c:v>24.44</c:v>
                </c:pt>
                <c:pt idx="21">
                  <c:v>24.67</c:v>
                </c:pt>
                <c:pt idx="22">
                  <c:v>24.48</c:v>
                </c:pt>
                <c:pt idx="23">
                  <c:v>24.77</c:v>
                </c:pt>
                <c:pt idx="24">
                  <c:v>24.61</c:v>
                </c:pt>
                <c:pt idx="25">
                  <c:v>24.9</c:v>
                </c:pt>
                <c:pt idx="26">
                  <c:v>24.62</c:v>
                </c:pt>
                <c:pt idx="27">
                  <c:v>24.78</c:v>
                </c:pt>
                <c:pt idx="28">
                  <c:v>24.73</c:v>
                </c:pt>
                <c:pt idx="29">
                  <c:v>24.75</c:v>
                </c:pt>
                <c:pt idx="30">
                  <c:v>24.64</c:v>
                </c:pt>
                <c:pt idx="31">
                  <c:v>24.7</c:v>
                </c:pt>
                <c:pt idx="32">
                  <c:v>25.14</c:v>
                </c:pt>
                <c:pt idx="33">
                  <c:v>24.93</c:v>
                </c:pt>
                <c:pt idx="34">
                  <c:v>25.09</c:v>
                </c:pt>
                <c:pt idx="35">
                  <c:v>24.99</c:v>
                </c:pt>
                <c:pt idx="36">
                  <c:v>25.18</c:v>
                </c:pt>
                <c:pt idx="37">
                  <c:v>25.09</c:v>
                </c:pt>
                <c:pt idx="38">
                  <c:v>25.23</c:v>
                </c:pt>
                <c:pt idx="39">
                  <c:v>24.84</c:v>
                </c:pt>
                <c:pt idx="40">
                  <c:v>25.18</c:v>
                </c:pt>
                <c:pt idx="41">
                  <c:v>25.28</c:v>
                </c:pt>
                <c:pt idx="42">
                  <c:v>25.11</c:v>
                </c:pt>
                <c:pt idx="43">
                  <c:v>25.21</c:v>
                </c:pt>
                <c:pt idx="44">
                  <c:v>25.15</c:v>
                </c:pt>
                <c:pt idx="45">
                  <c:v>25.08</c:v>
                </c:pt>
                <c:pt idx="46">
                  <c:v>25.18</c:v>
                </c:pt>
                <c:pt idx="47">
                  <c:v>25.16</c:v>
                </c:pt>
                <c:pt idx="48">
                  <c:v>25.32</c:v>
                </c:pt>
                <c:pt idx="49">
                  <c:v>25.33</c:v>
                </c:pt>
                <c:pt idx="50">
                  <c:v>25.43</c:v>
                </c:pt>
                <c:pt idx="51">
                  <c:v>25.23</c:v>
                </c:pt>
                <c:pt idx="52">
                  <c:v>25.23</c:v>
                </c:pt>
                <c:pt idx="53">
                  <c:v>25.12</c:v>
                </c:pt>
                <c:pt idx="54">
                  <c:v>25.33</c:v>
                </c:pt>
                <c:pt idx="55">
                  <c:v>25.26</c:v>
                </c:pt>
                <c:pt idx="56">
                  <c:v>25.44</c:v>
                </c:pt>
                <c:pt idx="57">
                  <c:v>25.24</c:v>
                </c:pt>
                <c:pt idx="58">
                  <c:v>25.51</c:v>
                </c:pt>
                <c:pt idx="59">
                  <c:v>25.27</c:v>
                </c:pt>
                <c:pt idx="60">
                  <c:v>25.21</c:v>
                </c:pt>
                <c:pt idx="61">
                  <c:v>25.51</c:v>
                </c:pt>
                <c:pt idx="62">
                  <c:v>25.26</c:v>
                </c:pt>
                <c:pt idx="63">
                  <c:v>25.38</c:v>
                </c:pt>
                <c:pt idx="64">
                  <c:v>25.39</c:v>
                </c:pt>
                <c:pt idx="65">
                  <c:v>25.28</c:v>
                </c:pt>
                <c:pt idx="66">
                  <c:v>25.43</c:v>
                </c:pt>
                <c:pt idx="67">
                  <c:v>25.45</c:v>
                </c:pt>
                <c:pt idx="68">
                  <c:v>25.3</c:v>
                </c:pt>
                <c:pt idx="69">
                  <c:v>25.37</c:v>
                </c:pt>
                <c:pt idx="70">
                  <c:v>25.36</c:v>
                </c:pt>
              </c:numCache>
            </c:numRef>
          </c:val>
          <c:smooth val="0"/>
          <c:extLst>
            <c:ext xmlns:c16="http://schemas.microsoft.com/office/drawing/2014/chart" uri="{C3380CC4-5D6E-409C-BE32-E72D297353CC}">
              <c16:uniqueId val="{00000002-B4DB-4F33-AF2A-B2599EC7BE64}"/>
            </c:ext>
          </c:extLst>
        </c:ser>
        <c:ser>
          <c:idx val="3"/>
          <c:order val="3"/>
          <c:tx>
            <c:strRef>
              <c:f>Sheet4!$E$1</c:f>
              <c:strCache>
                <c:ptCount val="1"/>
                <c:pt idx="0">
                  <c:v>AR-&gt;EN (TA-NMT(GI))</c:v>
                </c:pt>
              </c:strCache>
            </c:strRef>
          </c:tx>
          <c:spPr>
            <a:ln w="12700" cap="rnd">
              <a:solidFill>
                <a:schemeClr val="accent2">
                  <a:lumMod val="50000"/>
                </a:schemeClr>
              </a:solidFill>
              <a:round/>
            </a:ln>
            <a:effectLst/>
          </c:spPr>
          <c:marker>
            <c:symbol val="dash"/>
            <c:size val="8"/>
            <c:spPr>
              <a:solidFill>
                <a:schemeClr val="accent2">
                  <a:lumMod val="50000"/>
                </a:schemeClr>
              </a:solidFill>
              <a:ln w="9525">
                <a:solidFill>
                  <a:schemeClr val="accent2">
                    <a:lumMod val="50000"/>
                  </a:schemeClr>
                </a:solidFill>
              </a:ln>
              <a:effectLst/>
            </c:spPr>
          </c:marker>
          <c:cat>
            <c:numRef>
              <c:f>Sheet4!$A$2:$A$72</c:f>
              <c:numCache>
                <c:formatCode>0.0</c:formatCode>
                <c:ptCount val="7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numCache>
            </c:numRef>
          </c:cat>
          <c:val>
            <c:numRef>
              <c:f>Sheet4!$E$2:$E$72</c:f>
              <c:numCache>
                <c:formatCode>General</c:formatCode>
                <c:ptCount val="71"/>
                <c:pt idx="0">
                  <c:v>32.010142237963194</c:v>
                </c:pt>
                <c:pt idx="1">
                  <c:v>31.990420084056581</c:v>
                </c:pt>
                <c:pt idx="2">
                  <c:v>32.244037874888903</c:v>
                </c:pt>
                <c:pt idx="3">
                  <c:v>32.278143926812049</c:v>
                </c:pt>
                <c:pt idx="4">
                  <c:v>32.347568946407485</c:v>
                </c:pt>
                <c:pt idx="5">
                  <c:v>32.512633807293199</c:v>
                </c:pt>
                <c:pt idx="6">
                  <c:v>32.677334121285732</c:v>
                </c:pt>
                <c:pt idx="7">
                  <c:v>32.896878221056681</c:v>
                </c:pt>
                <c:pt idx="8">
                  <c:v>32.770363883053179</c:v>
                </c:pt>
                <c:pt idx="9">
                  <c:v>33.006741814865016</c:v>
                </c:pt>
                <c:pt idx="10">
                  <c:v>32.721833546343774</c:v>
                </c:pt>
                <c:pt idx="11">
                  <c:v>32.528191120812551</c:v>
                </c:pt>
                <c:pt idx="12">
                  <c:v>32.749493849087571</c:v>
                </c:pt>
                <c:pt idx="13">
                  <c:v>33.044532245166337</c:v>
                </c:pt>
                <c:pt idx="14">
                  <c:v>32.867586723754172</c:v>
                </c:pt>
                <c:pt idx="15">
                  <c:v>32.793910198792524</c:v>
                </c:pt>
                <c:pt idx="16">
                  <c:v>33.110951400022913</c:v>
                </c:pt>
                <c:pt idx="17">
                  <c:v>33.015872497025022</c:v>
                </c:pt>
                <c:pt idx="18">
                  <c:v>33.067593306258509</c:v>
                </c:pt>
                <c:pt idx="19">
                  <c:v>33.151982712085591</c:v>
                </c:pt>
                <c:pt idx="20">
                  <c:v>33.107658874388207</c:v>
                </c:pt>
                <c:pt idx="21">
                  <c:v>33.084868047131629</c:v>
                </c:pt>
                <c:pt idx="22">
                  <c:v>33.328619961381918</c:v>
                </c:pt>
                <c:pt idx="23">
                  <c:v>33.242743523774308</c:v>
                </c:pt>
                <c:pt idx="24">
                  <c:v>33.260626694238795</c:v>
                </c:pt>
                <c:pt idx="25">
                  <c:v>33.137058492518022</c:v>
                </c:pt>
                <c:pt idx="26">
                  <c:v>33.192689466682836</c:v>
                </c:pt>
                <c:pt idx="27">
                  <c:v>33.366759912724262</c:v>
                </c:pt>
                <c:pt idx="28">
                  <c:v>32.98526491771019</c:v>
                </c:pt>
                <c:pt idx="29">
                  <c:v>33.190865315281847</c:v>
                </c:pt>
                <c:pt idx="30">
                  <c:v>33.219558737831292</c:v>
                </c:pt>
                <c:pt idx="31">
                  <c:v>33.082159889482334</c:v>
                </c:pt>
                <c:pt idx="32">
                  <c:v>32.982112046921408</c:v>
                </c:pt>
                <c:pt idx="33">
                  <c:v>33.053202225417259</c:v>
                </c:pt>
                <c:pt idx="34">
                  <c:v>33.423721425102855</c:v>
                </c:pt>
                <c:pt idx="35">
                  <c:v>33.390652587441679</c:v>
                </c:pt>
                <c:pt idx="36">
                  <c:v>33.591446508918281</c:v>
                </c:pt>
                <c:pt idx="37">
                  <c:v>33.459332464299756</c:v>
                </c:pt>
                <c:pt idx="38">
                  <c:v>33.536305469222022</c:v>
                </c:pt>
                <c:pt idx="39">
                  <c:v>33.636344819448112</c:v>
                </c:pt>
                <c:pt idx="40">
                  <c:v>33.368425856185276</c:v>
                </c:pt>
                <c:pt idx="41">
                  <c:v>33.424481172567667</c:v>
                </c:pt>
                <c:pt idx="42">
                  <c:v>33.566745406935233</c:v>
                </c:pt>
                <c:pt idx="43">
                  <c:v>33.608136628285926</c:v>
                </c:pt>
                <c:pt idx="44">
                  <c:v>33.493893671417588</c:v>
                </c:pt>
                <c:pt idx="45">
                  <c:v>33.532815584274616</c:v>
                </c:pt>
                <c:pt idx="46">
                  <c:v>33.59088174062925</c:v>
                </c:pt>
                <c:pt idx="47">
                  <c:v>33.680165213604283</c:v>
                </c:pt>
                <c:pt idx="48">
                  <c:v>33.577075253150376</c:v>
                </c:pt>
                <c:pt idx="49">
                  <c:v>33.624882629355724</c:v>
                </c:pt>
                <c:pt idx="50">
                  <c:v>33.604105330231413</c:v>
                </c:pt>
                <c:pt idx="51">
                  <c:v>33.712350401925264</c:v>
                </c:pt>
                <c:pt idx="52">
                  <c:v>33.658960048383165</c:v>
                </c:pt>
                <c:pt idx="53">
                  <c:v>33.754208369803983</c:v>
                </c:pt>
                <c:pt idx="54">
                  <c:v>33.43750787828062</c:v>
                </c:pt>
                <c:pt idx="55">
                  <c:v>33.546951215666979</c:v>
                </c:pt>
                <c:pt idx="56">
                  <c:v>33.63974313378494</c:v>
                </c:pt>
                <c:pt idx="57">
                  <c:v>33.230985705573154</c:v>
                </c:pt>
                <c:pt idx="58">
                  <c:v>33.678407946872305</c:v>
                </c:pt>
                <c:pt idx="59">
                  <c:v>33.699543768376195</c:v>
                </c:pt>
                <c:pt idx="60">
                  <c:v>33.612188835779797</c:v>
                </c:pt>
                <c:pt idx="61">
                  <c:v>33.69341027969633</c:v>
                </c:pt>
                <c:pt idx="62">
                  <c:v>33.571241459877882</c:v>
                </c:pt>
                <c:pt idx="63">
                  <c:v>33.577594069317286</c:v>
                </c:pt>
                <c:pt idx="64">
                  <c:v>33.927403889385744</c:v>
                </c:pt>
                <c:pt idx="65">
                  <c:v>33.640646396554637</c:v>
                </c:pt>
                <c:pt idx="66">
                  <c:v>33.708008782683919</c:v>
                </c:pt>
                <c:pt idx="67">
                  <c:v>33.706664416022562</c:v>
                </c:pt>
                <c:pt idx="68">
                  <c:v>33.764914808933412</c:v>
                </c:pt>
                <c:pt idx="69">
                  <c:v>33.704055412390154</c:v>
                </c:pt>
                <c:pt idx="70">
                  <c:v>33.704656518772218</c:v>
                </c:pt>
              </c:numCache>
            </c:numRef>
          </c:val>
          <c:smooth val="0"/>
          <c:extLst>
            <c:ext xmlns:c16="http://schemas.microsoft.com/office/drawing/2014/chart" uri="{C3380CC4-5D6E-409C-BE32-E72D297353CC}">
              <c16:uniqueId val="{00000003-B4DB-4F33-AF2A-B2599EC7BE64}"/>
            </c:ext>
          </c:extLst>
        </c:ser>
        <c:dLbls>
          <c:showLegendKey val="0"/>
          <c:showVal val="0"/>
          <c:showCatName val="0"/>
          <c:showSerName val="0"/>
          <c:showPercent val="0"/>
          <c:showBubbleSize val="0"/>
        </c:dLbls>
        <c:marker val="1"/>
        <c:smooth val="0"/>
        <c:axId val="647465736"/>
        <c:axId val="647468688"/>
      </c:lineChart>
      <c:catAx>
        <c:axId val="647465736"/>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r>
                  <a:rPr lang="en-US"/>
                  <a:t>Iterations/10^4</a:t>
                </a:r>
              </a:p>
            </c:rich>
          </c:tx>
          <c:layout>
            <c:manualLayout>
              <c:xMode val="edge"/>
              <c:yMode val="edge"/>
              <c:x val="0.74226979440070007"/>
              <c:y val="0.91893388326459191"/>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title>
        <c:numFmt formatCode="0.0" sourceLinked="1"/>
        <c:majorTickMark val="in"/>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crossAx val="647468688"/>
        <c:crosses val="autoZero"/>
        <c:auto val="1"/>
        <c:lblAlgn val="ctr"/>
        <c:lblOffset val="100"/>
        <c:tickMarkSkip val="4"/>
        <c:noMultiLvlLbl val="0"/>
      </c:catAx>
      <c:valAx>
        <c:axId val="647468688"/>
        <c:scaling>
          <c:orientation val="minMax"/>
          <c:max val="35"/>
          <c:min val="2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r>
                  <a:rPr lang="en-US"/>
                  <a:t>BLEU</a:t>
                </a:r>
              </a:p>
            </c:rich>
          </c:tx>
          <c:layout>
            <c:manualLayout>
              <c:xMode val="edge"/>
              <c:yMode val="edge"/>
              <c:x val="1.4362863380443526E-2"/>
              <c:y val="0.39693628747462228"/>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crossAx val="647465736"/>
        <c:crosses val="autoZero"/>
        <c:crossBetween val="between"/>
        <c:majorUnit val="1"/>
        <c:minorUnit val="0.5"/>
      </c:valAx>
      <c:spPr>
        <a:noFill/>
        <a:ln>
          <a:solidFill>
            <a:schemeClr val="tx1"/>
          </a:solidFill>
        </a:ln>
        <a:effectLst/>
      </c:spPr>
    </c:plotArea>
    <c:legend>
      <c:legendPos val="r"/>
      <c:layout>
        <c:manualLayout>
          <c:xMode val="edge"/>
          <c:yMode val="edge"/>
          <c:x val="0.63051260942679999"/>
          <c:y val="0.25613971503828659"/>
          <c:w val="0.30891678144354023"/>
          <c:h val="0.21935709439078405"/>
        </c:manualLayout>
      </c:layout>
      <c:overlay val="1"/>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sz="1100" b="1">
          <a:latin typeface="+mn-lt"/>
          <a:cs typeface="Times New Roman" panose="02020603050405020304" pitchFamily="18"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NMT</c:v>
                </c:pt>
              </c:strCache>
            </c:strRef>
          </c:tx>
          <c:spPr>
            <a:solidFill>
              <a:schemeClr val="accent1"/>
            </a:solidFill>
            <a:ln>
              <a:noFill/>
            </a:ln>
            <a:effectLst/>
          </c:spPr>
          <c:invertIfNegative val="0"/>
          <c:cat>
            <c:strRef>
              <c:f>Sheet1!$A$2</c:f>
              <c:strCache>
                <c:ptCount val="1"/>
                <c:pt idx="0">
                  <c:v>AR2EN</c:v>
                </c:pt>
              </c:strCache>
            </c:strRef>
          </c:cat>
          <c:val>
            <c:numRef>
              <c:f>Sheet1!$B$2</c:f>
              <c:numCache>
                <c:formatCode>General</c:formatCode>
                <c:ptCount val="1"/>
                <c:pt idx="0">
                  <c:v>31.4</c:v>
                </c:pt>
              </c:numCache>
            </c:numRef>
          </c:val>
          <c:extLst>
            <c:ext xmlns:c16="http://schemas.microsoft.com/office/drawing/2014/chart" uri="{C3380CC4-5D6E-409C-BE32-E72D297353CC}">
              <c16:uniqueId val="{00000000-9690-4C87-8363-779560B5BAFF}"/>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AR2EN</c:v>
                </c:pt>
              </c:strCache>
            </c:strRef>
          </c:cat>
          <c:val>
            <c:numRef>
              <c:f>Sheet1!$C$2</c:f>
              <c:numCache>
                <c:formatCode>General</c:formatCode>
                <c:ptCount val="1"/>
                <c:pt idx="0">
                  <c:v>30.81</c:v>
                </c:pt>
              </c:numCache>
            </c:numRef>
          </c:val>
          <c:extLst>
            <c:ext xmlns:c16="http://schemas.microsoft.com/office/drawing/2014/chart" uri="{C3380CC4-5D6E-409C-BE32-E72D297353CC}">
              <c16:uniqueId val="{00000001-9690-4C87-8363-779560B5BAFF}"/>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AR2EN</c:v>
                </c:pt>
              </c:strCache>
            </c:strRef>
          </c:cat>
          <c:val>
            <c:numRef>
              <c:f>Sheet1!$D$2</c:f>
              <c:numCache>
                <c:formatCode>General</c:formatCode>
                <c:ptCount val="1"/>
                <c:pt idx="0">
                  <c:v>32.47</c:v>
                </c:pt>
              </c:numCache>
            </c:numRef>
          </c:val>
          <c:extLst>
            <c:ext xmlns:c16="http://schemas.microsoft.com/office/drawing/2014/chart" uri="{C3380CC4-5D6E-409C-BE32-E72D297353CC}">
              <c16:uniqueId val="{00000002-9690-4C87-8363-779560B5BAFF}"/>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AR2EN</c:v>
                </c:pt>
              </c:strCache>
            </c:strRef>
          </c:cat>
          <c:val>
            <c:numRef>
              <c:f>Sheet1!$E$2</c:f>
              <c:numCache>
                <c:formatCode>General</c:formatCode>
                <c:ptCount val="1"/>
                <c:pt idx="0">
                  <c:v>33.22</c:v>
                </c:pt>
              </c:numCache>
            </c:numRef>
          </c:val>
          <c:extLst>
            <c:ext xmlns:c16="http://schemas.microsoft.com/office/drawing/2014/chart" uri="{C3380CC4-5D6E-409C-BE32-E72D297353CC}">
              <c16:uniqueId val="{00000003-9690-4C87-8363-779560B5BAFF}"/>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AR2EN</c:v>
                </c:pt>
              </c:strCache>
            </c:strRef>
          </c:cat>
          <c:val>
            <c:numRef>
              <c:f>Sheet1!$F$2</c:f>
              <c:numCache>
                <c:formatCode>General</c:formatCode>
                <c:ptCount val="1"/>
                <c:pt idx="0">
                  <c:v>32.020000000000003</c:v>
                </c:pt>
              </c:numCache>
            </c:numRef>
          </c:val>
          <c:extLst>
            <c:ext xmlns:c16="http://schemas.microsoft.com/office/drawing/2014/chart" uri="{C3380CC4-5D6E-409C-BE32-E72D297353CC}">
              <c16:uniqueId val="{00000004-9690-4C87-8363-779560B5BAFF}"/>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AR2EN</c:v>
                </c:pt>
              </c:strCache>
            </c:strRef>
          </c:cat>
          <c:val>
            <c:numRef>
              <c:f>Sheet1!$G$2</c:f>
              <c:numCache>
                <c:formatCode>General</c:formatCode>
                <c:ptCount val="1"/>
                <c:pt idx="0">
                  <c:v>33.64</c:v>
                </c:pt>
              </c:numCache>
            </c:numRef>
          </c:val>
          <c:extLst>
            <c:ext xmlns:c16="http://schemas.microsoft.com/office/drawing/2014/chart" uri="{C3380CC4-5D6E-409C-BE32-E72D297353CC}">
              <c16:uniqueId val="{00000000-6C9B-49DF-87B7-0FCAFE79E48A}"/>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34"/>
          <c:min val="2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FR2AR</c:v>
                </c:pt>
              </c:strCache>
            </c:strRef>
          </c:cat>
          <c:val>
            <c:numRef>
              <c:f>Sheet1!$B$2</c:f>
              <c:numCache>
                <c:formatCode>General</c:formatCode>
                <c:ptCount val="1"/>
                <c:pt idx="0">
                  <c:v>13.42</c:v>
                </c:pt>
              </c:numCache>
            </c:numRef>
          </c:val>
          <c:extLst>
            <c:ext xmlns:c16="http://schemas.microsoft.com/office/drawing/2014/chart" uri="{C3380CC4-5D6E-409C-BE32-E72D297353CC}">
              <c16:uniqueId val="{00000000-90C5-457D-8A7A-5BFDBBAD11DD}"/>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FR2AR</c:v>
                </c:pt>
              </c:strCache>
            </c:strRef>
          </c:cat>
          <c:val>
            <c:numRef>
              <c:f>Sheet1!$C$2</c:f>
              <c:numCache>
                <c:formatCode>General</c:formatCode>
                <c:ptCount val="1"/>
                <c:pt idx="0">
                  <c:v>15.27</c:v>
                </c:pt>
              </c:numCache>
            </c:numRef>
          </c:val>
          <c:extLst>
            <c:ext xmlns:c16="http://schemas.microsoft.com/office/drawing/2014/chart" uri="{C3380CC4-5D6E-409C-BE32-E72D297353CC}">
              <c16:uniqueId val="{00000001-90C5-457D-8A7A-5BFDBBAD11DD}"/>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FR2AR</c:v>
                </c:pt>
              </c:strCache>
            </c:strRef>
          </c:cat>
          <c:val>
            <c:numRef>
              <c:f>Sheet1!$D$2</c:f>
              <c:numCache>
                <c:formatCode>General</c:formatCode>
                <c:ptCount val="1"/>
                <c:pt idx="0">
                  <c:v>14.59</c:v>
                </c:pt>
              </c:numCache>
            </c:numRef>
          </c:val>
          <c:extLst>
            <c:ext xmlns:c16="http://schemas.microsoft.com/office/drawing/2014/chart" uri="{C3380CC4-5D6E-409C-BE32-E72D297353CC}">
              <c16:uniqueId val="{00000002-90C5-457D-8A7A-5BFDBBAD11DD}"/>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FR2AR</c:v>
                </c:pt>
              </c:strCache>
            </c:strRef>
          </c:cat>
          <c:val>
            <c:numRef>
              <c:f>Sheet1!$E$2</c:f>
              <c:numCache>
                <c:formatCode>General</c:formatCode>
                <c:ptCount val="1"/>
                <c:pt idx="0">
                  <c:v>14.64</c:v>
                </c:pt>
              </c:numCache>
            </c:numRef>
          </c:val>
          <c:extLst>
            <c:ext xmlns:c16="http://schemas.microsoft.com/office/drawing/2014/chart" uri="{C3380CC4-5D6E-409C-BE32-E72D297353CC}">
              <c16:uniqueId val="{00000003-90C5-457D-8A7A-5BFDBBAD11DD}"/>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FR2AR</c:v>
                </c:pt>
              </c:strCache>
            </c:strRef>
          </c:cat>
          <c:val>
            <c:numRef>
              <c:f>Sheet1!$F$2</c:f>
              <c:numCache>
                <c:formatCode>General</c:formatCode>
                <c:ptCount val="1"/>
                <c:pt idx="0">
                  <c:v>15.85</c:v>
                </c:pt>
              </c:numCache>
            </c:numRef>
          </c:val>
          <c:extLst>
            <c:ext xmlns:c16="http://schemas.microsoft.com/office/drawing/2014/chart" uri="{C3380CC4-5D6E-409C-BE32-E72D297353CC}">
              <c16:uniqueId val="{00000004-90C5-457D-8A7A-5BFDBBAD11DD}"/>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FR2AR</c:v>
                </c:pt>
              </c:strCache>
            </c:strRef>
          </c:cat>
          <c:val>
            <c:numRef>
              <c:f>Sheet1!$G$2</c:f>
              <c:numCache>
                <c:formatCode>General</c:formatCode>
                <c:ptCount val="1"/>
                <c:pt idx="0">
                  <c:v>16.5</c:v>
                </c:pt>
              </c:numCache>
            </c:numRef>
          </c:val>
          <c:extLst>
            <c:ext xmlns:c16="http://schemas.microsoft.com/office/drawing/2014/chart" uri="{C3380CC4-5D6E-409C-BE32-E72D297353CC}">
              <c16:uniqueId val="{00000000-0841-4349-8ECB-6A7645FD62C6}"/>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17"/>
          <c:min val="1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AR2FR</c:v>
                </c:pt>
              </c:strCache>
            </c:strRef>
          </c:cat>
          <c:val>
            <c:numRef>
              <c:f>Sheet1!$B$2</c:f>
              <c:numCache>
                <c:formatCode>General</c:formatCode>
                <c:ptCount val="1"/>
                <c:pt idx="0">
                  <c:v>22.04</c:v>
                </c:pt>
              </c:numCache>
            </c:numRef>
          </c:val>
          <c:extLst>
            <c:ext xmlns:c16="http://schemas.microsoft.com/office/drawing/2014/chart" uri="{C3380CC4-5D6E-409C-BE32-E72D297353CC}">
              <c16:uniqueId val="{00000000-7DA0-4AA5-BC86-86F078AA8FF4}"/>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AR2FR</c:v>
                </c:pt>
              </c:strCache>
            </c:strRef>
          </c:cat>
          <c:val>
            <c:numRef>
              <c:f>Sheet1!$C$2</c:f>
              <c:numCache>
                <c:formatCode>General</c:formatCode>
                <c:ptCount val="1"/>
                <c:pt idx="0">
                  <c:v>23.65</c:v>
                </c:pt>
              </c:numCache>
            </c:numRef>
          </c:val>
          <c:extLst>
            <c:ext xmlns:c16="http://schemas.microsoft.com/office/drawing/2014/chart" uri="{C3380CC4-5D6E-409C-BE32-E72D297353CC}">
              <c16:uniqueId val="{00000001-7DA0-4AA5-BC86-86F078AA8FF4}"/>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AR2FR</c:v>
                </c:pt>
              </c:strCache>
            </c:strRef>
          </c:cat>
          <c:val>
            <c:numRef>
              <c:f>Sheet1!$D$2</c:f>
              <c:numCache>
                <c:formatCode>General</c:formatCode>
                <c:ptCount val="1"/>
                <c:pt idx="0">
                  <c:v>23.53</c:v>
                </c:pt>
              </c:numCache>
            </c:numRef>
          </c:val>
          <c:extLst>
            <c:ext xmlns:c16="http://schemas.microsoft.com/office/drawing/2014/chart" uri="{C3380CC4-5D6E-409C-BE32-E72D297353CC}">
              <c16:uniqueId val="{00000002-7DA0-4AA5-BC86-86F078AA8FF4}"/>
            </c:ext>
          </c:extLst>
        </c:ser>
        <c:ser>
          <c:idx val="3"/>
          <c:order val="3"/>
          <c:tx>
            <c:strRef>
              <c:f>Sheet1!$E$1</c:f>
              <c:strCache>
                <c:ptCount val="1"/>
                <c:pt idx="0">
                  <c:v>BackTrans</c:v>
                </c:pt>
              </c:strCache>
            </c:strRef>
          </c:tx>
          <c:spPr>
            <a:solidFill>
              <a:schemeClr val="accent4"/>
            </a:solidFill>
            <a:ln>
              <a:noFill/>
            </a:ln>
            <a:effectLst/>
          </c:spPr>
          <c:invertIfNegative val="0"/>
          <c:cat>
            <c:strRef>
              <c:f>Sheet1!$A$2</c:f>
              <c:strCache>
                <c:ptCount val="1"/>
                <c:pt idx="0">
                  <c:v>AR2FR</c:v>
                </c:pt>
              </c:strCache>
            </c:strRef>
          </c:cat>
          <c:val>
            <c:numRef>
              <c:f>Sheet1!$E$2</c:f>
              <c:numCache>
                <c:formatCode>General</c:formatCode>
                <c:ptCount val="1"/>
                <c:pt idx="0">
                  <c:v>24.45</c:v>
                </c:pt>
              </c:numCache>
            </c:numRef>
          </c:val>
          <c:extLst>
            <c:ext xmlns:c16="http://schemas.microsoft.com/office/drawing/2014/chart" uri="{C3380CC4-5D6E-409C-BE32-E72D297353CC}">
              <c16:uniqueId val="{00000003-7DA0-4AA5-BC86-86F078AA8FF4}"/>
            </c:ext>
          </c:extLst>
        </c:ser>
        <c:ser>
          <c:idx val="4"/>
          <c:order val="4"/>
          <c:tx>
            <c:strRef>
              <c:f>Sheet1!$F$1</c:f>
              <c:strCache>
                <c:ptCount val="1"/>
                <c:pt idx="0">
                  <c:v>Tri-Language</c:v>
                </c:pt>
              </c:strCache>
            </c:strRef>
          </c:tx>
          <c:spPr>
            <a:solidFill>
              <a:schemeClr val="accent5"/>
            </a:solidFill>
            <a:ln>
              <a:noFill/>
            </a:ln>
            <a:effectLst/>
          </c:spPr>
          <c:invertIfNegative val="0"/>
          <c:cat>
            <c:strRef>
              <c:f>Sheet1!$A$2</c:f>
              <c:strCache>
                <c:ptCount val="1"/>
                <c:pt idx="0">
                  <c:v>AR2FR</c:v>
                </c:pt>
              </c:strCache>
            </c:strRef>
          </c:cat>
          <c:val>
            <c:numRef>
              <c:f>Sheet1!$F$2</c:f>
              <c:numCache>
                <c:formatCode>General</c:formatCode>
                <c:ptCount val="1"/>
                <c:pt idx="0">
                  <c:v>23.57</c:v>
                </c:pt>
              </c:numCache>
            </c:numRef>
          </c:val>
          <c:extLst>
            <c:ext xmlns:c16="http://schemas.microsoft.com/office/drawing/2014/chart" uri="{C3380CC4-5D6E-409C-BE32-E72D297353CC}">
              <c16:uniqueId val="{00000004-7DA0-4AA5-BC86-86F078AA8FF4}"/>
            </c:ext>
          </c:extLst>
        </c:ser>
        <c:ser>
          <c:idx val="5"/>
          <c:order val="5"/>
          <c:tx>
            <c:strRef>
              <c:f>Sheet1!$G$1</c:f>
              <c:strCache>
                <c:ptCount val="1"/>
                <c:pt idx="0">
                  <c:v>Column1</c:v>
                </c:pt>
              </c:strCache>
            </c:strRef>
          </c:tx>
          <c:spPr>
            <a:solidFill>
              <a:schemeClr val="accent6"/>
            </a:solidFill>
            <a:ln>
              <a:noFill/>
            </a:ln>
            <a:effectLst/>
          </c:spPr>
          <c:invertIfNegative val="0"/>
          <c:cat>
            <c:strRef>
              <c:f>Sheet1!$A$2</c:f>
              <c:strCache>
                <c:ptCount val="1"/>
                <c:pt idx="0">
                  <c:v>AR2FR</c:v>
                </c:pt>
              </c:strCache>
            </c:strRef>
          </c:cat>
          <c:val>
            <c:numRef>
              <c:f>Sheet1!$G$2</c:f>
              <c:numCache>
                <c:formatCode>General</c:formatCode>
                <c:ptCount val="1"/>
                <c:pt idx="0">
                  <c:v>25.07</c:v>
                </c:pt>
              </c:numCache>
            </c:numRef>
          </c:val>
          <c:extLst>
            <c:ext xmlns:c16="http://schemas.microsoft.com/office/drawing/2014/chart" uri="{C3380CC4-5D6E-409C-BE32-E72D297353CC}">
              <c16:uniqueId val="{00000000-60E7-43F5-A8D0-F6618AEB3A40}"/>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25"/>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maj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535924354021727E-2"/>
          <c:y val="5.8514312930294979E-2"/>
          <c:w val="0.19316528575287592"/>
          <c:h val="0.67913170232340092"/>
        </c:manualLayout>
      </c:layout>
      <c:barChart>
        <c:barDir val="col"/>
        <c:grouping val="clustered"/>
        <c:varyColors val="0"/>
        <c:ser>
          <c:idx val="0"/>
          <c:order val="0"/>
          <c:tx>
            <c:strRef>
              <c:f>Sheet1!$B$1</c:f>
              <c:strCache>
                <c:ptCount val="1"/>
                <c:pt idx="0">
                  <c:v>NMT</c:v>
                </c:pt>
              </c:strCache>
            </c:strRef>
          </c:tx>
          <c:spPr>
            <a:solidFill>
              <a:schemeClr val="accent1"/>
            </a:solidFill>
            <a:ln>
              <a:noFill/>
            </a:ln>
            <a:effectLst/>
          </c:spPr>
          <c:invertIfNegative val="0"/>
          <c:cat>
            <c:strRef>
              <c:f>Sheet1!$A$2</c:f>
              <c:strCache>
                <c:ptCount val="1"/>
                <c:pt idx="0">
                  <c:v>EN2ES</c:v>
                </c:pt>
              </c:strCache>
            </c:strRef>
          </c:cat>
          <c:val>
            <c:numRef>
              <c:f>Sheet1!$B$2</c:f>
              <c:numCache>
                <c:formatCode>General</c:formatCode>
                <c:ptCount val="1"/>
                <c:pt idx="0">
                  <c:v>38.770000000000003</c:v>
                </c:pt>
              </c:numCache>
            </c:numRef>
          </c:val>
          <c:extLst>
            <c:ext xmlns:c16="http://schemas.microsoft.com/office/drawing/2014/chart" uri="{C3380CC4-5D6E-409C-BE32-E72D297353CC}">
              <c16:uniqueId val="{00000000-3F2A-415F-A97D-97E17BC5FD84}"/>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EN2ES</c:v>
                </c:pt>
              </c:strCache>
            </c:strRef>
          </c:cat>
          <c:val>
            <c:numRef>
              <c:f>Sheet1!$C$2</c:f>
              <c:numCache>
                <c:formatCode>General</c:formatCode>
                <c:ptCount val="1"/>
                <c:pt idx="0">
                  <c:v>38.47</c:v>
                </c:pt>
              </c:numCache>
            </c:numRef>
          </c:val>
          <c:extLst>
            <c:ext xmlns:c16="http://schemas.microsoft.com/office/drawing/2014/chart" uri="{C3380CC4-5D6E-409C-BE32-E72D297353CC}">
              <c16:uniqueId val="{00000001-3F2A-415F-A97D-97E17BC5FD84}"/>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EN2ES</c:v>
                </c:pt>
              </c:strCache>
            </c:strRef>
          </c:cat>
          <c:val>
            <c:numRef>
              <c:f>Sheet1!$D$2</c:f>
              <c:numCache>
                <c:formatCode>General</c:formatCode>
                <c:ptCount val="1"/>
                <c:pt idx="0">
                  <c:v>39.75</c:v>
                </c:pt>
              </c:numCache>
            </c:numRef>
          </c:val>
          <c:extLst>
            <c:ext xmlns:c16="http://schemas.microsoft.com/office/drawing/2014/chart" uri="{C3380CC4-5D6E-409C-BE32-E72D297353CC}">
              <c16:uniqueId val="{00000002-3F2A-415F-A97D-97E17BC5FD84}"/>
            </c:ext>
          </c:extLst>
        </c:ser>
        <c:ser>
          <c:idx val="3"/>
          <c:order val="3"/>
          <c:tx>
            <c:strRef>
              <c:f>Sheet1!$E$1</c:f>
              <c:strCache>
                <c:ptCount val="1"/>
                <c:pt idx="0">
                  <c:v>TA-NMT</c:v>
                </c:pt>
              </c:strCache>
            </c:strRef>
          </c:tx>
          <c:spPr>
            <a:solidFill>
              <a:schemeClr val="accent4"/>
            </a:solidFill>
            <a:ln>
              <a:noFill/>
            </a:ln>
            <a:effectLst/>
          </c:spPr>
          <c:invertIfNegative val="0"/>
          <c:cat>
            <c:strRef>
              <c:f>Sheet1!$A$2</c:f>
              <c:strCache>
                <c:ptCount val="1"/>
                <c:pt idx="0">
                  <c:v>EN2ES</c:v>
                </c:pt>
              </c:strCache>
            </c:strRef>
          </c:cat>
          <c:val>
            <c:numRef>
              <c:f>Sheet1!$E$2</c:f>
              <c:numCache>
                <c:formatCode>General</c:formatCode>
                <c:ptCount val="1"/>
                <c:pt idx="0">
                  <c:v>40.85</c:v>
                </c:pt>
              </c:numCache>
            </c:numRef>
          </c:val>
          <c:extLst>
            <c:ext xmlns:c16="http://schemas.microsoft.com/office/drawing/2014/chart" uri="{C3380CC4-5D6E-409C-BE32-E72D297353CC}">
              <c16:uniqueId val="{00000003-3F2A-415F-A97D-97E17BC5FD84}"/>
            </c:ext>
          </c:extLst>
        </c:ser>
        <c:ser>
          <c:idx val="4"/>
          <c:order val="4"/>
          <c:tx>
            <c:strRef>
              <c:f>Sheet1!$F$1</c:f>
              <c:strCache>
                <c:ptCount val="1"/>
                <c:pt idx="0">
                  <c:v>BackTrans</c:v>
                </c:pt>
              </c:strCache>
            </c:strRef>
          </c:tx>
          <c:spPr>
            <a:solidFill>
              <a:schemeClr val="accent5"/>
            </a:solidFill>
            <a:ln>
              <a:noFill/>
            </a:ln>
            <a:effectLst/>
          </c:spPr>
          <c:invertIfNegative val="0"/>
          <c:cat>
            <c:strRef>
              <c:f>Sheet1!$A$2</c:f>
              <c:strCache>
                <c:ptCount val="1"/>
                <c:pt idx="0">
                  <c:v>EN2ES</c:v>
                </c:pt>
              </c:strCache>
            </c:strRef>
          </c:cat>
          <c:val>
            <c:numRef>
              <c:f>Sheet1!$F$2</c:f>
              <c:numCache>
                <c:formatCode>General</c:formatCode>
                <c:ptCount val="1"/>
                <c:pt idx="0">
                  <c:v>42.27</c:v>
                </c:pt>
              </c:numCache>
            </c:numRef>
          </c:val>
          <c:extLst>
            <c:ext xmlns:c16="http://schemas.microsoft.com/office/drawing/2014/chart" uri="{C3380CC4-5D6E-409C-BE32-E72D297353CC}">
              <c16:uniqueId val="{00000004-3F2A-415F-A97D-97E17BC5FD84}"/>
            </c:ext>
          </c:extLst>
        </c:ser>
        <c:ser>
          <c:idx val="5"/>
          <c:order val="5"/>
          <c:tx>
            <c:strRef>
              <c:f>Sheet1!$G$1</c:f>
              <c:strCache>
                <c:ptCount val="1"/>
                <c:pt idx="0">
                  <c:v>TA-NMT(GI)</c:v>
                </c:pt>
              </c:strCache>
            </c:strRef>
          </c:tx>
          <c:spPr>
            <a:solidFill>
              <a:schemeClr val="accent6"/>
            </a:solidFill>
            <a:ln>
              <a:noFill/>
            </a:ln>
            <a:effectLst/>
          </c:spPr>
          <c:invertIfNegative val="0"/>
          <c:cat>
            <c:strRef>
              <c:f>Sheet1!$A$2</c:f>
              <c:strCache>
                <c:ptCount val="1"/>
                <c:pt idx="0">
                  <c:v>EN2ES</c:v>
                </c:pt>
              </c:strCache>
            </c:strRef>
          </c:cat>
          <c:val>
            <c:numRef>
              <c:f>Sheet1!$G$2</c:f>
              <c:numCache>
                <c:formatCode>General</c:formatCode>
                <c:ptCount val="1"/>
                <c:pt idx="0">
                  <c:v>42.63</c:v>
                </c:pt>
              </c:numCache>
            </c:numRef>
          </c:val>
          <c:extLst>
            <c:ext xmlns:c16="http://schemas.microsoft.com/office/drawing/2014/chart" uri="{C3380CC4-5D6E-409C-BE32-E72D297353CC}">
              <c16:uniqueId val="{00000005-3F2A-415F-A97D-97E17BC5FD84}"/>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43"/>
          <c:min val="3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NMT</c:v>
                </c:pt>
              </c:strCache>
            </c:strRef>
          </c:tx>
          <c:spPr>
            <a:solidFill>
              <a:schemeClr val="accent1"/>
            </a:solidFill>
            <a:ln>
              <a:noFill/>
            </a:ln>
            <a:effectLst/>
          </c:spPr>
          <c:invertIfNegative val="0"/>
          <c:cat>
            <c:strRef>
              <c:f>Sheet1!$A$2</c:f>
              <c:strCache>
                <c:ptCount val="1"/>
                <c:pt idx="0">
                  <c:v>ES2EN</c:v>
                </c:pt>
              </c:strCache>
            </c:strRef>
          </c:cat>
          <c:val>
            <c:numRef>
              <c:f>Sheet1!$B$2</c:f>
              <c:numCache>
                <c:formatCode>General</c:formatCode>
                <c:ptCount val="1"/>
                <c:pt idx="0">
                  <c:v>36.51</c:v>
                </c:pt>
              </c:numCache>
            </c:numRef>
          </c:val>
          <c:extLst>
            <c:ext xmlns:c16="http://schemas.microsoft.com/office/drawing/2014/chart" uri="{C3380CC4-5D6E-409C-BE32-E72D297353CC}">
              <c16:uniqueId val="{00000000-79C9-4CAF-B15F-6B5A1B3BA445}"/>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ES2EN</c:v>
                </c:pt>
              </c:strCache>
            </c:strRef>
          </c:cat>
          <c:val>
            <c:numRef>
              <c:f>Sheet1!$C$2</c:f>
              <c:numCache>
                <c:formatCode>General</c:formatCode>
                <c:ptCount val="1"/>
                <c:pt idx="0">
                  <c:v>36.64</c:v>
                </c:pt>
              </c:numCache>
            </c:numRef>
          </c:val>
          <c:extLst>
            <c:ext xmlns:c16="http://schemas.microsoft.com/office/drawing/2014/chart" uri="{C3380CC4-5D6E-409C-BE32-E72D297353CC}">
              <c16:uniqueId val="{00000001-79C9-4CAF-B15F-6B5A1B3BA445}"/>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ES2EN</c:v>
                </c:pt>
              </c:strCache>
            </c:strRef>
          </c:cat>
          <c:val>
            <c:numRef>
              <c:f>Sheet1!$D$2</c:f>
              <c:numCache>
                <c:formatCode>General</c:formatCode>
                <c:ptCount val="1"/>
                <c:pt idx="0">
                  <c:v>38.020000000000003</c:v>
                </c:pt>
              </c:numCache>
            </c:numRef>
          </c:val>
          <c:extLst>
            <c:ext xmlns:c16="http://schemas.microsoft.com/office/drawing/2014/chart" uri="{C3380CC4-5D6E-409C-BE32-E72D297353CC}">
              <c16:uniqueId val="{00000002-79C9-4CAF-B15F-6B5A1B3BA445}"/>
            </c:ext>
          </c:extLst>
        </c:ser>
        <c:ser>
          <c:idx val="3"/>
          <c:order val="3"/>
          <c:tx>
            <c:strRef>
              <c:f>Sheet1!$E$1</c:f>
              <c:strCache>
                <c:ptCount val="1"/>
                <c:pt idx="0">
                  <c:v>TA-NMT</c:v>
                </c:pt>
              </c:strCache>
            </c:strRef>
          </c:tx>
          <c:spPr>
            <a:solidFill>
              <a:schemeClr val="accent4"/>
            </a:solidFill>
            <a:ln>
              <a:noFill/>
            </a:ln>
            <a:effectLst/>
          </c:spPr>
          <c:invertIfNegative val="0"/>
          <c:cat>
            <c:strRef>
              <c:f>Sheet1!$A$2</c:f>
              <c:strCache>
                <c:ptCount val="1"/>
                <c:pt idx="0">
                  <c:v>ES2EN</c:v>
                </c:pt>
              </c:strCache>
            </c:strRef>
          </c:cat>
          <c:val>
            <c:numRef>
              <c:f>Sheet1!$E$2</c:f>
              <c:numCache>
                <c:formatCode>General</c:formatCode>
                <c:ptCount val="1"/>
                <c:pt idx="0">
                  <c:v>38.42</c:v>
                </c:pt>
              </c:numCache>
            </c:numRef>
          </c:val>
          <c:extLst>
            <c:ext xmlns:c16="http://schemas.microsoft.com/office/drawing/2014/chart" uri="{C3380CC4-5D6E-409C-BE32-E72D297353CC}">
              <c16:uniqueId val="{00000003-79C9-4CAF-B15F-6B5A1B3BA445}"/>
            </c:ext>
          </c:extLst>
        </c:ser>
        <c:ser>
          <c:idx val="4"/>
          <c:order val="4"/>
          <c:tx>
            <c:strRef>
              <c:f>Sheet1!$F$1</c:f>
              <c:strCache>
                <c:ptCount val="1"/>
                <c:pt idx="0">
                  <c:v>BackTrans2</c:v>
                </c:pt>
              </c:strCache>
            </c:strRef>
          </c:tx>
          <c:spPr>
            <a:solidFill>
              <a:schemeClr val="accent5"/>
            </a:solidFill>
            <a:ln>
              <a:noFill/>
            </a:ln>
            <a:effectLst/>
          </c:spPr>
          <c:invertIfNegative val="0"/>
          <c:cat>
            <c:strRef>
              <c:f>Sheet1!$A$2</c:f>
              <c:strCache>
                <c:ptCount val="1"/>
                <c:pt idx="0">
                  <c:v>ES2EN</c:v>
                </c:pt>
              </c:strCache>
            </c:strRef>
          </c:cat>
          <c:val>
            <c:numRef>
              <c:f>Sheet1!$F$2</c:f>
              <c:numCache>
                <c:formatCode>General</c:formatCode>
                <c:ptCount val="1"/>
                <c:pt idx="0">
                  <c:v>39.06</c:v>
                </c:pt>
              </c:numCache>
            </c:numRef>
          </c:val>
          <c:extLst>
            <c:ext xmlns:c16="http://schemas.microsoft.com/office/drawing/2014/chart" uri="{C3380CC4-5D6E-409C-BE32-E72D297353CC}">
              <c16:uniqueId val="{00000004-79C9-4CAF-B15F-6B5A1B3BA445}"/>
            </c:ext>
          </c:extLst>
        </c:ser>
        <c:ser>
          <c:idx val="5"/>
          <c:order val="5"/>
          <c:tx>
            <c:strRef>
              <c:f>Sheet1!$G$1</c:f>
              <c:strCache>
                <c:ptCount val="1"/>
                <c:pt idx="0">
                  <c:v>TA-NMT(GI)</c:v>
                </c:pt>
              </c:strCache>
            </c:strRef>
          </c:tx>
          <c:spPr>
            <a:solidFill>
              <a:schemeClr val="accent6"/>
            </a:solidFill>
            <a:ln>
              <a:noFill/>
            </a:ln>
            <a:effectLst/>
          </c:spPr>
          <c:invertIfNegative val="0"/>
          <c:cat>
            <c:strRef>
              <c:f>Sheet1!$A$2</c:f>
              <c:strCache>
                <c:ptCount val="1"/>
                <c:pt idx="0">
                  <c:v>ES2EN</c:v>
                </c:pt>
              </c:strCache>
            </c:strRef>
          </c:cat>
          <c:val>
            <c:numRef>
              <c:f>Sheet1!$G$2</c:f>
              <c:numCache>
                <c:formatCode>General</c:formatCode>
                <c:ptCount val="1"/>
                <c:pt idx="0">
                  <c:v>39.53</c:v>
                </c:pt>
              </c:numCache>
            </c:numRef>
          </c:val>
          <c:extLst>
            <c:ext xmlns:c16="http://schemas.microsoft.com/office/drawing/2014/chart" uri="{C3380CC4-5D6E-409C-BE32-E72D297353CC}">
              <c16:uniqueId val="{00000005-79C9-4CAF-B15F-6B5A1B3BA445}"/>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40"/>
          <c:min val="3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maj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FR2ES</c:v>
                </c:pt>
              </c:strCache>
            </c:strRef>
          </c:cat>
          <c:val>
            <c:numRef>
              <c:f>Sheet1!$B$2</c:f>
              <c:numCache>
                <c:formatCode>General</c:formatCode>
                <c:ptCount val="1"/>
                <c:pt idx="0">
                  <c:v>32.92</c:v>
                </c:pt>
              </c:numCache>
            </c:numRef>
          </c:val>
          <c:extLst>
            <c:ext xmlns:c16="http://schemas.microsoft.com/office/drawing/2014/chart" uri="{C3380CC4-5D6E-409C-BE32-E72D297353CC}">
              <c16:uniqueId val="{00000000-EB0E-4717-BF3D-049EAA908D44}"/>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FR2ES</c:v>
                </c:pt>
              </c:strCache>
            </c:strRef>
          </c:cat>
          <c:val>
            <c:numRef>
              <c:f>Sheet1!$C$2</c:f>
              <c:numCache>
                <c:formatCode>General</c:formatCode>
                <c:ptCount val="1"/>
                <c:pt idx="0">
                  <c:v>34.99</c:v>
                </c:pt>
              </c:numCache>
            </c:numRef>
          </c:val>
          <c:extLst>
            <c:ext xmlns:c16="http://schemas.microsoft.com/office/drawing/2014/chart" uri="{C3380CC4-5D6E-409C-BE32-E72D297353CC}">
              <c16:uniqueId val="{00000001-EB0E-4717-BF3D-049EAA908D44}"/>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FR2ES</c:v>
                </c:pt>
              </c:strCache>
            </c:strRef>
          </c:cat>
          <c:val>
            <c:numRef>
              <c:f>Sheet1!$D$2</c:f>
              <c:numCache>
                <c:formatCode>General</c:formatCode>
                <c:ptCount val="1"/>
                <c:pt idx="0">
                  <c:v>33.67</c:v>
                </c:pt>
              </c:numCache>
            </c:numRef>
          </c:val>
          <c:extLst>
            <c:ext xmlns:c16="http://schemas.microsoft.com/office/drawing/2014/chart" uri="{C3380CC4-5D6E-409C-BE32-E72D297353CC}">
              <c16:uniqueId val="{00000002-EB0E-4717-BF3D-049EAA908D44}"/>
            </c:ext>
          </c:extLst>
        </c:ser>
        <c:ser>
          <c:idx val="3"/>
          <c:order val="3"/>
          <c:tx>
            <c:strRef>
              <c:f>Sheet1!$E$1</c:f>
              <c:strCache>
                <c:ptCount val="1"/>
                <c:pt idx="0">
                  <c:v>TA-NMT</c:v>
                </c:pt>
              </c:strCache>
            </c:strRef>
          </c:tx>
          <c:spPr>
            <a:solidFill>
              <a:schemeClr val="accent4"/>
            </a:solidFill>
            <a:ln>
              <a:noFill/>
            </a:ln>
            <a:effectLst/>
          </c:spPr>
          <c:invertIfNegative val="0"/>
          <c:cat>
            <c:strRef>
              <c:f>Sheet1!$A$2</c:f>
              <c:strCache>
                <c:ptCount val="1"/>
                <c:pt idx="0">
                  <c:v>FR2ES</c:v>
                </c:pt>
              </c:strCache>
            </c:strRef>
          </c:cat>
          <c:val>
            <c:numRef>
              <c:f>Sheet1!$E$2</c:f>
              <c:numCache>
                <c:formatCode>General</c:formatCode>
                <c:ptCount val="1"/>
                <c:pt idx="0">
                  <c:v>34.520000000000003</c:v>
                </c:pt>
              </c:numCache>
            </c:numRef>
          </c:val>
          <c:extLst>
            <c:ext xmlns:c16="http://schemas.microsoft.com/office/drawing/2014/chart" uri="{C3380CC4-5D6E-409C-BE32-E72D297353CC}">
              <c16:uniqueId val="{00000003-EB0E-4717-BF3D-049EAA908D44}"/>
            </c:ext>
          </c:extLst>
        </c:ser>
        <c:ser>
          <c:idx val="4"/>
          <c:order val="4"/>
          <c:tx>
            <c:strRef>
              <c:f>Sheet1!$F$1</c:f>
              <c:strCache>
                <c:ptCount val="1"/>
                <c:pt idx="0">
                  <c:v>BackTrans</c:v>
                </c:pt>
              </c:strCache>
            </c:strRef>
          </c:tx>
          <c:spPr>
            <a:solidFill>
              <a:schemeClr val="accent5"/>
            </a:solidFill>
            <a:ln>
              <a:noFill/>
            </a:ln>
            <a:effectLst/>
          </c:spPr>
          <c:invertIfNegative val="0"/>
          <c:cat>
            <c:strRef>
              <c:f>Sheet1!$A$2</c:f>
              <c:strCache>
                <c:ptCount val="1"/>
                <c:pt idx="0">
                  <c:v>FR2ES</c:v>
                </c:pt>
              </c:strCache>
            </c:strRef>
          </c:cat>
          <c:val>
            <c:numRef>
              <c:f>Sheet1!$F$2</c:f>
              <c:numCache>
                <c:formatCode>General</c:formatCode>
                <c:ptCount val="1"/>
                <c:pt idx="0">
                  <c:v>35.81</c:v>
                </c:pt>
              </c:numCache>
            </c:numRef>
          </c:val>
          <c:extLst>
            <c:ext xmlns:c16="http://schemas.microsoft.com/office/drawing/2014/chart" uri="{C3380CC4-5D6E-409C-BE32-E72D297353CC}">
              <c16:uniqueId val="{00000004-EB0E-4717-BF3D-049EAA908D44}"/>
            </c:ext>
          </c:extLst>
        </c:ser>
        <c:ser>
          <c:idx val="5"/>
          <c:order val="5"/>
          <c:tx>
            <c:strRef>
              <c:f>Sheet1!$G$1</c:f>
              <c:strCache>
                <c:ptCount val="1"/>
                <c:pt idx="0">
                  <c:v>TA-NMT(GI)</c:v>
                </c:pt>
              </c:strCache>
            </c:strRef>
          </c:tx>
          <c:spPr>
            <a:solidFill>
              <a:schemeClr val="accent6"/>
            </a:solidFill>
            <a:ln>
              <a:noFill/>
            </a:ln>
            <a:effectLst/>
          </c:spPr>
          <c:invertIfNegative val="0"/>
          <c:cat>
            <c:strRef>
              <c:f>Sheet1!$A$2</c:f>
              <c:strCache>
                <c:ptCount val="1"/>
                <c:pt idx="0">
                  <c:v>FR2ES</c:v>
                </c:pt>
              </c:strCache>
            </c:strRef>
          </c:cat>
          <c:val>
            <c:numRef>
              <c:f>Sheet1!$G$2</c:f>
              <c:numCache>
                <c:formatCode>General</c:formatCode>
                <c:ptCount val="1"/>
                <c:pt idx="0">
                  <c:v>35.869999999999997</c:v>
                </c:pt>
              </c:numCache>
            </c:numRef>
          </c:val>
          <c:extLst>
            <c:ext xmlns:c16="http://schemas.microsoft.com/office/drawing/2014/chart" uri="{C3380CC4-5D6E-409C-BE32-E72D297353CC}">
              <c16:uniqueId val="{00000005-EB0E-4717-BF3D-049EAA908D44}"/>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37"/>
          <c:min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RNNSearch</c:v>
                </c:pt>
              </c:strCache>
            </c:strRef>
          </c:tx>
          <c:spPr>
            <a:solidFill>
              <a:schemeClr val="accent1"/>
            </a:solidFill>
            <a:ln>
              <a:noFill/>
            </a:ln>
            <a:effectLst/>
          </c:spPr>
          <c:invertIfNegative val="0"/>
          <c:cat>
            <c:strRef>
              <c:f>Sheet1!$A$2</c:f>
              <c:strCache>
                <c:ptCount val="1"/>
                <c:pt idx="0">
                  <c:v>ES2FR</c:v>
                </c:pt>
              </c:strCache>
            </c:strRef>
          </c:cat>
          <c:val>
            <c:numRef>
              <c:f>Sheet1!$B$2</c:f>
              <c:numCache>
                <c:formatCode>General</c:formatCode>
                <c:ptCount val="1"/>
                <c:pt idx="0">
                  <c:v>33.049999999999997</c:v>
                </c:pt>
              </c:numCache>
            </c:numRef>
          </c:val>
          <c:extLst>
            <c:ext xmlns:c16="http://schemas.microsoft.com/office/drawing/2014/chart" uri="{C3380CC4-5D6E-409C-BE32-E72D297353CC}">
              <c16:uniqueId val="{00000000-0663-4C59-B633-02EBCAC2F9E1}"/>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ES2FR</c:v>
                </c:pt>
              </c:strCache>
            </c:strRef>
          </c:cat>
          <c:val>
            <c:numRef>
              <c:f>Sheet1!$C$2</c:f>
              <c:numCache>
                <c:formatCode>General</c:formatCode>
                <c:ptCount val="1"/>
                <c:pt idx="0">
                  <c:v>33.979999999999997</c:v>
                </c:pt>
              </c:numCache>
            </c:numRef>
          </c:val>
          <c:extLst>
            <c:ext xmlns:c16="http://schemas.microsoft.com/office/drawing/2014/chart" uri="{C3380CC4-5D6E-409C-BE32-E72D297353CC}">
              <c16:uniqueId val="{00000001-0663-4C59-B633-02EBCAC2F9E1}"/>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ES2FR</c:v>
                </c:pt>
              </c:strCache>
            </c:strRef>
          </c:cat>
          <c:val>
            <c:numRef>
              <c:f>Sheet1!$D$2</c:f>
              <c:numCache>
                <c:formatCode>General</c:formatCode>
                <c:ptCount val="1"/>
                <c:pt idx="0">
                  <c:v>34.04</c:v>
                </c:pt>
              </c:numCache>
            </c:numRef>
          </c:val>
          <c:extLst>
            <c:ext xmlns:c16="http://schemas.microsoft.com/office/drawing/2014/chart" uri="{C3380CC4-5D6E-409C-BE32-E72D297353CC}">
              <c16:uniqueId val="{00000002-0663-4C59-B633-02EBCAC2F9E1}"/>
            </c:ext>
          </c:extLst>
        </c:ser>
        <c:ser>
          <c:idx val="3"/>
          <c:order val="3"/>
          <c:tx>
            <c:strRef>
              <c:f>Sheet1!$E$1</c:f>
              <c:strCache>
                <c:ptCount val="1"/>
                <c:pt idx="0">
                  <c:v>TA-NMT</c:v>
                </c:pt>
              </c:strCache>
            </c:strRef>
          </c:tx>
          <c:spPr>
            <a:solidFill>
              <a:schemeClr val="accent4"/>
            </a:solidFill>
            <a:ln>
              <a:noFill/>
            </a:ln>
            <a:effectLst/>
          </c:spPr>
          <c:invertIfNegative val="0"/>
          <c:cat>
            <c:strRef>
              <c:f>Sheet1!$A$2</c:f>
              <c:strCache>
                <c:ptCount val="1"/>
                <c:pt idx="0">
                  <c:v>ES2FR</c:v>
                </c:pt>
              </c:strCache>
            </c:strRef>
          </c:cat>
          <c:val>
            <c:numRef>
              <c:f>Sheet1!$E$2</c:f>
              <c:numCache>
                <c:formatCode>General</c:formatCode>
                <c:ptCount val="1"/>
                <c:pt idx="0">
                  <c:v>34.39</c:v>
                </c:pt>
              </c:numCache>
            </c:numRef>
          </c:val>
          <c:extLst>
            <c:ext xmlns:c16="http://schemas.microsoft.com/office/drawing/2014/chart" uri="{C3380CC4-5D6E-409C-BE32-E72D297353CC}">
              <c16:uniqueId val="{00000003-0663-4C59-B633-02EBCAC2F9E1}"/>
            </c:ext>
          </c:extLst>
        </c:ser>
        <c:ser>
          <c:idx val="4"/>
          <c:order val="4"/>
          <c:tx>
            <c:strRef>
              <c:f>Sheet1!$F$1</c:f>
              <c:strCache>
                <c:ptCount val="1"/>
                <c:pt idx="0">
                  <c:v>BackTrans</c:v>
                </c:pt>
              </c:strCache>
            </c:strRef>
          </c:tx>
          <c:spPr>
            <a:solidFill>
              <a:schemeClr val="accent5"/>
            </a:solidFill>
            <a:ln>
              <a:noFill/>
            </a:ln>
            <a:effectLst/>
          </c:spPr>
          <c:invertIfNegative val="0"/>
          <c:cat>
            <c:strRef>
              <c:f>Sheet1!$A$2</c:f>
              <c:strCache>
                <c:ptCount val="1"/>
                <c:pt idx="0">
                  <c:v>ES2FR</c:v>
                </c:pt>
              </c:strCache>
            </c:strRef>
          </c:cat>
          <c:val>
            <c:numRef>
              <c:f>Sheet1!$F$2</c:f>
              <c:numCache>
                <c:formatCode>General</c:formatCode>
                <c:ptCount val="1"/>
                <c:pt idx="0">
                  <c:v>34.25</c:v>
                </c:pt>
              </c:numCache>
            </c:numRef>
          </c:val>
          <c:extLst>
            <c:ext xmlns:c16="http://schemas.microsoft.com/office/drawing/2014/chart" uri="{C3380CC4-5D6E-409C-BE32-E72D297353CC}">
              <c16:uniqueId val="{00000004-0663-4C59-B633-02EBCAC2F9E1}"/>
            </c:ext>
          </c:extLst>
        </c:ser>
        <c:ser>
          <c:idx val="5"/>
          <c:order val="5"/>
          <c:tx>
            <c:strRef>
              <c:f>Sheet1!$G$1</c:f>
              <c:strCache>
                <c:ptCount val="1"/>
                <c:pt idx="0">
                  <c:v>TA-NMT(GI)</c:v>
                </c:pt>
              </c:strCache>
            </c:strRef>
          </c:tx>
          <c:spPr>
            <a:solidFill>
              <a:schemeClr val="accent6"/>
            </a:solidFill>
            <a:ln>
              <a:noFill/>
            </a:ln>
            <a:effectLst/>
          </c:spPr>
          <c:invertIfNegative val="0"/>
          <c:cat>
            <c:strRef>
              <c:f>Sheet1!$A$2</c:f>
              <c:strCache>
                <c:ptCount val="1"/>
                <c:pt idx="0">
                  <c:v>ES2FR</c:v>
                </c:pt>
              </c:strCache>
            </c:strRef>
          </c:cat>
          <c:val>
            <c:numRef>
              <c:f>Sheet1!$G$2</c:f>
              <c:numCache>
                <c:formatCode>General</c:formatCode>
                <c:ptCount val="1"/>
                <c:pt idx="0">
                  <c:v>35.21</c:v>
                </c:pt>
              </c:numCache>
            </c:numRef>
          </c:val>
          <c:extLst>
            <c:ext xmlns:c16="http://schemas.microsoft.com/office/drawing/2014/chart" uri="{C3380CC4-5D6E-409C-BE32-E72D297353CC}">
              <c16:uniqueId val="{00000005-0663-4C59-B633-02EBCAC2F9E1}"/>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in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535924354021727E-2"/>
          <c:y val="5.8514312930294979E-2"/>
          <c:w val="0.19316528575287592"/>
          <c:h val="0.67913170232340092"/>
        </c:manualLayout>
      </c:layout>
      <c:barChart>
        <c:barDir val="col"/>
        <c:grouping val="clustered"/>
        <c:varyColors val="0"/>
        <c:ser>
          <c:idx val="0"/>
          <c:order val="0"/>
          <c:tx>
            <c:strRef>
              <c:f>Sheet1!$B$1</c:f>
              <c:strCache>
                <c:ptCount val="1"/>
                <c:pt idx="0">
                  <c:v>NMT</c:v>
                </c:pt>
              </c:strCache>
            </c:strRef>
          </c:tx>
          <c:spPr>
            <a:solidFill>
              <a:schemeClr val="accent1"/>
            </a:solidFill>
            <a:ln>
              <a:noFill/>
            </a:ln>
            <a:effectLst/>
          </c:spPr>
          <c:invertIfNegative val="0"/>
          <c:cat>
            <c:strRef>
              <c:f>Sheet1!$A$2</c:f>
              <c:strCache>
                <c:ptCount val="1"/>
                <c:pt idx="0">
                  <c:v>EN2RO</c:v>
                </c:pt>
              </c:strCache>
            </c:strRef>
          </c:cat>
          <c:val>
            <c:numRef>
              <c:f>Sheet1!$B$2</c:f>
              <c:numCache>
                <c:formatCode>General</c:formatCode>
                <c:ptCount val="1"/>
                <c:pt idx="0">
                  <c:v>31.44</c:v>
                </c:pt>
              </c:numCache>
            </c:numRef>
          </c:val>
          <c:extLst>
            <c:ext xmlns:c16="http://schemas.microsoft.com/office/drawing/2014/chart" uri="{C3380CC4-5D6E-409C-BE32-E72D297353CC}">
              <c16:uniqueId val="{00000000-3CA5-4455-862C-3536551F6D9A}"/>
            </c:ext>
          </c:extLst>
        </c:ser>
        <c:ser>
          <c:idx val="1"/>
          <c:order val="1"/>
          <c:tx>
            <c:strRef>
              <c:f>Sheet1!$C$1</c:f>
              <c:strCache>
                <c:ptCount val="1"/>
                <c:pt idx="0">
                  <c:v>PBSMT</c:v>
                </c:pt>
              </c:strCache>
            </c:strRef>
          </c:tx>
          <c:spPr>
            <a:solidFill>
              <a:schemeClr val="accent2"/>
            </a:solidFill>
            <a:ln>
              <a:noFill/>
            </a:ln>
            <a:effectLst/>
          </c:spPr>
          <c:invertIfNegative val="0"/>
          <c:cat>
            <c:strRef>
              <c:f>Sheet1!$A$2</c:f>
              <c:strCache>
                <c:ptCount val="1"/>
                <c:pt idx="0">
                  <c:v>EN2RO</c:v>
                </c:pt>
              </c:strCache>
            </c:strRef>
          </c:cat>
          <c:val>
            <c:numRef>
              <c:f>Sheet1!$C$2</c:f>
              <c:numCache>
                <c:formatCode>General</c:formatCode>
                <c:ptCount val="1"/>
                <c:pt idx="0">
                  <c:v>31.51</c:v>
                </c:pt>
              </c:numCache>
            </c:numRef>
          </c:val>
          <c:extLst>
            <c:ext xmlns:c16="http://schemas.microsoft.com/office/drawing/2014/chart" uri="{C3380CC4-5D6E-409C-BE32-E72D297353CC}">
              <c16:uniqueId val="{00000001-3CA5-4455-862C-3536551F6D9A}"/>
            </c:ext>
          </c:extLst>
        </c:ser>
        <c:ser>
          <c:idx val="2"/>
          <c:order val="2"/>
          <c:tx>
            <c:strRef>
              <c:f>Sheet1!$D$1</c:f>
              <c:strCache>
                <c:ptCount val="1"/>
                <c:pt idx="0">
                  <c:v>T-S</c:v>
                </c:pt>
              </c:strCache>
            </c:strRef>
          </c:tx>
          <c:spPr>
            <a:solidFill>
              <a:schemeClr val="accent3"/>
            </a:solidFill>
            <a:ln>
              <a:noFill/>
            </a:ln>
            <a:effectLst/>
          </c:spPr>
          <c:invertIfNegative val="0"/>
          <c:cat>
            <c:strRef>
              <c:f>Sheet1!$A$2</c:f>
              <c:strCache>
                <c:ptCount val="1"/>
                <c:pt idx="0">
                  <c:v>EN2RO</c:v>
                </c:pt>
              </c:strCache>
            </c:strRef>
          </c:cat>
          <c:val>
            <c:numRef>
              <c:f>Sheet1!$D$2</c:f>
              <c:numCache>
                <c:formatCode>General</c:formatCode>
                <c:ptCount val="1"/>
                <c:pt idx="0">
                  <c:v>31.8</c:v>
                </c:pt>
              </c:numCache>
            </c:numRef>
          </c:val>
          <c:extLst>
            <c:ext xmlns:c16="http://schemas.microsoft.com/office/drawing/2014/chart" uri="{C3380CC4-5D6E-409C-BE32-E72D297353CC}">
              <c16:uniqueId val="{00000002-3CA5-4455-862C-3536551F6D9A}"/>
            </c:ext>
          </c:extLst>
        </c:ser>
        <c:ser>
          <c:idx val="3"/>
          <c:order val="3"/>
          <c:tx>
            <c:strRef>
              <c:f>Sheet1!$E$1</c:f>
              <c:strCache>
                <c:ptCount val="1"/>
                <c:pt idx="0">
                  <c:v>TA-NMT</c:v>
                </c:pt>
              </c:strCache>
            </c:strRef>
          </c:tx>
          <c:spPr>
            <a:solidFill>
              <a:schemeClr val="accent4"/>
            </a:solidFill>
            <a:ln>
              <a:noFill/>
            </a:ln>
            <a:effectLst/>
          </c:spPr>
          <c:invertIfNegative val="0"/>
          <c:cat>
            <c:strRef>
              <c:f>Sheet1!$A$2</c:f>
              <c:strCache>
                <c:ptCount val="1"/>
                <c:pt idx="0">
                  <c:v>EN2RO</c:v>
                </c:pt>
              </c:strCache>
            </c:strRef>
          </c:cat>
          <c:val>
            <c:numRef>
              <c:f>Sheet1!$E$2</c:f>
              <c:numCache>
                <c:formatCode>General</c:formatCode>
                <c:ptCount val="1"/>
                <c:pt idx="0">
                  <c:v>33.65</c:v>
                </c:pt>
              </c:numCache>
            </c:numRef>
          </c:val>
          <c:extLst>
            <c:ext xmlns:c16="http://schemas.microsoft.com/office/drawing/2014/chart" uri="{C3380CC4-5D6E-409C-BE32-E72D297353CC}">
              <c16:uniqueId val="{00000003-3CA5-4455-862C-3536551F6D9A}"/>
            </c:ext>
          </c:extLst>
        </c:ser>
        <c:ser>
          <c:idx val="4"/>
          <c:order val="4"/>
          <c:tx>
            <c:strRef>
              <c:f>Sheet1!$F$1</c:f>
              <c:strCache>
                <c:ptCount val="1"/>
                <c:pt idx="0">
                  <c:v>BackTrans</c:v>
                </c:pt>
              </c:strCache>
            </c:strRef>
          </c:tx>
          <c:spPr>
            <a:solidFill>
              <a:schemeClr val="accent5"/>
            </a:solidFill>
            <a:ln>
              <a:noFill/>
            </a:ln>
            <a:effectLst/>
          </c:spPr>
          <c:invertIfNegative val="0"/>
          <c:cat>
            <c:strRef>
              <c:f>Sheet1!$A$2</c:f>
              <c:strCache>
                <c:ptCount val="1"/>
                <c:pt idx="0">
                  <c:v>EN2RO</c:v>
                </c:pt>
              </c:strCache>
            </c:strRef>
          </c:cat>
          <c:val>
            <c:numRef>
              <c:f>Sheet1!$F$2</c:f>
              <c:numCache>
                <c:formatCode>General</c:formatCode>
                <c:ptCount val="1"/>
                <c:pt idx="0">
                  <c:v>32.18</c:v>
                </c:pt>
              </c:numCache>
            </c:numRef>
          </c:val>
          <c:extLst>
            <c:ext xmlns:c16="http://schemas.microsoft.com/office/drawing/2014/chart" uri="{C3380CC4-5D6E-409C-BE32-E72D297353CC}">
              <c16:uniqueId val="{00000004-3CA5-4455-862C-3536551F6D9A}"/>
            </c:ext>
          </c:extLst>
        </c:ser>
        <c:ser>
          <c:idx val="5"/>
          <c:order val="5"/>
          <c:tx>
            <c:strRef>
              <c:f>Sheet1!$G$1</c:f>
              <c:strCache>
                <c:ptCount val="1"/>
                <c:pt idx="0">
                  <c:v>TA-NMT(GI)</c:v>
                </c:pt>
              </c:strCache>
            </c:strRef>
          </c:tx>
          <c:spPr>
            <a:solidFill>
              <a:schemeClr val="accent6"/>
            </a:solidFill>
            <a:ln>
              <a:noFill/>
            </a:ln>
            <a:effectLst/>
          </c:spPr>
          <c:invertIfNegative val="0"/>
          <c:cat>
            <c:strRef>
              <c:f>Sheet1!$A$2</c:f>
              <c:strCache>
                <c:ptCount val="1"/>
                <c:pt idx="0">
                  <c:v>EN2RO</c:v>
                </c:pt>
              </c:strCache>
            </c:strRef>
          </c:cat>
          <c:val>
            <c:numRef>
              <c:f>Sheet1!$G$2</c:f>
              <c:numCache>
                <c:formatCode>General</c:formatCode>
                <c:ptCount val="1"/>
                <c:pt idx="0">
                  <c:v>34.409999999999997</c:v>
                </c:pt>
              </c:numCache>
            </c:numRef>
          </c:val>
          <c:extLst>
            <c:ext xmlns:c16="http://schemas.microsoft.com/office/drawing/2014/chart" uri="{C3380CC4-5D6E-409C-BE32-E72D297353CC}">
              <c16:uniqueId val="{00000005-3CA5-4455-862C-3536551F6D9A}"/>
            </c:ext>
          </c:extLst>
        </c:ser>
        <c:dLbls>
          <c:showLegendKey val="0"/>
          <c:showVal val="0"/>
          <c:showCatName val="0"/>
          <c:showSerName val="0"/>
          <c:showPercent val="0"/>
          <c:showBubbleSize val="0"/>
        </c:dLbls>
        <c:gapWidth val="219"/>
        <c:overlap val="-27"/>
        <c:axId val="846397024"/>
        <c:axId val="846395712"/>
      </c:barChart>
      <c:catAx>
        <c:axId val="8463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5712"/>
        <c:crosses val="autoZero"/>
        <c:auto val="1"/>
        <c:lblAlgn val="ctr"/>
        <c:lblOffset val="100"/>
        <c:noMultiLvlLbl val="0"/>
      </c:catAx>
      <c:valAx>
        <c:axId val="846395712"/>
        <c:scaling>
          <c:orientation val="minMax"/>
          <c:max val="35"/>
          <c:min val="2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6397024"/>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57C38-D2A7-4FD0-B354-2F2E394A67E7}" type="datetimeFigureOut">
              <a:rPr lang="zh-CN" altLang="en-US" smtClean="0"/>
              <a:t>2018/7/16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180EC-1FBD-4667-A134-449427F70468}" type="slidenum">
              <a:rPr lang="zh-CN" altLang="en-US" smtClean="0"/>
              <a:t>‹#›</a:t>
            </a:fld>
            <a:endParaRPr lang="zh-CN" altLang="en-US"/>
          </a:p>
        </p:txBody>
      </p:sp>
    </p:spTree>
    <p:extLst>
      <p:ext uri="{BB962C8B-B14F-4D97-AF65-F5344CB8AC3E}">
        <p14:creationId xmlns:p14="http://schemas.microsoft.com/office/powerpoint/2010/main" val="76798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t>I am Shuo. Today I am going to present our recent work on triangular architecture for rare language translation. This work is conducted during my internship in Microsoft Research Asia.</a:t>
            </a:r>
            <a:endParaRPr lang="zh-CN" altLang="en-US" dirty="0"/>
          </a:p>
        </p:txBody>
      </p:sp>
      <p:sp>
        <p:nvSpPr>
          <p:cNvPr id="4" name="Slide Number Placeholder 3"/>
          <p:cNvSpPr>
            <a:spLocks noGrp="1"/>
          </p:cNvSpPr>
          <p:nvPr>
            <p:ph type="sldNum" sz="quarter" idx="10"/>
          </p:nvPr>
        </p:nvSpPr>
        <p:spPr/>
        <p:txBody>
          <a:bodyPr/>
          <a:lstStyle/>
          <a:p>
            <a:fld id="{AA7180EC-1FBD-4667-A134-449427F70468}" type="slidenum">
              <a:rPr lang="zh-CN" altLang="en-US" smtClean="0"/>
              <a:t>1</a:t>
            </a:fld>
            <a:endParaRPr lang="zh-CN" altLang="en-US"/>
          </a:p>
        </p:txBody>
      </p:sp>
    </p:spTree>
    <p:extLst>
      <p:ext uri="{BB962C8B-B14F-4D97-AF65-F5344CB8AC3E}">
        <p14:creationId xmlns:p14="http://schemas.microsoft.com/office/powerpoint/2010/main" val="2752036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Notice that, the resources required by different method are also different. We list them in this table. T-S and TA-NMT, requires small corpora (X,Z) (Y,Z) and the large corpus (X,Y). Back-translation need extra monolingual data of Z just as mentioned before. For fair comparison, we combine back-translation as good initialization into our method and we call it as TA-NMT(GI), which uses the same data as back-translation.</a:t>
            </a:r>
          </a:p>
          <a:p>
            <a:endParaRPr lang="en-US" baseline="0" dirty="0" smtClean="0"/>
          </a:p>
          <a:p>
            <a:endParaRPr lang="en-US" baseline="0" dirty="0" smtClean="0"/>
          </a:p>
          <a:p>
            <a:endParaRPr lang="en-US" baseline="0" dirty="0" smtClean="0"/>
          </a:p>
          <a:p>
            <a:endParaRPr lang="en-US" baseline="0" dirty="0"/>
          </a:p>
        </p:txBody>
      </p:sp>
      <p:sp>
        <p:nvSpPr>
          <p:cNvPr id="4" name="Slide Number Placeholder 3"/>
          <p:cNvSpPr>
            <a:spLocks noGrp="1"/>
          </p:cNvSpPr>
          <p:nvPr>
            <p:ph type="sldNum" sz="quarter" idx="10"/>
          </p:nvPr>
        </p:nvSpPr>
        <p:spPr/>
        <p:txBody>
          <a:bodyPr/>
          <a:lstStyle/>
          <a:p>
            <a:fld id="{A72C4078-D6D8-4274-B777-2FC3A2B32393}" type="slidenum">
              <a:rPr lang="en-US" smtClean="0"/>
              <a:t>10</a:t>
            </a:fld>
            <a:endParaRPr lang="en-US"/>
          </a:p>
        </p:txBody>
      </p:sp>
    </p:spTree>
    <p:extLst>
      <p:ext uri="{BB962C8B-B14F-4D97-AF65-F5344CB8AC3E}">
        <p14:creationId xmlns:p14="http://schemas.microsoft.com/office/powerpoint/2010/main" val="46215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are shown in this figure.  In the first dataset, we notice that our method TA-NMT, which is represented by the yellow bar, and TA-NMT(GI), which is represented by the green bar, all significantly improve the performance of nearly all four models. Using the same resources, TA-NMT can improve the test BLEU significantly over T-S. And TA-NMT(GI) can also improve the BLEU score over back-translation method. </a:t>
            </a:r>
          </a:p>
          <a:p>
            <a:endParaRPr lang="en-US" baseline="0" dirty="0" smtClean="0"/>
          </a:p>
          <a:p>
            <a:r>
              <a:rPr lang="en-US" baseline="0" dirty="0" smtClean="0"/>
              <a:t>We also notice that, PBSMT, can do better than NMT on nearly all translation directions. Which also verifies the conclusion of previous work that SMT is better than normal NMT on low-resource pairs.</a:t>
            </a:r>
          </a:p>
        </p:txBody>
      </p:sp>
      <p:sp>
        <p:nvSpPr>
          <p:cNvPr id="4" name="Slide Number Placeholder 3"/>
          <p:cNvSpPr>
            <a:spLocks noGrp="1"/>
          </p:cNvSpPr>
          <p:nvPr>
            <p:ph type="sldNum" sz="quarter" idx="10"/>
          </p:nvPr>
        </p:nvSpPr>
        <p:spPr/>
        <p:txBody>
          <a:bodyPr/>
          <a:lstStyle/>
          <a:p>
            <a:fld id="{A72C4078-D6D8-4274-B777-2FC3A2B32393}" type="slidenum">
              <a:rPr lang="en-US" smtClean="0"/>
              <a:t>11</a:t>
            </a:fld>
            <a:endParaRPr lang="en-US"/>
          </a:p>
        </p:txBody>
      </p:sp>
    </p:spTree>
    <p:extLst>
      <p:ext uri="{BB962C8B-B14F-4D97-AF65-F5344CB8AC3E}">
        <p14:creationId xmlns:p14="http://schemas.microsoft.com/office/powerpoint/2010/main" val="54789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second dataset, we can draw the same conclusion as before that our method can significantly improve the BLEU score of all four models over T-S and back-translation, using the same resources</a:t>
            </a:r>
            <a:endParaRPr lang="en-US" dirty="0"/>
          </a:p>
        </p:txBody>
      </p:sp>
      <p:sp>
        <p:nvSpPr>
          <p:cNvPr id="4" name="Slide Number Placeholder 3"/>
          <p:cNvSpPr>
            <a:spLocks noGrp="1"/>
          </p:cNvSpPr>
          <p:nvPr>
            <p:ph type="sldNum" sz="quarter" idx="10"/>
          </p:nvPr>
        </p:nvSpPr>
        <p:spPr/>
        <p:txBody>
          <a:bodyPr/>
          <a:lstStyle/>
          <a:p>
            <a:fld id="{A72C4078-D6D8-4274-B777-2FC3A2B32393}" type="slidenum">
              <a:rPr lang="en-US" smtClean="0"/>
              <a:t>12</a:t>
            </a:fld>
            <a:endParaRPr lang="en-US"/>
          </a:p>
        </p:txBody>
      </p:sp>
    </p:spTree>
    <p:extLst>
      <p:ext uri="{BB962C8B-B14F-4D97-AF65-F5344CB8AC3E}">
        <p14:creationId xmlns:p14="http://schemas.microsoft.com/office/powerpoint/2010/main" val="134044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results, we do some more discussion. </a:t>
            </a:r>
          </a:p>
          <a:p>
            <a:endParaRPr lang="en-US" baseline="0" dirty="0" smtClean="0"/>
          </a:p>
          <a:p>
            <a:r>
              <a:rPr lang="en-US" baseline="0" dirty="0" smtClean="0"/>
              <a:t>First, let’s talk about the effect of monolingual data of Z. We notice a difference in the two datasets results, which is the improvements by monolingual data Z are different.  </a:t>
            </a:r>
          </a:p>
          <a:p>
            <a:endParaRPr lang="en-US" baseline="0" dirty="0" smtClean="0"/>
          </a:p>
          <a:p>
            <a:r>
              <a:rPr lang="en-US" baseline="0" dirty="0" smtClean="0"/>
              <a:t>Look at the table, T-S and TA-NMT are models that don’t use extra monolingual data of Z while back translation and TA-NMT(GI) use extra monolingual data of Z. The improvement after using monolingual Z in the first dataset are more significant than that in the second dataset. </a:t>
            </a:r>
          </a:p>
          <a:p>
            <a:endParaRPr lang="en-US" baseline="0" dirty="0" smtClean="0"/>
          </a:p>
          <a:p>
            <a:r>
              <a:rPr lang="en-US" baseline="0" dirty="0" smtClean="0"/>
              <a:t>We speculate this phenomenon is due to the different amount of monolingual data in the two datasets. We use more monolingual Z in the first dataset, so the improvement is more obvious. To prove our conjecture, we conduct this experiments. We change the amount of monolingual Arabic data and find the average BLEU of the four models also changed accordingly. So this can verify the our conjecture that the improvement by monolingual data Z is related to the amount of it.</a:t>
            </a:r>
            <a:endParaRPr lang="en-US" baseline="0" dirty="0"/>
          </a:p>
        </p:txBody>
      </p:sp>
      <p:sp>
        <p:nvSpPr>
          <p:cNvPr id="4" name="Slide Number Placeholder 3"/>
          <p:cNvSpPr>
            <a:spLocks noGrp="1"/>
          </p:cNvSpPr>
          <p:nvPr>
            <p:ph type="sldNum" sz="quarter" idx="10"/>
          </p:nvPr>
        </p:nvSpPr>
        <p:spPr/>
        <p:txBody>
          <a:bodyPr/>
          <a:lstStyle/>
          <a:p>
            <a:fld id="{A72C4078-D6D8-4274-B777-2FC3A2B32393}" type="slidenum">
              <a:rPr lang="en-US" smtClean="0"/>
              <a:t>13</a:t>
            </a:fld>
            <a:endParaRPr lang="en-US"/>
          </a:p>
        </p:txBody>
      </p:sp>
    </p:spTree>
    <p:extLst>
      <p:ext uri="{BB962C8B-B14F-4D97-AF65-F5344CB8AC3E}">
        <p14:creationId xmlns:p14="http://schemas.microsoft.com/office/powerpoint/2010/main" val="1262452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comes the experiment</a:t>
            </a:r>
          </a:p>
          <a:p>
            <a:endParaRPr lang="en-US" baseline="0" dirty="0"/>
          </a:p>
          <a:p>
            <a:r>
              <a:rPr lang="en-US" baseline="0" dirty="0" smtClean="0"/>
              <a:t>In our dataset, we </a:t>
            </a:r>
            <a:r>
              <a:rPr lang="en-US" baseline="0" dirty="0"/>
              <a:t>use two datasets. The first is Multilingual United Nations corpus. And the second is IWSLT2012. In both datasets, we use English and French as our rich languages. </a:t>
            </a:r>
            <a:endParaRPr lang="en-US" baseline="0" dirty="0" smtClean="0"/>
          </a:p>
          <a:p>
            <a:endParaRPr lang="en-US" baseline="0" dirty="0" smtClean="0"/>
          </a:p>
          <a:p>
            <a:r>
              <a:rPr lang="en-US" baseline="0" dirty="0" smtClean="0"/>
              <a:t>In the first dataset, we choose Arabic and Spanish as our rare languages Z. However, we all know that these two languages are not rare at all in the real world, so we simulated the rare language scenario in this dataset by select the small subsets of bilingual corpora (X,Z) and (Y,Z) from the original dataset.</a:t>
            </a:r>
            <a:endParaRPr lang="en-US" baseline="0" dirty="0"/>
          </a:p>
          <a:p>
            <a:endParaRPr lang="en-US" baseline="0" dirty="0" smtClean="0"/>
          </a:p>
          <a:p>
            <a:r>
              <a:rPr lang="en-US" baseline="0" dirty="0" smtClean="0"/>
              <a:t>In the second dataset, we choose Hebrew and Romanian as our rare languages. The rare language scenario in this dataset is real.</a:t>
            </a:r>
            <a:endParaRPr lang="en-US" baseline="0" dirty="0"/>
          </a:p>
        </p:txBody>
      </p:sp>
      <p:sp>
        <p:nvSpPr>
          <p:cNvPr id="4" name="Slide Number Placeholder 3"/>
          <p:cNvSpPr>
            <a:spLocks noGrp="1"/>
          </p:cNvSpPr>
          <p:nvPr>
            <p:ph type="sldNum" sz="quarter" idx="10"/>
          </p:nvPr>
        </p:nvSpPr>
        <p:spPr/>
        <p:txBody>
          <a:bodyPr/>
          <a:lstStyle/>
          <a:p>
            <a:fld id="{A72C4078-D6D8-4274-B777-2FC3A2B32393}" type="slidenum">
              <a:rPr lang="en-US" smtClean="0"/>
              <a:t>14</a:t>
            </a:fld>
            <a:endParaRPr lang="en-US"/>
          </a:p>
        </p:txBody>
      </p:sp>
    </p:spTree>
    <p:extLst>
      <p:ext uri="{BB962C8B-B14F-4D97-AF65-F5344CB8AC3E}">
        <p14:creationId xmlns:p14="http://schemas.microsoft.com/office/powerpoint/2010/main" val="209255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results, we do some more discussion. </a:t>
            </a:r>
          </a:p>
          <a:p>
            <a:endParaRPr lang="en-US" baseline="0" dirty="0" smtClean="0"/>
          </a:p>
          <a:p>
            <a:r>
              <a:rPr lang="en-US" baseline="0" dirty="0" smtClean="0"/>
              <a:t>First, let’s talk about the effect of monolingual data of Z. We notice a difference in the two datasets results, which is the improvements by monolingual data Z are different.  </a:t>
            </a:r>
          </a:p>
          <a:p>
            <a:endParaRPr lang="en-US" baseline="0" dirty="0" smtClean="0"/>
          </a:p>
          <a:p>
            <a:r>
              <a:rPr lang="en-US" baseline="0" dirty="0" smtClean="0"/>
              <a:t>Look at the table, T-S and TA-NMT are models that don’t use extra monolingual data of Z while back translation and TA-NMT(GI) use extra monolingual data of Z. The improvement after using monolingual Z in the first dataset are more significant than that in the second dataset. </a:t>
            </a:r>
          </a:p>
          <a:p>
            <a:endParaRPr lang="en-US" baseline="0" dirty="0" smtClean="0"/>
          </a:p>
          <a:p>
            <a:r>
              <a:rPr lang="en-US" baseline="0" dirty="0" smtClean="0"/>
              <a:t>We speculate this phenomenon is due to the different amount of monolingual data in the two datasets. We use more monolingual Z in the first dataset, so the improvement is more obvious. To prove our conjecture, we conduct this experiments. We change the amount of monolingual Arabic data and find the average BLEU of the four models also changed accordingly. So this can verify the our conjecture that the improvement by monolingual data Z is related to the amount of it.</a:t>
            </a:r>
            <a:endParaRPr lang="en-US" baseline="0" dirty="0"/>
          </a:p>
        </p:txBody>
      </p:sp>
      <p:sp>
        <p:nvSpPr>
          <p:cNvPr id="4" name="Slide Number Placeholder 3"/>
          <p:cNvSpPr>
            <a:spLocks noGrp="1"/>
          </p:cNvSpPr>
          <p:nvPr>
            <p:ph type="sldNum" sz="quarter" idx="10"/>
          </p:nvPr>
        </p:nvSpPr>
        <p:spPr/>
        <p:txBody>
          <a:bodyPr/>
          <a:lstStyle/>
          <a:p>
            <a:fld id="{A72C4078-D6D8-4274-B777-2FC3A2B32393}" type="slidenum">
              <a:rPr lang="en-US" smtClean="0"/>
              <a:t>15</a:t>
            </a:fld>
            <a:endParaRPr lang="en-US"/>
          </a:p>
        </p:txBody>
      </p:sp>
    </p:spTree>
    <p:extLst>
      <p:ext uri="{BB962C8B-B14F-4D97-AF65-F5344CB8AC3E}">
        <p14:creationId xmlns:p14="http://schemas.microsoft.com/office/powerpoint/2010/main" val="1632034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print the EM training curves.</a:t>
            </a:r>
            <a:endParaRPr lang="en-US" dirty="0"/>
          </a:p>
        </p:txBody>
      </p:sp>
      <p:sp>
        <p:nvSpPr>
          <p:cNvPr id="4" name="Slide Number Placeholder 3"/>
          <p:cNvSpPr>
            <a:spLocks noGrp="1"/>
          </p:cNvSpPr>
          <p:nvPr>
            <p:ph type="sldNum" sz="quarter" idx="10"/>
          </p:nvPr>
        </p:nvSpPr>
        <p:spPr/>
        <p:txBody>
          <a:bodyPr/>
          <a:lstStyle/>
          <a:p>
            <a:fld id="{A72C4078-D6D8-4274-B777-2FC3A2B32393}" type="slidenum">
              <a:rPr lang="en-US" smtClean="0"/>
              <a:t>16</a:t>
            </a:fld>
            <a:endParaRPr lang="en-US"/>
          </a:p>
        </p:txBody>
      </p:sp>
    </p:spTree>
    <p:extLst>
      <p:ext uri="{BB962C8B-B14F-4D97-AF65-F5344CB8AC3E}">
        <p14:creationId xmlns:p14="http://schemas.microsoft.com/office/powerpoint/2010/main" val="224337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latin typeface="+mn-lt"/>
                <a:ea typeface="+mn-ea"/>
                <a:cs typeface="+mn-cs"/>
              </a:rPr>
              <a:t>TA-NMT, a triangular architecture to tackle the low-resource problem in NMT.</a:t>
            </a: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TA-NMT can Effectively train translation models from and to the rare language with the help of large bilingual corpus between rich languages, by taking the rare language as the hidden variable, and optimize the rare language translation models in an EM framework.</a:t>
            </a:r>
          </a:p>
          <a:p>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TA-NMT is a unified bidirectional EM algorithm, in which four translation models can be trained jointly.</a:t>
            </a:r>
          </a:p>
          <a:p>
            <a:endParaRPr lang="zh-CN" altLang="en-US" dirty="0"/>
          </a:p>
        </p:txBody>
      </p:sp>
      <p:sp>
        <p:nvSpPr>
          <p:cNvPr id="4" name="Slide Number Placeholder 3"/>
          <p:cNvSpPr>
            <a:spLocks noGrp="1"/>
          </p:cNvSpPr>
          <p:nvPr>
            <p:ph type="sldNum" sz="quarter" idx="10"/>
          </p:nvPr>
        </p:nvSpPr>
        <p:spPr/>
        <p:txBody>
          <a:bodyPr/>
          <a:lstStyle/>
          <a:p>
            <a:fld id="{AA7180EC-1FBD-4667-A134-449427F70468}" type="slidenum">
              <a:rPr lang="zh-CN" altLang="en-US" smtClean="0"/>
              <a:t>17</a:t>
            </a:fld>
            <a:endParaRPr lang="zh-CN" altLang="en-US"/>
          </a:p>
        </p:txBody>
      </p:sp>
    </p:spTree>
    <p:extLst>
      <p:ext uri="{BB962C8B-B14F-4D97-AF65-F5344CB8AC3E}">
        <p14:creationId xmlns:p14="http://schemas.microsoft.com/office/powerpoint/2010/main" val="506756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A7180EC-1FBD-4667-A134-449427F70468}" type="slidenum">
              <a:rPr lang="zh-CN" altLang="en-US" smtClean="0"/>
              <a:t>18</a:t>
            </a:fld>
            <a:endParaRPr lang="zh-CN" altLang="en-US"/>
          </a:p>
        </p:txBody>
      </p:sp>
    </p:spTree>
    <p:extLst>
      <p:ext uri="{BB962C8B-B14F-4D97-AF65-F5344CB8AC3E}">
        <p14:creationId xmlns:p14="http://schemas.microsoft.com/office/powerpoint/2010/main" val="851727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the</a:t>
            </a:r>
            <a:r>
              <a:rPr lang="en-US" altLang="zh-CN" baseline="0" dirty="0"/>
              <a:t> above is our method. Before the experiment, let’s review the related work to tackling the low-resource problem in NMT. These methods can be divided in three categories. The first category is exploiting monolingual data. The most typical method is back-translation. This method tend to use the target-side monolingual data and a reversed translation model to generate the pseudo data for the forward translation model. </a:t>
            </a:r>
          </a:p>
          <a:p>
            <a:endParaRPr lang="en-US" altLang="zh-CN" baseline="0" dirty="0"/>
          </a:p>
          <a:p>
            <a:r>
              <a:rPr lang="en-US" altLang="zh-CN" baseline="0" dirty="0"/>
              <a:t>In our scenario, for the pair (X,Z), we can alternately choose X and Z as the target language, and use monolingual data from both side to update the two translation models. So as the pair (Y,Z). Noting that, this will require monolingual data of Z, which is not required in our original setting.</a:t>
            </a:r>
            <a:endParaRPr lang="zh-CN" altLang="en-US" dirty="0"/>
          </a:p>
        </p:txBody>
      </p:sp>
      <p:sp>
        <p:nvSpPr>
          <p:cNvPr id="4" name="Slide Number Placeholder 3"/>
          <p:cNvSpPr>
            <a:spLocks noGrp="1"/>
          </p:cNvSpPr>
          <p:nvPr>
            <p:ph type="sldNum" sz="quarter" idx="10"/>
          </p:nvPr>
        </p:nvSpPr>
        <p:spPr/>
        <p:txBody>
          <a:bodyPr/>
          <a:lstStyle/>
          <a:p>
            <a:fld id="{AA7180EC-1FBD-4667-A134-449427F70468}" type="slidenum">
              <a:rPr lang="zh-CN" altLang="en-US" smtClean="0"/>
              <a:t>19</a:t>
            </a:fld>
            <a:endParaRPr lang="zh-CN" altLang="en-US"/>
          </a:p>
        </p:txBody>
      </p:sp>
    </p:spTree>
    <p:extLst>
      <p:ext uri="{BB962C8B-B14F-4D97-AF65-F5344CB8AC3E}">
        <p14:creationId xmlns:p14="http://schemas.microsoft.com/office/powerpoint/2010/main" val="137040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have known that NMT has achieved remarkable performance on many translation tasks, especially on rich resource language resources such as English and French. However, NMT deeply relies on the amount of bilingual data. Without adequate bilingual data, NMT usually falls short on low-resource language pairs.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However, in the real world, rich languages pairs have a lot of bilingual data, while rare languages always not. This will limited the application of NMT on rare language translation.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Imagine a common scenario, where there are two large language X and Y, and a rare language Z. There is a large bilingual corpus between X and Y, while there are only small corpora (X,Z) and (Y,Z) between rare language Z and rich languages X and Y. In this scenario, besides the small corpora of the rare language, we also have the large bilingual corpus (X,Y).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So, here comes the problem, how to improve the translation models from and to the rare language by leveraging the data of rich languages.</a:t>
            </a:r>
            <a:endParaRPr lang="zh-CN" altLang="zh-CN" sz="1200" kern="1200" dirty="0" smtClean="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A72C4078-D6D8-4274-B777-2FC3A2B32393}" type="slidenum">
              <a:rPr lang="en-US" smtClean="0"/>
              <a:t>2</a:t>
            </a:fld>
            <a:endParaRPr lang="en-US"/>
          </a:p>
        </p:txBody>
      </p:sp>
    </p:spTree>
    <p:extLst>
      <p:ext uri="{BB962C8B-B14F-4D97-AF65-F5344CB8AC3E}">
        <p14:creationId xmlns:p14="http://schemas.microsoft.com/office/powerpoint/2010/main" val="3633252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the third</a:t>
            </a:r>
            <a:r>
              <a:rPr lang="en-US" altLang="zh-CN" baseline="0" dirty="0"/>
              <a:t> category is exploiting other parallel resources, such as teacher-student method. The original scenario for which it is designed is zero-resource setting. But we can use this method to tackle our scenario by some modification. </a:t>
            </a:r>
          </a:p>
          <a:p>
            <a:endParaRPr lang="en-US" altLang="zh-CN" baseline="0" dirty="0"/>
          </a:p>
          <a:p>
            <a:r>
              <a:rPr lang="en-US" altLang="zh-CN" baseline="0" dirty="0"/>
              <a:t>In our comparison experiment, for the training of pair (X,Z), we use the data of pair (Z,Y) and the translation model p(</a:t>
            </a:r>
            <a:r>
              <a:rPr lang="en-US" altLang="zh-CN" baseline="0" dirty="0" err="1"/>
              <a:t>x|y</a:t>
            </a:r>
            <a:r>
              <a:rPr lang="en-US" altLang="zh-CN" baseline="0" dirty="0"/>
              <a:t>) to generate pseudo data for models p(</a:t>
            </a:r>
            <a:r>
              <a:rPr lang="en-US" altLang="zh-CN" baseline="0" dirty="0" err="1"/>
              <a:t>z|x</a:t>
            </a:r>
            <a:r>
              <a:rPr lang="en-US" altLang="zh-CN" baseline="0" dirty="0"/>
              <a:t>) and p(</a:t>
            </a:r>
            <a:r>
              <a:rPr lang="en-US" altLang="zh-CN" baseline="0" dirty="0" err="1"/>
              <a:t>x|z</a:t>
            </a:r>
            <a:r>
              <a:rPr lang="en-US" altLang="zh-CN" baseline="0" dirty="0"/>
              <a:t>). The model p(</a:t>
            </a:r>
            <a:r>
              <a:rPr lang="en-US" altLang="zh-CN" baseline="0" dirty="0" err="1"/>
              <a:t>x|y</a:t>
            </a:r>
            <a:r>
              <a:rPr lang="en-US" altLang="zh-CN" baseline="0" dirty="0"/>
              <a:t>) is actually the teacher model. So as the process for pair (Z,Y).</a:t>
            </a:r>
          </a:p>
        </p:txBody>
      </p:sp>
      <p:sp>
        <p:nvSpPr>
          <p:cNvPr id="4" name="Slide Number Placeholder 3"/>
          <p:cNvSpPr>
            <a:spLocks noGrp="1"/>
          </p:cNvSpPr>
          <p:nvPr>
            <p:ph type="sldNum" sz="quarter" idx="10"/>
          </p:nvPr>
        </p:nvSpPr>
        <p:spPr/>
        <p:txBody>
          <a:bodyPr/>
          <a:lstStyle/>
          <a:p>
            <a:fld id="{AA7180EC-1FBD-4667-A134-449427F70468}" type="slidenum">
              <a:rPr lang="zh-CN" altLang="en-US" smtClean="0"/>
              <a:t>20</a:t>
            </a:fld>
            <a:endParaRPr lang="zh-CN" altLang="en-US"/>
          </a:p>
        </p:txBody>
      </p:sp>
    </p:spTree>
    <p:extLst>
      <p:ext uri="{BB962C8B-B14F-4D97-AF65-F5344CB8AC3E}">
        <p14:creationId xmlns:p14="http://schemas.microsoft.com/office/powerpoint/2010/main" val="1387117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C4078-D6D8-4274-B777-2FC3A2B32393}" type="slidenum">
              <a:rPr lang="en-US" smtClean="0"/>
              <a:t>21</a:t>
            </a:fld>
            <a:endParaRPr lang="en-US"/>
          </a:p>
        </p:txBody>
      </p:sp>
    </p:spTree>
    <p:extLst>
      <p:ext uri="{BB962C8B-B14F-4D97-AF65-F5344CB8AC3E}">
        <p14:creationId xmlns:p14="http://schemas.microsoft.com/office/powerpoint/2010/main" val="394631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Before our method, let’s look back at the methods to tackle low-resource problem in NMT. They can roughly be divided into three categories.</a:t>
            </a:r>
            <a:endParaRPr lang="en-US" altLang="zh-CN" baseline="0" dirty="0"/>
          </a:p>
        </p:txBody>
      </p:sp>
      <p:sp>
        <p:nvSpPr>
          <p:cNvPr id="4" name="Slide Number Placeholder 3"/>
          <p:cNvSpPr>
            <a:spLocks noGrp="1"/>
          </p:cNvSpPr>
          <p:nvPr>
            <p:ph type="sldNum" sz="quarter" idx="10"/>
          </p:nvPr>
        </p:nvSpPr>
        <p:spPr/>
        <p:txBody>
          <a:bodyPr/>
          <a:lstStyle/>
          <a:p>
            <a:fld id="{AA7180EC-1FBD-4667-A134-449427F70468}" type="slidenum">
              <a:rPr lang="zh-CN" altLang="en-US" smtClean="0"/>
              <a:t>3</a:t>
            </a:fld>
            <a:endParaRPr lang="zh-CN" altLang="en-US"/>
          </a:p>
        </p:txBody>
      </p:sp>
    </p:spTree>
    <p:extLst>
      <p:ext uri="{BB962C8B-B14F-4D97-AF65-F5344CB8AC3E}">
        <p14:creationId xmlns:p14="http://schemas.microsoft.com/office/powerpoint/2010/main" val="69939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After the related work, let’s get back to our scenario, where there are two rich languages X and Y, and a rare language Z. We propose the problem, how to improve the translation models of rare language Z by leveraging the rich resource pair (X,Y). H</a:t>
            </a:r>
            <a:r>
              <a:rPr lang="en-US" altLang="zh-CN" baseline="0" dirty="0" smtClean="0"/>
              <a:t>ere, we </a:t>
            </a:r>
            <a:r>
              <a:rPr lang="en-US" altLang="zh-CN" baseline="0" dirty="0" smtClean="0"/>
              <a:t>step further</a:t>
            </a:r>
            <a:r>
              <a:rPr lang="en-US" altLang="zh-CN" baseline="0" dirty="0" smtClean="0"/>
              <a:t>, how to improve the performance of four models jointly. </a:t>
            </a:r>
          </a:p>
          <a:p>
            <a:endParaRPr lang="en-US" baseline="0" dirty="0" smtClean="0"/>
          </a:p>
          <a:p>
            <a:r>
              <a:rPr lang="en-US" baseline="0" dirty="0" smtClean="0"/>
              <a:t>In our method, our answer is taking Z as a hidden variable into the process of translation from X to Y or from Y to X. By doing so, we can leverage EM framework to help us.</a:t>
            </a:r>
            <a:endParaRPr lang="en-US" dirty="0"/>
          </a:p>
        </p:txBody>
      </p:sp>
      <p:sp>
        <p:nvSpPr>
          <p:cNvPr id="4" name="Slide Number Placeholder 3"/>
          <p:cNvSpPr>
            <a:spLocks noGrp="1"/>
          </p:cNvSpPr>
          <p:nvPr>
            <p:ph type="sldNum" sz="quarter" idx="10"/>
          </p:nvPr>
        </p:nvSpPr>
        <p:spPr/>
        <p:txBody>
          <a:bodyPr/>
          <a:lstStyle/>
          <a:p>
            <a:fld id="{A72C4078-D6D8-4274-B777-2FC3A2B32393}" type="slidenum">
              <a:rPr lang="en-US" smtClean="0"/>
              <a:t>4</a:t>
            </a:fld>
            <a:endParaRPr lang="en-US"/>
          </a:p>
        </p:txBody>
      </p:sp>
    </p:spTree>
    <p:extLst>
      <p:ext uri="{BB962C8B-B14F-4D97-AF65-F5344CB8AC3E}">
        <p14:creationId xmlns:p14="http://schemas.microsoft.com/office/powerpoint/2010/main" val="1519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be specific. Let’s </a:t>
            </a:r>
            <a:r>
              <a:rPr lang="en-US" baseline="0" dirty="0"/>
              <a:t>take the direction of language X to language Y as example. The process for the direction of Y to X is similar.</a:t>
            </a:r>
          </a:p>
          <a:p>
            <a:endParaRPr lang="en-US" baseline="0" dirty="0"/>
          </a:p>
          <a:p>
            <a:r>
              <a:rPr lang="en-US" baseline="0" dirty="0"/>
              <a:t>So, first, we introduce z as the hidden variable to the log likelihood of p(</a:t>
            </a:r>
            <a:r>
              <a:rPr lang="en-US" baseline="0" dirty="0" err="1"/>
              <a:t>y|x</a:t>
            </a:r>
            <a:r>
              <a:rPr lang="en-US" baseline="0" dirty="0"/>
              <a:t>), which is the optimization goal in this problem. Using Jensen inequality, we can derive the lower bound L(Q) of log p(</a:t>
            </a:r>
            <a:r>
              <a:rPr lang="en-US" baseline="0" dirty="0" err="1"/>
              <a:t>y|x</a:t>
            </a:r>
            <a:r>
              <a:rPr lang="en-US" baseline="0" dirty="0"/>
              <a:t>), where Q is an arbitrary posterior distribution of z.</a:t>
            </a:r>
          </a:p>
          <a:p>
            <a:r>
              <a:rPr lang="en-US" baseline="0" dirty="0"/>
              <a:t>Conditioned on the observed data and current model, the calculation of Q is intractable, so we choose Q(z) = p(</a:t>
            </a:r>
            <a:r>
              <a:rPr lang="en-US" baseline="0" dirty="0" err="1"/>
              <a:t>z|x</a:t>
            </a:r>
            <a:r>
              <a:rPr lang="en-US" baseline="0" dirty="0"/>
              <a:t>) approximately. In this way, we can write this lower bound explicitly, and derive the gap between the likelihood and the lower bound, which is a </a:t>
            </a:r>
            <a:r>
              <a:rPr lang="en-US" baseline="0" dirty="0" err="1"/>
              <a:t>Kullback-Leibler</a:t>
            </a:r>
            <a:r>
              <a:rPr lang="en-US" baseline="0" dirty="0"/>
              <a:t> divergence. </a:t>
            </a:r>
          </a:p>
          <a:p>
            <a:endParaRPr lang="en-US" baseline="0" dirty="0"/>
          </a:p>
          <a:p>
            <a:r>
              <a:rPr lang="en-US" baseline="0" dirty="0" smtClean="0"/>
              <a:t>By doing so, we decompose the log likelihood into two parts. Then</a:t>
            </a:r>
            <a:r>
              <a:rPr lang="en-US" baseline="0" dirty="0"/>
              <a:t>, we can use generalized EM method to maximize the likelihood. In E-step, we minimize the KL term to find a new lower-bound. And in M-step, we maximize the lower-bound, which will cause a new KL divergence, and increase the likelihood.</a:t>
            </a:r>
          </a:p>
        </p:txBody>
      </p:sp>
      <p:sp>
        <p:nvSpPr>
          <p:cNvPr id="4" name="Slide Number Placeholder 3"/>
          <p:cNvSpPr>
            <a:spLocks noGrp="1"/>
          </p:cNvSpPr>
          <p:nvPr>
            <p:ph type="sldNum" sz="quarter" idx="10"/>
          </p:nvPr>
        </p:nvSpPr>
        <p:spPr/>
        <p:txBody>
          <a:bodyPr/>
          <a:lstStyle/>
          <a:p>
            <a:fld id="{A72C4078-D6D8-4274-B777-2FC3A2B32393}" type="slidenum">
              <a:rPr lang="en-US" smtClean="0"/>
              <a:t>5</a:t>
            </a:fld>
            <a:endParaRPr lang="en-US"/>
          </a:p>
        </p:txBody>
      </p:sp>
    </p:spTree>
    <p:extLst>
      <p:ext uri="{BB962C8B-B14F-4D97-AF65-F5344CB8AC3E}">
        <p14:creationId xmlns:p14="http://schemas.microsoft.com/office/powerpoint/2010/main" val="197242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More</a:t>
                </a:r>
                <a:r>
                  <a:rPr lang="en-US" baseline="0" dirty="0"/>
                  <a:t> </a:t>
                </a:r>
                <a:r>
                  <a:rPr lang="en-US" baseline="0" dirty="0" err="1"/>
                  <a:t>specificly</a:t>
                </a:r>
                <a:r>
                  <a:rPr lang="en-US" baseline="0" dirty="0"/>
                  <a:t>, in E-step, we optimize the model p(</a:t>
                </a:r>
                <a:r>
                  <a:rPr lang="en-US" baseline="0" dirty="0" err="1"/>
                  <a:t>z|x</a:t>
                </a:r>
                <a:r>
                  <a:rPr lang="en-US" baseline="0" dirty="0"/>
                  <a:t>), by minimizing the KL term with respect to its parameters. In this step, we actually leverage p(</a:t>
                </a:r>
                <a:r>
                  <a:rPr lang="en-US" baseline="0" dirty="0" err="1"/>
                  <a:t>z|y</a:t>
                </a:r>
                <a:r>
                  <a:rPr lang="en-US" baseline="0" dirty="0"/>
                  <a:t>) to </a:t>
                </a:r>
                <a:r>
                  <a:rPr lang="en-US" baseline="0" dirty="0" err="1"/>
                  <a:t>updata</a:t>
                </a:r>
                <a:r>
                  <a:rPr lang="en-US" baseline="0" dirty="0"/>
                  <a:t> p(</a:t>
                </a:r>
                <a:r>
                  <a:rPr lang="en-US" baseline="0" dirty="0" err="1"/>
                  <a:t>z|x</a:t>
                </a:r>
                <a:r>
                  <a:rPr lang="en-US" baseline="0" dirty="0"/>
                  <a:t>) by maximize the agreement of z generated from x and y.</a:t>
                </a:r>
              </a:p>
              <a:p>
                <a:endParaRPr lang="en-US" baseline="0" dirty="0"/>
              </a:p>
              <a:p>
                <a:r>
                  <a:rPr lang="en-US" baseline="0" dirty="0"/>
                  <a:t>In M-step, we </a:t>
                </a:r>
                <a:r>
                  <a:rPr lang="en-US" sz="1200" kern="1200" baseline="0" dirty="0">
                    <a:solidFill>
                      <a:schemeClr val="tx1"/>
                    </a:solidFill>
                    <a:latin typeface="+mn-lt"/>
                    <a:ea typeface="+mn-ea"/>
                    <a:cs typeface="+mn-cs"/>
                  </a:rPr>
                  <a:t>l</a:t>
                </a:r>
                <a:r>
                  <a:rPr lang="en-US" altLang="zh-CN" sz="1200" kern="1200" dirty="0">
                    <a:solidFill>
                      <a:schemeClr val="tx1"/>
                    </a:solidFill>
                    <a:latin typeface="+mn-lt"/>
                    <a:ea typeface="+mn-ea"/>
                    <a:cs typeface="+mn-cs"/>
                  </a:rPr>
                  <a:t>everage </a:t>
                </a:r>
                <a14:m>
                  <m:oMath xmlns:m="http://schemas.openxmlformats.org/officeDocument/2006/math">
                    <m:r>
                      <a:rPr lang="en-US" altLang="zh-CN" sz="1200">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a:latin typeface="Cambria Math" panose="02040503050406030204" pitchFamily="18" charset="0"/>
                          </a:rPr>
                          <m:t>𝑧</m:t>
                        </m:r>
                      </m:e>
                      <m:e>
                        <m:r>
                          <a:rPr lang="en-US" altLang="zh-CN" sz="1200">
                            <a:latin typeface="Cambria Math" panose="02040503050406030204" pitchFamily="18" charset="0"/>
                          </a:rPr>
                          <m:t>𝑥</m:t>
                        </m:r>
                      </m:e>
                    </m:d>
                  </m:oMath>
                </a14:m>
                <a:r>
                  <a:rPr lang="en-US" baseline="0" dirty="0"/>
                  <a:t> optimize the model p(</a:t>
                </a:r>
                <a:r>
                  <a:rPr lang="en-US" baseline="0" dirty="0" err="1"/>
                  <a:t>y|z</a:t>
                </a:r>
                <a:r>
                  <a:rPr lang="en-US" baseline="0" dirty="0"/>
                  <a:t>) by maximize the expectation of the final translation in y.</a:t>
                </a:r>
              </a:p>
              <a:p>
                <a:endParaRPr lang="en-US" baseline="0" dirty="0"/>
              </a:p>
              <a:p>
                <a:r>
                  <a:rPr lang="en-US" baseline="0" dirty="0"/>
                  <a:t>So, in the direction of X-&gt;Z-&gt;Y, we use three translation models, p(</a:t>
                </a:r>
                <a:r>
                  <a:rPr lang="en-US" baseline="0" dirty="0" err="1"/>
                  <a:t>z|x</a:t>
                </a:r>
                <a:r>
                  <a:rPr lang="en-US" baseline="0" dirty="0"/>
                  <a:t>), p(</a:t>
                </a:r>
                <a:r>
                  <a:rPr lang="en-US" baseline="0" dirty="0" err="1"/>
                  <a:t>z|y</a:t>
                </a:r>
                <a:r>
                  <a:rPr lang="en-US" baseline="0" dirty="0"/>
                  <a:t>) and p(</a:t>
                </a:r>
                <a:r>
                  <a:rPr lang="en-US" baseline="0" dirty="0" err="1"/>
                  <a:t>y|z</a:t>
                </a:r>
                <a:r>
                  <a:rPr lang="en-US" baseline="0" dirty="0"/>
                  <a:t>) to update models p(</a:t>
                </a:r>
                <a:r>
                  <a:rPr lang="en-US" baseline="0" dirty="0" err="1"/>
                  <a:t>z|x</a:t>
                </a:r>
                <a:r>
                  <a:rPr lang="en-US" baseline="0" dirty="0"/>
                  <a:t>) and p(</a:t>
                </a:r>
                <a:r>
                  <a:rPr lang="en-US" baseline="0" dirty="0" err="1"/>
                  <a:t>y|z</a:t>
                </a:r>
                <a:r>
                  <a:rPr lang="en-US" baseline="0" dirty="0"/>
                  <a:t>).</a:t>
                </a:r>
              </a:p>
              <a:p>
                <a:r>
                  <a:rPr lang="en-US" baseline="0" dirty="0"/>
                  <a:t>So as the direction of Y-&gt;Z-&gt;X to update models p(</a:t>
                </a:r>
                <a:r>
                  <a:rPr lang="en-US" baseline="0" dirty="0" err="1"/>
                  <a:t>z|y</a:t>
                </a:r>
                <a:r>
                  <a:rPr lang="en-US" baseline="0" dirty="0"/>
                  <a:t>) and p(</a:t>
                </a:r>
                <a:r>
                  <a:rPr lang="en-US" baseline="0" dirty="0" err="1"/>
                  <a:t>x|z</a:t>
                </a:r>
                <a:r>
                  <a:rPr lang="en-US" baseline="0" dirty="0"/>
                  <a:t>).</a:t>
                </a:r>
              </a:p>
              <a:p>
                <a:endParaRPr lang="en-US" baseline="0" dirty="0"/>
              </a:p>
              <a:p>
                <a:r>
                  <a:rPr lang="en-US" baseline="0" dirty="0"/>
                  <a:t>Having realized the process, the next </a:t>
                </a:r>
                <a:r>
                  <a:rPr lang="en-US" baseline="0" dirty="0" smtClean="0"/>
                  <a:t>problem </a:t>
                </a:r>
                <a:r>
                  <a:rPr lang="en-US" baseline="0" dirty="0"/>
                  <a:t>is how to train 4 models jointly. </a:t>
                </a:r>
                <a:endParaRPr lang="en-US" dirty="0"/>
              </a:p>
            </p:txBody>
          </p:sp>
        </mc:Choice>
        <mc:Fallback xmlns="">
          <p:sp>
            <p:nvSpPr>
              <p:cNvPr id="3" name="Notes Placeholder 2"/>
              <p:cNvSpPr>
                <a:spLocks noGrp="1"/>
              </p:cNvSpPr>
              <p:nvPr>
                <p:ph type="body" idx="1"/>
              </p:nvPr>
            </p:nvSpPr>
            <p:spPr/>
            <p:txBody>
              <a:bodyPr/>
              <a:lstStyle/>
              <a:p>
                <a:r>
                  <a:rPr lang="en-US" dirty="0" smtClean="0"/>
                  <a:t>More</a:t>
                </a:r>
                <a:r>
                  <a:rPr lang="en-US" baseline="0" dirty="0" smtClean="0"/>
                  <a:t> </a:t>
                </a:r>
                <a:r>
                  <a:rPr lang="en-US" baseline="0" dirty="0" err="1" smtClean="0"/>
                  <a:t>specificly</a:t>
                </a:r>
                <a:r>
                  <a:rPr lang="en-US" baseline="0" dirty="0" smtClean="0"/>
                  <a:t>, in E-step, we optimize the model p(</a:t>
                </a:r>
                <a:r>
                  <a:rPr lang="en-US" baseline="0" dirty="0" err="1" smtClean="0"/>
                  <a:t>z|x</a:t>
                </a:r>
                <a:r>
                  <a:rPr lang="en-US" baseline="0" dirty="0" smtClean="0"/>
                  <a:t>), by minimizing the KL term with respect to its parameters. In this step, we actually leverage p(</a:t>
                </a:r>
                <a:r>
                  <a:rPr lang="en-US" baseline="0" dirty="0" err="1" smtClean="0"/>
                  <a:t>z|y</a:t>
                </a:r>
                <a:r>
                  <a:rPr lang="en-US" baseline="0" dirty="0" smtClean="0"/>
                  <a:t>) to </a:t>
                </a:r>
                <a:r>
                  <a:rPr lang="en-US" baseline="0" dirty="0" err="1" smtClean="0"/>
                  <a:t>updata</a:t>
                </a:r>
                <a:r>
                  <a:rPr lang="en-US" baseline="0" dirty="0" smtClean="0"/>
                  <a:t> p(</a:t>
                </a:r>
                <a:r>
                  <a:rPr lang="en-US" baseline="0" dirty="0" err="1" smtClean="0"/>
                  <a:t>z|x</a:t>
                </a:r>
                <a:r>
                  <a:rPr lang="en-US" baseline="0" dirty="0" smtClean="0"/>
                  <a:t>) by maximize the agreement of z generated from x and y.</a:t>
                </a:r>
              </a:p>
              <a:p>
                <a:endParaRPr lang="en-US" baseline="0" dirty="0" smtClean="0"/>
              </a:p>
              <a:p>
                <a:r>
                  <a:rPr lang="en-US" baseline="0" dirty="0" smtClean="0"/>
                  <a:t>In M-step, we </a:t>
                </a:r>
                <a:r>
                  <a:rPr lang="en-US" sz="1200" kern="1200" baseline="0" dirty="0" smtClean="0">
                    <a:solidFill>
                      <a:schemeClr val="tx1"/>
                    </a:solidFill>
                    <a:latin typeface="+mn-lt"/>
                    <a:ea typeface="+mn-ea"/>
                    <a:cs typeface="+mn-cs"/>
                  </a:rPr>
                  <a:t>l</a:t>
                </a:r>
                <a:r>
                  <a:rPr lang="en-US" altLang="zh-CN" sz="1200" kern="1200" dirty="0" smtClean="0">
                    <a:solidFill>
                      <a:schemeClr val="tx1"/>
                    </a:solidFill>
                    <a:latin typeface="+mn-lt"/>
                    <a:ea typeface="+mn-ea"/>
                    <a:cs typeface="+mn-cs"/>
                  </a:rPr>
                  <a:t>everage </a:t>
                </a:r>
                <a:r>
                  <a:rPr lang="en-US" altLang="zh-CN" sz="1200" i="0">
                    <a:latin typeface="Cambria Math" panose="02040503050406030204" pitchFamily="18" charset="0"/>
                  </a:rPr>
                  <a:t>𝑝(𝑧│𝑥)</a:t>
                </a:r>
                <a:r>
                  <a:rPr lang="en-US" baseline="0" dirty="0" smtClean="0"/>
                  <a:t> optimize the model p(</a:t>
                </a:r>
                <a:r>
                  <a:rPr lang="en-US" baseline="0" dirty="0" err="1" smtClean="0"/>
                  <a:t>y|z</a:t>
                </a:r>
                <a:r>
                  <a:rPr lang="en-US" baseline="0" dirty="0" smtClean="0"/>
                  <a:t>) by maximize the expectation of the final translation in y.</a:t>
                </a:r>
              </a:p>
              <a:p>
                <a:endParaRPr lang="en-US" baseline="0" dirty="0" smtClean="0"/>
              </a:p>
              <a:p>
                <a:r>
                  <a:rPr lang="en-US" baseline="0" dirty="0" smtClean="0"/>
                  <a:t>So, in the direction of X-&gt;Z-&gt;Y, we use three translation models, p(</a:t>
                </a:r>
                <a:r>
                  <a:rPr lang="en-US" baseline="0" dirty="0" err="1" smtClean="0"/>
                  <a:t>z|x</a:t>
                </a:r>
                <a:r>
                  <a:rPr lang="en-US" baseline="0" dirty="0" smtClean="0"/>
                  <a:t>), p(</a:t>
                </a:r>
                <a:r>
                  <a:rPr lang="en-US" baseline="0" dirty="0" err="1" smtClean="0"/>
                  <a:t>z|y</a:t>
                </a:r>
                <a:r>
                  <a:rPr lang="en-US" baseline="0" dirty="0" smtClean="0"/>
                  <a:t>) and p(</a:t>
                </a:r>
                <a:r>
                  <a:rPr lang="en-US" baseline="0" dirty="0" err="1" smtClean="0"/>
                  <a:t>y|z</a:t>
                </a:r>
                <a:r>
                  <a:rPr lang="en-US" baseline="0" dirty="0" smtClean="0"/>
                  <a:t>) to update models p(</a:t>
                </a:r>
                <a:r>
                  <a:rPr lang="en-US" baseline="0" dirty="0" err="1" smtClean="0"/>
                  <a:t>z|x</a:t>
                </a:r>
                <a:r>
                  <a:rPr lang="en-US" baseline="0" dirty="0" smtClean="0"/>
                  <a:t>) and p(</a:t>
                </a:r>
                <a:r>
                  <a:rPr lang="en-US" baseline="0" dirty="0" err="1" smtClean="0"/>
                  <a:t>y|z</a:t>
                </a:r>
                <a:r>
                  <a:rPr lang="en-US" baseline="0" dirty="0" smtClean="0"/>
                  <a:t>).</a:t>
                </a:r>
              </a:p>
              <a:p>
                <a:r>
                  <a:rPr lang="en-US" baseline="0" dirty="0" smtClean="0"/>
                  <a:t>So as the direction of Y-&gt;Z-&gt;X to update models p(</a:t>
                </a:r>
                <a:r>
                  <a:rPr lang="en-US" baseline="0" dirty="0" err="1" smtClean="0"/>
                  <a:t>z|y</a:t>
                </a:r>
                <a:r>
                  <a:rPr lang="en-US" baseline="0" dirty="0" smtClean="0"/>
                  <a:t>) and p(</a:t>
                </a:r>
                <a:r>
                  <a:rPr lang="en-US" baseline="0" dirty="0" err="1" smtClean="0"/>
                  <a:t>x|z</a:t>
                </a:r>
                <a:r>
                  <a:rPr lang="en-US" baseline="0" dirty="0" smtClean="0"/>
                  <a:t>).</a:t>
                </a:r>
              </a:p>
              <a:p>
                <a:endParaRPr lang="en-US" baseline="0" dirty="0" smtClean="0"/>
              </a:p>
              <a:p>
                <a:r>
                  <a:rPr lang="en-US" baseline="0" dirty="0" smtClean="0"/>
                  <a:t>Having realized the process, the next </a:t>
                </a:r>
                <a:r>
                  <a:rPr lang="en-US" baseline="0" dirty="0" err="1" smtClean="0"/>
                  <a:t>proble</a:t>
                </a:r>
                <a:r>
                  <a:rPr lang="en-US" baseline="0" dirty="0" smtClean="0"/>
                  <a:t> is how to train 4 models jointly. </a:t>
                </a:r>
                <a:endParaRPr lang="en-US" dirty="0"/>
              </a:p>
            </p:txBody>
          </p:sp>
        </mc:Fallback>
      </mc:AlternateContent>
      <p:sp>
        <p:nvSpPr>
          <p:cNvPr id="4" name="Slide Number Placeholder 3"/>
          <p:cNvSpPr>
            <a:spLocks noGrp="1"/>
          </p:cNvSpPr>
          <p:nvPr>
            <p:ph type="sldNum" sz="quarter" idx="10"/>
          </p:nvPr>
        </p:nvSpPr>
        <p:spPr/>
        <p:txBody>
          <a:bodyPr/>
          <a:lstStyle/>
          <a:p>
            <a:fld id="{A72C4078-D6D8-4274-B777-2FC3A2B32393}" type="slidenum">
              <a:rPr lang="en-US" smtClean="0"/>
              <a:t>6</a:t>
            </a:fld>
            <a:endParaRPr lang="en-US"/>
          </a:p>
        </p:txBody>
      </p:sp>
    </p:spTree>
    <p:extLst>
      <p:ext uri="{BB962C8B-B14F-4D97-AF65-F5344CB8AC3E}">
        <p14:creationId xmlns:p14="http://schemas.microsoft.com/office/powerpoint/2010/main" val="326222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this framework, two E steps and two M steps are used to update four models. We jointly train</a:t>
            </a:r>
            <a:r>
              <a:rPr lang="en-US" altLang="zh-CN" baseline="0" dirty="0" smtClean="0"/>
              <a:t> these models by alternately use the EM steps of both directions.</a:t>
            </a:r>
          </a:p>
          <a:p>
            <a:endParaRPr lang="en-US" altLang="zh-CN" baseline="0" dirty="0" smtClean="0"/>
          </a:p>
          <a:p>
            <a:r>
              <a:rPr lang="en-US" altLang="zh-CN" dirty="0" smtClean="0"/>
              <a:t>For the X to Z to Y direction,  the first E step is used to update p(</a:t>
            </a:r>
            <a:r>
              <a:rPr lang="en-US" altLang="zh-CN" dirty="0" err="1" smtClean="0"/>
              <a:t>z|x</a:t>
            </a:r>
            <a:r>
              <a:rPr lang="en-US" altLang="zh-CN" dirty="0" smtClean="0"/>
              <a:t>) with the help of p(</a:t>
            </a:r>
            <a:r>
              <a:rPr lang="en-US" altLang="zh-CN" dirty="0" err="1" smtClean="0"/>
              <a:t>z|y</a:t>
            </a:r>
            <a:r>
              <a:rPr lang="en-US" altLang="zh-CN" dirty="0" smtClean="0"/>
              <a:t>), followed by the first M step to update p(</a:t>
            </a:r>
            <a:r>
              <a:rPr lang="en-US" altLang="zh-CN" dirty="0" err="1" smtClean="0"/>
              <a:t>y|z</a:t>
            </a:r>
            <a:r>
              <a:rPr lang="en-US" altLang="zh-CN" dirty="0" smtClean="0"/>
              <a:t>), with the help of p(</a:t>
            </a:r>
            <a:r>
              <a:rPr lang="en-US" altLang="zh-CN" dirty="0" err="1" smtClean="0"/>
              <a:t>z|x</a:t>
            </a:r>
            <a:r>
              <a:rPr lang="en-US" altLang="zh-CN" dirty="0" smtClean="0"/>
              <a:t>). With the updated p(</a:t>
            </a:r>
            <a:r>
              <a:rPr lang="en-US" altLang="zh-CN" dirty="0" err="1" smtClean="0"/>
              <a:t>z|x</a:t>
            </a:r>
            <a:r>
              <a:rPr lang="en-US" altLang="zh-CN" dirty="0" smtClean="0"/>
              <a:t>), we optimize p(</a:t>
            </a:r>
            <a:r>
              <a:rPr lang="en-US" altLang="zh-CN" dirty="0" err="1" smtClean="0"/>
              <a:t>z|y</a:t>
            </a:r>
            <a:r>
              <a:rPr lang="en-US" altLang="zh-CN" dirty="0" smtClean="0"/>
              <a:t>) in the second E step, which belongs to the direction of y to z to x, we then update p(</a:t>
            </a:r>
            <a:r>
              <a:rPr lang="en-US" altLang="zh-CN" dirty="0" err="1" smtClean="0"/>
              <a:t>x|z</a:t>
            </a:r>
            <a:r>
              <a:rPr lang="en-US" altLang="zh-CN" dirty="0" smtClean="0"/>
              <a:t>). Four models are updated one by one in a joint EM process. </a:t>
            </a:r>
          </a:p>
          <a:p>
            <a:endParaRPr lang="en-US" dirty="0" smtClean="0"/>
          </a:p>
          <a:p>
            <a:r>
              <a:rPr lang="en-US" dirty="0" smtClean="0"/>
              <a:t>W</a:t>
            </a:r>
            <a:r>
              <a:rPr lang="en-US" altLang="zh-CN" dirty="0" smtClean="0"/>
              <a:t>e</a:t>
            </a:r>
            <a:r>
              <a:rPr lang="en-US" altLang="zh-CN" baseline="0" dirty="0" smtClean="0"/>
              <a:t> call our method as TA-NMT.</a:t>
            </a:r>
            <a:endParaRPr lang="en-US" dirty="0"/>
          </a:p>
        </p:txBody>
      </p:sp>
      <p:sp>
        <p:nvSpPr>
          <p:cNvPr id="4" name="Slide Number Placeholder 3"/>
          <p:cNvSpPr>
            <a:spLocks noGrp="1"/>
          </p:cNvSpPr>
          <p:nvPr>
            <p:ph type="sldNum" sz="quarter" idx="10"/>
          </p:nvPr>
        </p:nvSpPr>
        <p:spPr/>
        <p:txBody>
          <a:bodyPr/>
          <a:lstStyle/>
          <a:p>
            <a:fld id="{A72C4078-D6D8-4274-B777-2FC3A2B32393}" type="slidenum">
              <a:rPr lang="en-US" smtClean="0"/>
              <a:t>7</a:t>
            </a:fld>
            <a:endParaRPr lang="en-US"/>
          </a:p>
        </p:txBody>
      </p:sp>
    </p:spTree>
    <p:extLst>
      <p:ext uri="{BB962C8B-B14F-4D97-AF65-F5344CB8AC3E}">
        <p14:creationId xmlns:p14="http://schemas.microsoft.com/office/powerpoint/2010/main" val="406157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comes the experiment</a:t>
            </a:r>
          </a:p>
          <a:p>
            <a:endParaRPr lang="en-US" baseline="0" dirty="0"/>
          </a:p>
          <a:p>
            <a:r>
              <a:rPr lang="en-US" baseline="0" dirty="0" smtClean="0"/>
              <a:t>In our dataset, we </a:t>
            </a:r>
            <a:r>
              <a:rPr lang="en-US" baseline="0" dirty="0"/>
              <a:t>use two datasets. The first is Multilingual United Nations corpus. And the second is IWSLT2012. In both datasets, we use English and French as our rich languages. </a:t>
            </a:r>
            <a:endParaRPr lang="en-US" baseline="0" dirty="0" smtClean="0"/>
          </a:p>
          <a:p>
            <a:endParaRPr lang="en-US" baseline="0" dirty="0" smtClean="0"/>
          </a:p>
          <a:p>
            <a:r>
              <a:rPr lang="en-US" baseline="0" dirty="0" smtClean="0"/>
              <a:t>In the first dataset, we choose Arabic and Spanish as our rare languages Z. However, we all know that these two languages are not rare at all in the real world, so we simulated the rare language scenario in this dataset by select the small subsets of bilingual corpora (X,Z) and (Y,Z) from the original dataset.</a:t>
            </a:r>
            <a:endParaRPr lang="en-US" baseline="0" dirty="0"/>
          </a:p>
          <a:p>
            <a:endParaRPr lang="en-US" baseline="0" dirty="0" smtClean="0"/>
          </a:p>
          <a:p>
            <a:r>
              <a:rPr lang="en-US" baseline="0" dirty="0" smtClean="0"/>
              <a:t>In the second dataset, we choose Hebrew and Romanian as our rare languages. The rare language scenario in this dataset is real.</a:t>
            </a:r>
            <a:endParaRPr lang="en-US" baseline="0" dirty="0"/>
          </a:p>
        </p:txBody>
      </p:sp>
      <p:sp>
        <p:nvSpPr>
          <p:cNvPr id="4" name="Slide Number Placeholder 3"/>
          <p:cNvSpPr>
            <a:spLocks noGrp="1"/>
          </p:cNvSpPr>
          <p:nvPr>
            <p:ph type="sldNum" sz="quarter" idx="10"/>
          </p:nvPr>
        </p:nvSpPr>
        <p:spPr/>
        <p:txBody>
          <a:bodyPr/>
          <a:lstStyle/>
          <a:p>
            <a:fld id="{A72C4078-D6D8-4274-B777-2FC3A2B32393}" type="slidenum">
              <a:rPr lang="en-US" smtClean="0"/>
              <a:t>8</a:t>
            </a:fld>
            <a:endParaRPr lang="en-US"/>
          </a:p>
        </p:txBody>
      </p:sp>
    </p:spTree>
    <p:extLst>
      <p:ext uri="{BB962C8B-B14F-4D97-AF65-F5344CB8AC3E}">
        <p14:creationId xmlns:p14="http://schemas.microsoft.com/office/powerpoint/2010/main" val="1482051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use four baselines in our experiment.</a:t>
            </a:r>
          </a:p>
          <a:p>
            <a:endParaRPr lang="en-US" baseline="0" dirty="0" smtClean="0"/>
          </a:p>
          <a:p>
            <a:r>
              <a:rPr lang="en-US" baseline="0" dirty="0" smtClean="0"/>
              <a:t>The first one is </a:t>
            </a:r>
            <a:r>
              <a:rPr lang="en-US" baseline="0" dirty="0" err="1" smtClean="0"/>
              <a:t>RNNSearch</a:t>
            </a:r>
            <a:r>
              <a:rPr lang="en-US" baseline="0" dirty="0" smtClean="0"/>
              <a:t>. Single-layer GRU-based NMT system trained only with low-resource bilingual data. </a:t>
            </a:r>
          </a:p>
          <a:p>
            <a:endParaRPr lang="en-US" baseline="0" dirty="0" smtClean="0"/>
          </a:p>
          <a:p>
            <a:r>
              <a:rPr lang="en-US" baseline="0" dirty="0" smtClean="0"/>
              <a:t>The second one is phrase-based statistical machine translation system. Why we choose this system as one of our baselines. Because it has been demonstrated in the previous work that SMT does better on some low-resource language pairs translation than NMT. So we put it here for comparison.</a:t>
            </a:r>
          </a:p>
          <a:p>
            <a:endParaRPr lang="en-US" baseline="0" dirty="0" smtClean="0"/>
          </a:p>
          <a:p>
            <a:r>
              <a:rPr lang="en-US" baseline="0" dirty="0" smtClean="0"/>
              <a:t>The third one is T-S training method. In this method, we use large bilingual data (X,Y) to train a teacher model, and use this model to generate some pseudo parallel data for the training on low-resource pair.</a:t>
            </a:r>
          </a:p>
          <a:p>
            <a:endParaRPr lang="en-US" baseline="0" dirty="0" smtClean="0"/>
          </a:p>
          <a:p>
            <a:r>
              <a:rPr lang="en-US" baseline="0" dirty="0" smtClean="0"/>
              <a:t>The fourth one is back translation, which requires monolingual data of both sides. The monolingual data of X or Y can be got from large bilingual corpus (X,Y). Besides, we need extra monolingual data of Z.</a:t>
            </a:r>
          </a:p>
          <a:p>
            <a:endParaRPr lang="en-US" baseline="0" dirty="0" smtClean="0"/>
          </a:p>
        </p:txBody>
      </p:sp>
      <p:sp>
        <p:nvSpPr>
          <p:cNvPr id="4" name="Slide Number Placeholder 3"/>
          <p:cNvSpPr>
            <a:spLocks noGrp="1"/>
          </p:cNvSpPr>
          <p:nvPr>
            <p:ph type="sldNum" sz="quarter" idx="10"/>
          </p:nvPr>
        </p:nvSpPr>
        <p:spPr/>
        <p:txBody>
          <a:bodyPr/>
          <a:lstStyle/>
          <a:p>
            <a:fld id="{A72C4078-D6D8-4274-B777-2FC3A2B32393}" type="slidenum">
              <a:rPr lang="en-US" smtClean="0"/>
              <a:t>9</a:t>
            </a:fld>
            <a:endParaRPr lang="en-US"/>
          </a:p>
        </p:txBody>
      </p:sp>
    </p:spTree>
    <p:extLst>
      <p:ext uri="{BB962C8B-B14F-4D97-AF65-F5344CB8AC3E}">
        <p14:creationId xmlns:p14="http://schemas.microsoft.com/office/powerpoint/2010/main" val="1105485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418586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268161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329765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79591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139752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3503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13049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53260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426194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211900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577F49E6-1F94-4FEC-B163-961C4653A095}" type="datetimeFigureOut">
              <a:rPr lang="zh-CN" altLang="en-US" smtClean="0"/>
              <a:t>2018/7/16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248968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F49E6-1F94-4FEC-B163-961C4653A095}" type="datetimeFigureOut">
              <a:rPr lang="zh-CN" altLang="en-US" smtClean="0"/>
              <a:t>2018/7/16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3062E-3DF4-4CD6-93EC-414871D3201B}" type="slidenum">
              <a:rPr lang="zh-CN" altLang="en-US" smtClean="0"/>
              <a:t>‹#›</a:t>
            </a:fld>
            <a:endParaRPr lang="zh-CN" altLang="en-US"/>
          </a:p>
        </p:txBody>
      </p:sp>
    </p:spTree>
    <p:extLst>
      <p:ext uri="{BB962C8B-B14F-4D97-AF65-F5344CB8AC3E}">
        <p14:creationId xmlns:p14="http://schemas.microsoft.com/office/powerpoint/2010/main" val="3686286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10" Type="http://schemas.openxmlformats.org/officeDocument/2006/relationships/chart" Target="../charts/chart8.xml"/><Relationship Id="rId4" Type="http://schemas.openxmlformats.org/officeDocument/2006/relationships/chart" Target="../charts/chart2.xml"/><Relationship Id="rId9" Type="http://schemas.openxmlformats.org/officeDocument/2006/relationships/chart" Target="../charts/chart7.xml"/></Relationships>
</file>

<file path=ppt/slides/_rels/slide12.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10" Type="http://schemas.openxmlformats.org/officeDocument/2006/relationships/chart" Target="../charts/chart16.xml"/><Relationship Id="rId4" Type="http://schemas.openxmlformats.org/officeDocument/2006/relationships/chart" Target="../charts/chart10.xml"/><Relationship Id="rId9" Type="http://schemas.openxmlformats.org/officeDocument/2006/relationships/chart" Target="../charts/char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image" Target="../media/image41.png"/><Relationship Id="rId7" Type="http://schemas.openxmlformats.org/officeDocument/2006/relationships/image" Target="../media/image2610.png"/><Relationship Id="rId12"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00.png"/><Relationship Id="rId11" Type="http://schemas.openxmlformats.org/officeDocument/2006/relationships/image" Target="../media/image39.png"/><Relationship Id="rId5" Type="http://schemas.openxmlformats.org/officeDocument/2006/relationships/image" Target="../media/image2700.png"/><Relationship Id="rId10" Type="http://schemas.openxmlformats.org/officeDocument/2006/relationships/image" Target="../media/image38.png"/><Relationship Id="rId9" Type="http://schemas.openxmlformats.org/officeDocument/2006/relationships/image" Target="../media/image37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7" Type="http://schemas.openxmlformats.org/officeDocument/2006/relationships/image" Target="../media/image2610.png"/><Relationship Id="rId12"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00.png"/><Relationship Id="rId11" Type="http://schemas.openxmlformats.org/officeDocument/2006/relationships/image" Target="../media/image45.png"/><Relationship Id="rId5" Type="http://schemas.openxmlformats.org/officeDocument/2006/relationships/image" Target="../media/image2700.png"/><Relationship Id="rId15" Type="http://schemas.openxmlformats.org/officeDocument/2006/relationships/image" Target="../media/image49.png"/><Relationship Id="rId10" Type="http://schemas.openxmlformats.org/officeDocument/2006/relationships/image" Target="../media/image44.png"/><Relationship Id="rId9" Type="http://schemas.openxmlformats.org/officeDocument/2006/relationships/image" Target="../media/image43.png"/><Relationship Id="rId14" Type="http://schemas.openxmlformats.org/officeDocument/2006/relationships/image" Target="../media/image48.png"/></Relationships>
</file>

<file path=ppt/slides/_rels/slide21.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1.png"/><Relationship Id="rId3" Type="http://schemas.openxmlformats.org/officeDocument/2006/relationships/image" Target="../media/image50.png"/><Relationship Id="rId7" Type="http://schemas.openxmlformats.org/officeDocument/2006/relationships/image" Target="../media/image2611.png"/><Relationship Id="rId12" Type="http://schemas.openxmlformats.org/officeDocument/2006/relationships/image" Target="../media/image3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801.png"/><Relationship Id="rId11" Type="http://schemas.openxmlformats.org/officeDocument/2006/relationships/image" Target="../media/image372.png"/><Relationship Id="rId5" Type="http://schemas.openxmlformats.org/officeDocument/2006/relationships/image" Target="../media/image2701.png"/><Relationship Id="rId10" Type="http://schemas.openxmlformats.org/officeDocument/2006/relationships/image" Target="../media/image362.png"/><Relationship Id="rId4" Type="http://schemas.openxmlformats.org/officeDocument/2006/relationships/image" Target="../media/image51.png"/><Relationship Id="rId9" Type="http://schemas.openxmlformats.org/officeDocument/2006/relationships/image" Target="../media/image3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17.png"/><Relationship Id="rId10" Type="http://schemas.openxmlformats.org/officeDocument/2006/relationships/image" Target="../media/image1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61.png"/><Relationship Id="rId12"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200.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image" Target="../media/image270.png"/><Relationship Id="rId4" Type="http://schemas.openxmlformats.org/officeDocument/2006/relationships/image" Target="../media/image27.png"/><Relationship Id="rId9" Type="http://schemas.openxmlformats.org/officeDocument/2006/relationships/image" Target="../media/image30.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9231" y="1062572"/>
            <a:ext cx="9144000" cy="1669733"/>
          </a:xfrm>
        </p:spPr>
        <p:txBody>
          <a:bodyPr>
            <a:normAutofit/>
          </a:bodyPr>
          <a:lstStyle/>
          <a:p>
            <a:r>
              <a:rPr lang="en-US" altLang="zh-CN" sz="4800" dirty="0">
                <a:latin typeface="Arial" panose="020B0604020202020204" pitchFamily="34" charset="0"/>
                <a:cs typeface="Arial" panose="020B0604020202020204" pitchFamily="34" charset="0"/>
              </a:rPr>
              <a:t>Triangular Architecture for Rare Language Translation</a:t>
            </a:r>
            <a:endParaRPr lang="zh-CN" altLang="en-US" sz="48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890" y="5054361"/>
            <a:ext cx="4493259" cy="941381"/>
          </a:xfrm>
          <a:prstGeom prst="rect">
            <a:avLst/>
          </a:prstGeom>
        </p:spPr>
      </p:pic>
      <p:grpSp>
        <p:nvGrpSpPr>
          <p:cNvPr id="10" name="Group 9"/>
          <p:cNvGrpSpPr/>
          <p:nvPr/>
        </p:nvGrpSpPr>
        <p:grpSpPr>
          <a:xfrm>
            <a:off x="7089168" y="5024988"/>
            <a:ext cx="3040545" cy="1000125"/>
            <a:chOff x="7407427" y="5388444"/>
            <a:chExt cx="3040545" cy="1000125"/>
          </a:xfrm>
        </p:grpSpPr>
        <p:pic>
          <p:nvPicPr>
            <p:cNvPr id="7" name="Picture 6"/>
            <p:cNvPicPr>
              <a:picLocks noChangeAspect="1"/>
            </p:cNvPicPr>
            <p:nvPr/>
          </p:nvPicPr>
          <p:blipFill>
            <a:blip r:embed="rId4"/>
            <a:stretch>
              <a:fillRect/>
            </a:stretch>
          </p:blipFill>
          <p:spPr>
            <a:xfrm>
              <a:off x="8190547" y="5388444"/>
              <a:ext cx="2257425" cy="1000125"/>
            </a:xfrm>
            <a:prstGeom prst="rect">
              <a:avLst/>
            </a:prstGeom>
          </p:spPr>
        </p:pic>
        <p:pic>
          <p:nvPicPr>
            <p:cNvPr id="9" name="Picture 8"/>
            <p:cNvPicPr>
              <a:picLocks noChangeAspect="1"/>
            </p:cNvPicPr>
            <p:nvPr/>
          </p:nvPicPr>
          <p:blipFill>
            <a:blip r:embed="rId5"/>
            <a:stretch>
              <a:fillRect/>
            </a:stretch>
          </p:blipFill>
          <p:spPr>
            <a:xfrm>
              <a:off x="7407427" y="5494168"/>
              <a:ext cx="783120" cy="788675"/>
            </a:xfrm>
            <a:prstGeom prst="rect">
              <a:avLst/>
            </a:prstGeom>
          </p:spPr>
        </p:pic>
      </p:grpSp>
      <p:sp>
        <p:nvSpPr>
          <p:cNvPr id="13" name="副标题 2"/>
          <p:cNvSpPr>
            <a:spLocks noGrp="1"/>
          </p:cNvSpPr>
          <p:nvPr>
            <p:ph type="subTitle" idx="1"/>
          </p:nvPr>
        </p:nvSpPr>
        <p:spPr>
          <a:xfrm>
            <a:off x="1634769" y="2876394"/>
            <a:ext cx="8812924" cy="1903452"/>
          </a:xfrm>
        </p:spPr>
        <p:txBody>
          <a:bodyPr>
            <a:normAutofit/>
          </a:bodyPr>
          <a:lstStyle/>
          <a:p>
            <a:r>
              <a:rPr lang="en-US" altLang="zh-CN" sz="2000" b="1" dirty="0"/>
              <a:t>Shuo Ren</a:t>
            </a:r>
            <a:r>
              <a:rPr lang="en-US" altLang="zh-CN" sz="2000" b="1" baseline="30000" dirty="0"/>
              <a:t>1,2*</a:t>
            </a:r>
            <a:r>
              <a:rPr lang="en-US" altLang="zh-CN" sz="2000" dirty="0"/>
              <a:t>, </a:t>
            </a:r>
            <a:r>
              <a:rPr lang="en-US" altLang="zh-CN" sz="2000" dirty="0" err="1"/>
              <a:t>Wenhu</a:t>
            </a:r>
            <a:r>
              <a:rPr lang="en-US" altLang="zh-CN" sz="2000" dirty="0"/>
              <a:t> Chen</a:t>
            </a:r>
            <a:r>
              <a:rPr lang="en-US" altLang="zh-CN" sz="2000" baseline="30000" dirty="0"/>
              <a:t>3</a:t>
            </a:r>
            <a:r>
              <a:rPr lang="en-US" altLang="zh-CN" sz="2000" dirty="0"/>
              <a:t>, Shujie Liu</a:t>
            </a:r>
            <a:r>
              <a:rPr lang="en-US" altLang="zh-CN" sz="2000" baseline="30000" dirty="0"/>
              <a:t>4</a:t>
            </a:r>
            <a:r>
              <a:rPr lang="en-US" altLang="zh-CN" sz="2000" dirty="0"/>
              <a:t>, Mu Li</a:t>
            </a:r>
            <a:r>
              <a:rPr lang="en-US" altLang="zh-CN" sz="2000" baseline="30000" dirty="0"/>
              <a:t>4</a:t>
            </a:r>
            <a:r>
              <a:rPr lang="en-US" altLang="zh-CN" sz="2000" dirty="0"/>
              <a:t>, Ming Zhou</a:t>
            </a:r>
            <a:r>
              <a:rPr lang="en-US" altLang="zh-CN" sz="2000" baseline="30000" dirty="0"/>
              <a:t>4</a:t>
            </a:r>
            <a:r>
              <a:rPr lang="en-US" altLang="zh-CN" sz="2000" dirty="0"/>
              <a:t> and </a:t>
            </a:r>
            <a:r>
              <a:rPr lang="en-US" altLang="zh-CN" sz="2000" dirty="0" err="1"/>
              <a:t>Shuai</a:t>
            </a:r>
            <a:r>
              <a:rPr lang="en-US" altLang="zh-CN" sz="2000" dirty="0"/>
              <a:t> Ma</a:t>
            </a:r>
            <a:r>
              <a:rPr lang="en-US" altLang="zh-CN" sz="2000" baseline="30000" dirty="0"/>
              <a:t>1,2</a:t>
            </a:r>
          </a:p>
          <a:p>
            <a:r>
              <a:rPr lang="en-US" altLang="zh-CN" sz="1800" baseline="30000" dirty="0"/>
              <a:t>1</a:t>
            </a:r>
            <a:r>
              <a:rPr lang="en-US" altLang="zh-CN" sz="1800" dirty="0"/>
              <a:t>SKLSDE Lab, </a:t>
            </a:r>
            <a:r>
              <a:rPr lang="en-US" altLang="zh-CN" sz="1800" dirty="0" err="1"/>
              <a:t>Beihang</a:t>
            </a:r>
            <a:r>
              <a:rPr lang="en-US" altLang="zh-CN" sz="1800" dirty="0"/>
              <a:t> University, China</a:t>
            </a:r>
          </a:p>
          <a:p>
            <a:r>
              <a:rPr lang="en-US" altLang="zh-CN" sz="1800" baseline="30000" dirty="0"/>
              <a:t>2</a:t>
            </a:r>
            <a:r>
              <a:rPr lang="en-US" altLang="zh-CN" sz="1800" dirty="0"/>
              <a:t>Beijing Advanced Innovation Center for Big Data and Brain Computing     </a:t>
            </a:r>
          </a:p>
          <a:p>
            <a:r>
              <a:rPr lang="en-US" altLang="zh-CN" sz="1800" baseline="30000" dirty="0"/>
              <a:t>3</a:t>
            </a:r>
            <a:r>
              <a:rPr lang="en-US" altLang="zh-CN" sz="1800" dirty="0"/>
              <a:t>University of California, Santa Barbara, CA, USA</a:t>
            </a:r>
          </a:p>
          <a:p>
            <a:r>
              <a:rPr lang="en-US" altLang="zh-CN" sz="1800" baseline="30000" dirty="0"/>
              <a:t>4</a:t>
            </a:r>
            <a:r>
              <a:rPr lang="en-US" altLang="zh-CN" sz="1800" dirty="0"/>
              <a:t>Microsoft Research Asia, Beijing, China</a:t>
            </a:r>
          </a:p>
        </p:txBody>
      </p:sp>
      <p:cxnSp>
        <p:nvCxnSpPr>
          <p:cNvPr id="5" name="Straight Connector 4"/>
          <p:cNvCxnSpPr/>
          <p:nvPr/>
        </p:nvCxnSpPr>
        <p:spPr>
          <a:xfrm>
            <a:off x="191917" y="6353300"/>
            <a:ext cx="2885704"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4452" y="6379123"/>
            <a:ext cx="5128229" cy="276999"/>
          </a:xfrm>
          <a:prstGeom prst="rect">
            <a:avLst/>
          </a:prstGeom>
          <a:noFill/>
        </p:spPr>
        <p:txBody>
          <a:bodyPr wrap="square" rtlCol="0">
            <a:spAutoFit/>
          </a:bodyPr>
          <a:lstStyle/>
          <a:p>
            <a:r>
              <a:rPr lang="en-US" altLang="zh-CN" sz="1200" dirty="0"/>
              <a:t>    * Contribution during internship at Microsoft Research Asia.</a:t>
            </a:r>
            <a:endParaRPr lang="zh-CN" altLang="en-US" sz="1200" dirty="0"/>
          </a:p>
        </p:txBody>
      </p:sp>
    </p:spTree>
    <p:extLst>
      <p:ext uri="{BB962C8B-B14F-4D97-AF65-F5344CB8AC3E}">
        <p14:creationId xmlns:p14="http://schemas.microsoft.com/office/powerpoint/2010/main" val="3117077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1 (Accent Bar) 5"/>
          <p:cNvSpPr/>
          <p:nvPr/>
        </p:nvSpPr>
        <p:spPr>
          <a:xfrm>
            <a:off x="7511600" y="4965573"/>
            <a:ext cx="1544737" cy="474276"/>
          </a:xfrm>
          <a:prstGeom prst="accentCallout1">
            <a:avLst>
              <a:gd name="adj1" fmla="val 28766"/>
              <a:gd name="adj2" fmla="val -8333"/>
              <a:gd name="adj3" fmla="val 195128"/>
              <a:gd name="adj4" fmla="val -78308"/>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  Our method</a:t>
            </a:r>
            <a:endParaRPr lang="zh-CN" altLang="en-US" dirty="0">
              <a:solidFill>
                <a:schemeClr val="tx1"/>
              </a:solidFill>
            </a:endParaRPr>
          </a:p>
        </p:txBody>
      </p:sp>
      <p:sp>
        <p:nvSpPr>
          <p:cNvPr id="45" name="Content Placeholder 2">
            <a:extLst>
              <a:ext uri="{FF2B5EF4-FFF2-40B4-BE49-F238E27FC236}">
                <a16:creationId xmlns:a16="http://schemas.microsoft.com/office/drawing/2014/main" id="{E1528611-FAE2-43CA-B19C-51184540A21D}"/>
              </a:ext>
            </a:extLst>
          </p:cNvPr>
          <p:cNvSpPr txBox="1">
            <a:spLocks/>
          </p:cNvSpPr>
          <p:nvPr/>
        </p:nvSpPr>
        <p:spPr>
          <a:xfrm>
            <a:off x="837407" y="1555668"/>
            <a:ext cx="10697736" cy="2103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err="1">
                <a:latin typeface="+mj-lt"/>
                <a:ea typeface="+mj-ea"/>
              </a:rPr>
              <a:t>RNNSearch</a:t>
            </a:r>
            <a:r>
              <a:rPr lang="en-US" sz="2200" dirty="0">
                <a:latin typeface="+mj-lt"/>
                <a:ea typeface="+mj-ea"/>
              </a:rPr>
              <a:t>: </a:t>
            </a:r>
            <a:r>
              <a:rPr lang="en-US" sz="2200" dirty="0" err="1">
                <a:latin typeface="+mj-lt"/>
                <a:ea typeface="+mj-ea"/>
              </a:rPr>
              <a:t>Singual</a:t>
            </a:r>
            <a:r>
              <a:rPr lang="en-US" sz="2200" dirty="0">
                <a:latin typeface="+mj-lt"/>
                <a:ea typeface="+mj-ea"/>
              </a:rPr>
              <a:t> layer GRU-based NMT system trained only with low-resource bilingual data.</a:t>
            </a:r>
          </a:p>
          <a:p>
            <a:r>
              <a:rPr lang="en-US" sz="2200" dirty="0">
                <a:latin typeface="+mj-lt"/>
                <a:ea typeface="+mj-ea"/>
              </a:rPr>
              <a:t>PBSMT: Phrase based statistical machine translation system.</a:t>
            </a:r>
          </a:p>
          <a:p>
            <a:r>
              <a:rPr lang="en-US" sz="2200" dirty="0">
                <a:latin typeface="+mj-lt"/>
                <a:ea typeface="+mj-ea"/>
              </a:rPr>
              <a:t>T-S: Teacher-student training method.</a:t>
            </a:r>
          </a:p>
          <a:p>
            <a:r>
              <a:rPr lang="en-US" sz="2200" dirty="0" err="1">
                <a:latin typeface="+mj-lt"/>
                <a:ea typeface="+mj-ea"/>
              </a:rPr>
              <a:t>BackTrans</a:t>
            </a:r>
            <a:r>
              <a:rPr lang="en-US" sz="2200" dirty="0">
                <a:latin typeface="+mj-lt"/>
                <a:ea typeface="+mj-ea"/>
              </a:rPr>
              <a:t>: Back translation with monolingual data.</a:t>
            </a:r>
          </a:p>
        </p:txBody>
      </p:sp>
      <p:graphicFrame>
        <p:nvGraphicFramePr>
          <p:cNvPr id="5" name="Table 4">
            <a:extLst>
              <a:ext uri="{FF2B5EF4-FFF2-40B4-BE49-F238E27FC236}">
                <a16:creationId xmlns:a16="http://schemas.microsoft.com/office/drawing/2014/main" id="{6A8E7400-32E3-4E44-93BF-7402A4516A8A}"/>
              </a:ext>
            </a:extLst>
          </p:cNvPr>
          <p:cNvGraphicFramePr>
            <a:graphicFrameLocks noGrp="1"/>
          </p:cNvGraphicFramePr>
          <p:nvPr>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9" name="Straight Connector 8">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C65029E-9E4A-464F-B74D-0E177D482F94}"/>
              </a:ext>
            </a:extLst>
          </p:cNvPr>
          <p:cNvGrpSpPr/>
          <p:nvPr/>
        </p:nvGrpSpPr>
        <p:grpSpPr>
          <a:xfrm>
            <a:off x="7772651" y="3658957"/>
            <a:ext cx="1645222" cy="1204281"/>
            <a:chOff x="247371" y="1807613"/>
            <a:chExt cx="2427240" cy="1433975"/>
          </a:xfrm>
        </p:grpSpPr>
        <p:sp>
          <p:nvSpPr>
            <p:cNvPr id="18" name="Rounded Rectangle 37">
              <a:extLst>
                <a:ext uri="{FF2B5EF4-FFF2-40B4-BE49-F238E27FC236}">
                  <a16:creationId xmlns:a16="http://schemas.microsoft.com/office/drawing/2014/main" id="{7AECBEC3-060A-46DE-92BA-45616B9D7EFF}"/>
                </a:ext>
              </a:extLst>
            </p:cNvPr>
            <p:cNvSpPr/>
            <p:nvPr/>
          </p:nvSpPr>
          <p:spPr>
            <a:xfrm>
              <a:off x="1062095" y="2841338"/>
              <a:ext cx="776287" cy="385612"/>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19" name="TextBox 18">
              <a:extLst>
                <a:ext uri="{FF2B5EF4-FFF2-40B4-BE49-F238E27FC236}">
                  <a16:creationId xmlns:a16="http://schemas.microsoft.com/office/drawing/2014/main" id="{27DA48A4-9E9E-4378-909D-2E46CF34687C}"/>
                </a:ext>
              </a:extLst>
            </p:cNvPr>
            <p:cNvSpPr txBox="1"/>
            <p:nvPr/>
          </p:nvSpPr>
          <p:spPr>
            <a:xfrm>
              <a:off x="1211501" y="2801813"/>
              <a:ext cx="466368" cy="439775"/>
            </a:xfrm>
            <a:prstGeom prst="rect">
              <a:avLst/>
            </a:prstGeom>
            <a:noFill/>
          </p:spPr>
          <p:txBody>
            <a:bodyPr wrap="none" rtlCol="0">
              <a:spAutoFit/>
            </a:bodyPr>
            <a:lstStyle>
              <a:defPPr>
                <a:defRPr lang="en-US"/>
              </a:defPPr>
              <a:lvl1pPr>
                <a:defRPr sz="2400"/>
              </a:lvl1pPr>
            </a:lstStyle>
            <a:p>
              <a:pPr algn="ctr"/>
              <a:r>
                <a:rPr lang="en-US" sz="1800" dirty="0">
                  <a:solidFill>
                    <a:schemeClr val="bg1"/>
                  </a:solidFill>
                </a:rPr>
                <a:t>Z</a:t>
              </a:r>
            </a:p>
          </p:txBody>
        </p:sp>
        <p:grpSp>
          <p:nvGrpSpPr>
            <p:cNvPr id="20" name="Group 19">
              <a:extLst>
                <a:ext uri="{FF2B5EF4-FFF2-40B4-BE49-F238E27FC236}">
                  <a16:creationId xmlns:a16="http://schemas.microsoft.com/office/drawing/2014/main" id="{AB6A8D1C-E7F2-43B5-BEC3-C55DE8ABC848}"/>
                </a:ext>
              </a:extLst>
            </p:cNvPr>
            <p:cNvGrpSpPr/>
            <p:nvPr/>
          </p:nvGrpSpPr>
          <p:grpSpPr>
            <a:xfrm>
              <a:off x="247371" y="1807613"/>
              <a:ext cx="2427240" cy="452017"/>
              <a:chOff x="6696075" y="1424010"/>
              <a:chExt cx="4067461" cy="522206"/>
            </a:xfrm>
          </p:grpSpPr>
          <p:sp>
            <p:nvSpPr>
              <p:cNvPr id="23" name="Rounded Rectangle 37">
                <a:extLst>
                  <a:ext uri="{FF2B5EF4-FFF2-40B4-BE49-F238E27FC236}">
                    <a16:creationId xmlns:a16="http://schemas.microsoft.com/office/drawing/2014/main" id="{451B5844-4016-40C2-94CA-6CE4D562D36D}"/>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24" name="Rounded Rectangle 57">
                <a:extLst>
                  <a:ext uri="{FF2B5EF4-FFF2-40B4-BE49-F238E27FC236}">
                    <a16:creationId xmlns:a16="http://schemas.microsoft.com/office/drawing/2014/main" id="{0283675D-C3B8-4F4C-9A5B-6236EF827AB4}"/>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25" name="TextBox 24">
                <a:extLst>
                  <a:ext uri="{FF2B5EF4-FFF2-40B4-BE49-F238E27FC236}">
                    <a16:creationId xmlns:a16="http://schemas.microsoft.com/office/drawing/2014/main" id="{25ED6889-9B49-411B-9A93-0BAF18383FD0}"/>
                  </a:ext>
                </a:extLst>
              </p:cNvPr>
              <p:cNvSpPr txBox="1"/>
              <p:nvPr/>
            </p:nvSpPr>
            <p:spPr>
              <a:xfrm>
                <a:off x="6847023" y="1438153"/>
                <a:ext cx="785485" cy="508063"/>
              </a:xfrm>
              <a:prstGeom prst="rect">
                <a:avLst/>
              </a:prstGeom>
              <a:noFill/>
            </p:spPr>
            <p:txBody>
              <a:bodyPr wrap="none" rtlCol="0">
                <a:spAutoFit/>
              </a:bodyPr>
              <a:lstStyle/>
              <a:p>
                <a:r>
                  <a:rPr lang="en-US" dirty="0">
                    <a:solidFill>
                      <a:schemeClr val="bg1"/>
                    </a:solidFill>
                  </a:rPr>
                  <a:t>X</a:t>
                </a:r>
              </a:p>
            </p:txBody>
          </p:sp>
          <p:sp>
            <p:nvSpPr>
              <p:cNvPr id="26" name="TextBox 25">
                <a:extLst>
                  <a:ext uri="{FF2B5EF4-FFF2-40B4-BE49-F238E27FC236}">
                    <a16:creationId xmlns:a16="http://schemas.microsoft.com/office/drawing/2014/main" id="{426787EC-6CA1-47A6-99CC-A402B2BE21C5}"/>
                  </a:ext>
                </a:extLst>
              </p:cNvPr>
              <p:cNvSpPr txBox="1"/>
              <p:nvPr/>
            </p:nvSpPr>
            <p:spPr>
              <a:xfrm>
                <a:off x="9829573" y="1424010"/>
                <a:ext cx="769633" cy="508063"/>
              </a:xfrm>
              <a:prstGeom prst="rect">
                <a:avLst/>
              </a:prstGeom>
              <a:noFill/>
            </p:spPr>
            <p:txBody>
              <a:bodyPr wrap="none" rtlCol="0">
                <a:spAutoFit/>
              </a:bodyPr>
              <a:lstStyle/>
              <a:p>
                <a:r>
                  <a:rPr lang="en-US" dirty="0">
                    <a:solidFill>
                      <a:schemeClr val="bg1"/>
                    </a:solidFill>
                  </a:rPr>
                  <a:t>Y</a:t>
                </a:r>
              </a:p>
            </p:txBody>
          </p:sp>
          <p:cxnSp>
            <p:nvCxnSpPr>
              <p:cNvPr id="27" name="Straight Arrow Connector 26">
                <a:extLst>
                  <a:ext uri="{FF2B5EF4-FFF2-40B4-BE49-F238E27FC236}">
                    <a16:creationId xmlns:a16="http://schemas.microsoft.com/office/drawing/2014/main" id="{28AA60A0-489A-48C9-9341-065CAA5ED45C}"/>
                  </a:ext>
                </a:extLst>
              </p:cNvPr>
              <p:cNvCxnSpPr>
                <a:stCxn id="23" idx="3"/>
                <a:endCxn id="24" idx="1"/>
              </p:cNvCxnSpPr>
              <p:nvPr/>
            </p:nvCxnSpPr>
            <p:spPr>
              <a:xfrm>
                <a:off x="7793355" y="1690688"/>
                <a:ext cx="1872901" cy="0"/>
              </a:xfrm>
              <a:prstGeom prst="straightConnector1">
                <a:avLst/>
              </a:prstGeom>
              <a:ln w="76200">
                <a:gradFill flip="none" rotWithShape="1">
                  <a:gsLst>
                    <a:gs pos="0">
                      <a:srgbClr val="699C93"/>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7896CEBF-9EC1-47B1-8034-E84930D23916}"/>
                </a:ext>
              </a:extLst>
            </p:cNvPr>
            <p:cNvCxnSpPr>
              <a:cxnSpLocks/>
              <a:stCxn id="23" idx="3"/>
              <a:endCxn id="19" idx="0"/>
            </p:cNvCxnSpPr>
            <p:nvPr/>
          </p:nvCxnSpPr>
          <p:spPr>
            <a:xfrm>
              <a:off x="902168" y="2038447"/>
              <a:ext cx="542517" cy="763366"/>
            </a:xfrm>
            <a:prstGeom prst="straightConnector1">
              <a:avLst/>
            </a:prstGeom>
            <a:ln w="25400">
              <a:gradFill flip="none" rotWithShape="1">
                <a:gsLst>
                  <a:gs pos="0">
                    <a:srgbClr val="699C93"/>
                  </a:gs>
                  <a:gs pos="100000">
                    <a:srgbClr val="2F559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F7378A-A019-46F5-ABA1-923B75900BCB}"/>
                </a:ext>
              </a:extLst>
            </p:cNvPr>
            <p:cNvCxnSpPr>
              <a:cxnSpLocks/>
              <a:stCxn id="19" idx="0"/>
              <a:endCxn id="24" idx="1"/>
            </p:cNvCxnSpPr>
            <p:nvPr/>
          </p:nvCxnSpPr>
          <p:spPr>
            <a:xfrm flipV="1">
              <a:off x="1444686" y="2038447"/>
              <a:ext cx="575128" cy="763366"/>
            </a:xfrm>
            <a:prstGeom prst="straightConnector1">
              <a:avLst/>
            </a:prstGeom>
            <a:ln w="25400">
              <a:gradFill flip="none" rotWithShape="1">
                <a:gsLst>
                  <a:gs pos="0">
                    <a:srgbClr val="2F5597"/>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Baselines</a:t>
            </a:r>
          </a:p>
        </p:txBody>
      </p:sp>
      <mc:AlternateContent xmlns:mc="http://schemas.openxmlformats.org/markup-compatibility/2006" xmlns:a14="http://schemas.microsoft.com/office/drawing/2010/main">
        <mc:Choice Requires="a14">
          <p:graphicFrame>
            <p:nvGraphicFramePr>
              <p:cNvPr id="32" name="Table 31"/>
              <p:cNvGraphicFramePr>
                <a:graphicFrameLocks noGrp="1"/>
              </p:cNvGraphicFramePr>
              <p:nvPr>
                <p:extLst/>
              </p:nvPr>
            </p:nvGraphicFramePr>
            <p:xfrm>
              <a:off x="1542333" y="3658957"/>
              <a:ext cx="5029491" cy="2786010"/>
            </p:xfrm>
            <a:graphic>
              <a:graphicData uri="http://schemas.openxmlformats.org/drawingml/2006/table">
                <a:tbl>
                  <a:tblPr firstRow="1" bandRow="1">
                    <a:tableStyleId>{5940675A-B579-460E-94D1-54222C63F5DA}</a:tableStyleId>
                  </a:tblPr>
                  <a:tblGrid>
                    <a:gridCol w="1676497">
                      <a:extLst>
                        <a:ext uri="{9D8B030D-6E8A-4147-A177-3AD203B41FA5}">
                          <a16:colId xmlns:a16="http://schemas.microsoft.com/office/drawing/2014/main" val="609042926"/>
                        </a:ext>
                      </a:extLst>
                    </a:gridCol>
                    <a:gridCol w="3352994">
                      <a:extLst>
                        <a:ext uri="{9D8B030D-6E8A-4147-A177-3AD203B41FA5}">
                          <a16:colId xmlns:a16="http://schemas.microsoft.com/office/drawing/2014/main" val="1621486813"/>
                        </a:ext>
                      </a:extLst>
                    </a:gridCol>
                  </a:tblGrid>
                  <a:tr h="591450">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Method</a:t>
                          </a:r>
                          <a:endParaRPr lang="zh-CN" altLang="en-US" dirty="0">
                            <a:latin typeface="Cambria Math" panose="02040503050406030204" pitchFamily="18" charset="0"/>
                            <a:cs typeface="Calibri" panose="020F0502020204030204" pitchFamily="34" charset="0"/>
                          </a:endParaRPr>
                        </a:p>
                      </a:txBody>
                      <a:tcPr anchor="ctr">
                        <a:lnL w="12700" cmpd="sng">
                          <a:noFill/>
                        </a:lnL>
                        <a:lnR w="12700" cap="flat" cmpd="sng" algn="ctr">
                          <a:solidFill>
                            <a:srgbClr val="4472C4"/>
                          </a:solidFill>
                          <a:prstDash val="solid"/>
                          <a:round/>
                          <a:headEnd type="none" w="med" len="med"/>
                          <a:tailEnd type="none" w="med" len="med"/>
                        </a:lnR>
                        <a:lnT w="12700" cmpd="sng">
                          <a:noFill/>
                        </a:lnT>
                        <a:lnB w="1270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Required</a:t>
                          </a:r>
                          <a:r>
                            <a:rPr lang="en-US" altLang="zh-CN" baseline="0" dirty="0">
                              <a:latin typeface="Cambria Math" panose="02040503050406030204" pitchFamily="18" charset="0"/>
                              <a:ea typeface="Cambria Math" panose="02040503050406030204" pitchFamily="18" charset="0"/>
                              <a:cs typeface="Calibri" panose="020F0502020204030204" pitchFamily="34" charset="0"/>
                            </a:rPr>
                            <a:t> </a:t>
                          </a:r>
                          <a:r>
                            <a:rPr lang="en-US" altLang="zh-CN" dirty="0">
                              <a:latin typeface="Cambria Math" panose="02040503050406030204" pitchFamily="18" charset="0"/>
                              <a:ea typeface="Cambria Math" panose="02040503050406030204" pitchFamily="18" charset="0"/>
                              <a:cs typeface="Calibri" panose="020F0502020204030204" pitchFamily="34" charset="0"/>
                            </a:rPr>
                            <a:t>Resources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extLst>
                      <a:ext uri="{0D108BD9-81ED-4DB2-BD59-A6C34878D82A}">
                        <a16:rowId xmlns:a16="http://schemas.microsoft.com/office/drawing/2014/main" val="2838952221"/>
                      </a:ext>
                    </a:extLst>
                  </a:tr>
                  <a:tr h="324072">
                    <a:tc>
                      <a:txBody>
                        <a:bodyPr/>
                        <a:lstStyle/>
                        <a:p>
                          <a:pPr algn="l"/>
                          <a:r>
                            <a:rPr lang="en-US" altLang="zh-CN" dirty="0" err="1">
                              <a:latin typeface="Cambria Math" panose="02040503050406030204" pitchFamily="18" charset="0"/>
                              <a:cs typeface="Calibri" panose="020F0502020204030204" pitchFamily="34" charset="0"/>
                            </a:rPr>
                            <a:t>RNNSearch</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e>
                              </m:d>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a14:m>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641459"/>
                      </a:ext>
                    </a:extLst>
                  </a:tr>
                  <a:tr h="32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cs typeface="Calibri" panose="020F0502020204030204" pitchFamily="34" charset="0"/>
                            </a:rPr>
                            <a:t>PBSMT</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l"/>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e>
                              </m:d>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a14:m>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67453322"/>
                      </a:ext>
                    </a:extLst>
                  </a:tr>
                  <a:tr h="32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cs typeface="Calibri" panose="020F0502020204030204" pitchFamily="34" charset="0"/>
                            </a:rPr>
                            <a:t>T-S</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l"/>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e>
                              </m:d>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e>
                              </m:d>
                            </m:oMath>
                          </a14:m>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67416789"/>
                      </a:ext>
                    </a:extLst>
                  </a:tr>
                  <a:tr h="324072">
                    <a:tc>
                      <a:txBody>
                        <a:bodyPr/>
                        <a:lstStyle/>
                        <a:p>
                          <a:pPr algn="l"/>
                          <a:r>
                            <a:rPr lang="en-US" altLang="zh-CN" dirty="0" err="1">
                              <a:latin typeface="Cambria Math" panose="02040503050406030204" pitchFamily="18" charset="0"/>
                              <a:cs typeface="Calibri" panose="020F0502020204030204" pitchFamily="34" charset="0"/>
                            </a:rPr>
                            <a:t>BackTrans</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e>
                              </m:d>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e>
                              </m:d>
                            </m:oMath>
                          </a14:m>
                          <a:r>
                            <a:rPr lang="en-US" altLang="zh-CN" dirty="0">
                              <a:latin typeface="Cambria Math" panose="02040503050406030204" pitchFamily="18" charset="0"/>
                              <a:cs typeface="Calibri" panose="020F0502020204030204" pitchFamily="34" charset="0"/>
                            </a:rPr>
                            <a:t>,</a:t>
                          </a:r>
                          <a:r>
                            <a:rPr lang="en-US" altLang="zh-CN" dirty="0">
                              <a:latin typeface="Cambria Math" panose="02040503050406030204" pitchFamily="18" charset="0"/>
                              <a:ea typeface="Cambria Math" panose="02040503050406030204" pitchFamily="18" charset="0"/>
                              <a:cs typeface="Calibri" panose="020F0502020204030204" pitchFamily="34" charset="0"/>
                            </a:rPr>
                            <a:t> Mono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𝑍</m:t>
                              </m:r>
                            </m:oMath>
                          </a14:m>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4197493"/>
                      </a:ext>
                    </a:extLst>
                  </a:tr>
                  <a:tr h="32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cs typeface="Calibri" panose="020F0502020204030204" pitchFamily="34" charset="0"/>
                            </a:rPr>
                            <a:t>TA-NMT</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l"/>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e>
                              </m:d>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e>
                              </m:d>
                            </m:oMath>
                          </a14:m>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03663970"/>
                      </a:ext>
                    </a:extLst>
                  </a:tr>
                  <a:tr h="32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cs typeface="Calibri" panose="020F0502020204030204" pitchFamily="34" charset="0"/>
                            </a:rPr>
                            <a:t>TA-NMT(GI)</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e>
                              </m:d>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cs typeface="Calibri" panose="020F0502020204030204" pitchFamily="34" charset="0"/>
                            </a:rPr>
                            <a:t>,</a:t>
                          </a:r>
                          <a:r>
                            <a:rPr lang="en-US" altLang="zh-CN" b="0" dirty="0">
                              <a:ea typeface="Cambria Math" panose="02040503050406030204" pitchFamily="18" charset="0"/>
                            </a:rPr>
                            <a:t> </a:t>
                          </a: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e>
                              </m:d>
                            </m:oMath>
                          </a14:m>
                          <a:r>
                            <a:rPr lang="en-US" altLang="zh-CN" dirty="0">
                              <a:latin typeface="Cambria Math" panose="02040503050406030204" pitchFamily="18" charset="0"/>
                              <a:cs typeface="Calibri" panose="020F0502020204030204" pitchFamily="34" charset="0"/>
                            </a:rPr>
                            <a:t>,</a:t>
                          </a:r>
                          <a:r>
                            <a:rPr lang="en-US" altLang="zh-CN" dirty="0">
                              <a:latin typeface="Cambria Math" panose="02040503050406030204" pitchFamily="18" charset="0"/>
                              <a:ea typeface="Cambria Math" panose="02040503050406030204" pitchFamily="18" charset="0"/>
                              <a:cs typeface="Calibri" panose="020F0502020204030204" pitchFamily="34" charset="0"/>
                            </a:rPr>
                            <a:t> Mono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𝑍</m:t>
                              </m:r>
                            </m:oMath>
                          </a14:m>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557639"/>
                      </a:ext>
                    </a:extLst>
                  </a:tr>
                </a:tbl>
              </a:graphicData>
            </a:graphic>
          </p:graphicFrame>
        </mc:Choice>
        <mc:Fallback xmlns="">
          <p:graphicFrame>
            <p:nvGraphicFramePr>
              <p:cNvPr id="32" name="Table 31"/>
              <p:cNvGraphicFramePr>
                <a:graphicFrameLocks noGrp="1"/>
              </p:cNvGraphicFramePr>
              <p:nvPr>
                <p:extLst>
                  <p:ext uri="{D42A27DB-BD31-4B8C-83A1-F6EECF244321}">
                    <p14:modId xmlns:p14="http://schemas.microsoft.com/office/powerpoint/2010/main" val="4204505106"/>
                  </p:ext>
                </p:extLst>
              </p:nvPr>
            </p:nvGraphicFramePr>
            <p:xfrm>
              <a:off x="1542333" y="3658957"/>
              <a:ext cx="5029491" cy="2786010"/>
            </p:xfrm>
            <a:graphic>
              <a:graphicData uri="http://schemas.openxmlformats.org/drawingml/2006/table">
                <a:tbl>
                  <a:tblPr firstRow="1" bandRow="1">
                    <a:tableStyleId>{5940675A-B579-460E-94D1-54222C63F5DA}</a:tableStyleId>
                  </a:tblPr>
                  <a:tblGrid>
                    <a:gridCol w="1676497">
                      <a:extLst>
                        <a:ext uri="{9D8B030D-6E8A-4147-A177-3AD203B41FA5}">
                          <a16:colId xmlns:a16="http://schemas.microsoft.com/office/drawing/2014/main" val="609042926"/>
                        </a:ext>
                      </a:extLst>
                    </a:gridCol>
                    <a:gridCol w="3352994">
                      <a:extLst>
                        <a:ext uri="{9D8B030D-6E8A-4147-A177-3AD203B41FA5}">
                          <a16:colId xmlns:a16="http://schemas.microsoft.com/office/drawing/2014/main" val="1621486813"/>
                        </a:ext>
                      </a:extLst>
                    </a:gridCol>
                  </a:tblGrid>
                  <a:tr h="591450">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Method</a:t>
                          </a:r>
                          <a:endParaRPr lang="zh-CN" altLang="en-US" dirty="0">
                            <a:latin typeface="Cambria Math" panose="02040503050406030204" pitchFamily="18" charset="0"/>
                            <a:cs typeface="Calibri" panose="020F0502020204030204" pitchFamily="34" charset="0"/>
                          </a:endParaRPr>
                        </a:p>
                      </a:txBody>
                      <a:tcPr anchor="ctr">
                        <a:lnL w="12700" cmpd="sng">
                          <a:noFill/>
                        </a:lnL>
                        <a:lnR w="12700" cap="flat" cmpd="sng" algn="ctr">
                          <a:solidFill>
                            <a:srgbClr val="4472C4"/>
                          </a:solidFill>
                          <a:prstDash val="solid"/>
                          <a:round/>
                          <a:headEnd type="none" w="med" len="med"/>
                          <a:tailEnd type="none" w="med" len="med"/>
                        </a:lnR>
                        <a:lnT w="12700" cmpd="sng">
                          <a:noFill/>
                        </a:lnT>
                        <a:lnB w="1270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Required</a:t>
                          </a:r>
                          <a:r>
                            <a:rPr lang="en-US" altLang="zh-CN" baseline="0" dirty="0">
                              <a:latin typeface="Cambria Math" panose="02040503050406030204" pitchFamily="18" charset="0"/>
                              <a:ea typeface="Cambria Math" panose="02040503050406030204" pitchFamily="18" charset="0"/>
                              <a:cs typeface="Calibri" panose="020F0502020204030204" pitchFamily="34" charset="0"/>
                            </a:rPr>
                            <a:t> </a:t>
                          </a:r>
                          <a:r>
                            <a:rPr lang="en-US" altLang="zh-CN" dirty="0">
                              <a:latin typeface="Cambria Math" panose="02040503050406030204" pitchFamily="18" charset="0"/>
                              <a:ea typeface="Cambria Math" panose="02040503050406030204" pitchFamily="18" charset="0"/>
                              <a:cs typeface="Calibri" panose="020F0502020204030204" pitchFamily="34" charset="0"/>
                            </a:rPr>
                            <a:t>Resources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extLst>
                      <a:ext uri="{0D108BD9-81ED-4DB2-BD59-A6C34878D82A}">
                        <a16:rowId xmlns:a16="http://schemas.microsoft.com/office/drawing/2014/main" val="2838952221"/>
                      </a:ext>
                    </a:extLst>
                  </a:tr>
                  <a:tr h="365760">
                    <a:tc>
                      <a:txBody>
                        <a:bodyPr/>
                        <a:lstStyle/>
                        <a:p>
                          <a:pPr algn="l"/>
                          <a:r>
                            <a:rPr lang="en-US" altLang="zh-CN" dirty="0" err="1">
                              <a:latin typeface="Cambria Math" panose="02040503050406030204" pitchFamily="18" charset="0"/>
                              <a:cs typeface="Calibri" panose="020F0502020204030204" pitchFamily="34" charset="0"/>
                            </a:rPr>
                            <a:t>RNNSearch</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endParaRPr lang="zh-CN"/>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l="-49909" t="-161667" r="-363" b="-525000"/>
                          </a:stretch>
                        </a:blipFill>
                      </a:tcPr>
                    </a:tc>
                    <a:extLst>
                      <a:ext uri="{0D108BD9-81ED-4DB2-BD59-A6C34878D82A}">
                        <a16:rowId xmlns:a16="http://schemas.microsoft.com/office/drawing/2014/main" val="2164145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cs typeface="Calibri" panose="020F0502020204030204" pitchFamily="34" charset="0"/>
                            </a:rPr>
                            <a:t>PBSMT</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endParaRPr lang="zh-CN"/>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l="-49909" t="-261667" r="-363" b="-425000"/>
                          </a:stretch>
                        </a:blipFill>
                      </a:tcPr>
                    </a:tc>
                    <a:extLst>
                      <a:ext uri="{0D108BD9-81ED-4DB2-BD59-A6C34878D82A}">
                        <a16:rowId xmlns:a16="http://schemas.microsoft.com/office/drawing/2014/main" val="767453322"/>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cs typeface="Calibri" panose="020F0502020204030204" pitchFamily="34" charset="0"/>
                            </a:rPr>
                            <a:t>T-S</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endParaRPr lang="zh-CN"/>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l="-49909" t="-355738" r="-363" b="-318033"/>
                          </a:stretch>
                        </a:blipFill>
                      </a:tcPr>
                    </a:tc>
                    <a:extLst>
                      <a:ext uri="{0D108BD9-81ED-4DB2-BD59-A6C34878D82A}">
                        <a16:rowId xmlns:a16="http://schemas.microsoft.com/office/drawing/2014/main" val="3267416789"/>
                      </a:ext>
                    </a:extLst>
                  </a:tr>
                  <a:tr h="365760">
                    <a:tc>
                      <a:txBody>
                        <a:bodyPr/>
                        <a:lstStyle/>
                        <a:p>
                          <a:pPr algn="l"/>
                          <a:r>
                            <a:rPr lang="en-US" altLang="zh-CN" dirty="0" err="1">
                              <a:latin typeface="Cambria Math" panose="02040503050406030204" pitchFamily="18" charset="0"/>
                              <a:cs typeface="Calibri" panose="020F0502020204030204" pitchFamily="34" charset="0"/>
                            </a:rPr>
                            <a:t>BackTrans</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endParaRPr lang="zh-CN"/>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l="-49909" t="-463333" r="-363" b="-223333"/>
                          </a:stretch>
                        </a:blipFill>
                      </a:tcPr>
                    </a:tc>
                    <a:extLst>
                      <a:ext uri="{0D108BD9-81ED-4DB2-BD59-A6C34878D82A}">
                        <a16:rowId xmlns:a16="http://schemas.microsoft.com/office/drawing/2014/main" val="3034197493"/>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cs typeface="Calibri" panose="020F0502020204030204" pitchFamily="34" charset="0"/>
                            </a:rPr>
                            <a:t>TA-NMT</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endParaRPr lang="zh-CN"/>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l="-49909" t="-563333" r="-363" b="-123333"/>
                          </a:stretch>
                        </a:blipFill>
                      </a:tcPr>
                    </a:tc>
                    <a:extLst>
                      <a:ext uri="{0D108BD9-81ED-4DB2-BD59-A6C34878D82A}">
                        <a16:rowId xmlns:a16="http://schemas.microsoft.com/office/drawing/2014/main" val="3703663970"/>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cs typeface="Calibri" panose="020F0502020204030204" pitchFamily="34" charset="0"/>
                            </a:rPr>
                            <a:t>TA-NMT(GI)</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zh-CN"/>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49909" t="-663333" r="-363" b="-23333"/>
                          </a:stretch>
                        </a:blipFill>
                      </a:tcPr>
                    </a:tc>
                    <a:extLst>
                      <a:ext uri="{0D108BD9-81ED-4DB2-BD59-A6C34878D82A}">
                        <a16:rowId xmlns:a16="http://schemas.microsoft.com/office/drawing/2014/main" val="273557639"/>
                      </a:ext>
                    </a:extLst>
                  </a:tr>
                </a:tbl>
              </a:graphicData>
            </a:graphic>
          </p:graphicFrame>
        </mc:Fallback>
      </mc:AlternateContent>
      <p:sp>
        <p:nvSpPr>
          <p:cNvPr id="37" name="Line Callout 1 (Accent Bar) 36"/>
          <p:cNvSpPr/>
          <p:nvPr/>
        </p:nvSpPr>
        <p:spPr>
          <a:xfrm>
            <a:off x="7624441" y="5678103"/>
            <a:ext cx="2863792" cy="934857"/>
          </a:xfrm>
          <a:prstGeom prst="accentCallout1">
            <a:avLst>
              <a:gd name="adj1" fmla="val 30183"/>
              <a:gd name="adj2" fmla="val -8333"/>
              <a:gd name="adj3" fmla="val 64230"/>
              <a:gd name="adj4" fmla="val -44138"/>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Our method combining back-translation as good initialization</a:t>
            </a:r>
            <a:endParaRPr lang="zh-CN" altLang="en-US" dirty="0">
              <a:solidFill>
                <a:schemeClr val="tx1"/>
              </a:solidFill>
            </a:endParaRPr>
          </a:p>
        </p:txBody>
      </p:sp>
    </p:spTree>
    <p:extLst>
      <p:ext uri="{BB962C8B-B14F-4D97-AF65-F5344CB8AC3E}">
        <p14:creationId xmlns:p14="http://schemas.microsoft.com/office/powerpoint/2010/main" val="172541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9"/>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Chart 135">
            <a:extLst>
              <a:ext uri="{FF2B5EF4-FFF2-40B4-BE49-F238E27FC236}">
                <a16:creationId xmlns:a16="http://schemas.microsoft.com/office/drawing/2014/main" id="{B6832754-EEA7-45D8-9276-C715025EF5E5}"/>
              </a:ext>
            </a:extLst>
          </p:cNvPr>
          <p:cNvGraphicFramePr/>
          <p:nvPr>
            <p:extLst>
              <p:ext uri="{D42A27DB-BD31-4B8C-83A1-F6EECF244321}">
                <p14:modId xmlns:p14="http://schemas.microsoft.com/office/powerpoint/2010/main" val="139849290"/>
              </p:ext>
            </p:extLst>
          </p:nvPr>
        </p:nvGraphicFramePr>
        <p:xfrm>
          <a:off x="3032677" y="1447707"/>
          <a:ext cx="8818449" cy="26706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hart 26">
            <a:extLst>
              <a:ext uri="{FF2B5EF4-FFF2-40B4-BE49-F238E27FC236}">
                <a16:creationId xmlns:a16="http://schemas.microsoft.com/office/drawing/2014/main" id="{458C4A5A-9AE3-4D07-8E76-C613698B15EA}"/>
              </a:ext>
            </a:extLst>
          </p:cNvPr>
          <p:cNvGraphicFramePr/>
          <p:nvPr>
            <p:extLst>
              <p:ext uri="{D42A27DB-BD31-4B8C-83A1-F6EECF244321}">
                <p14:modId xmlns:p14="http://schemas.microsoft.com/office/powerpoint/2010/main" val="2090692429"/>
              </p:ext>
            </p:extLst>
          </p:nvPr>
        </p:nvGraphicFramePr>
        <p:xfrm>
          <a:off x="5143807" y="1437931"/>
          <a:ext cx="2284588"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9" name="Chart 38">
            <a:extLst>
              <a:ext uri="{FF2B5EF4-FFF2-40B4-BE49-F238E27FC236}">
                <a16:creationId xmlns:a16="http://schemas.microsoft.com/office/drawing/2014/main" id="{A2B2B07C-6673-481E-8C08-6C21C37095D6}"/>
              </a:ext>
            </a:extLst>
          </p:cNvPr>
          <p:cNvGraphicFramePr/>
          <p:nvPr>
            <p:extLst>
              <p:ext uri="{D42A27DB-BD31-4B8C-83A1-F6EECF244321}">
                <p14:modId xmlns:p14="http://schemas.microsoft.com/office/powerpoint/2010/main" val="2551618812"/>
              </p:ext>
            </p:extLst>
          </p:nvPr>
        </p:nvGraphicFramePr>
        <p:xfrm>
          <a:off x="7381125" y="1437931"/>
          <a:ext cx="2284588"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1" name="Chart 40">
            <a:extLst>
              <a:ext uri="{FF2B5EF4-FFF2-40B4-BE49-F238E27FC236}">
                <a16:creationId xmlns:a16="http://schemas.microsoft.com/office/drawing/2014/main" id="{C495288D-B5F4-440F-A038-B5702C042092}"/>
              </a:ext>
            </a:extLst>
          </p:cNvPr>
          <p:cNvGraphicFramePr/>
          <p:nvPr>
            <p:extLst>
              <p:ext uri="{D42A27DB-BD31-4B8C-83A1-F6EECF244321}">
                <p14:modId xmlns:p14="http://schemas.microsoft.com/office/powerpoint/2010/main" val="1068367038"/>
              </p:ext>
            </p:extLst>
          </p:nvPr>
        </p:nvGraphicFramePr>
        <p:xfrm>
          <a:off x="9618443" y="1437931"/>
          <a:ext cx="2286000" cy="2286000"/>
        </p:xfrm>
        <a:graphic>
          <a:graphicData uri="http://schemas.openxmlformats.org/drawingml/2006/chart">
            <c:chart xmlns:c="http://schemas.openxmlformats.org/drawingml/2006/chart" xmlns:r="http://schemas.openxmlformats.org/officeDocument/2006/relationships" r:id="rId6"/>
          </a:graphicData>
        </a:graphic>
      </p:graphicFrame>
      <p:cxnSp>
        <p:nvCxnSpPr>
          <p:cNvPr id="47" name="Straight Arrow Connector 46">
            <a:extLst>
              <a:ext uri="{FF2B5EF4-FFF2-40B4-BE49-F238E27FC236}">
                <a16:creationId xmlns:a16="http://schemas.microsoft.com/office/drawing/2014/main" id="{CFB1527B-A69A-4598-899B-90BC88068D15}"/>
              </a:ext>
            </a:extLst>
          </p:cNvPr>
          <p:cNvCxnSpPr>
            <a:cxnSpLocks/>
          </p:cNvCxnSpPr>
          <p:nvPr/>
        </p:nvCxnSpPr>
        <p:spPr>
          <a:xfrm>
            <a:off x="9092230" y="1715877"/>
            <a:ext cx="0" cy="192806"/>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28D2E68-0D40-49C5-AD1F-6E7B287714AA}"/>
              </a:ext>
            </a:extLst>
          </p:cNvPr>
          <p:cNvCxnSpPr>
            <a:cxnSpLocks/>
          </p:cNvCxnSpPr>
          <p:nvPr/>
        </p:nvCxnSpPr>
        <p:spPr>
          <a:xfrm>
            <a:off x="8750633" y="1916504"/>
            <a:ext cx="322704"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E7AC78D-0C63-4C49-AAFA-E90EDC2A8C62}"/>
              </a:ext>
            </a:extLst>
          </p:cNvPr>
          <p:cNvSpPr txBox="1"/>
          <p:nvPr/>
        </p:nvSpPr>
        <p:spPr>
          <a:xfrm>
            <a:off x="8611007" y="1634641"/>
            <a:ext cx="551754" cy="307777"/>
          </a:xfrm>
          <a:prstGeom prst="rect">
            <a:avLst/>
          </a:prstGeom>
          <a:noFill/>
        </p:spPr>
        <p:txBody>
          <a:bodyPr wrap="none" rtlCol="0">
            <a:spAutoFit/>
          </a:bodyPr>
          <a:lstStyle/>
          <a:p>
            <a:r>
              <a:rPr lang="en-US" sz="1400" b="1" dirty="0">
                <a:solidFill>
                  <a:srgbClr val="FF0000"/>
                </a:solidFill>
              </a:rPr>
              <a:t>+0.7</a:t>
            </a:r>
          </a:p>
        </p:txBody>
      </p:sp>
      <p:sp>
        <p:nvSpPr>
          <p:cNvPr id="45" name="Content Placeholder 2">
            <a:extLst>
              <a:ext uri="{FF2B5EF4-FFF2-40B4-BE49-F238E27FC236}">
                <a16:creationId xmlns:a16="http://schemas.microsoft.com/office/drawing/2014/main" id="{E1528611-FAE2-43CA-B19C-51184540A21D}"/>
              </a:ext>
            </a:extLst>
          </p:cNvPr>
          <p:cNvSpPr txBox="1">
            <a:spLocks/>
          </p:cNvSpPr>
          <p:nvPr/>
        </p:nvSpPr>
        <p:spPr>
          <a:xfrm>
            <a:off x="837407" y="1270616"/>
            <a:ext cx="10697736" cy="2746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latin typeface="+mj-lt"/>
              </a:rPr>
              <a:t> </a:t>
            </a:r>
          </a:p>
        </p:txBody>
      </p:sp>
      <p:grpSp>
        <p:nvGrpSpPr>
          <p:cNvPr id="46" name="Group 45">
            <a:extLst>
              <a:ext uri="{FF2B5EF4-FFF2-40B4-BE49-F238E27FC236}">
                <a16:creationId xmlns:a16="http://schemas.microsoft.com/office/drawing/2014/main" id="{EC65029E-9E4A-464F-B74D-0E177D482F94}"/>
              </a:ext>
            </a:extLst>
          </p:cNvPr>
          <p:cNvGrpSpPr/>
          <p:nvPr/>
        </p:nvGrpSpPr>
        <p:grpSpPr>
          <a:xfrm>
            <a:off x="848954" y="1978790"/>
            <a:ext cx="1682947" cy="1204281"/>
            <a:chOff x="247372" y="1807613"/>
            <a:chExt cx="2482897" cy="1433975"/>
          </a:xfrm>
        </p:grpSpPr>
        <p:sp>
          <p:nvSpPr>
            <p:cNvPr id="49" name="Rounded Rectangle 37">
              <a:extLst>
                <a:ext uri="{FF2B5EF4-FFF2-40B4-BE49-F238E27FC236}">
                  <a16:creationId xmlns:a16="http://schemas.microsoft.com/office/drawing/2014/main" id="{7AECBEC3-060A-46DE-92BA-45616B9D7EFF}"/>
                </a:ext>
              </a:extLst>
            </p:cNvPr>
            <p:cNvSpPr/>
            <p:nvPr/>
          </p:nvSpPr>
          <p:spPr>
            <a:xfrm>
              <a:off x="1062095" y="2841338"/>
              <a:ext cx="776287" cy="385612"/>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50" name="TextBox 49">
              <a:extLst>
                <a:ext uri="{FF2B5EF4-FFF2-40B4-BE49-F238E27FC236}">
                  <a16:creationId xmlns:a16="http://schemas.microsoft.com/office/drawing/2014/main" id="{27DA48A4-9E9E-4378-909D-2E46CF34687C}"/>
                </a:ext>
              </a:extLst>
            </p:cNvPr>
            <p:cNvSpPr txBox="1"/>
            <p:nvPr/>
          </p:nvSpPr>
          <p:spPr>
            <a:xfrm>
              <a:off x="1101530" y="2801813"/>
              <a:ext cx="686310" cy="439775"/>
            </a:xfrm>
            <a:prstGeom prst="rect">
              <a:avLst/>
            </a:prstGeom>
            <a:noFill/>
          </p:spPr>
          <p:txBody>
            <a:bodyPr wrap="none" rtlCol="0">
              <a:spAutoFit/>
            </a:bodyPr>
            <a:lstStyle>
              <a:defPPr>
                <a:defRPr lang="en-US"/>
              </a:defPPr>
              <a:lvl1pPr>
                <a:defRPr sz="2400"/>
              </a:lvl1pPr>
            </a:lstStyle>
            <a:p>
              <a:pPr algn="ctr"/>
              <a:r>
                <a:rPr lang="en-US" sz="1800" dirty="0">
                  <a:solidFill>
                    <a:schemeClr val="bg1"/>
                  </a:solidFill>
                </a:rPr>
                <a:t>AR</a:t>
              </a:r>
            </a:p>
          </p:txBody>
        </p:sp>
        <p:grpSp>
          <p:nvGrpSpPr>
            <p:cNvPr id="55" name="Group 54">
              <a:extLst>
                <a:ext uri="{FF2B5EF4-FFF2-40B4-BE49-F238E27FC236}">
                  <a16:creationId xmlns:a16="http://schemas.microsoft.com/office/drawing/2014/main" id="{AB6A8D1C-E7F2-43B5-BEC3-C55DE8ABC848}"/>
                </a:ext>
              </a:extLst>
            </p:cNvPr>
            <p:cNvGrpSpPr/>
            <p:nvPr/>
          </p:nvGrpSpPr>
          <p:grpSpPr>
            <a:xfrm>
              <a:off x="247372" y="1807613"/>
              <a:ext cx="2482897" cy="452017"/>
              <a:chOff x="6696075" y="1424010"/>
              <a:chExt cx="4160728" cy="522206"/>
            </a:xfrm>
          </p:grpSpPr>
          <p:sp>
            <p:nvSpPr>
              <p:cNvPr id="64" name="Rounded Rectangle 37">
                <a:extLst>
                  <a:ext uri="{FF2B5EF4-FFF2-40B4-BE49-F238E27FC236}">
                    <a16:creationId xmlns:a16="http://schemas.microsoft.com/office/drawing/2014/main" id="{451B5844-4016-40C2-94CA-6CE4D562D36D}"/>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65" name="Rounded Rectangle 57">
                <a:extLst>
                  <a:ext uri="{FF2B5EF4-FFF2-40B4-BE49-F238E27FC236}">
                    <a16:creationId xmlns:a16="http://schemas.microsoft.com/office/drawing/2014/main" id="{0283675D-C3B8-4F4C-9A5B-6236EF827AB4}"/>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66" name="TextBox 65">
                <a:extLst>
                  <a:ext uri="{FF2B5EF4-FFF2-40B4-BE49-F238E27FC236}">
                    <a16:creationId xmlns:a16="http://schemas.microsoft.com/office/drawing/2014/main" id="{25ED6889-9B49-411B-9A93-0BAF18383FD0}"/>
                  </a:ext>
                </a:extLst>
              </p:cNvPr>
              <p:cNvSpPr txBox="1"/>
              <p:nvPr/>
            </p:nvSpPr>
            <p:spPr>
              <a:xfrm>
                <a:off x="6847023" y="1438153"/>
                <a:ext cx="1102531" cy="508063"/>
              </a:xfrm>
              <a:prstGeom prst="rect">
                <a:avLst/>
              </a:prstGeom>
              <a:noFill/>
            </p:spPr>
            <p:txBody>
              <a:bodyPr wrap="none" rtlCol="0">
                <a:spAutoFit/>
              </a:bodyPr>
              <a:lstStyle/>
              <a:p>
                <a:r>
                  <a:rPr lang="en-US" dirty="0">
                    <a:solidFill>
                      <a:schemeClr val="bg1"/>
                    </a:solidFill>
                  </a:rPr>
                  <a:t>EN</a:t>
                </a:r>
              </a:p>
            </p:txBody>
          </p:sp>
          <p:sp>
            <p:nvSpPr>
              <p:cNvPr id="67" name="TextBox 66">
                <a:extLst>
                  <a:ext uri="{FF2B5EF4-FFF2-40B4-BE49-F238E27FC236}">
                    <a16:creationId xmlns:a16="http://schemas.microsoft.com/office/drawing/2014/main" id="{426787EC-6CA1-47A6-99CC-A402B2BE21C5}"/>
                  </a:ext>
                </a:extLst>
              </p:cNvPr>
              <p:cNvSpPr txBox="1"/>
              <p:nvPr/>
            </p:nvSpPr>
            <p:spPr>
              <a:xfrm>
                <a:off x="9829573" y="1424010"/>
                <a:ext cx="1027230" cy="508063"/>
              </a:xfrm>
              <a:prstGeom prst="rect">
                <a:avLst/>
              </a:prstGeom>
              <a:noFill/>
            </p:spPr>
            <p:txBody>
              <a:bodyPr wrap="none" rtlCol="0">
                <a:spAutoFit/>
              </a:bodyPr>
              <a:lstStyle/>
              <a:p>
                <a:r>
                  <a:rPr lang="en-US" dirty="0">
                    <a:solidFill>
                      <a:schemeClr val="bg1"/>
                    </a:solidFill>
                  </a:rPr>
                  <a:t>FR</a:t>
                </a:r>
              </a:p>
            </p:txBody>
          </p:sp>
          <p:cxnSp>
            <p:nvCxnSpPr>
              <p:cNvPr id="68" name="Straight Arrow Connector 67">
                <a:extLst>
                  <a:ext uri="{FF2B5EF4-FFF2-40B4-BE49-F238E27FC236}">
                    <a16:creationId xmlns:a16="http://schemas.microsoft.com/office/drawing/2014/main" id="{28AA60A0-489A-48C9-9341-065CAA5ED45C}"/>
                  </a:ext>
                </a:extLst>
              </p:cNvPr>
              <p:cNvCxnSpPr>
                <a:stCxn id="64" idx="3"/>
                <a:endCxn id="65" idx="1"/>
              </p:cNvCxnSpPr>
              <p:nvPr/>
            </p:nvCxnSpPr>
            <p:spPr>
              <a:xfrm>
                <a:off x="7793355" y="1690688"/>
                <a:ext cx="1872901" cy="0"/>
              </a:xfrm>
              <a:prstGeom prst="straightConnector1">
                <a:avLst/>
              </a:prstGeom>
              <a:ln w="76200">
                <a:gradFill flip="none" rotWithShape="1">
                  <a:gsLst>
                    <a:gs pos="0">
                      <a:srgbClr val="699C93"/>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a:extLst>
                <a:ext uri="{FF2B5EF4-FFF2-40B4-BE49-F238E27FC236}">
                  <a16:creationId xmlns:a16="http://schemas.microsoft.com/office/drawing/2014/main" id="{7896CEBF-9EC1-47B1-8034-E84930D23916}"/>
                </a:ext>
              </a:extLst>
            </p:cNvPr>
            <p:cNvCxnSpPr>
              <a:cxnSpLocks/>
              <a:stCxn id="64" idx="3"/>
              <a:endCxn id="50" idx="0"/>
            </p:cNvCxnSpPr>
            <p:nvPr/>
          </p:nvCxnSpPr>
          <p:spPr>
            <a:xfrm>
              <a:off x="902169" y="2038447"/>
              <a:ext cx="542516" cy="763366"/>
            </a:xfrm>
            <a:prstGeom prst="straightConnector1">
              <a:avLst/>
            </a:prstGeom>
            <a:ln w="25400">
              <a:gradFill flip="none" rotWithShape="1">
                <a:gsLst>
                  <a:gs pos="0">
                    <a:srgbClr val="699C93"/>
                  </a:gs>
                  <a:gs pos="100000">
                    <a:srgbClr val="2F559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7F7378A-A019-46F5-ABA1-923B75900BCB}"/>
                </a:ext>
              </a:extLst>
            </p:cNvPr>
            <p:cNvCxnSpPr>
              <a:cxnSpLocks/>
              <a:stCxn id="50" idx="0"/>
              <a:endCxn id="65" idx="1"/>
            </p:cNvCxnSpPr>
            <p:nvPr/>
          </p:nvCxnSpPr>
          <p:spPr>
            <a:xfrm flipV="1">
              <a:off x="1444685" y="2038447"/>
              <a:ext cx="575130" cy="763366"/>
            </a:xfrm>
            <a:prstGeom prst="straightConnector1">
              <a:avLst/>
            </a:prstGeom>
            <a:ln w="25400">
              <a:gradFill flip="none" rotWithShape="1">
                <a:gsLst>
                  <a:gs pos="0">
                    <a:srgbClr val="2F5597"/>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70" name="Table 69">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290041090"/>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71" name="Straight Connector 70">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Results: </a:t>
            </a:r>
            <a:r>
              <a:rPr lang="en-US" dirty="0" err="1"/>
              <a:t>MultiUN</a:t>
            </a:r>
            <a:endParaRPr lang="en-US" dirty="0"/>
          </a:p>
        </p:txBody>
      </p:sp>
      <p:graphicFrame>
        <p:nvGraphicFramePr>
          <p:cNvPr id="42" name="Chart 41">
            <a:extLst>
              <a:ext uri="{FF2B5EF4-FFF2-40B4-BE49-F238E27FC236}">
                <a16:creationId xmlns:a16="http://schemas.microsoft.com/office/drawing/2014/main" id="{E917E2F3-291D-41BE-96FD-A09585FF84E6}"/>
              </a:ext>
            </a:extLst>
          </p:cNvPr>
          <p:cNvGraphicFramePr/>
          <p:nvPr>
            <p:extLst>
              <p:ext uri="{D42A27DB-BD31-4B8C-83A1-F6EECF244321}">
                <p14:modId xmlns:p14="http://schemas.microsoft.com/office/powerpoint/2010/main" val="3779939656"/>
              </p:ext>
            </p:extLst>
          </p:nvPr>
        </p:nvGraphicFramePr>
        <p:xfrm>
          <a:off x="3005136" y="4069515"/>
          <a:ext cx="8714278" cy="267069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3" name="Chart 42">
            <a:extLst>
              <a:ext uri="{FF2B5EF4-FFF2-40B4-BE49-F238E27FC236}">
                <a16:creationId xmlns:a16="http://schemas.microsoft.com/office/drawing/2014/main" id="{D8D56458-96D3-4002-922C-1E3B1DB92FF2}"/>
              </a:ext>
            </a:extLst>
          </p:cNvPr>
          <p:cNvGraphicFramePr/>
          <p:nvPr>
            <p:extLst>
              <p:ext uri="{D42A27DB-BD31-4B8C-83A1-F6EECF244321}">
                <p14:modId xmlns:p14="http://schemas.microsoft.com/office/powerpoint/2010/main" val="3455575236"/>
              </p:ext>
            </p:extLst>
          </p:nvPr>
        </p:nvGraphicFramePr>
        <p:xfrm>
          <a:off x="5157750" y="4098023"/>
          <a:ext cx="2286000" cy="228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4" name="Chart 43">
            <a:extLst>
              <a:ext uri="{FF2B5EF4-FFF2-40B4-BE49-F238E27FC236}">
                <a16:creationId xmlns:a16="http://schemas.microsoft.com/office/drawing/2014/main" id="{DB6DD858-D5A6-40B0-B020-70ADF35A31B4}"/>
              </a:ext>
            </a:extLst>
          </p:cNvPr>
          <p:cNvGraphicFramePr/>
          <p:nvPr>
            <p:extLst>
              <p:ext uri="{D42A27DB-BD31-4B8C-83A1-F6EECF244321}">
                <p14:modId xmlns:p14="http://schemas.microsoft.com/office/powerpoint/2010/main" val="3060876851"/>
              </p:ext>
            </p:extLst>
          </p:nvPr>
        </p:nvGraphicFramePr>
        <p:xfrm>
          <a:off x="7378500" y="4098023"/>
          <a:ext cx="2286000" cy="2286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69" name="Chart 68">
            <a:extLst>
              <a:ext uri="{FF2B5EF4-FFF2-40B4-BE49-F238E27FC236}">
                <a16:creationId xmlns:a16="http://schemas.microsoft.com/office/drawing/2014/main" id="{34C05E63-48AA-488F-9F76-F1E7D64C6342}"/>
              </a:ext>
            </a:extLst>
          </p:cNvPr>
          <p:cNvGraphicFramePr/>
          <p:nvPr>
            <p:extLst>
              <p:ext uri="{D42A27DB-BD31-4B8C-83A1-F6EECF244321}">
                <p14:modId xmlns:p14="http://schemas.microsoft.com/office/powerpoint/2010/main" val="2826993326"/>
              </p:ext>
            </p:extLst>
          </p:nvPr>
        </p:nvGraphicFramePr>
        <p:xfrm>
          <a:off x="9577314" y="4098023"/>
          <a:ext cx="2286000" cy="2286000"/>
        </p:xfrm>
        <a:graphic>
          <a:graphicData uri="http://schemas.openxmlformats.org/drawingml/2006/chart">
            <c:chart xmlns:c="http://schemas.openxmlformats.org/drawingml/2006/chart" xmlns:r="http://schemas.openxmlformats.org/officeDocument/2006/relationships" r:id="rId10"/>
          </a:graphicData>
        </a:graphic>
      </p:graphicFrame>
      <p:sp>
        <p:nvSpPr>
          <p:cNvPr id="77" name="TextBox 76">
            <a:extLst>
              <a:ext uri="{FF2B5EF4-FFF2-40B4-BE49-F238E27FC236}">
                <a16:creationId xmlns:a16="http://schemas.microsoft.com/office/drawing/2014/main" id="{247D2FB4-7108-40A4-BDC3-5D59217EC71A}"/>
              </a:ext>
            </a:extLst>
          </p:cNvPr>
          <p:cNvSpPr txBox="1"/>
          <p:nvPr/>
        </p:nvSpPr>
        <p:spPr>
          <a:xfrm>
            <a:off x="4216521" y="4110402"/>
            <a:ext cx="555229" cy="307777"/>
          </a:xfrm>
          <a:prstGeom prst="rect">
            <a:avLst/>
          </a:prstGeom>
          <a:noFill/>
        </p:spPr>
        <p:txBody>
          <a:bodyPr wrap="square" rtlCol="0">
            <a:spAutoFit/>
          </a:bodyPr>
          <a:lstStyle/>
          <a:p>
            <a:r>
              <a:rPr lang="en-US" sz="1400" b="1" dirty="0">
                <a:solidFill>
                  <a:srgbClr val="FF0000"/>
                </a:solidFill>
              </a:rPr>
              <a:t>+0.4</a:t>
            </a:r>
          </a:p>
        </p:txBody>
      </p:sp>
      <p:cxnSp>
        <p:nvCxnSpPr>
          <p:cNvPr id="78" name="Straight Arrow Connector 77">
            <a:extLst>
              <a:ext uri="{FF2B5EF4-FFF2-40B4-BE49-F238E27FC236}">
                <a16:creationId xmlns:a16="http://schemas.microsoft.com/office/drawing/2014/main" id="{9CA3D2D8-A8CD-44D3-A857-8B68B0039ECE}"/>
              </a:ext>
            </a:extLst>
          </p:cNvPr>
          <p:cNvCxnSpPr>
            <a:cxnSpLocks/>
          </p:cNvCxnSpPr>
          <p:nvPr/>
        </p:nvCxnSpPr>
        <p:spPr>
          <a:xfrm flipV="1">
            <a:off x="4743483" y="4287286"/>
            <a:ext cx="0" cy="91441"/>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AA762D4-BFED-43A7-8EA1-3A41DFF1B431}"/>
              </a:ext>
            </a:extLst>
          </p:cNvPr>
          <p:cNvCxnSpPr>
            <a:cxnSpLocks/>
          </p:cNvCxnSpPr>
          <p:nvPr/>
        </p:nvCxnSpPr>
        <p:spPr>
          <a:xfrm>
            <a:off x="4448047" y="4379055"/>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FC39A3B2-4095-481B-9B76-5BFF59F15BA5}"/>
              </a:ext>
            </a:extLst>
          </p:cNvPr>
          <p:cNvGrpSpPr/>
          <p:nvPr/>
        </p:nvGrpSpPr>
        <p:grpSpPr>
          <a:xfrm>
            <a:off x="848954" y="4634757"/>
            <a:ext cx="1682947" cy="1204281"/>
            <a:chOff x="247372" y="1807613"/>
            <a:chExt cx="2482897" cy="1433975"/>
          </a:xfrm>
        </p:grpSpPr>
        <p:sp>
          <p:nvSpPr>
            <p:cNvPr id="87" name="Rounded Rectangle 37">
              <a:extLst>
                <a:ext uri="{FF2B5EF4-FFF2-40B4-BE49-F238E27FC236}">
                  <a16:creationId xmlns:a16="http://schemas.microsoft.com/office/drawing/2014/main" id="{8C64C676-0AE3-4A7A-85F2-8CA565904CF9}"/>
                </a:ext>
              </a:extLst>
            </p:cNvPr>
            <p:cNvSpPr/>
            <p:nvPr/>
          </p:nvSpPr>
          <p:spPr>
            <a:xfrm>
              <a:off x="1062095" y="2841338"/>
              <a:ext cx="776287" cy="385612"/>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88" name="TextBox 87">
              <a:extLst>
                <a:ext uri="{FF2B5EF4-FFF2-40B4-BE49-F238E27FC236}">
                  <a16:creationId xmlns:a16="http://schemas.microsoft.com/office/drawing/2014/main" id="{AAAD55D8-A37A-4BCE-844A-3E364F2B7061}"/>
                </a:ext>
              </a:extLst>
            </p:cNvPr>
            <p:cNvSpPr txBox="1"/>
            <p:nvPr/>
          </p:nvSpPr>
          <p:spPr>
            <a:xfrm>
              <a:off x="1135824" y="2801813"/>
              <a:ext cx="617725" cy="439775"/>
            </a:xfrm>
            <a:prstGeom prst="rect">
              <a:avLst/>
            </a:prstGeom>
            <a:noFill/>
          </p:spPr>
          <p:txBody>
            <a:bodyPr wrap="none" rtlCol="0">
              <a:spAutoFit/>
            </a:bodyPr>
            <a:lstStyle>
              <a:defPPr>
                <a:defRPr lang="en-US"/>
              </a:defPPr>
              <a:lvl1pPr>
                <a:defRPr sz="2400"/>
              </a:lvl1pPr>
            </a:lstStyle>
            <a:p>
              <a:pPr algn="ctr"/>
              <a:r>
                <a:rPr lang="en-US" sz="1800" dirty="0">
                  <a:solidFill>
                    <a:schemeClr val="bg1"/>
                  </a:solidFill>
                </a:rPr>
                <a:t>ES</a:t>
              </a:r>
            </a:p>
          </p:txBody>
        </p:sp>
        <p:grpSp>
          <p:nvGrpSpPr>
            <p:cNvPr id="89" name="Group 88">
              <a:extLst>
                <a:ext uri="{FF2B5EF4-FFF2-40B4-BE49-F238E27FC236}">
                  <a16:creationId xmlns:a16="http://schemas.microsoft.com/office/drawing/2014/main" id="{6060F6C0-976C-4069-9158-82FB1014738E}"/>
                </a:ext>
              </a:extLst>
            </p:cNvPr>
            <p:cNvGrpSpPr/>
            <p:nvPr/>
          </p:nvGrpSpPr>
          <p:grpSpPr>
            <a:xfrm>
              <a:off x="247372" y="1807613"/>
              <a:ext cx="2482897" cy="452017"/>
              <a:chOff x="6696075" y="1424010"/>
              <a:chExt cx="4160728" cy="522206"/>
            </a:xfrm>
          </p:grpSpPr>
          <p:sp>
            <p:nvSpPr>
              <p:cNvPr id="92" name="Rounded Rectangle 37">
                <a:extLst>
                  <a:ext uri="{FF2B5EF4-FFF2-40B4-BE49-F238E27FC236}">
                    <a16:creationId xmlns:a16="http://schemas.microsoft.com/office/drawing/2014/main" id="{65A123CF-03FA-4632-A954-B48846A5DF24}"/>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93" name="Rounded Rectangle 57">
                <a:extLst>
                  <a:ext uri="{FF2B5EF4-FFF2-40B4-BE49-F238E27FC236}">
                    <a16:creationId xmlns:a16="http://schemas.microsoft.com/office/drawing/2014/main" id="{4F822EBB-8A25-4BC4-BB42-B889667981E7}"/>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94" name="TextBox 93">
                <a:extLst>
                  <a:ext uri="{FF2B5EF4-FFF2-40B4-BE49-F238E27FC236}">
                    <a16:creationId xmlns:a16="http://schemas.microsoft.com/office/drawing/2014/main" id="{46FD19D2-F8D6-497C-83A6-4FE65F024869}"/>
                  </a:ext>
                </a:extLst>
              </p:cNvPr>
              <p:cNvSpPr txBox="1"/>
              <p:nvPr/>
            </p:nvSpPr>
            <p:spPr>
              <a:xfrm>
                <a:off x="6847023" y="1438153"/>
                <a:ext cx="1102531" cy="508063"/>
              </a:xfrm>
              <a:prstGeom prst="rect">
                <a:avLst/>
              </a:prstGeom>
              <a:noFill/>
            </p:spPr>
            <p:txBody>
              <a:bodyPr wrap="none" rtlCol="0">
                <a:spAutoFit/>
              </a:bodyPr>
              <a:lstStyle/>
              <a:p>
                <a:r>
                  <a:rPr lang="en-US" dirty="0">
                    <a:solidFill>
                      <a:schemeClr val="bg1"/>
                    </a:solidFill>
                  </a:rPr>
                  <a:t>EN</a:t>
                </a:r>
              </a:p>
            </p:txBody>
          </p:sp>
          <p:sp>
            <p:nvSpPr>
              <p:cNvPr id="95" name="TextBox 94">
                <a:extLst>
                  <a:ext uri="{FF2B5EF4-FFF2-40B4-BE49-F238E27FC236}">
                    <a16:creationId xmlns:a16="http://schemas.microsoft.com/office/drawing/2014/main" id="{D9E3EB76-2B53-49D5-9A20-302609B82F9A}"/>
                  </a:ext>
                </a:extLst>
              </p:cNvPr>
              <p:cNvSpPr txBox="1"/>
              <p:nvPr/>
            </p:nvSpPr>
            <p:spPr>
              <a:xfrm>
                <a:off x="9829573" y="1424010"/>
                <a:ext cx="1027230" cy="508063"/>
              </a:xfrm>
              <a:prstGeom prst="rect">
                <a:avLst/>
              </a:prstGeom>
              <a:noFill/>
            </p:spPr>
            <p:txBody>
              <a:bodyPr wrap="none" rtlCol="0">
                <a:spAutoFit/>
              </a:bodyPr>
              <a:lstStyle/>
              <a:p>
                <a:r>
                  <a:rPr lang="en-US" dirty="0">
                    <a:solidFill>
                      <a:schemeClr val="bg1"/>
                    </a:solidFill>
                  </a:rPr>
                  <a:t>FR</a:t>
                </a:r>
              </a:p>
            </p:txBody>
          </p:sp>
          <p:cxnSp>
            <p:nvCxnSpPr>
              <p:cNvPr id="96" name="Straight Arrow Connector 95">
                <a:extLst>
                  <a:ext uri="{FF2B5EF4-FFF2-40B4-BE49-F238E27FC236}">
                    <a16:creationId xmlns:a16="http://schemas.microsoft.com/office/drawing/2014/main" id="{F5C3D1AF-73DB-45EE-A1AA-67D07581E9D5}"/>
                  </a:ext>
                </a:extLst>
              </p:cNvPr>
              <p:cNvCxnSpPr>
                <a:stCxn id="92" idx="3"/>
                <a:endCxn id="93" idx="1"/>
              </p:cNvCxnSpPr>
              <p:nvPr/>
            </p:nvCxnSpPr>
            <p:spPr>
              <a:xfrm>
                <a:off x="7793355" y="1690688"/>
                <a:ext cx="1872901" cy="0"/>
              </a:xfrm>
              <a:prstGeom prst="straightConnector1">
                <a:avLst/>
              </a:prstGeom>
              <a:ln w="76200">
                <a:gradFill flip="none" rotWithShape="1">
                  <a:gsLst>
                    <a:gs pos="0">
                      <a:srgbClr val="699C93"/>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a:extLst>
                <a:ext uri="{FF2B5EF4-FFF2-40B4-BE49-F238E27FC236}">
                  <a16:creationId xmlns:a16="http://schemas.microsoft.com/office/drawing/2014/main" id="{EEBC21E2-16F8-4AB7-8C63-22C16895E74A}"/>
                </a:ext>
              </a:extLst>
            </p:cNvPr>
            <p:cNvCxnSpPr>
              <a:cxnSpLocks/>
              <a:stCxn id="92" idx="3"/>
              <a:endCxn id="88" idx="0"/>
            </p:cNvCxnSpPr>
            <p:nvPr/>
          </p:nvCxnSpPr>
          <p:spPr>
            <a:xfrm>
              <a:off x="902169" y="2038447"/>
              <a:ext cx="542516" cy="763366"/>
            </a:xfrm>
            <a:prstGeom prst="straightConnector1">
              <a:avLst/>
            </a:prstGeom>
            <a:ln w="25400">
              <a:gradFill flip="none" rotWithShape="1">
                <a:gsLst>
                  <a:gs pos="0">
                    <a:srgbClr val="699C93"/>
                  </a:gs>
                  <a:gs pos="100000">
                    <a:srgbClr val="2F559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7976356-4201-4E6E-BEBA-9C9B736EF954}"/>
                </a:ext>
              </a:extLst>
            </p:cNvPr>
            <p:cNvCxnSpPr>
              <a:cxnSpLocks/>
              <a:stCxn id="88" idx="0"/>
              <a:endCxn id="93" idx="1"/>
            </p:cNvCxnSpPr>
            <p:nvPr/>
          </p:nvCxnSpPr>
          <p:spPr>
            <a:xfrm flipV="1">
              <a:off x="1444685" y="2038447"/>
              <a:ext cx="575130" cy="763366"/>
            </a:xfrm>
            <a:prstGeom prst="straightConnector1">
              <a:avLst/>
            </a:prstGeom>
            <a:ln w="25400">
              <a:gradFill flip="none" rotWithShape="1">
                <a:gsLst>
                  <a:gs pos="0">
                    <a:srgbClr val="2F5597"/>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247D2FB4-7108-40A4-BDC3-5D59217EC71A}"/>
              </a:ext>
            </a:extLst>
          </p:cNvPr>
          <p:cNvSpPr txBox="1"/>
          <p:nvPr/>
        </p:nvSpPr>
        <p:spPr>
          <a:xfrm>
            <a:off x="3781524" y="4677923"/>
            <a:ext cx="555229" cy="307777"/>
          </a:xfrm>
          <a:prstGeom prst="rect">
            <a:avLst/>
          </a:prstGeom>
          <a:noFill/>
        </p:spPr>
        <p:txBody>
          <a:bodyPr wrap="square" rtlCol="0">
            <a:spAutoFit/>
          </a:bodyPr>
          <a:lstStyle/>
          <a:p>
            <a:r>
              <a:rPr lang="en-US" sz="1400" b="1" dirty="0">
                <a:solidFill>
                  <a:srgbClr val="FF0000"/>
                </a:solidFill>
              </a:rPr>
              <a:t>+1.1</a:t>
            </a:r>
          </a:p>
        </p:txBody>
      </p:sp>
      <p:cxnSp>
        <p:nvCxnSpPr>
          <p:cNvPr id="98" name="Straight Arrow Connector 97">
            <a:extLst>
              <a:ext uri="{FF2B5EF4-FFF2-40B4-BE49-F238E27FC236}">
                <a16:creationId xmlns:a16="http://schemas.microsoft.com/office/drawing/2014/main" id="{9CA3D2D8-A8CD-44D3-A857-8B68B0039ECE}"/>
              </a:ext>
            </a:extLst>
          </p:cNvPr>
          <p:cNvCxnSpPr>
            <a:cxnSpLocks/>
          </p:cNvCxnSpPr>
          <p:nvPr/>
        </p:nvCxnSpPr>
        <p:spPr>
          <a:xfrm flipV="1">
            <a:off x="4274495" y="4705626"/>
            <a:ext cx="0" cy="268326"/>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AA762D4-BFED-43A7-8EA1-3A41DFF1B431}"/>
              </a:ext>
            </a:extLst>
          </p:cNvPr>
          <p:cNvCxnSpPr>
            <a:cxnSpLocks/>
          </p:cNvCxnSpPr>
          <p:nvPr/>
        </p:nvCxnSpPr>
        <p:spPr>
          <a:xfrm>
            <a:off x="3968141" y="4961910"/>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085994" y="1437931"/>
            <a:ext cx="0" cy="198216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0" name="Straight Arrow Connector 99"/>
          <p:cNvCxnSpPr/>
          <p:nvPr/>
        </p:nvCxnSpPr>
        <p:spPr>
          <a:xfrm flipV="1">
            <a:off x="3085994" y="3934711"/>
            <a:ext cx="0" cy="21257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2520354" y="1368631"/>
            <a:ext cx="638806" cy="307777"/>
          </a:xfrm>
          <a:prstGeom prst="rect">
            <a:avLst/>
          </a:prstGeom>
          <a:noFill/>
        </p:spPr>
        <p:txBody>
          <a:bodyPr wrap="square" rtlCol="0">
            <a:spAutoFit/>
          </a:bodyPr>
          <a:lstStyle/>
          <a:p>
            <a:r>
              <a:rPr lang="en-US" altLang="zh-CN" sz="1400" dirty="0"/>
              <a:t>BLEU</a:t>
            </a:r>
            <a:endParaRPr lang="zh-CN" altLang="en-US" sz="1400" dirty="0"/>
          </a:p>
        </p:txBody>
      </p:sp>
      <p:sp>
        <p:nvSpPr>
          <p:cNvPr id="101" name="TextBox 100"/>
          <p:cNvSpPr txBox="1"/>
          <p:nvPr/>
        </p:nvSpPr>
        <p:spPr>
          <a:xfrm>
            <a:off x="2482629" y="3979509"/>
            <a:ext cx="638806" cy="307777"/>
          </a:xfrm>
          <a:prstGeom prst="rect">
            <a:avLst/>
          </a:prstGeom>
          <a:noFill/>
        </p:spPr>
        <p:txBody>
          <a:bodyPr wrap="square" rtlCol="0">
            <a:spAutoFit/>
          </a:bodyPr>
          <a:lstStyle/>
          <a:p>
            <a:r>
              <a:rPr lang="en-US" altLang="zh-CN" sz="1400" dirty="0"/>
              <a:t>BLEU</a:t>
            </a:r>
            <a:endParaRPr lang="zh-CN" altLang="en-US" sz="1400" dirty="0"/>
          </a:p>
        </p:txBody>
      </p:sp>
      <p:sp>
        <p:nvSpPr>
          <p:cNvPr id="121" name="TextBox 120">
            <a:extLst>
              <a:ext uri="{FF2B5EF4-FFF2-40B4-BE49-F238E27FC236}">
                <a16:creationId xmlns:a16="http://schemas.microsoft.com/office/drawing/2014/main" id="{247D2FB4-7108-40A4-BDC3-5D59217EC71A}"/>
              </a:ext>
            </a:extLst>
          </p:cNvPr>
          <p:cNvSpPr txBox="1"/>
          <p:nvPr/>
        </p:nvSpPr>
        <p:spPr>
          <a:xfrm>
            <a:off x="6357282" y="4300323"/>
            <a:ext cx="555229" cy="307777"/>
          </a:xfrm>
          <a:prstGeom prst="rect">
            <a:avLst/>
          </a:prstGeom>
          <a:noFill/>
        </p:spPr>
        <p:txBody>
          <a:bodyPr wrap="square" rtlCol="0">
            <a:spAutoFit/>
          </a:bodyPr>
          <a:lstStyle/>
          <a:p>
            <a:r>
              <a:rPr lang="en-US" sz="1400" b="1" dirty="0">
                <a:solidFill>
                  <a:srgbClr val="FF0000"/>
                </a:solidFill>
              </a:rPr>
              <a:t>+1.1</a:t>
            </a:r>
          </a:p>
        </p:txBody>
      </p:sp>
      <p:cxnSp>
        <p:nvCxnSpPr>
          <p:cNvPr id="122" name="Straight Arrow Connector 121">
            <a:extLst>
              <a:ext uri="{FF2B5EF4-FFF2-40B4-BE49-F238E27FC236}">
                <a16:creationId xmlns:a16="http://schemas.microsoft.com/office/drawing/2014/main" id="{9CA3D2D8-A8CD-44D3-A857-8B68B0039ECE}"/>
              </a:ext>
            </a:extLst>
          </p:cNvPr>
          <p:cNvCxnSpPr>
            <a:cxnSpLocks/>
          </p:cNvCxnSpPr>
          <p:nvPr/>
        </p:nvCxnSpPr>
        <p:spPr>
          <a:xfrm flipV="1">
            <a:off x="6862127" y="4395353"/>
            <a:ext cx="0" cy="18000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AA762D4-BFED-43A7-8EA1-3A41DFF1B431}"/>
              </a:ext>
            </a:extLst>
          </p:cNvPr>
          <p:cNvCxnSpPr>
            <a:cxnSpLocks/>
          </p:cNvCxnSpPr>
          <p:nvPr/>
        </p:nvCxnSpPr>
        <p:spPr>
          <a:xfrm>
            <a:off x="6543899" y="4584310"/>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47D2FB4-7108-40A4-BDC3-5D59217EC71A}"/>
              </a:ext>
            </a:extLst>
          </p:cNvPr>
          <p:cNvSpPr txBox="1"/>
          <p:nvPr/>
        </p:nvSpPr>
        <p:spPr>
          <a:xfrm>
            <a:off x="5899893" y="4693616"/>
            <a:ext cx="555229" cy="307777"/>
          </a:xfrm>
          <a:prstGeom prst="rect">
            <a:avLst/>
          </a:prstGeom>
          <a:noFill/>
        </p:spPr>
        <p:txBody>
          <a:bodyPr wrap="square" rtlCol="0">
            <a:spAutoFit/>
          </a:bodyPr>
          <a:lstStyle/>
          <a:p>
            <a:r>
              <a:rPr lang="en-US" sz="1400" b="1" dirty="0">
                <a:solidFill>
                  <a:srgbClr val="FF0000"/>
                </a:solidFill>
              </a:rPr>
              <a:t>+1.0</a:t>
            </a:r>
          </a:p>
        </p:txBody>
      </p:sp>
      <p:cxnSp>
        <p:nvCxnSpPr>
          <p:cNvPr id="125" name="Straight Arrow Connector 124">
            <a:extLst>
              <a:ext uri="{FF2B5EF4-FFF2-40B4-BE49-F238E27FC236}">
                <a16:creationId xmlns:a16="http://schemas.microsoft.com/office/drawing/2014/main" id="{9CA3D2D8-A8CD-44D3-A857-8B68B0039ECE}"/>
              </a:ext>
            </a:extLst>
          </p:cNvPr>
          <p:cNvCxnSpPr>
            <a:cxnSpLocks/>
          </p:cNvCxnSpPr>
          <p:nvPr/>
        </p:nvCxnSpPr>
        <p:spPr>
          <a:xfrm flipV="1">
            <a:off x="6404738" y="4788646"/>
            <a:ext cx="0" cy="18000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AA762D4-BFED-43A7-8EA1-3A41DFF1B431}"/>
              </a:ext>
            </a:extLst>
          </p:cNvPr>
          <p:cNvCxnSpPr>
            <a:cxnSpLocks/>
          </p:cNvCxnSpPr>
          <p:nvPr/>
        </p:nvCxnSpPr>
        <p:spPr>
          <a:xfrm>
            <a:off x="6086510" y="4951099"/>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247D2FB4-7108-40A4-BDC3-5D59217EC71A}"/>
              </a:ext>
            </a:extLst>
          </p:cNvPr>
          <p:cNvSpPr txBox="1"/>
          <p:nvPr/>
        </p:nvSpPr>
        <p:spPr>
          <a:xfrm>
            <a:off x="8418159" y="4454212"/>
            <a:ext cx="555229" cy="307777"/>
          </a:xfrm>
          <a:prstGeom prst="rect">
            <a:avLst/>
          </a:prstGeom>
          <a:noFill/>
        </p:spPr>
        <p:txBody>
          <a:bodyPr wrap="square" rtlCol="0">
            <a:spAutoFit/>
          </a:bodyPr>
          <a:lstStyle/>
          <a:p>
            <a:r>
              <a:rPr lang="en-US" sz="1400" b="1" dirty="0">
                <a:solidFill>
                  <a:srgbClr val="FF0000"/>
                </a:solidFill>
              </a:rPr>
              <a:t>+0.9</a:t>
            </a:r>
          </a:p>
        </p:txBody>
      </p:sp>
      <p:cxnSp>
        <p:nvCxnSpPr>
          <p:cNvPr id="128" name="Straight Arrow Connector 127">
            <a:extLst>
              <a:ext uri="{FF2B5EF4-FFF2-40B4-BE49-F238E27FC236}">
                <a16:creationId xmlns:a16="http://schemas.microsoft.com/office/drawing/2014/main" id="{9CA3D2D8-A8CD-44D3-A857-8B68B0039ECE}"/>
              </a:ext>
            </a:extLst>
          </p:cNvPr>
          <p:cNvCxnSpPr>
            <a:cxnSpLocks/>
          </p:cNvCxnSpPr>
          <p:nvPr/>
        </p:nvCxnSpPr>
        <p:spPr>
          <a:xfrm flipV="1">
            <a:off x="9101132" y="4549242"/>
            <a:ext cx="0" cy="18000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AA762D4-BFED-43A7-8EA1-3A41DFF1B431}"/>
              </a:ext>
            </a:extLst>
          </p:cNvPr>
          <p:cNvCxnSpPr>
            <a:cxnSpLocks/>
          </p:cNvCxnSpPr>
          <p:nvPr/>
        </p:nvCxnSpPr>
        <p:spPr>
          <a:xfrm>
            <a:off x="8073772" y="4738199"/>
            <a:ext cx="1027360"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247D2FB4-7108-40A4-BDC3-5D59217EC71A}"/>
              </a:ext>
            </a:extLst>
          </p:cNvPr>
          <p:cNvSpPr txBox="1"/>
          <p:nvPr/>
        </p:nvSpPr>
        <p:spPr>
          <a:xfrm>
            <a:off x="10785783" y="4480869"/>
            <a:ext cx="555229" cy="307777"/>
          </a:xfrm>
          <a:prstGeom prst="rect">
            <a:avLst/>
          </a:prstGeom>
          <a:noFill/>
        </p:spPr>
        <p:txBody>
          <a:bodyPr wrap="square" rtlCol="0">
            <a:spAutoFit/>
          </a:bodyPr>
          <a:lstStyle/>
          <a:p>
            <a:r>
              <a:rPr lang="en-US" sz="1400" b="1" dirty="0">
                <a:solidFill>
                  <a:srgbClr val="FF0000"/>
                </a:solidFill>
              </a:rPr>
              <a:t>+1.0</a:t>
            </a:r>
          </a:p>
        </p:txBody>
      </p:sp>
      <p:cxnSp>
        <p:nvCxnSpPr>
          <p:cNvPr id="131" name="Straight Arrow Connector 130">
            <a:extLst>
              <a:ext uri="{FF2B5EF4-FFF2-40B4-BE49-F238E27FC236}">
                <a16:creationId xmlns:a16="http://schemas.microsoft.com/office/drawing/2014/main" id="{9CA3D2D8-A8CD-44D3-A857-8B68B0039ECE}"/>
              </a:ext>
            </a:extLst>
          </p:cNvPr>
          <p:cNvCxnSpPr>
            <a:cxnSpLocks/>
          </p:cNvCxnSpPr>
          <p:nvPr/>
        </p:nvCxnSpPr>
        <p:spPr>
          <a:xfrm flipV="1">
            <a:off x="11292125" y="4464375"/>
            <a:ext cx="0" cy="28440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AA762D4-BFED-43A7-8EA1-3A41DFF1B431}"/>
              </a:ext>
            </a:extLst>
          </p:cNvPr>
          <p:cNvCxnSpPr>
            <a:cxnSpLocks/>
          </p:cNvCxnSpPr>
          <p:nvPr/>
        </p:nvCxnSpPr>
        <p:spPr>
          <a:xfrm>
            <a:off x="11008025" y="4764856"/>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247D2FB4-7108-40A4-BDC3-5D59217EC71A}"/>
              </a:ext>
            </a:extLst>
          </p:cNvPr>
          <p:cNvSpPr txBox="1"/>
          <p:nvPr/>
        </p:nvSpPr>
        <p:spPr>
          <a:xfrm>
            <a:off x="10294702" y="4559680"/>
            <a:ext cx="555229" cy="307777"/>
          </a:xfrm>
          <a:prstGeom prst="rect">
            <a:avLst/>
          </a:prstGeom>
          <a:noFill/>
        </p:spPr>
        <p:txBody>
          <a:bodyPr wrap="square" rtlCol="0">
            <a:spAutoFit/>
          </a:bodyPr>
          <a:lstStyle/>
          <a:p>
            <a:r>
              <a:rPr lang="en-US" sz="1400" b="1" dirty="0">
                <a:solidFill>
                  <a:srgbClr val="FF0000"/>
                </a:solidFill>
              </a:rPr>
              <a:t>+0.3</a:t>
            </a:r>
          </a:p>
        </p:txBody>
      </p:sp>
      <p:cxnSp>
        <p:nvCxnSpPr>
          <p:cNvPr id="134" name="Straight Arrow Connector 133">
            <a:extLst>
              <a:ext uri="{FF2B5EF4-FFF2-40B4-BE49-F238E27FC236}">
                <a16:creationId xmlns:a16="http://schemas.microsoft.com/office/drawing/2014/main" id="{9CA3D2D8-A8CD-44D3-A857-8B68B0039ECE}"/>
              </a:ext>
            </a:extLst>
          </p:cNvPr>
          <p:cNvCxnSpPr>
            <a:cxnSpLocks/>
          </p:cNvCxnSpPr>
          <p:nvPr/>
        </p:nvCxnSpPr>
        <p:spPr>
          <a:xfrm flipV="1">
            <a:off x="10821664" y="4736564"/>
            <a:ext cx="0" cy="91441"/>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AA762D4-BFED-43A7-8EA1-3A41DFF1B431}"/>
              </a:ext>
            </a:extLst>
          </p:cNvPr>
          <p:cNvCxnSpPr>
            <a:cxnSpLocks/>
          </p:cNvCxnSpPr>
          <p:nvPr/>
        </p:nvCxnSpPr>
        <p:spPr>
          <a:xfrm>
            <a:off x="10526228" y="4828333"/>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247D2FB4-7108-40A4-BDC3-5D59217EC71A}"/>
              </a:ext>
            </a:extLst>
          </p:cNvPr>
          <p:cNvSpPr txBox="1"/>
          <p:nvPr/>
        </p:nvSpPr>
        <p:spPr>
          <a:xfrm>
            <a:off x="3827049" y="2122747"/>
            <a:ext cx="555229" cy="307777"/>
          </a:xfrm>
          <a:prstGeom prst="rect">
            <a:avLst/>
          </a:prstGeom>
          <a:noFill/>
        </p:spPr>
        <p:txBody>
          <a:bodyPr wrap="square" rtlCol="0">
            <a:spAutoFit/>
          </a:bodyPr>
          <a:lstStyle/>
          <a:p>
            <a:r>
              <a:rPr lang="en-US" sz="1400" b="1" dirty="0">
                <a:solidFill>
                  <a:srgbClr val="FF0000"/>
                </a:solidFill>
              </a:rPr>
              <a:t>+1.5</a:t>
            </a:r>
          </a:p>
        </p:txBody>
      </p:sp>
      <p:cxnSp>
        <p:nvCxnSpPr>
          <p:cNvPr id="138" name="Straight Arrow Connector 137">
            <a:extLst>
              <a:ext uri="{FF2B5EF4-FFF2-40B4-BE49-F238E27FC236}">
                <a16:creationId xmlns:a16="http://schemas.microsoft.com/office/drawing/2014/main" id="{9CA3D2D8-A8CD-44D3-A857-8B68B0039ECE}"/>
              </a:ext>
            </a:extLst>
          </p:cNvPr>
          <p:cNvCxnSpPr>
            <a:cxnSpLocks/>
          </p:cNvCxnSpPr>
          <p:nvPr/>
        </p:nvCxnSpPr>
        <p:spPr>
          <a:xfrm flipV="1">
            <a:off x="4320020" y="2186075"/>
            <a:ext cx="0" cy="25200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AA762D4-BFED-43A7-8EA1-3A41DFF1B431}"/>
              </a:ext>
            </a:extLst>
          </p:cNvPr>
          <p:cNvCxnSpPr>
            <a:cxnSpLocks/>
          </p:cNvCxnSpPr>
          <p:nvPr/>
        </p:nvCxnSpPr>
        <p:spPr>
          <a:xfrm>
            <a:off x="4013666" y="2406734"/>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247D2FB4-7108-40A4-BDC3-5D59217EC71A}"/>
              </a:ext>
            </a:extLst>
          </p:cNvPr>
          <p:cNvSpPr txBox="1"/>
          <p:nvPr/>
        </p:nvSpPr>
        <p:spPr>
          <a:xfrm>
            <a:off x="4280605" y="1626557"/>
            <a:ext cx="555229" cy="307777"/>
          </a:xfrm>
          <a:prstGeom prst="rect">
            <a:avLst/>
          </a:prstGeom>
          <a:noFill/>
        </p:spPr>
        <p:txBody>
          <a:bodyPr wrap="square" rtlCol="0">
            <a:spAutoFit/>
          </a:bodyPr>
          <a:lstStyle/>
          <a:p>
            <a:r>
              <a:rPr lang="en-US" sz="1400" b="1" dirty="0">
                <a:solidFill>
                  <a:srgbClr val="FF0000"/>
                </a:solidFill>
              </a:rPr>
              <a:t>+1.0</a:t>
            </a:r>
          </a:p>
        </p:txBody>
      </p:sp>
      <p:cxnSp>
        <p:nvCxnSpPr>
          <p:cNvPr id="141" name="Straight Arrow Connector 140">
            <a:extLst>
              <a:ext uri="{FF2B5EF4-FFF2-40B4-BE49-F238E27FC236}">
                <a16:creationId xmlns:a16="http://schemas.microsoft.com/office/drawing/2014/main" id="{9CA3D2D8-A8CD-44D3-A857-8B68B0039ECE}"/>
              </a:ext>
            </a:extLst>
          </p:cNvPr>
          <p:cNvCxnSpPr>
            <a:cxnSpLocks/>
          </p:cNvCxnSpPr>
          <p:nvPr/>
        </p:nvCxnSpPr>
        <p:spPr>
          <a:xfrm flipV="1">
            <a:off x="4785450" y="1721587"/>
            <a:ext cx="0" cy="18000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AA762D4-BFED-43A7-8EA1-3A41DFF1B431}"/>
              </a:ext>
            </a:extLst>
          </p:cNvPr>
          <p:cNvCxnSpPr>
            <a:cxnSpLocks/>
          </p:cNvCxnSpPr>
          <p:nvPr/>
        </p:nvCxnSpPr>
        <p:spPr>
          <a:xfrm>
            <a:off x="4467222" y="1910544"/>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247D2FB4-7108-40A4-BDC3-5D59217EC71A}"/>
              </a:ext>
            </a:extLst>
          </p:cNvPr>
          <p:cNvSpPr txBox="1"/>
          <p:nvPr/>
        </p:nvSpPr>
        <p:spPr>
          <a:xfrm>
            <a:off x="6394295" y="1857223"/>
            <a:ext cx="555229" cy="307777"/>
          </a:xfrm>
          <a:prstGeom prst="rect">
            <a:avLst/>
          </a:prstGeom>
          <a:noFill/>
        </p:spPr>
        <p:txBody>
          <a:bodyPr wrap="square" rtlCol="0">
            <a:spAutoFit/>
          </a:bodyPr>
          <a:lstStyle/>
          <a:p>
            <a:r>
              <a:rPr lang="en-US" sz="1400" b="1" dirty="0">
                <a:solidFill>
                  <a:srgbClr val="FF0000"/>
                </a:solidFill>
              </a:rPr>
              <a:t>+1.6</a:t>
            </a:r>
          </a:p>
        </p:txBody>
      </p:sp>
      <p:cxnSp>
        <p:nvCxnSpPr>
          <p:cNvPr id="144" name="Straight Arrow Connector 143">
            <a:extLst>
              <a:ext uri="{FF2B5EF4-FFF2-40B4-BE49-F238E27FC236}">
                <a16:creationId xmlns:a16="http://schemas.microsoft.com/office/drawing/2014/main" id="{9CA3D2D8-A8CD-44D3-A857-8B68B0039ECE}"/>
              </a:ext>
            </a:extLst>
          </p:cNvPr>
          <p:cNvCxnSpPr>
            <a:cxnSpLocks/>
          </p:cNvCxnSpPr>
          <p:nvPr/>
        </p:nvCxnSpPr>
        <p:spPr>
          <a:xfrm flipV="1">
            <a:off x="6862862" y="1715877"/>
            <a:ext cx="0" cy="464315"/>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AA762D4-BFED-43A7-8EA1-3A41DFF1B431}"/>
              </a:ext>
            </a:extLst>
          </p:cNvPr>
          <p:cNvCxnSpPr>
            <a:cxnSpLocks/>
          </p:cNvCxnSpPr>
          <p:nvPr/>
        </p:nvCxnSpPr>
        <p:spPr>
          <a:xfrm>
            <a:off x="6604008" y="2190924"/>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247D2FB4-7108-40A4-BDC3-5D59217EC71A}"/>
              </a:ext>
            </a:extLst>
          </p:cNvPr>
          <p:cNvSpPr txBox="1"/>
          <p:nvPr/>
        </p:nvSpPr>
        <p:spPr>
          <a:xfrm>
            <a:off x="5884861" y="1746583"/>
            <a:ext cx="555229" cy="307777"/>
          </a:xfrm>
          <a:prstGeom prst="rect">
            <a:avLst/>
          </a:prstGeom>
          <a:noFill/>
        </p:spPr>
        <p:txBody>
          <a:bodyPr wrap="square" rtlCol="0">
            <a:spAutoFit/>
          </a:bodyPr>
          <a:lstStyle/>
          <a:p>
            <a:r>
              <a:rPr lang="en-US" sz="1400" b="1" dirty="0">
                <a:solidFill>
                  <a:srgbClr val="FF0000"/>
                </a:solidFill>
              </a:rPr>
              <a:t>+0.7</a:t>
            </a:r>
          </a:p>
        </p:txBody>
      </p:sp>
      <p:cxnSp>
        <p:nvCxnSpPr>
          <p:cNvPr id="147" name="Straight Arrow Connector 146">
            <a:extLst>
              <a:ext uri="{FF2B5EF4-FFF2-40B4-BE49-F238E27FC236}">
                <a16:creationId xmlns:a16="http://schemas.microsoft.com/office/drawing/2014/main" id="{9CA3D2D8-A8CD-44D3-A857-8B68B0039ECE}"/>
              </a:ext>
            </a:extLst>
          </p:cNvPr>
          <p:cNvCxnSpPr>
            <a:cxnSpLocks/>
          </p:cNvCxnSpPr>
          <p:nvPr/>
        </p:nvCxnSpPr>
        <p:spPr>
          <a:xfrm flipV="1">
            <a:off x="6400585" y="1811940"/>
            <a:ext cx="0" cy="21444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AA762D4-BFED-43A7-8EA1-3A41DFF1B431}"/>
              </a:ext>
            </a:extLst>
          </p:cNvPr>
          <p:cNvCxnSpPr>
            <a:cxnSpLocks/>
          </p:cNvCxnSpPr>
          <p:nvPr/>
        </p:nvCxnSpPr>
        <p:spPr>
          <a:xfrm>
            <a:off x="6095228" y="2030570"/>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247D2FB4-7108-40A4-BDC3-5D59217EC71A}"/>
              </a:ext>
            </a:extLst>
          </p:cNvPr>
          <p:cNvSpPr txBox="1"/>
          <p:nvPr/>
        </p:nvSpPr>
        <p:spPr>
          <a:xfrm>
            <a:off x="10854573" y="1780445"/>
            <a:ext cx="555229" cy="307777"/>
          </a:xfrm>
          <a:prstGeom prst="rect">
            <a:avLst/>
          </a:prstGeom>
          <a:noFill/>
        </p:spPr>
        <p:txBody>
          <a:bodyPr wrap="square" rtlCol="0">
            <a:spAutoFit/>
          </a:bodyPr>
          <a:lstStyle/>
          <a:p>
            <a:r>
              <a:rPr lang="en-US" sz="1400" b="1" dirty="0">
                <a:solidFill>
                  <a:srgbClr val="FF0000"/>
                </a:solidFill>
              </a:rPr>
              <a:t>+1.4</a:t>
            </a:r>
          </a:p>
        </p:txBody>
      </p:sp>
      <p:cxnSp>
        <p:nvCxnSpPr>
          <p:cNvPr id="150" name="Straight Arrow Connector 149">
            <a:extLst>
              <a:ext uri="{FF2B5EF4-FFF2-40B4-BE49-F238E27FC236}">
                <a16:creationId xmlns:a16="http://schemas.microsoft.com/office/drawing/2014/main" id="{9CA3D2D8-A8CD-44D3-A857-8B68B0039ECE}"/>
              </a:ext>
            </a:extLst>
          </p:cNvPr>
          <p:cNvCxnSpPr>
            <a:cxnSpLocks/>
          </p:cNvCxnSpPr>
          <p:nvPr/>
        </p:nvCxnSpPr>
        <p:spPr>
          <a:xfrm flipV="1">
            <a:off x="11323140" y="1579057"/>
            <a:ext cx="0" cy="50400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AA762D4-BFED-43A7-8EA1-3A41DFF1B431}"/>
              </a:ext>
            </a:extLst>
          </p:cNvPr>
          <p:cNvCxnSpPr>
            <a:cxnSpLocks/>
          </p:cNvCxnSpPr>
          <p:nvPr/>
        </p:nvCxnSpPr>
        <p:spPr>
          <a:xfrm>
            <a:off x="11064286" y="2090396"/>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247D2FB4-7108-40A4-BDC3-5D59217EC71A}"/>
              </a:ext>
            </a:extLst>
          </p:cNvPr>
          <p:cNvSpPr txBox="1"/>
          <p:nvPr/>
        </p:nvSpPr>
        <p:spPr>
          <a:xfrm>
            <a:off x="10345373" y="1815075"/>
            <a:ext cx="555229" cy="307777"/>
          </a:xfrm>
          <a:prstGeom prst="rect">
            <a:avLst/>
          </a:prstGeom>
          <a:noFill/>
        </p:spPr>
        <p:txBody>
          <a:bodyPr wrap="square" rtlCol="0">
            <a:spAutoFit/>
          </a:bodyPr>
          <a:lstStyle/>
          <a:p>
            <a:r>
              <a:rPr lang="en-US" sz="1400" b="1" dirty="0">
                <a:solidFill>
                  <a:srgbClr val="FF0000"/>
                </a:solidFill>
              </a:rPr>
              <a:t>+0.9</a:t>
            </a:r>
          </a:p>
        </p:txBody>
      </p:sp>
      <p:cxnSp>
        <p:nvCxnSpPr>
          <p:cNvPr id="153" name="Straight Arrow Connector 152">
            <a:extLst>
              <a:ext uri="{FF2B5EF4-FFF2-40B4-BE49-F238E27FC236}">
                <a16:creationId xmlns:a16="http://schemas.microsoft.com/office/drawing/2014/main" id="{9CA3D2D8-A8CD-44D3-A857-8B68B0039ECE}"/>
              </a:ext>
            </a:extLst>
          </p:cNvPr>
          <p:cNvCxnSpPr>
            <a:cxnSpLocks/>
          </p:cNvCxnSpPr>
          <p:nvPr/>
        </p:nvCxnSpPr>
        <p:spPr>
          <a:xfrm flipV="1">
            <a:off x="10861097" y="1780445"/>
            <a:ext cx="0" cy="314427"/>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AA762D4-BFED-43A7-8EA1-3A41DFF1B431}"/>
              </a:ext>
            </a:extLst>
          </p:cNvPr>
          <p:cNvCxnSpPr>
            <a:cxnSpLocks/>
          </p:cNvCxnSpPr>
          <p:nvPr/>
        </p:nvCxnSpPr>
        <p:spPr>
          <a:xfrm>
            <a:off x="10555740" y="2112314"/>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5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 name="Chart 173">
            <a:extLst>
              <a:ext uri="{FF2B5EF4-FFF2-40B4-BE49-F238E27FC236}">
                <a16:creationId xmlns:a16="http://schemas.microsoft.com/office/drawing/2014/main" id="{E917E2F3-291D-41BE-96FD-A09585FF84E6}"/>
              </a:ext>
            </a:extLst>
          </p:cNvPr>
          <p:cNvGraphicFramePr/>
          <p:nvPr>
            <p:extLst>
              <p:ext uri="{D42A27DB-BD31-4B8C-83A1-F6EECF244321}">
                <p14:modId xmlns:p14="http://schemas.microsoft.com/office/powerpoint/2010/main" val="2451055827"/>
              </p:ext>
            </p:extLst>
          </p:nvPr>
        </p:nvGraphicFramePr>
        <p:xfrm>
          <a:off x="3005136" y="4069515"/>
          <a:ext cx="8714278" cy="26706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7" name="Chart 106">
            <a:extLst>
              <a:ext uri="{FF2B5EF4-FFF2-40B4-BE49-F238E27FC236}">
                <a16:creationId xmlns:a16="http://schemas.microsoft.com/office/drawing/2014/main" id="{458C4A5A-9AE3-4D07-8E76-C613698B15EA}"/>
              </a:ext>
            </a:extLst>
          </p:cNvPr>
          <p:cNvGraphicFramePr/>
          <p:nvPr>
            <p:extLst>
              <p:ext uri="{D42A27DB-BD31-4B8C-83A1-F6EECF244321}">
                <p14:modId xmlns:p14="http://schemas.microsoft.com/office/powerpoint/2010/main" val="969635737"/>
              </p:ext>
            </p:extLst>
          </p:nvPr>
        </p:nvGraphicFramePr>
        <p:xfrm>
          <a:off x="5171414" y="1436921"/>
          <a:ext cx="2284588"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6" name="Chart 105">
            <a:extLst>
              <a:ext uri="{FF2B5EF4-FFF2-40B4-BE49-F238E27FC236}">
                <a16:creationId xmlns:a16="http://schemas.microsoft.com/office/drawing/2014/main" id="{B6832754-EEA7-45D8-9276-C715025EF5E5}"/>
              </a:ext>
            </a:extLst>
          </p:cNvPr>
          <p:cNvGraphicFramePr/>
          <p:nvPr>
            <p:extLst>
              <p:ext uri="{D42A27DB-BD31-4B8C-83A1-F6EECF244321}">
                <p14:modId xmlns:p14="http://schemas.microsoft.com/office/powerpoint/2010/main" val="2012282699"/>
              </p:ext>
            </p:extLst>
          </p:nvPr>
        </p:nvGraphicFramePr>
        <p:xfrm>
          <a:off x="3113601" y="1436921"/>
          <a:ext cx="8375652" cy="2670697"/>
        </p:xfrm>
        <a:graphic>
          <a:graphicData uri="http://schemas.openxmlformats.org/drawingml/2006/chart">
            <c:chart xmlns:c="http://schemas.openxmlformats.org/drawingml/2006/chart" xmlns:r="http://schemas.openxmlformats.org/officeDocument/2006/relationships" r:id="rId5"/>
          </a:graphicData>
        </a:graphic>
      </p:graphicFrame>
      <p:sp>
        <p:nvSpPr>
          <p:cNvPr id="45" name="Content Placeholder 2">
            <a:extLst>
              <a:ext uri="{FF2B5EF4-FFF2-40B4-BE49-F238E27FC236}">
                <a16:creationId xmlns:a16="http://schemas.microsoft.com/office/drawing/2014/main" id="{E1528611-FAE2-43CA-B19C-51184540A21D}"/>
              </a:ext>
            </a:extLst>
          </p:cNvPr>
          <p:cNvSpPr txBox="1">
            <a:spLocks/>
          </p:cNvSpPr>
          <p:nvPr/>
        </p:nvSpPr>
        <p:spPr>
          <a:xfrm>
            <a:off x="837407" y="1270616"/>
            <a:ext cx="10697736" cy="2746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latin typeface="+mj-lt"/>
              </a:rPr>
              <a:t> </a:t>
            </a:r>
          </a:p>
        </p:txBody>
      </p:sp>
      <p:grpSp>
        <p:nvGrpSpPr>
          <p:cNvPr id="46" name="Group 45">
            <a:extLst>
              <a:ext uri="{FF2B5EF4-FFF2-40B4-BE49-F238E27FC236}">
                <a16:creationId xmlns:a16="http://schemas.microsoft.com/office/drawing/2014/main" id="{EC65029E-9E4A-464F-B74D-0E177D482F94}"/>
              </a:ext>
            </a:extLst>
          </p:cNvPr>
          <p:cNvGrpSpPr/>
          <p:nvPr/>
        </p:nvGrpSpPr>
        <p:grpSpPr>
          <a:xfrm>
            <a:off x="848954" y="1978790"/>
            <a:ext cx="1682947" cy="1204281"/>
            <a:chOff x="247372" y="1807613"/>
            <a:chExt cx="2482897" cy="1433975"/>
          </a:xfrm>
        </p:grpSpPr>
        <p:sp>
          <p:nvSpPr>
            <p:cNvPr id="49" name="Rounded Rectangle 37">
              <a:extLst>
                <a:ext uri="{FF2B5EF4-FFF2-40B4-BE49-F238E27FC236}">
                  <a16:creationId xmlns:a16="http://schemas.microsoft.com/office/drawing/2014/main" id="{7AECBEC3-060A-46DE-92BA-45616B9D7EFF}"/>
                </a:ext>
              </a:extLst>
            </p:cNvPr>
            <p:cNvSpPr/>
            <p:nvPr/>
          </p:nvSpPr>
          <p:spPr>
            <a:xfrm>
              <a:off x="1062095" y="2841338"/>
              <a:ext cx="776287" cy="385612"/>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50" name="TextBox 49">
              <a:extLst>
                <a:ext uri="{FF2B5EF4-FFF2-40B4-BE49-F238E27FC236}">
                  <a16:creationId xmlns:a16="http://schemas.microsoft.com/office/drawing/2014/main" id="{27DA48A4-9E9E-4378-909D-2E46CF34687C}"/>
                </a:ext>
              </a:extLst>
            </p:cNvPr>
            <p:cNvSpPr txBox="1"/>
            <p:nvPr/>
          </p:nvSpPr>
          <p:spPr>
            <a:xfrm>
              <a:off x="1105078" y="2801813"/>
              <a:ext cx="679215" cy="439775"/>
            </a:xfrm>
            <a:prstGeom prst="rect">
              <a:avLst/>
            </a:prstGeom>
            <a:noFill/>
          </p:spPr>
          <p:txBody>
            <a:bodyPr wrap="none" rtlCol="0">
              <a:spAutoFit/>
            </a:bodyPr>
            <a:lstStyle>
              <a:defPPr>
                <a:defRPr lang="en-US"/>
              </a:defPPr>
              <a:lvl1pPr>
                <a:defRPr sz="2400"/>
              </a:lvl1pPr>
            </a:lstStyle>
            <a:p>
              <a:pPr algn="ctr"/>
              <a:r>
                <a:rPr lang="en-US" sz="1800" dirty="0">
                  <a:solidFill>
                    <a:schemeClr val="bg1"/>
                  </a:solidFill>
                </a:rPr>
                <a:t>HE</a:t>
              </a:r>
            </a:p>
          </p:txBody>
        </p:sp>
        <p:grpSp>
          <p:nvGrpSpPr>
            <p:cNvPr id="55" name="Group 54">
              <a:extLst>
                <a:ext uri="{FF2B5EF4-FFF2-40B4-BE49-F238E27FC236}">
                  <a16:creationId xmlns:a16="http://schemas.microsoft.com/office/drawing/2014/main" id="{AB6A8D1C-E7F2-43B5-BEC3-C55DE8ABC848}"/>
                </a:ext>
              </a:extLst>
            </p:cNvPr>
            <p:cNvGrpSpPr/>
            <p:nvPr/>
          </p:nvGrpSpPr>
          <p:grpSpPr>
            <a:xfrm>
              <a:off x="247372" y="1807613"/>
              <a:ext cx="2482897" cy="452017"/>
              <a:chOff x="6696075" y="1424010"/>
              <a:chExt cx="4160728" cy="522206"/>
            </a:xfrm>
          </p:grpSpPr>
          <p:sp>
            <p:nvSpPr>
              <p:cNvPr id="64" name="Rounded Rectangle 37">
                <a:extLst>
                  <a:ext uri="{FF2B5EF4-FFF2-40B4-BE49-F238E27FC236}">
                    <a16:creationId xmlns:a16="http://schemas.microsoft.com/office/drawing/2014/main" id="{451B5844-4016-40C2-94CA-6CE4D562D36D}"/>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65" name="Rounded Rectangle 57">
                <a:extLst>
                  <a:ext uri="{FF2B5EF4-FFF2-40B4-BE49-F238E27FC236}">
                    <a16:creationId xmlns:a16="http://schemas.microsoft.com/office/drawing/2014/main" id="{0283675D-C3B8-4F4C-9A5B-6236EF827AB4}"/>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66" name="TextBox 65">
                <a:extLst>
                  <a:ext uri="{FF2B5EF4-FFF2-40B4-BE49-F238E27FC236}">
                    <a16:creationId xmlns:a16="http://schemas.microsoft.com/office/drawing/2014/main" id="{25ED6889-9B49-411B-9A93-0BAF18383FD0}"/>
                  </a:ext>
                </a:extLst>
              </p:cNvPr>
              <p:cNvSpPr txBox="1"/>
              <p:nvPr/>
            </p:nvSpPr>
            <p:spPr>
              <a:xfrm>
                <a:off x="6847023" y="1438153"/>
                <a:ext cx="1102531" cy="508063"/>
              </a:xfrm>
              <a:prstGeom prst="rect">
                <a:avLst/>
              </a:prstGeom>
              <a:noFill/>
            </p:spPr>
            <p:txBody>
              <a:bodyPr wrap="none" rtlCol="0">
                <a:spAutoFit/>
              </a:bodyPr>
              <a:lstStyle/>
              <a:p>
                <a:r>
                  <a:rPr lang="en-US" dirty="0">
                    <a:solidFill>
                      <a:schemeClr val="bg1"/>
                    </a:solidFill>
                  </a:rPr>
                  <a:t>EN</a:t>
                </a:r>
              </a:p>
            </p:txBody>
          </p:sp>
          <p:sp>
            <p:nvSpPr>
              <p:cNvPr id="67" name="TextBox 66">
                <a:extLst>
                  <a:ext uri="{FF2B5EF4-FFF2-40B4-BE49-F238E27FC236}">
                    <a16:creationId xmlns:a16="http://schemas.microsoft.com/office/drawing/2014/main" id="{426787EC-6CA1-47A6-99CC-A402B2BE21C5}"/>
                  </a:ext>
                </a:extLst>
              </p:cNvPr>
              <p:cNvSpPr txBox="1"/>
              <p:nvPr/>
            </p:nvSpPr>
            <p:spPr>
              <a:xfrm>
                <a:off x="9829573" y="1424010"/>
                <a:ext cx="1027230" cy="508063"/>
              </a:xfrm>
              <a:prstGeom prst="rect">
                <a:avLst/>
              </a:prstGeom>
              <a:noFill/>
            </p:spPr>
            <p:txBody>
              <a:bodyPr wrap="none" rtlCol="0">
                <a:spAutoFit/>
              </a:bodyPr>
              <a:lstStyle/>
              <a:p>
                <a:r>
                  <a:rPr lang="en-US" dirty="0">
                    <a:solidFill>
                      <a:schemeClr val="bg1"/>
                    </a:solidFill>
                  </a:rPr>
                  <a:t>FR</a:t>
                </a:r>
              </a:p>
            </p:txBody>
          </p:sp>
          <p:cxnSp>
            <p:nvCxnSpPr>
              <p:cNvPr id="68" name="Straight Arrow Connector 67">
                <a:extLst>
                  <a:ext uri="{FF2B5EF4-FFF2-40B4-BE49-F238E27FC236}">
                    <a16:creationId xmlns:a16="http://schemas.microsoft.com/office/drawing/2014/main" id="{28AA60A0-489A-48C9-9341-065CAA5ED45C}"/>
                  </a:ext>
                </a:extLst>
              </p:cNvPr>
              <p:cNvCxnSpPr>
                <a:stCxn id="64" idx="3"/>
                <a:endCxn id="65" idx="1"/>
              </p:cNvCxnSpPr>
              <p:nvPr/>
            </p:nvCxnSpPr>
            <p:spPr>
              <a:xfrm>
                <a:off x="7793355" y="1690688"/>
                <a:ext cx="1872901" cy="0"/>
              </a:xfrm>
              <a:prstGeom prst="straightConnector1">
                <a:avLst/>
              </a:prstGeom>
              <a:ln w="76200">
                <a:gradFill flip="none" rotWithShape="1">
                  <a:gsLst>
                    <a:gs pos="0">
                      <a:srgbClr val="699C93"/>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a:extLst>
                <a:ext uri="{FF2B5EF4-FFF2-40B4-BE49-F238E27FC236}">
                  <a16:creationId xmlns:a16="http://schemas.microsoft.com/office/drawing/2014/main" id="{7896CEBF-9EC1-47B1-8034-E84930D23916}"/>
                </a:ext>
              </a:extLst>
            </p:cNvPr>
            <p:cNvCxnSpPr>
              <a:cxnSpLocks/>
              <a:stCxn id="64" idx="3"/>
              <a:endCxn id="50" idx="0"/>
            </p:cNvCxnSpPr>
            <p:nvPr/>
          </p:nvCxnSpPr>
          <p:spPr>
            <a:xfrm>
              <a:off x="902169" y="2038447"/>
              <a:ext cx="542516" cy="763366"/>
            </a:xfrm>
            <a:prstGeom prst="straightConnector1">
              <a:avLst/>
            </a:prstGeom>
            <a:ln w="25400">
              <a:gradFill flip="none" rotWithShape="1">
                <a:gsLst>
                  <a:gs pos="0">
                    <a:srgbClr val="699C93"/>
                  </a:gs>
                  <a:gs pos="100000">
                    <a:srgbClr val="2F559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7F7378A-A019-46F5-ABA1-923B75900BCB}"/>
                </a:ext>
              </a:extLst>
            </p:cNvPr>
            <p:cNvCxnSpPr>
              <a:cxnSpLocks/>
              <a:stCxn id="50" idx="0"/>
              <a:endCxn id="65" idx="1"/>
            </p:cNvCxnSpPr>
            <p:nvPr/>
          </p:nvCxnSpPr>
          <p:spPr>
            <a:xfrm flipV="1">
              <a:off x="1444685" y="2038447"/>
              <a:ext cx="575130" cy="763366"/>
            </a:xfrm>
            <a:prstGeom prst="straightConnector1">
              <a:avLst/>
            </a:prstGeom>
            <a:ln w="25400">
              <a:gradFill flip="none" rotWithShape="1">
                <a:gsLst>
                  <a:gs pos="0">
                    <a:srgbClr val="2F5597"/>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70" name="Table 69">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1131549038"/>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71" name="Straight Connector 70">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Results: IWSLT</a:t>
            </a:r>
          </a:p>
        </p:txBody>
      </p:sp>
      <p:grpSp>
        <p:nvGrpSpPr>
          <p:cNvPr id="86" name="Group 85">
            <a:extLst>
              <a:ext uri="{FF2B5EF4-FFF2-40B4-BE49-F238E27FC236}">
                <a16:creationId xmlns:a16="http://schemas.microsoft.com/office/drawing/2014/main" id="{FC39A3B2-4095-481B-9B76-5BFF59F15BA5}"/>
              </a:ext>
            </a:extLst>
          </p:cNvPr>
          <p:cNvGrpSpPr/>
          <p:nvPr/>
        </p:nvGrpSpPr>
        <p:grpSpPr>
          <a:xfrm>
            <a:off x="848954" y="4634757"/>
            <a:ext cx="1682947" cy="1204281"/>
            <a:chOff x="247372" y="1807613"/>
            <a:chExt cx="2482897" cy="1433975"/>
          </a:xfrm>
        </p:grpSpPr>
        <p:sp>
          <p:nvSpPr>
            <p:cNvPr id="87" name="Rounded Rectangle 37">
              <a:extLst>
                <a:ext uri="{FF2B5EF4-FFF2-40B4-BE49-F238E27FC236}">
                  <a16:creationId xmlns:a16="http://schemas.microsoft.com/office/drawing/2014/main" id="{8C64C676-0AE3-4A7A-85F2-8CA565904CF9}"/>
                </a:ext>
              </a:extLst>
            </p:cNvPr>
            <p:cNvSpPr/>
            <p:nvPr/>
          </p:nvSpPr>
          <p:spPr>
            <a:xfrm>
              <a:off x="1062095" y="2841338"/>
              <a:ext cx="776287" cy="385612"/>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88" name="TextBox 87">
              <a:extLst>
                <a:ext uri="{FF2B5EF4-FFF2-40B4-BE49-F238E27FC236}">
                  <a16:creationId xmlns:a16="http://schemas.microsoft.com/office/drawing/2014/main" id="{AAAD55D8-A37A-4BCE-844A-3E364F2B7061}"/>
                </a:ext>
              </a:extLst>
            </p:cNvPr>
            <p:cNvSpPr txBox="1"/>
            <p:nvPr/>
          </p:nvSpPr>
          <p:spPr>
            <a:xfrm>
              <a:off x="1081430" y="2801813"/>
              <a:ext cx="726514" cy="439775"/>
            </a:xfrm>
            <a:prstGeom prst="rect">
              <a:avLst/>
            </a:prstGeom>
            <a:noFill/>
          </p:spPr>
          <p:txBody>
            <a:bodyPr wrap="none" rtlCol="0">
              <a:spAutoFit/>
            </a:bodyPr>
            <a:lstStyle>
              <a:defPPr>
                <a:defRPr lang="en-US"/>
              </a:defPPr>
              <a:lvl1pPr>
                <a:defRPr sz="2400"/>
              </a:lvl1pPr>
            </a:lstStyle>
            <a:p>
              <a:pPr algn="ctr"/>
              <a:r>
                <a:rPr lang="en-US" sz="1800" dirty="0">
                  <a:solidFill>
                    <a:schemeClr val="bg1"/>
                  </a:solidFill>
                </a:rPr>
                <a:t>RO</a:t>
              </a:r>
            </a:p>
          </p:txBody>
        </p:sp>
        <p:grpSp>
          <p:nvGrpSpPr>
            <p:cNvPr id="89" name="Group 88">
              <a:extLst>
                <a:ext uri="{FF2B5EF4-FFF2-40B4-BE49-F238E27FC236}">
                  <a16:creationId xmlns:a16="http://schemas.microsoft.com/office/drawing/2014/main" id="{6060F6C0-976C-4069-9158-82FB1014738E}"/>
                </a:ext>
              </a:extLst>
            </p:cNvPr>
            <p:cNvGrpSpPr/>
            <p:nvPr/>
          </p:nvGrpSpPr>
          <p:grpSpPr>
            <a:xfrm>
              <a:off x="247372" y="1807613"/>
              <a:ext cx="2482897" cy="452017"/>
              <a:chOff x="6696075" y="1424010"/>
              <a:chExt cx="4160728" cy="522206"/>
            </a:xfrm>
          </p:grpSpPr>
          <p:sp>
            <p:nvSpPr>
              <p:cNvPr id="92" name="Rounded Rectangle 37">
                <a:extLst>
                  <a:ext uri="{FF2B5EF4-FFF2-40B4-BE49-F238E27FC236}">
                    <a16:creationId xmlns:a16="http://schemas.microsoft.com/office/drawing/2014/main" id="{65A123CF-03FA-4632-A954-B48846A5DF24}"/>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93" name="Rounded Rectangle 57">
                <a:extLst>
                  <a:ext uri="{FF2B5EF4-FFF2-40B4-BE49-F238E27FC236}">
                    <a16:creationId xmlns:a16="http://schemas.microsoft.com/office/drawing/2014/main" id="{4F822EBB-8A25-4BC4-BB42-B889667981E7}"/>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94" name="TextBox 93">
                <a:extLst>
                  <a:ext uri="{FF2B5EF4-FFF2-40B4-BE49-F238E27FC236}">
                    <a16:creationId xmlns:a16="http://schemas.microsoft.com/office/drawing/2014/main" id="{46FD19D2-F8D6-497C-83A6-4FE65F024869}"/>
                  </a:ext>
                </a:extLst>
              </p:cNvPr>
              <p:cNvSpPr txBox="1"/>
              <p:nvPr/>
            </p:nvSpPr>
            <p:spPr>
              <a:xfrm>
                <a:off x="6847023" y="1438153"/>
                <a:ext cx="1102531" cy="508063"/>
              </a:xfrm>
              <a:prstGeom prst="rect">
                <a:avLst/>
              </a:prstGeom>
              <a:noFill/>
            </p:spPr>
            <p:txBody>
              <a:bodyPr wrap="none" rtlCol="0">
                <a:spAutoFit/>
              </a:bodyPr>
              <a:lstStyle/>
              <a:p>
                <a:r>
                  <a:rPr lang="en-US" dirty="0">
                    <a:solidFill>
                      <a:schemeClr val="bg1"/>
                    </a:solidFill>
                  </a:rPr>
                  <a:t>EN</a:t>
                </a:r>
              </a:p>
            </p:txBody>
          </p:sp>
          <p:sp>
            <p:nvSpPr>
              <p:cNvPr id="95" name="TextBox 94">
                <a:extLst>
                  <a:ext uri="{FF2B5EF4-FFF2-40B4-BE49-F238E27FC236}">
                    <a16:creationId xmlns:a16="http://schemas.microsoft.com/office/drawing/2014/main" id="{D9E3EB76-2B53-49D5-9A20-302609B82F9A}"/>
                  </a:ext>
                </a:extLst>
              </p:cNvPr>
              <p:cNvSpPr txBox="1"/>
              <p:nvPr/>
            </p:nvSpPr>
            <p:spPr>
              <a:xfrm>
                <a:off x="9829573" y="1424010"/>
                <a:ext cx="1027230" cy="508063"/>
              </a:xfrm>
              <a:prstGeom prst="rect">
                <a:avLst/>
              </a:prstGeom>
              <a:noFill/>
            </p:spPr>
            <p:txBody>
              <a:bodyPr wrap="none" rtlCol="0">
                <a:spAutoFit/>
              </a:bodyPr>
              <a:lstStyle/>
              <a:p>
                <a:r>
                  <a:rPr lang="en-US" dirty="0">
                    <a:solidFill>
                      <a:schemeClr val="bg1"/>
                    </a:solidFill>
                  </a:rPr>
                  <a:t>FR</a:t>
                </a:r>
              </a:p>
            </p:txBody>
          </p:sp>
          <p:cxnSp>
            <p:nvCxnSpPr>
              <p:cNvPr id="96" name="Straight Arrow Connector 95">
                <a:extLst>
                  <a:ext uri="{FF2B5EF4-FFF2-40B4-BE49-F238E27FC236}">
                    <a16:creationId xmlns:a16="http://schemas.microsoft.com/office/drawing/2014/main" id="{F5C3D1AF-73DB-45EE-A1AA-67D07581E9D5}"/>
                  </a:ext>
                </a:extLst>
              </p:cNvPr>
              <p:cNvCxnSpPr>
                <a:stCxn id="92" idx="3"/>
                <a:endCxn id="93" idx="1"/>
              </p:cNvCxnSpPr>
              <p:nvPr/>
            </p:nvCxnSpPr>
            <p:spPr>
              <a:xfrm>
                <a:off x="7793355" y="1690688"/>
                <a:ext cx="1872901" cy="0"/>
              </a:xfrm>
              <a:prstGeom prst="straightConnector1">
                <a:avLst/>
              </a:prstGeom>
              <a:ln w="76200">
                <a:gradFill flip="none" rotWithShape="1">
                  <a:gsLst>
                    <a:gs pos="0">
                      <a:srgbClr val="699C93"/>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a:extLst>
                <a:ext uri="{FF2B5EF4-FFF2-40B4-BE49-F238E27FC236}">
                  <a16:creationId xmlns:a16="http://schemas.microsoft.com/office/drawing/2014/main" id="{EEBC21E2-16F8-4AB7-8C63-22C16895E74A}"/>
                </a:ext>
              </a:extLst>
            </p:cNvPr>
            <p:cNvCxnSpPr>
              <a:cxnSpLocks/>
              <a:stCxn id="92" idx="3"/>
              <a:endCxn id="88" idx="0"/>
            </p:cNvCxnSpPr>
            <p:nvPr/>
          </p:nvCxnSpPr>
          <p:spPr>
            <a:xfrm>
              <a:off x="902169" y="2038447"/>
              <a:ext cx="542516" cy="763366"/>
            </a:xfrm>
            <a:prstGeom prst="straightConnector1">
              <a:avLst/>
            </a:prstGeom>
            <a:ln w="25400">
              <a:gradFill flip="none" rotWithShape="1">
                <a:gsLst>
                  <a:gs pos="0">
                    <a:srgbClr val="699C93"/>
                  </a:gs>
                  <a:gs pos="100000">
                    <a:srgbClr val="2F559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7976356-4201-4E6E-BEBA-9C9B736EF954}"/>
                </a:ext>
              </a:extLst>
            </p:cNvPr>
            <p:cNvCxnSpPr>
              <a:cxnSpLocks/>
              <a:stCxn id="88" idx="0"/>
              <a:endCxn id="93" idx="1"/>
            </p:cNvCxnSpPr>
            <p:nvPr/>
          </p:nvCxnSpPr>
          <p:spPr>
            <a:xfrm flipV="1">
              <a:off x="1444685" y="2038447"/>
              <a:ext cx="575130" cy="763366"/>
            </a:xfrm>
            <a:prstGeom prst="straightConnector1">
              <a:avLst/>
            </a:prstGeom>
            <a:ln w="25400">
              <a:gradFill flip="none" rotWithShape="1">
                <a:gsLst>
                  <a:gs pos="0">
                    <a:srgbClr val="2F5597"/>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247D2FB4-7108-40A4-BDC3-5D59217EC71A}"/>
              </a:ext>
            </a:extLst>
          </p:cNvPr>
          <p:cNvSpPr txBox="1"/>
          <p:nvPr/>
        </p:nvSpPr>
        <p:spPr>
          <a:xfrm>
            <a:off x="3781524" y="4677923"/>
            <a:ext cx="555229" cy="307777"/>
          </a:xfrm>
          <a:prstGeom prst="rect">
            <a:avLst/>
          </a:prstGeom>
          <a:noFill/>
        </p:spPr>
        <p:txBody>
          <a:bodyPr wrap="square" rtlCol="0">
            <a:spAutoFit/>
          </a:bodyPr>
          <a:lstStyle/>
          <a:p>
            <a:r>
              <a:rPr lang="en-US" sz="1400" b="1" dirty="0">
                <a:solidFill>
                  <a:srgbClr val="FF0000"/>
                </a:solidFill>
              </a:rPr>
              <a:t>+1.8</a:t>
            </a:r>
          </a:p>
        </p:txBody>
      </p:sp>
      <p:cxnSp>
        <p:nvCxnSpPr>
          <p:cNvPr id="98" name="Straight Arrow Connector 97">
            <a:extLst>
              <a:ext uri="{FF2B5EF4-FFF2-40B4-BE49-F238E27FC236}">
                <a16:creationId xmlns:a16="http://schemas.microsoft.com/office/drawing/2014/main" id="{9CA3D2D8-A8CD-44D3-A857-8B68B0039ECE}"/>
              </a:ext>
            </a:extLst>
          </p:cNvPr>
          <p:cNvCxnSpPr>
            <a:cxnSpLocks/>
          </p:cNvCxnSpPr>
          <p:nvPr/>
        </p:nvCxnSpPr>
        <p:spPr>
          <a:xfrm flipV="1">
            <a:off x="4298245" y="4548249"/>
            <a:ext cx="0" cy="499772"/>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AA762D4-BFED-43A7-8EA1-3A41DFF1B431}"/>
              </a:ext>
            </a:extLst>
          </p:cNvPr>
          <p:cNvCxnSpPr>
            <a:cxnSpLocks/>
          </p:cNvCxnSpPr>
          <p:nvPr/>
        </p:nvCxnSpPr>
        <p:spPr>
          <a:xfrm>
            <a:off x="4015446" y="5048020"/>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062244" y="1437932"/>
            <a:ext cx="0" cy="201778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0" name="Straight Arrow Connector 99"/>
          <p:cNvCxnSpPr/>
          <p:nvPr/>
        </p:nvCxnSpPr>
        <p:spPr>
          <a:xfrm flipV="1">
            <a:off x="3085994" y="3934712"/>
            <a:ext cx="0" cy="216920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2520354" y="1368631"/>
            <a:ext cx="638806" cy="307777"/>
          </a:xfrm>
          <a:prstGeom prst="rect">
            <a:avLst/>
          </a:prstGeom>
          <a:noFill/>
        </p:spPr>
        <p:txBody>
          <a:bodyPr wrap="square" rtlCol="0">
            <a:spAutoFit/>
          </a:bodyPr>
          <a:lstStyle/>
          <a:p>
            <a:r>
              <a:rPr lang="en-US" altLang="zh-CN" sz="1400" dirty="0"/>
              <a:t>BLEU</a:t>
            </a:r>
            <a:endParaRPr lang="zh-CN" altLang="en-US" sz="1400" dirty="0"/>
          </a:p>
        </p:txBody>
      </p:sp>
      <p:sp>
        <p:nvSpPr>
          <p:cNvPr id="101" name="TextBox 100"/>
          <p:cNvSpPr txBox="1"/>
          <p:nvPr/>
        </p:nvSpPr>
        <p:spPr>
          <a:xfrm>
            <a:off x="2482629" y="3979509"/>
            <a:ext cx="638806" cy="307777"/>
          </a:xfrm>
          <a:prstGeom prst="rect">
            <a:avLst/>
          </a:prstGeom>
          <a:noFill/>
        </p:spPr>
        <p:txBody>
          <a:bodyPr wrap="square" rtlCol="0">
            <a:spAutoFit/>
          </a:bodyPr>
          <a:lstStyle/>
          <a:p>
            <a:r>
              <a:rPr lang="en-US" altLang="zh-CN" sz="1400" dirty="0"/>
              <a:t>BLEU</a:t>
            </a:r>
            <a:endParaRPr lang="zh-CN" altLang="en-US" sz="1400" dirty="0"/>
          </a:p>
        </p:txBody>
      </p:sp>
      <p:sp>
        <p:nvSpPr>
          <p:cNvPr id="137" name="TextBox 136">
            <a:extLst>
              <a:ext uri="{FF2B5EF4-FFF2-40B4-BE49-F238E27FC236}">
                <a16:creationId xmlns:a16="http://schemas.microsoft.com/office/drawing/2014/main" id="{247D2FB4-7108-40A4-BDC3-5D59217EC71A}"/>
              </a:ext>
            </a:extLst>
          </p:cNvPr>
          <p:cNvSpPr txBox="1"/>
          <p:nvPr/>
        </p:nvSpPr>
        <p:spPr>
          <a:xfrm>
            <a:off x="3910175" y="2122747"/>
            <a:ext cx="555229" cy="307777"/>
          </a:xfrm>
          <a:prstGeom prst="rect">
            <a:avLst/>
          </a:prstGeom>
          <a:noFill/>
        </p:spPr>
        <p:txBody>
          <a:bodyPr wrap="square" rtlCol="0">
            <a:spAutoFit/>
          </a:bodyPr>
          <a:lstStyle/>
          <a:p>
            <a:r>
              <a:rPr lang="en-US" sz="1400" b="1" dirty="0">
                <a:solidFill>
                  <a:srgbClr val="FF0000"/>
                </a:solidFill>
              </a:rPr>
              <a:t>+1.2</a:t>
            </a:r>
          </a:p>
        </p:txBody>
      </p:sp>
      <p:cxnSp>
        <p:nvCxnSpPr>
          <p:cNvPr id="138" name="Straight Arrow Connector 137">
            <a:extLst>
              <a:ext uri="{FF2B5EF4-FFF2-40B4-BE49-F238E27FC236}">
                <a16:creationId xmlns:a16="http://schemas.microsoft.com/office/drawing/2014/main" id="{9CA3D2D8-A8CD-44D3-A857-8B68B0039ECE}"/>
              </a:ext>
            </a:extLst>
          </p:cNvPr>
          <p:cNvCxnSpPr>
            <a:cxnSpLocks/>
          </p:cNvCxnSpPr>
          <p:nvPr/>
        </p:nvCxnSpPr>
        <p:spPr>
          <a:xfrm flipV="1">
            <a:off x="4403146" y="1968963"/>
            <a:ext cx="0" cy="524232"/>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AA762D4-BFED-43A7-8EA1-3A41DFF1B431}"/>
              </a:ext>
            </a:extLst>
          </p:cNvPr>
          <p:cNvCxnSpPr>
            <a:cxnSpLocks/>
          </p:cNvCxnSpPr>
          <p:nvPr/>
        </p:nvCxnSpPr>
        <p:spPr>
          <a:xfrm>
            <a:off x="4108667" y="2513610"/>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247D2FB4-7108-40A4-BDC3-5D59217EC71A}"/>
              </a:ext>
            </a:extLst>
          </p:cNvPr>
          <p:cNvSpPr txBox="1"/>
          <p:nvPr/>
        </p:nvSpPr>
        <p:spPr>
          <a:xfrm>
            <a:off x="4387780" y="1662152"/>
            <a:ext cx="555229" cy="307777"/>
          </a:xfrm>
          <a:prstGeom prst="rect">
            <a:avLst/>
          </a:prstGeom>
          <a:noFill/>
        </p:spPr>
        <p:txBody>
          <a:bodyPr wrap="square" rtlCol="0">
            <a:spAutoFit/>
          </a:bodyPr>
          <a:lstStyle/>
          <a:p>
            <a:r>
              <a:rPr lang="en-US" sz="1400" b="1" dirty="0">
                <a:solidFill>
                  <a:srgbClr val="FF0000"/>
                </a:solidFill>
              </a:rPr>
              <a:t>+1.2</a:t>
            </a:r>
          </a:p>
        </p:txBody>
      </p:sp>
      <p:cxnSp>
        <p:nvCxnSpPr>
          <p:cNvPr id="141" name="Straight Arrow Connector 140">
            <a:extLst>
              <a:ext uri="{FF2B5EF4-FFF2-40B4-BE49-F238E27FC236}">
                <a16:creationId xmlns:a16="http://schemas.microsoft.com/office/drawing/2014/main" id="{9CA3D2D8-A8CD-44D3-A857-8B68B0039ECE}"/>
              </a:ext>
            </a:extLst>
          </p:cNvPr>
          <p:cNvCxnSpPr>
            <a:cxnSpLocks/>
          </p:cNvCxnSpPr>
          <p:nvPr/>
        </p:nvCxnSpPr>
        <p:spPr>
          <a:xfrm flipV="1">
            <a:off x="4856702" y="1634641"/>
            <a:ext cx="0" cy="537156"/>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AA762D4-BFED-43A7-8EA1-3A41DFF1B431}"/>
              </a:ext>
            </a:extLst>
          </p:cNvPr>
          <p:cNvCxnSpPr>
            <a:cxnSpLocks/>
          </p:cNvCxnSpPr>
          <p:nvPr/>
        </p:nvCxnSpPr>
        <p:spPr>
          <a:xfrm>
            <a:off x="4597849" y="2171797"/>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108" name="Chart 107">
            <a:extLst>
              <a:ext uri="{FF2B5EF4-FFF2-40B4-BE49-F238E27FC236}">
                <a16:creationId xmlns:a16="http://schemas.microsoft.com/office/drawing/2014/main" id="{A2B2B07C-6673-481E-8C08-6C21C37095D6}"/>
              </a:ext>
            </a:extLst>
          </p:cNvPr>
          <p:cNvGraphicFramePr/>
          <p:nvPr>
            <p:extLst>
              <p:ext uri="{D42A27DB-BD31-4B8C-83A1-F6EECF244321}">
                <p14:modId xmlns:p14="http://schemas.microsoft.com/office/powerpoint/2010/main" val="2682378275"/>
              </p:ext>
            </p:extLst>
          </p:nvPr>
        </p:nvGraphicFramePr>
        <p:xfrm>
          <a:off x="7408732" y="1436921"/>
          <a:ext cx="2284588"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9" name="Chart 108">
            <a:extLst>
              <a:ext uri="{FF2B5EF4-FFF2-40B4-BE49-F238E27FC236}">
                <a16:creationId xmlns:a16="http://schemas.microsoft.com/office/drawing/2014/main" id="{C495288D-B5F4-440F-A038-B5702C042092}"/>
              </a:ext>
            </a:extLst>
          </p:cNvPr>
          <p:cNvGraphicFramePr/>
          <p:nvPr>
            <p:extLst>
              <p:ext uri="{D42A27DB-BD31-4B8C-83A1-F6EECF244321}">
                <p14:modId xmlns:p14="http://schemas.microsoft.com/office/powerpoint/2010/main" val="4176374283"/>
              </p:ext>
            </p:extLst>
          </p:nvPr>
        </p:nvGraphicFramePr>
        <p:xfrm>
          <a:off x="9646050" y="1436921"/>
          <a:ext cx="2286000" cy="2286000"/>
        </p:xfrm>
        <a:graphic>
          <a:graphicData uri="http://schemas.openxmlformats.org/drawingml/2006/chart">
            <c:chart xmlns:c="http://schemas.openxmlformats.org/drawingml/2006/chart" xmlns:r="http://schemas.openxmlformats.org/officeDocument/2006/relationships" r:id="rId7"/>
          </a:graphicData>
        </a:graphic>
      </p:graphicFrame>
      <p:sp>
        <p:nvSpPr>
          <p:cNvPr id="156" name="TextBox 155">
            <a:extLst>
              <a:ext uri="{FF2B5EF4-FFF2-40B4-BE49-F238E27FC236}">
                <a16:creationId xmlns:a16="http://schemas.microsoft.com/office/drawing/2014/main" id="{247D2FB4-7108-40A4-BDC3-5D59217EC71A}"/>
              </a:ext>
            </a:extLst>
          </p:cNvPr>
          <p:cNvSpPr txBox="1"/>
          <p:nvPr/>
        </p:nvSpPr>
        <p:spPr>
          <a:xfrm>
            <a:off x="6012514" y="2121944"/>
            <a:ext cx="555229" cy="307777"/>
          </a:xfrm>
          <a:prstGeom prst="rect">
            <a:avLst/>
          </a:prstGeom>
          <a:noFill/>
        </p:spPr>
        <p:txBody>
          <a:bodyPr wrap="square" rtlCol="0">
            <a:spAutoFit/>
          </a:bodyPr>
          <a:lstStyle/>
          <a:p>
            <a:r>
              <a:rPr lang="en-US" sz="1400" b="1" dirty="0">
                <a:solidFill>
                  <a:srgbClr val="FF0000"/>
                </a:solidFill>
              </a:rPr>
              <a:t>+0.8</a:t>
            </a:r>
          </a:p>
        </p:txBody>
      </p:sp>
      <p:cxnSp>
        <p:nvCxnSpPr>
          <p:cNvPr id="157" name="Straight Arrow Connector 156">
            <a:extLst>
              <a:ext uri="{FF2B5EF4-FFF2-40B4-BE49-F238E27FC236}">
                <a16:creationId xmlns:a16="http://schemas.microsoft.com/office/drawing/2014/main" id="{9CA3D2D8-A8CD-44D3-A857-8B68B0039ECE}"/>
              </a:ext>
            </a:extLst>
          </p:cNvPr>
          <p:cNvCxnSpPr>
            <a:cxnSpLocks/>
          </p:cNvCxnSpPr>
          <p:nvPr/>
        </p:nvCxnSpPr>
        <p:spPr>
          <a:xfrm flipV="1">
            <a:off x="6493521" y="2012668"/>
            <a:ext cx="0" cy="50193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AA762D4-BFED-43A7-8EA1-3A41DFF1B431}"/>
              </a:ext>
            </a:extLst>
          </p:cNvPr>
          <p:cNvCxnSpPr>
            <a:cxnSpLocks/>
          </p:cNvCxnSpPr>
          <p:nvPr/>
        </p:nvCxnSpPr>
        <p:spPr>
          <a:xfrm>
            <a:off x="6234668" y="2526074"/>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247D2FB4-7108-40A4-BDC3-5D59217EC71A}"/>
              </a:ext>
            </a:extLst>
          </p:cNvPr>
          <p:cNvSpPr txBox="1"/>
          <p:nvPr/>
        </p:nvSpPr>
        <p:spPr>
          <a:xfrm>
            <a:off x="6430797" y="1742966"/>
            <a:ext cx="555229" cy="307777"/>
          </a:xfrm>
          <a:prstGeom prst="rect">
            <a:avLst/>
          </a:prstGeom>
          <a:noFill/>
        </p:spPr>
        <p:txBody>
          <a:bodyPr wrap="square" rtlCol="0">
            <a:spAutoFit/>
          </a:bodyPr>
          <a:lstStyle/>
          <a:p>
            <a:r>
              <a:rPr lang="en-US" sz="1400" b="1" dirty="0">
                <a:solidFill>
                  <a:srgbClr val="FF0000"/>
                </a:solidFill>
              </a:rPr>
              <a:t>+1.4</a:t>
            </a:r>
          </a:p>
        </p:txBody>
      </p:sp>
      <p:cxnSp>
        <p:nvCxnSpPr>
          <p:cNvPr id="160" name="Straight Arrow Connector 159">
            <a:extLst>
              <a:ext uri="{FF2B5EF4-FFF2-40B4-BE49-F238E27FC236}">
                <a16:creationId xmlns:a16="http://schemas.microsoft.com/office/drawing/2014/main" id="{9CA3D2D8-A8CD-44D3-A857-8B68B0039ECE}"/>
              </a:ext>
            </a:extLst>
          </p:cNvPr>
          <p:cNvCxnSpPr>
            <a:cxnSpLocks/>
          </p:cNvCxnSpPr>
          <p:nvPr/>
        </p:nvCxnSpPr>
        <p:spPr>
          <a:xfrm flipV="1">
            <a:off x="6911742" y="1634641"/>
            <a:ext cx="0" cy="819270"/>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AA762D4-BFED-43A7-8EA1-3A41DFF1B431}"/>
              </a:ext>
            </a:extLst>
          </p:cNvPr>
          <p:cNvCxnSpPr>
            <a:cxnSpLocks/>
          </p:cNvCxnSpPr>
          <p:nvPr/>
        </p:nvCxnSpPr>
        <p:spPr>
          <a:xfrm>
            <a:off x="6652889" y="2453911"/>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47D2FB4-7108-40A4-BDC3-5D59217EC71A}"/>
              </a:ext>
            </a:extLst>
          </p:cNvPr>
          <p:cNvSpPr txBox="1"/>
          <p:nvPr/>
        </p:nvSpPr>
        <p:spPr>
          <a:xfrm>
            <a:off x="8294396" y="2156983"/>
            <a:ext cx="555229" cy="307777"/>
          </a:xfrm>
          <a:prstGeom prst="rect">
            <a:avLst/>
          </a:prstGeom>
          <a:noFill/>
        </p:spPr>
        <p:txBody>
          <a:bodyPr wrap="square" rtlCol="0">
            <a:spAutoFit/>
          </a:bodyPr>
          <a:lstStyle/>
          <a:p>
            <a:r>
              <a:rPr lang="en-US" sz="1400" b="1" dirty="0">
                <a:solidFill>
                  <a:srgbClr val="FF0000"/>
                </a:solidFill>
              </a:rPr>
              <a:t>+0.7</a:t>
            </a:r>
          </a:p>
        </p:txBody>
      </p:sp>
      <p:cxnSp>
        <p:nvCxnSpPr>
          <p:cNvPr id="163" name="Straight Arrow Connector 162">
            <a:extLst>
              <a:ext uri="{FF2B5EF4-FFF2-40B4-BE49-F238E27FC236}">
                <a16:creationId xmlns:a16="http://schemas.microsoft.com/office/drawing/2014/main" id="{9CA3D2D8-A8CD-44D3-A857-8B68B0039ECE}"/>
              </a:ext>
            </a:extLst>
          </p:cNvPr>
          <p:cNvCxnSpPr>
            <a:cxnSpLocks/>
          </p:cNvCxnSpPr>
          <p:nvPr/>
        </p:nvCxnSpPr>
        <p:spPr>
          <a:xfrm flipV="1">
            <a:off x="8737126" y="2136571"/>
            <a:ext cx="0" cy="304818"/>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0AA762D4-BFED-43A7-8EA1-3A41DFF1B431}"/>
              </a:ext>
            </a:extLst>
          </p:cNvPr>
          <p:cNvCxnSpPr>
            <a:cxnSpLocks/>
          </p:cNvCxnSpPr>
          <p:nvPr/>
        </p:nvCxnSpPr>
        <p:spPr>
          <a:xfrm>
            <a:off x="8478273" y="2466117"/>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47D2FB4-7108-40A4-BDC3-5D59217EC71A}"/>
              </a:ext>
            </a:extLst>
          </p:cNvPr>
          <p:cNvSpPr txBox="1"/>
          <p:nvPr/>
        </p:nvSpPr>
        <p:spPr>
          <a:xfrm>
            <a:off x="8685600" y="1835182"/>
            <a:ext cx="555229" cy="307777"/>
          </a:xfrm>
          <a:prstGeom prst="rect">
            <a:avLst/>
          </a:prstGeom>
          <a:noFill/>
        </p:spPr>
        <p:txBody>
          <a:bodyPr wrap="square" rtlCol="0">
            <a:spAutoFit/>
          </a:bodyPr>
          <a:lstStyle/>
          <a:p>
            <a:r>
              <a:rPr lang="en-US" sz="1400" b="1" dirty="0">
                <a:solidFill>
                  <a:srgbClr val="FF0000"/>
                </a:solidFill>
              </a:rPr>
              <a:t>+1.2</a:t>
            </a:r>
          </a:p>
        </p:txBody>
      </p:sp>
      <p:cxnSp>
        <p:nvCxnSpPr>
          <p:cNvPr id="166" name="Straight Arrow Connector 165">
            <a:extLst>
              <a:ext uri="{FF2B5EF4-FFF2-40B4-BE49-F238E27FC236}">
                <a16:creationId xmlns:a16="http://schemas.microsoft.com/office/drawing/2014/main" id="{9CA3D2D8-A8CD-44D3-A857-8B68B0039ECE}"/>
              </a:ext>
            </a:extLst>
          </p:cNvPr>
          <p:cNvCxnSpPr>
            <a:cxnSpLocks/>
          </p:cNvCxnSpPr>
          <p:nvPr/>
        </p:nvCxnSpPr>
        <p:spPr>
          <a:xfrm flipV="1">
            <a:off x="9155347" y="1780445"/>
            <a:ext cx="0" cy="600257"/>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AA762D4-BFED-43A7-8EA1-3A41DFF1B431}"/>
              </a:ext>
            </a:extLst>
          </p:cNvPr>
          <p:cNvCxnSpPr>
            <a:cxnSpLocks/>
          </p:cNvCxnSpPr>
          <p:nvPr/>
        </p:nvCxnSpPr>
        <p:spPr>
          <a:xfrm>
            <a:off x="8896494" y="2343700"/>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247D2FB4-7108-40A4-BDC3-5D59217EC71A}"/>
              </a:ext>
            </a:extLst>
          </p:cNvPr>
          <p:cNvSpPr txBox="1"/>
          <p:nvPr/>
        </p:nvSpPr>
        <p:spPr>
          <a:xfrm>
            <a:off x="10459032" y="2193196"/>
            <a:ext cx="555229" cy="307777"/>
          </a:xfrm>
          <a:prstGeom prst="rect">
            <a:avLst/>
          </a:prstGeom>
          <a:noFill/>
        </p:spPr>
        <p:txBody>
          <a:bodyPr wrap="square" rtlCol="0">
            <a:spAutoFit/>
          </a:bodyPr>
          <a:lstStyle/>
          <a:p>
            <a:r>
              <a:rPr lang="en-US" sz="1400" b="1" dirty="0">
                <a:solidFill>
                  <a:srgbClr val="FF0000"/>
                </a:solidFill>
              </a:rPr>
              <a:t>+0.6</a:t>
            </a:r>
          </a:p>
        </p:txBody>
      </p:sp>
      <p:cxnSp>
        <p:nvCxnSpPr>
          <p:cNvPr id="169" name="Straight Arrow Connector 168">
            <a:extLst>
              <a:ext uri="{FF2B5EF4-FFF2-40B4-BE49-F238E27FC236}">
                <a16:creationId xmlns:a16="http://schemas.microsoft.com/office/drawing/2014/main" id="{9CA3D2D8-A8CD-44D3-A857-8B68B0039ECE}"/>
              </a:ext>
            </a:extLst>
          </p:cNvPr>
          <p:cNvCxnSpPr>
            <a:cxnSpLocks/>
          </p:cNvCxnSpPr>
          <p:nvPr/>
        </p:nvCxnSpPr>
        <p:spPr>
          <a:xfrm flipV="1">
            <a:off x="10959310" y="2193196"/>
            <a:ext cx="0" cy="284406"/>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AA762D4-BFED-43A7-8EA1-3A41DFF1B431}"/>
              </a:ext>
            </a:extLst>
          </p:cNvPr>
          <p:cNvCxnSpPr>
            <a:cxnSpLocks/>
          </p:cNvCxnSpPr>
          <p:nvPr/>
        </p:nvCxnSpPr>
        <p:spPr>
          <a:xfrm>
            <a:off x="10700457" y="2489078"/>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247D2FB4-7108-40A4-BDC3-5D59217EC71A}"/>
              </a:ext>
            </a:extLst>
          </p:cNvPr>
          <p:cNvSpPr txBox="1"/>
          <p:nvPr/>
        </p:nvSpPr>
        <p:spPr>
          <a:xfrm>
            <a:off x="10907784" y="1871395"/>
            <a:ext cx="555229" cy="307777"/>
          </a:xfrm>
          <a:prstGeom prst="rect">
            <a:avLst/>
          </a:prstGeom>
          <a:noFill/>
        </p:spPr>
        <p:txBody>
          <a:bodyPr wrap="square" rtlCol="0">
            <a:spAutoFit/>
          </a:bodyPr>
          <a:lstStyle/>
          <a:p>
            <a:r>
              <a:rPr lang="en-US" sz="1400" b="1" dirty="0">
                <a:solidFill>
                  <a:srgbClr val="FF0000"/>
                </a:solidFill>
              </a:rPr>
              <a:t>+1.6</a:t>
            </a:r>
          </a:p>
        </p:txBody>
      </p:sp>
      <p:cxnSp>
        <p:nvCxnSpPr>
          <p:cNvPr id="172" name="Straight Arrow Connector 171">
            <a:extLst>
              <a:ext uri="{FF2B5EF4-FFF2-40B4-BE49-F238E27FC236}">
                <a16:creationId xmlns:a16="http://schemas.microsoft.com/office/drawing/2014/main" id="{9CA3D2D8-A8CD-44D3-A857-8B68B0039ECE}"/>
              </a:ext>
            </a:extLst>
          </p:cNvPr>
          <p:cNvCxnSpPr>
            <a:cxnSpLocks/>
          </p:cNvCxnSpPr>
          <p:nvPr/>
        </p:nvCxnSpPr>
        <p:spPr>
          <a:xfrm flipV="1">
            <a:off x="11377531" y="1816040"/>
            <a:ext cx="0" cy="826505"/>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AA762D4-BFED-43A7-8EA1-3A41DFF1B431}"/>
              </a:ext>
            </a:extLst>
          </p:cNvPr>
          <p:cNvCxnSpPr>
            <a:cxnSpLocks/>
          </p:cNvCxnSpPr>
          <p:nvPr/>
        </p:nvCxnSpPr>
        <p:spPr>
          <a:xfrm>
            <a:off x="11118678" y="2655796"/>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175" name="Chart 174">
            <a:extLst>
              <a:ext uri="{FF2B5EF4-FFF2-40B4-BE49-F238E27FC236}">
                <a16:creationId xmlns:a16="http://schemas.microsoft.com/office/drawing/2014/main" id="{D8D56458-96D3-4002-922C-1E3B1DB92FF2}"/>
              </a:ext>
            </a:extLst>
          </p:cNvPr>
          <p:cNvGraphicFramePr/>
          <p:nvPr>
            <p:extLst>
              <p:ext uri="{D42A27DB-BD31-4B8C-83A1-F6EECF244321}">
                <p14:modId xmlns:p14="http://schemas.microsoft.com/office/powerpoint/2010/main" val="410270725"/>
              </p:ext>
            </p:extLst>
          </p:nvPr>
        </p:nvGraphicFramePr>
        <p:xfrm>
          <a:off x="5157750" y="4098023"/>
          <a:ext cx="2286000" cy="228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6" name="Chart 175">
            <a:extLst>
              <a:ext uri="{FF2B5EF4-FFF2-40B4-BE49-F238E27FC236}">
                <a16:creationId xmlns:a16="http://schemas.microsoft.com/office/drawing/2014/main" id="{DB6DD858-D5A6-40B0-B020-70ADF35A31B4}"/>
              </a:ext>
            </a:extLst>
          </p:cNvPr>
          <p:cNvGraphicFramePr/>
          <p:nvPr>
            <p:extLst>
              <p:ext uri="{D42A27DB-BD31-4B8C-83A1-F6EECF244321}">
                <p14:modId xmlns:p14="http://schemas.microsoft.com/office/powerpoint/2010/main" val="3020444700"/>
              </p:ext>
            </p:extLst>
          </p:nvPr>
        </p:nvGraphicFramePr>
        <p:xfrm>
          <a:off x="7378500" y="4098023"/>
          <a:ext cx="2286000" cy="2286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77" name="Chart 176">
            <a:extLst>
              <a:ext uri="{FF2B5EF4-FFF2-40B4-BE49-F238E27FC236}">
                <a16:creationId xmlns:a16="http://schemas.microsoft.com/office/drawing/2014/main" id="{34C05E63-48AA-488F-9F76-F1E7D64C6342}"/>
              </a:ext>
            </a:extLst>
          </p:cNvPr>
          <p:cNvGraphicFramePr/>
          <p:nvPr>
            <p:extLst>
              <p:ext uri="{D42A27DB-BD31-4B8C-83A1-F6EECF244321}">
                <p14:modId xmlns:p14="http://schemas.microsoft.com/office/powerpoint/2010/main" val="3392651766"/>
              </p:ext>
            </p:extLst>
          </p:nvPr>
        </p:nvGraphicFramePr>
        <p:xfrm>
          <a:off x="9577314" y="4098023"/>
          <a:ext cx="2286000" cy="2286000"/>
        </p:xfrm>
        <a:graphic>
          <a:graphicData uri="http://schemas.openxmlformats.org/drawingml/2006/chart">
            <c:chart xmlns:c="http://schemas.openxmlformats.org/drawingml/2006/chart" xmlns:r="http://schemas.openxmlformats.org/officeDocument/2006/relationships" r:id="rId10"/>
          </a:graphicData>
        </a:graphic>
      </p:graphicFrame>
      <p:sp>
        <p:nvSpPr>
          <p:cNvPr id="190" name="TextBox 189">
            <a:extLst>
              <a:ext uri="{FF2B5EF4-FFF2-40B4-BE49-F238E27FC236}">
                <a16:creationId xmlns:a16="http://schemas.microsoft.com/office/drawing/2014/main" id="{247D2FB4-7108-40A4-BDC3-5D59217EC71A}"/>
              </a:ext>
            </a:extLst>
          </p:cNvPr>
          <p:cNvSpPr txBox="1"/>
          <p:nvPr/>
        </p:nvSpPr>
        <p:spPr>
          <a:xfrm>
            <a:off x="4250357" y="4303980"/>
            <a:ext cx="555229" cy="307777"/>
          </a:xfrm>
          <a:prstGeom prst="rect">
            <a:avLst/>
          </a:prstGeom>
          <a:noFill/>
        </p:spPr>
        <p:txBody>
          <a:bodyPr wrap="square" rtlCol="0">
            <a:spAutoFit/>
          </a:bodyPr>
          <a:lstStyle/>
          <a:p>
            <a:r>
              <a:rPr lang="en-US" sz="1400" b="1" dirty="0">
                <a:solidFill>
                  <a:srgbClr val="FF0000"/>
                </a:solidFill>
              </a:rPr>
              <a:t>+2.2</a:t>
            </a:r>
          </a:p>
        </p:txBody>
      </p:sp>
      <p:cxnSp>
        <p:nvCxnSpPr>
          <p:cNvPr id="191" name="Straight Arrow Connector 190">
            <a:extLst>
              <a:ext uri="{FF2B5EF4-FFF2-40B4-BE49-F238E27FC236}">
                <a16:creationId xmlns:a16="http://schemas.microsoft.com/office/drawing/2014/main" id="{9CA3D2D8-A8CD-44D3-A857-8B68B0039ECE}"/>
              </a:ext>
            </a:extLst>
          </p:cNvPr>
          <p:cNvCxnSpPr>
            <a:cxnSpLocks/>
          </p:cNvCxnSpPr>
          <p:nvPr/>
        </p:nvCxnSpPr>
        <p:spPr>
          <a:xfrm flipV="1">
            <a:off x="4743566" y="4393870"/>
            <a:ext cx="0" cy="545073"/>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AA762D4-BFED-43A7-8EA1-3A41DFF1B431}"/>
              </a:ext>
            </a:extLst>
          </p:cNvPr>
          <p:cNvCxnSpPr>
            <a:cxnSpLocks/>
          </p:cNvCxnSpPr>
          <p:nvPr/>
        </p:nvCxnSpPr>
        <p:spPr>
          <a:xfrm>
            <a:off x="4460767" y="4938942"/>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247D2FB4-7108-40A4-BDC3-5D59217EC71A}"/>
              </a:ext>
            </a:extLst>
          </p:cNvPr>
          <p:cNvSpPr txBox="1"/>
          <p:nvPr/>
        </p:nvSpPr>
        <p:spPr>
          <a:xfrm>
            <a:off x="5957888" y="4660064"/>
            <a:ext cx="555229" cy="307777"/>
          </a:xfrm>
          <a:prstGeom prst="rect">
            <a:avLst/>
          </a:prstGeom>
          <a:noFill/>
        </p:spPr>
        <p:txBody>
          <a:bodyPr wrap="square" rtlCol="0">
            <a:spAutoFit/>
          </a:bodyPr>
          <a:lstStyle/>
          <a:p>
            <a:r>
              <a:rPr lang="en-US" sz="1400" b="1" dirty="0">
                <a:solidFill>
                  <a:srgbClr val="FF0000"/>
                </a:solidFill>
              </a:rPr>
              <a:t>+1.1</a:t>
            </a:r>
          </a:p>
        </p:txBody>
      </p:sp>
      <p:cxnSp>
        <p:nvCxnSpPr>
          <p:cNvPr id="194" name="Straight Arrow Connector 193">
            <a:extLst>
              <a:ext uri="{FF2B5EF4-FFF2-40B4-BE49-F238E27FC236}">
                <a16:creationId xmlns:a16="http://schemas.microsoft.com/office/drawing/2014/main" id="{9CA3D2D8-A8CD-44D3-A857-8B68B0039ECE}"/>
              </a:ext>
            </a:extLst>
          </p:cNvPr>
          <p:cNvCxnSpPr>
            <a:cxnSpLocks/>
          </p:cNvCxnSpPr>
          <p:nvPr/>
        </p:nvCxnSpPr>
        <p:spPr>
          <a:xfrm flipV="1">
            <a:off x="6474609" y="4611757"/>
            <a:ext cx="0" cy="418405"/>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AA762D4-BFED-43A7-8EA1-3A41DFF1B431}"/>
              </a:ext>
            </a:extLst>
          </p:cNvPr>
          <p:cNvCxnSpPr>
            <a:cxnSpLocks/>
          </p:cNvCxnSpPr>
          <p:nvPr/>
        </p:nvCxnSpPr>
        <p:spPr>
          <a:xfrm>
            <a:off x="6191810" y="5006411"/>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247D2FB4-7108-40A4-BDC3-5D59217EC71A}"/>
              </a:ext>
            </a:extLst>
          </p:cNvPr>
          <p:cNvSpPr txBox="1"/>
          <p:nvPr/>
        </p:nvSpPr>
        <p:spPr>
          <a:xfrm>
            <a:off x="6426721" y="4286121"/>
            <a:ext cx="555229" cy="307777"/>
          </a:xfrm>
          <a:prstGeom prst="rect">
            <a:avLst/>
          </a:prstGeom>
          <a:noFill/>
        </p:spPr>
        <p:txBody>
          <a:bodyPr wrap="square" rtlCol="0">
            <a:spAutoFit/>
          </a:bodyPr>
          <a:lstStyle/>
          <a:p>
            <a:r>
              <a:rPr lang="en-US" sz="1400" b="1" dirty="0">
                <a:solidFill>
                  <a:srgbClr val="FF0000"/>
                </a:solidFill>
              </a:rPr>
              <a:t>+1.6</a:t>
            </a:r>
          </a:p>
        </p:txBody>
      </p:sp>
      <p:cxnSp>
        <p:nvCxnSpPr>
          <p:cNvPr id="197" name="Straight Arrow Connector 196">
            <a:extLst>
              <a:ext uri="{FF2B5EF4-FFF2-40B4-BE49-F238E27FC236}">
                <a16:creationId xmlns:a16="http://schemas.microsoft.com/office/drawing/2014/main" id="{9CA3D2D8-A8CD-44D3-A857-8B68B0039ECE}"/>
              </a:ext>
            </a:extLst>
          </p:cNvPr>
          <p:cNvCxnSpPr>
            <a:cxnSpLocks/>
          </p:cNvCxnSpPr>
          <p:nvPr/>
        </p:nvCxnSpPr>
        <p:spPr>
          <a:xfrm flipV="1">
            <a:off x="6908055" y="4387886"/>
            <a:ext cx="0" cy="545073"/>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AA762D4-BFED-43A7-8EA1-3A41DFF1B431}"/>
              </a:ext>
            </a:extLst>
          </p:cNvPr>
          <p:cNvCxnSpPr>
            <a:cxnSpLocks/>
          </p:cNvCxnSpPr>
          <p:nvPr/>
        </p:nvCxnSpPr>
        <p:spPr>
          <a:xfrm>
            <a:off x="6637131" y="4956708"/>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247D2FB4-7108-40A4-BDC3-5D59217EC71A}"/>
              </a:ext>
            </a:extLst>
          </p:cNvPr>
          <p:cNvSpPr txBox="1"/>
          <p:nvPr/>
        </p:nvSpPr>
        <p:spPr>
          <a:xfrm>
            <a:off x="8197348" y="4582810"/>
            <a:ext cx="555229" cy="307777"/>
          </a:xfrm>
          <a:prstGeom prst="rect">
            <a:avLst/>
          </a:prstGeom>
          <a:noFill/>
        </p:spPr>
        <p:txBody>
          <a:bodyPr wrap="square" rtlCol="0">
            <a:spAutoFit/>
          </a:bodyPr>
          <a:lstStyle/>
          <a:p>
            <a:r>
              <a:rPr lang="en-US" sz="1400" b="1" dirty="0">
                <a:solidFill>
                  <a:srgbClr val="FF0000"/>
                </a:solidFill>
              </a:rPr>
              <a:t>+0.6</a:t>
            </a:r>
          </a:p>
        </p:txBody>
      </p:sp>
      <p:cxnSp>
        <p:nvCxnSpPr>
          <p:cNvPr id="200" name="Straight Arrow Connector 199">
            <a:extLst>
              <a:ext uri="{FF2B5EF4-FFF2-40B4-BE49-F238E27FC236}">
                <a16:creationId xmlns:a16="http://schemas.microsoft.com/office/drawing/2014/main" id="{9CA3D2D8-A8CD-44D3-A857-8B68B0039ECE}"/>
              </a:ext>
            </a:extLst>
          </p:cNvPr>
          <p:cNvCxnSpPr>
            <a:cxnSpLocks/>
          </p:cNvCxnSpPr>
          <p:nvPr/>
        </p:nvCxnSpPr>
        <p:spPr>
          <a:xfrm flipV="1">
            <a:off x="8699096" y="4634757"/>
            <a:ext cx="0" cy="232459"/>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AA762D4-BFED-43A7-8EA1-3A41DFF1B431}"/>
              </a:ext>
            </a:extLst>
          </p:cNvPr>
          <p:cNvCxnSpPr>
            <a:cxnSpLocks/>
          </p:cNvCxnSpPr>
          <p:nvPr/>
        </p:nvCxnSpPr>
        <p:spPr>
          <a:xfrm>
            <a:off x="8440243" y="4866817"/>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247D2FB4-7108-40A4-BDC3-5D59217EC71A}"/>
              </a:ext>
            </a:extLst>
          </p:cNvPr>
          <p:cNvSpPr txBox="1"/>
          <p:nvPr/>
        </p:nvSpPr>
        <p:spPr>
          <a:xfrm>
            <a:off x="8647471" y="4320527"/>
            <a:ext cx="555229" cy="307777"/>
          </a:xfrm>
          <a:prstGeom prst="rect">
            <a:avLst/>
          </a:prstGeom>
          <a:noFill/>
        </p:spPr>
        <p:txBody>
          <a:bodyPr wrap="square" rtlCol="0">
            <a:spAutoFit/>
          </a:bodyPr>
          <a:lstStyle/>
          <a:p>
            <a:r>
              <a:rPr lang="en-US" sz="1400" b="1" dirty="0">
                <a:solidFill>
                  <a:srgbClr val="FF0000"/>
                </a:solidFill>
              </a:rPr>
              <a:t>+1.1</a:t>
            </a:r>
          </a:p>
        </p:txBody>
      </p:sp>
      <p:cxnSp>
        <p:nvCxnSpPr>
          <p:cNvPr id="203" name="Straight Arrow Connector 202">
            <a:extLst>
              <a:ext uri="{FF2B5EF4-FFF2-40B4-BE49-F238E27FC236}">
                <a16:creationId xmlns:a16="http://schemas.microsoft.com/office/drawing/2014/main" id="{9CA3D2D8-A8CD-44D3-A857-8B68B0039ECE}"/>
              </a:ext>
            </a:extLst>
          </p:cNvPr>
          <p:cNvCxnSpPr>
            <a:cxnSpLocks/>
          </p:cNvCxnSpPr>
          <p:nvPr/>
        </p:nvCxnSpPr>
        <p:spPr>
          <a:xfrm flipV="1">
            <a:off x="9117317" y="4303980"/>
            <a:ext cx="0" cy="502551"/>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0AA762D4-BFED-43A7-8EA1-3A41DFF1B431}"/>
              </a:ext>
            </a:extLst>
          </p:cNvPr>
          <p:cNvCxnSpPr>
            <a:cxnSpLocks/>
          </p:cNvCxnSpPr>
          <p:nvPr/>
        </p:nvCxnSpPr>
        <p:spPr>
          <a:xfrm>
            <a:off x="8858464" y="4759029"/>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247D2FB4-7108-40A4-BDC3-5D59217EC71A}"/>
              </a:ext>
            </a:extLst>
          </p:cNvPr>
          <p:cNvSpPr txBox="1"/>
          <p:nvPr/>
        </p:nvSpPr>
        <p:spPr>
          <a:xfrm>
            <a:off x="10370598" y="4740434"/>
            <a:ext cx="555229" cy="307777"/>
          </a:xfrm>
          <a:prstGeom prst="rect">
            <a:avLst/>
          </a:prstGeom>
          <a:noFill/>
        </p:spPr>
        <p:txBody>
          <a:bodyPr wrap="square" rtlCol="0">
            <a:spAutoFit/>
          </a:bodyPr>
          <a:lstStyle/>
          <a:p>
            <a:r>
              <a:rPr lang="en-US" sz="1400" b="1" dirty="0">
                <a:solidFill>
                  <a:srgbClr val="FF0000"/>
                </a:solidFill>
              </a:rPr>
              <a:t>+0.7</a:t>
            </a:r>
          </a:p>
        </p:txBody>
      </p:sp>
      <p:cxnSp>
        <p:nvCxnSpPr>
          <p:cNvPr id="206" name="Straight Arrow Connector 205">
            <a:extLst>
              <a:ext uri="{FF2B5EF4-FFF2-40B4-BE49-F238E27FC236}">
                <a16:creationId xmlns:a16="http://schemas.microsoft.com/office/drawing/2014/main" id="{9CA3D2D8-A8CD-44D3-A857-8B68B0039ECE}"/>
              </a:ext>
            </a:extLst>
          </p:cNvPr>
          <p:cNvCxnSpPr>
            <a:cxnSpLocks/>
          </p:cNvCxnSpPr>
          <p:nvPr/>
        </p:nvCxnSpPr>
        <p:spPr>
          <a:xfrm flipV="1">
            <a:off x="10860828" y="4645038"/>
            <a:ext cx="0" cy="379803"/>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AA762D4-BFED-43A7-8EA1-3A41DFF1B431}"/>
              </a:ext>
            </a:extLst>
          </p:cNvPr>
          <p:cNvCxnSpPr>
            <a:cxnSpLocks/>
          </p:cNvCxnSpPr>
          <p:nvPr/>
        </p:nvCxnSpPr>
        <p:spPr>
          <a:xfrm>
            <a:off x="10601975" y="5036316"/>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247D2FB4-7108-40A4-BDC3-5D59217EC71A}"/>
              </a:ext>
            </a:extLst>
          </p:cNvPr>
          <p:cNvSpPr txBox="1"/>
          <p:nvPr/>
        </p:nvSpPr>
        <p:spPr>
          <a:xfrm>
            <a:off x="10843833" y="4560331"/>
            <a:ext cx="555229" cy="307777"/>
          </a:xfrm>
          <a:prstGeom prst="rect">
            <a:avLst/>
          </a:prstGeom>
          <a:noFill/>
        </p:spPr>
        <p:txBody>
          <a:bodyPr wrap="square" rtlCol="0">
            <a:spAutoFit/>
          </a:bodyPr>
          <a:lstStyle/>
          <a:p>
            <a:r>
              <a:rPr lang="en-US" sz="1400" b="1" dirty="0">
                <a:solidFill>
                  <a:srgbClr val="FF0000"/>
                </a:solidFill>
              </a:rPr>
              <a:t>+1.2</a:t>
            </a:r>
          </a:p>
        </p:txBody>
      </p:sp>
      <p:cxnSp>
        <p:nvCxnSpPr>
          <p:cNvPr id="209" name="Straight Arrow Connector 208">
            <a:extLst>
              <a:ext uri="{FF2B5EF4-FFF2-40B4-BE49-F238E27FC236}">
                <a16:creationId xmlns:a16="http://schemas.microsoft.com/office/drawing/2014/main" id="{9CA3D2D8-A8CD-44D3-A857-8B68B0039ECE}"/>
              </a:ext>
            </a:extLst>
          </p:cNvPr>
          <p:cNvCxnSpPr>
            <a:cxnSpLocks/>
          </p:cNvCxnSpPr>
          <p:nvPr/>
        </p:nvCxnSpPr>
        <p:spPr>
          <a:xfrm flipV="1">
            <a:off x="11314674" y="4548249"/>
            <a:ext cx="0" cy="712788"/>
          </a:xfrm>
          <a:prstGeom prst="straightConnector1">
            <a:avLst/>
          </a:prstGeom>
          <a:ln w="12700">
            <a:solidFill>
              <a:srgbClr val="FF0000"/>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AA762D4-BFED-43A7-8EA1-3A41DFF1B431}"/>
              </a:ext>
            </a:extLst>
          </p:cNvPr>
          <p:cNvCxnSpPr>
            <a:cxnSpLocks/>
          </p:cNvCxnSpPr>
          <p:nvPr/>
        </p:nvCxnSpPr>
        <p:spPr>
          <a:xfrm>
            <a:off x="11069716" y="5261037"/>
            <a:ext cx="283381" cy="0"/>
          </a:xfrm>
          <a:prstGeom prst="line">
            <a:avLst/>
          </a:prstGeom>
          <a:ln w="15875">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985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E1528611-FAE2-43CA-B19C-51184540A21D}"/>
              </a:ext>
            </a:extLst>
          </p:cNvPr>
          <p:cNvSpPr txBox="1">
            <a:spLocks/>
          </p:cNvSpPr>
          <p:nvPr/>
        </p:nvSpPr>
        <p:spPr>
          <a:xfrm>
            <a:off x="838200" y="1460621"/>
            <a:ext cx="10697736" cy="2746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mj-lt"/>
              </a:rPr>
              <a:t>The effect of monolingual Z</a:t>
            </a:r>
          </a:p>
          <a:p>
            <a:pPr lvl="1"/>
            <a:r>
              <a:rPr lang="en-US" sz="1800" dirty="0">
                <a:latin typeface="+mj-lt"/>
              </a:rPr>
              <a:t>The improvements by monolingual Z are different in two datasets. </a:t>
            </a:r>
          </a:p>
        </p:txBody>
      </p:sp>
      <p:graphicFrame>
        <p:nvGraphicFramePr>
          <p:cNvPr id="70" name="Table 69">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312989659"/>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71" name="Straight Connector 70">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More Discussion</a:t>
            </a:r>
          </a:p>
        </p:txBody>
      </p:sp>
      <p:graphicFrame>
        <p:nvGraphicFramePr>
          <p:cNvPr id="103" name="Table 102"/>
          <p:cNvGraphicFramePr>
            <a:graphicFrameLocks noGrp="1"/>
          </p:cNvGraphicFramePr>
          <p:nvPr>
            <p:extLst>
              <p:ext uri="{D42A27DB-BD31-4B8C-83A1-F6EECF244321}">
                <p14:modId xmlns:p14="http://schemas.microsoft.com/office/powerpoint/2010/main" val="664388378"/>
              </p:ext>
            </p:extLst>
          </p:nvPr>
        </p:nvGraphicFramePr>
        <p:xfrm>
          <a:off x="965124" y="3110309"/>
          <a:ext cx="5482067" cy="2194560"/>
        </p:xfrm>
        <a:graphic>
          <a:graphicData uri="http://schemas.openxmlformats.org/drawingml/2006/table">
            <a:tbl>
              <a:tblPr firstRow="1" bandRow="1">
                <a:tableStyleId>{5940675A-B579-460E-94D1-54222C63F5DA}</a:tableStyleId>
              </a:tblPr>
              <a:tblGrid>
                <a:gridCol w="1333618">
                  <a:extLst>
                    <a:ext uri="{9D8B030D-6E8A-4147-A177-3AD203B41FA5}">
                      <a16:colId xmlns:a16="http://schemas.microsoft.com/office/drawing/2014/main" val="609042926"/>
                    </a:ext>
                  </a:extLst>
                </a:gridCol>
                <a:gridCol w="2211870">
                  <a:extLst>
                    <a:ext uri="{9D8B030D-6E8A-4147-A177-3AD203B41FA5}">
                      <a16:colId xmlns:a16="http://schemas.microsoft.com/office/drawing/2014/main" val="1621486813"/>
                    </a:ext>
                  </a:extLst>
                </a:gridCol>
                <a:gridCol w="1936579">
                  <a:extLst>
                    <a:ext uri="{9D8B030D-6E8A-4147-A177-3AD203B41FA5}">
                      <a16:colId xmlns:a16="http://schemas.microsoft.com/office/drawing/2014/main" val="167275330"/>
                    </a:ext>
                  </a:extLst>
                </a:gridCol>
              </a:tblGrid>
              <a:tr h="319628">
                <a:tc rowSpan="2">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Method</a:t>
                      </a:r>
                      <a:endParaRPr lang="zh-CN" altLang="en-US" dirty="0">
                        <a:latin typeface="Cambria Math" panose="02040503050406030204" pitchFamily="18" charset="0"/>
                        <a:cs typeface="Calibri" panose="020F0502020204030204" pitchFamily="34" charset="0"/>
                      </a:endParaRPr>
                    </a:p>
                  </a:txBody>
                  <a:tcPr anchor="ctr">
                    <a:lnL w="12700" cmpd="sng">
                      <a:noFill/>
                    </a:lnL>
                    <a:lnR w="12700" cap="flat" cmpd="sng" algn="ctr">
                      <a:solidFill>
                        <a:srgbClr val="4472C4"/>
                      </a:solidFill>
                      <a:prstDash val="solid"/>
                      <a:round/>
                      <a:headEnd type="none" w="med" len="med"/>
                      <a:tailEnd type="none" w="med" len="med"/>
                    </a:lnR>
                    <a:lnT w="12700" cmpd="sng">
                      <a:noFill/>
                    </a:lnT>
                    <a:lnB w="1270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gridSpan="2">
                  <a:txBody>
                    <a:bodyPr/>
                    <a:lstStyle/>
                    <a:p>
                      <a:pPr algn="ctr"/>
                      <a:r>
                        <a:rPr lang="en-US" altLang="zh-CN" dirty="0">
                          <a:latin typeface="Cambria Math" panose="02040503050406030204" pitchFamily="18" charset="0"/>
                          <a:cs typeface="Calibri" panose="020F0502020204030204" pitchFamily="34" charset="0"/>
                        </a:rPr>
                        <a:t>Dataset</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pPr algn="ct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extLst>
                  <a:ext uri="{0D108BD9-81ED-4DB2-BD59-A6C34878D82A}">
                    <a16:rowId xmlns:a16="http://schemas.microsoft.com/office/drawing/2014/main" val="2838952221"/>
                  </a:ext>
                </a:extLst>
              </a:tr>
              <a:tr h="319628">
                <a:tc vMerge="1">
                  <a:txBody>
                    <a:bodyPr/>
                    <a:lstStyle/>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latin typeface="Cambria Math" panose="02040503050406030204" pitchFamily="18" charset="0"/>
                          <a:ea typeface="Cambria Math" panose="02040503050406030204" pitchFamily="18" charset="0"/>
                          <a:cs typeface="Calibri" panose="020F0502020204030204" pitchFamily="34" charset="0"/>
                        </a:rPr>
                        <a:t>MultiUN</a:t>
                      </a:r>
                      <a:r>
                        <a:rPr lang="en-US" altLang="zh-CN" dirty="0">
                          <a:latin typeface="Cambria Math" panose="02040503050406030204" pitchFamily="18" charset="0"/>
                          <a:ea typeface="Cambria Math" panose="02040503050406030204" pitchFamily="18" charset="0"/>
                          <a:cs typeface="Calibri" panose="020F0502020204030204" pitchFamily="34" charset="0"/>
                        </a:rPr>
                        <a:t> (Avg. BLEU)</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ea typeface="Cambria Math" panose="02040503050406030204" pitchFamily="18" charset="0"/>
                          <a:cs typeface="Calibri" panose="020F0502020204030204" pitchFamily="34" charset="0"/>
                        </a:rPr>
                        <a:t>IWSLT(Avg. BLEU)</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73847726"/>
                  </a:ext>
                </a:extLst>
              </a:tr>
              <a:tr h="319628">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T-S</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29.49</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rPr>
                        <a:t>24.59</a:t>
                      </a:r>
                      <a:endParaRPr lang="zh-CN" altLang="en-US" dirty="0">
                        <a:latin typeface="Cambria Math" panose="02040503050406030204" pitchFamily="18"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641459"/>
                  </a:ext>
                </a:extLst>
              </a:tr>
              <a:tr h="319628">
                <a:tc>
                  <a:txBody>
                    <a:bodyPr/>
                    <a:lstStyle/>
                    <a:p>
                      <a:pPr algn="ctr"/>
                      <a:r>
                        <a:rPr lang="en-US" altLang="zh-CN" dirty="0" err="1">
                          <a:latin typeface="Cambria Math" panose="02040503050406030204" pitchFamily="18" charset="0"/>
                        </a:rPr>
                        <a:t>BackTrans</a:t>
                      </a:r>
                      <a:endParaRPr lang="zh-CN" altLang="en-US" dirty="0">
                        <a:latin typeface="Cambria Math" panose="02040503050406030204" pitchFamily="18"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30.75 </a:t>
                      </a:r>
                      <a:r>
                        <a:rPr lang="en-US" altLang="zh-CN" dirty="0">
                          <a:solidFill>
                            <a:srgbClr val="C00000"/>
                          </a:solidFill>
                          <a:latin typeface="Cambria Math" panose="02040503050406030204" pitchFamily="18" charset="0"/>
                          <a:cs typeface="Calibri" panose="020F0502020204030204" pitchFamily="34" charset="0"/>
                        </a:rPr>
                        <a:t>(+1.26)</a:t>
                      </a:r>
                      <a:endParaRPr lang="zh-CN" altLang="en-US" dirty="0">
                        <a:solidFill>
                          <a:srgbClr val="C00000"/>
                        </a:solidFill>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24.89 </a:t>
                      </a:r>
                      <a:r>
                        <a:rPr lang="en-US" altLang="zh-CN" dirty="0">
                          <a:solidFill>
                            <a:srgbClr val="C00000"/>
                          </a:solidFill>
                          <a:latin typeface="Cambria Math" panose="02040503050406030204" pitchFamily="18" charset="0"/>
                          <a:cs typeface="Calibri" panose="020F0502020204030204" pitchFamily="34" charset="0"/>
                        </a:rPr>
                        <a:t>(+0.30)</a:t>
                      </a:r>
                      <a:endParaRPr lang="zh-CN" altLang="en-US" dirty="0">
                        <a:solidFill>
                          <a:srgbClr val="C00000"/>
                        </a:solidFill>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67453322"/>
                  </a:ext>
                </a:extLst>
              </a:tr>
              <a:tr h="319628">
                <a:tc>
                  <a:txBody>
                    <a:bodyPr/>
                    <a:lstStyle/>
                    <a:p>
                      <a:pPr algn="ctr"/>
                      <a:r>
                        <a:rPr lang="en-US" altLang="zh-CN" dirty="0">
                          <a:latin typeface="Cambria Math" panose="02040503050406030204" pitchFamily="18" charset="0"/>
                        </a:rPr>
                        <a:t>TA-NMT</a:t>
                      </a:r>
                      <a:endParaRPr lang="zh-CN" altLang="en-US" dirty="0">
                        <a:latin typeface="Cambria Math" panose="02040503050406030204" pitchFamily="18"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30.22</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25.54</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7416789"/>
                  </a:ext>
                </a:extLst>
              </a:tr>
              <a:tr h="319628">
                <a:tc>
                  <a:txBody>
                    <a:bodyPr/>
                    <a:lstStyle/>
                    <a:p>
                      <a:pPr algn="ctr"/>
                      <a:r>
                        <a:rPr lang="en-US" altLang="zh-CN" dirty="0">
                          <a:latin typeface="Cambria Math" panose="02040503050406030204" pitchFamily="18" charset="0"/>
                        </a:rPr>
                        <a:t>TA-NMT(GI)</a:t>
                      </a:r>
                      <a:endParaRPr lang="zh-CN" altLang="en-US" dirty="0">
                        <a:latin typeface="Cambria Math" panose="02040503050406030204" pitchFamily="18"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31.45 </a:t>
                      </a:r>
                      <a:r>
                        <a:rPr lang="en-US" altLang="zh-CN" dirty="0">
                          <a:solidFill>
                            <a:srgbClr val="C00000"/>
                          </a:solidFill>
                          <a:latin typeface="Cambria Math" panose="02040503050406030204" pitchFamily="18" charset="0"/>
                          <a:cs typeface="Calibri" panose="020F0502020204030204" pitchFamily="34" charset="0"/>
                        </a:rPr>
                        <a:t>(+1.23)</a:t>
                      </a:r>
                      <a:endParaRPr lang="zh-CN" altLang="en-US" dirty="0">
                        <a:solidFill>
                          <a:srgbClr val="C00000"/>
                        </a:solidFill>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26.19 </a:t>
                      </a:r>
                      <a:r>
                        <a:rPr lang="en-US" altLang="zh-CN" dirty="0">
                          <a:solidFill>
                            <a:srgbClr val="C00000"/>
                          </a:solidFill>
                          <a:latin typeface="Cambria Math" panose="02040503050406030204" pitchFamily="18" charset="0"/>
                          <a:cs typeface="Calibri" panose="020F0502020204030204" pitchFamily="34" charset="0"/>
                        </a:rPr>
                        <a:t>(+0.65)</a:t>
                      </a:r>
                      <a:endParaRPr lang="zh-CN" altLang="en-US" dirty="0">
                        <a:solidFill>
                          <a:srgbClr val="C00000"/>
                        </a:solidFill>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4197493"/>
                  </a:ext>
                </a:extLst>
              </a:tr>
            </a:tbl>
          </a:graphicData>
        </a:graphic>
      </p:graphicFrame>
    </p:spTree>
    <p:extLst>
      <p:ext uri="{BB962C8B-B14F-4D97-AF65-F5344CB8AC3E}">
        <p14:creationId xmlns:p14="http://schemas.microsoft.com/office/powerpoint/2010/main" val="364939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3496992" y="2587825"/>
              <a:ext cx="5111630" cy="3291840"/>
            </p:xfrm>
            <a:graphic>
              <a:graphicData uri="http://schemas.openxmlformats.org/drawingml/2006/table">
                <a:tbl>
                  <a:tblPr firstRow="1" bandRow="1">
                    <a:tableStyleId>{5940675A-B579-460E-94D1-54222C63F5DA}</a:tableStyleId>
                  </a:tblPr>
                  <a:tblGrid>
                    <a:gridCol w="1022326">
                      <a:extLst>
                        <a:ext uri="{9D8B030D-6E8A-4147-A177-3AD203B41FA5}">
                          <a16:colId xmlns:a16="http://schemas.microsoft.com/office/drawing/2014/main" val="609042926"/>
                        </a:ext>
                      </a:extLst>
                    </a:gridCol>
                    <a:gridCol w="1022326">
                      <a:extLst>
                        <a:ext uri="{9D8B030D-6E8A-4147-A177-3AD203B41FA5}">
                          <a16:colId xmlns:a16="http://schemas.microsoft.com/office/drawing/2014/main" val="1621486813"/>
                        </a:ext>
                      </a:extLst>
                    </a:gridCol>
                    <a:gridCol w="1022326">
                      <a:extLst>
                        <a:ext uri="{9D8B030D-6E8A-4147-A177-3AD203B41FA5}">
                          <a16:colId xmlns:a16="http://schemas.microsoft.com/office/drawing/2014/main" val="2750627110"/>
                        </a:ext>
                      </a:extLst>
                    </a:gridCol>
                    <a:gridCol w="1022326">
                      <a:extLst>
                        <a:ext uri="{9D8B030D-6E8A-4147-A177-3AD203B41FA5}">
                          <a16:colId xmlns:a16="http://schemas.microsoft.com/office/drawing/2014/main" val="167275330"/>
                        </a:ext>
                      </a:extLst>
                    </a:gridCol>
                    <a:gridCol w="1022326">
                      <a:extLst>
                        <a:ext uri="{9D8B030D-6E8A-4147-A177-3AD203B41FA5}">
                          <a16:colId xmlns:a16="http://schemas.microsoft.com/office/drawing/2014/main" val="1969258231"/>
                        </a:ext>
                      </a:extLst>
                    </a:gridCol>
                  </a:tblGrid>
                  <a:tr h="319628">
                    <a:tc rowSpan="2">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Pair</a:t>
                          </a:r>
                          <a:endParaRPr lang="zh-CN" altLang="en-US" dirty="0">
                            <a:latin typeface="Cambria Math" panose="02040503050406030204" pitchFamily="18" charset="0"/>
                            <a:cs typeface="Calibri" panose="020F0502020204030204" pitchFamily="34" charset="0"/>
                          </a:endParaRPr>
                        </a:p>
                      </a:txBody>
                      <a:tcPr anchor="ctr">
                        <a:lnL w="12700" cmpd="sng">
                          <a:noFill/>
                        </a:lnL>
                        <a:lnR w="12700" cap="flat" cmpd="sng" algn="ctr">
                          <a:solidFill>
                            <a:srgbClr val="4472C4"/>
                          </a:solidFill>
                          <a:prstDash val="solid"/>
                          <a:round/>
                          <a:headEnd type="none" w="med" len="med"/>
                          <a:tailEnd type="none" w="med" len="med"/>
                        </a:lnR>
                        <a:lnT w="12700" cmpd="sng">
                          <a:noFill/>
                        </a:lnT>
                        <a:lnB w="1270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gridSpan="2">
                      <a:txBody>
                        <a:bodyPr/>
                        <a:lstStyle/>
                        <a:p>
                          <a:pPr algn="ctr"/>
                          <a:r>
                            <a:rPr lang="en-US" altLang="zh-CN" dirty="0" err="1">
                              <a:latin typeface="Cambria Math" panose="02040503050406030204" pitchFamily="18" charset="0"/>
                              <a:ea typeface="Cambria Math" panose="02040503050406030204" pitchFamily="18" charset="0"/>
                              <a:cs typeface="Calibri" panose="020F0502020204030204" pitchFamily="34" charset="0"/>
                            </a:rPr>
                            <a:t>MultiUN</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endParaRPr lang="zh-CN" altLang="en-US" dirty="0"/>
                        </a:p>
                      </a:txBody>
                      <a:tcPr/>
                    </a:tc>
                    <a:tc gridSpan="2">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IWSLT2012</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endParaRPr lang="zh-CN" altLang="en-US" dirty="0"/>
                        </a:p>
                      </a:txBody>
                      <a:tcPr/>
                    </a:tc>
                    <a:extLst>
                      <a:ext uri="{0D108BD9-81ED-4DB2-BD59-A6C34878D82A}">
                        <a16:rowId xmlns:a16="http://schemas.microsoft.com/office/drawing/2014/main" val="2838952221"/>
                      </a:ext>
                    </a:extLst>
                  </a:tr>
                  <a:tr h="319628">
                    <a:tc vMerge="1">
                      <a:txBody>
                        <a:bodyPr/>
                        <a:lstStyle/>
                        <a:p>
                          <a:endParaRPr lang="zh-CN" altLang="en-US" dirty="0"/>
                        </a:p>
                      </a:txBody>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Lang</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Size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Lang</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Size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73847726"/>
                      </a:ext>
                    </a:extLst>
                  </a:tr>
                  <a:tr h="319628">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EN-FR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9.9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EN-FR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7.9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641459"/>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112.6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67453322"/>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FR-AR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FR-HE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116.3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7416789"/>
                      </a:ext>
                    </a:extLst>
                  </a:tr>
                  <a:tr h="319628">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Mono</a:t>
                          </a:r>
                          <a:r>
                            <a:rPr lang="en-US" altLang="zh-CN" baseline="0" dirty="0">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𝑍</m:t>
                              </m:r>
                            </m:oMath>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3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512.5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4197493"/>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467.3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3663970"/>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FR-ES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FR-RO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557639"/>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ea typeface="Cambria Math" panose="02040503050406030204" pitchFamily="18" charset="0"/>
                              <a:cs typeface="Calibri" panose="020F0502020204030204" pitchFamily="34" charset="0"/>
                            </a:rPr>
                            <a:t>Mono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𝑍</m:t>
                              </m:r>
                            </m:oMath>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3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885.0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3032802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518304807"/>
                  </p:ext>
                </p:extLst>
              </p:nvPr>
            </p:nvGraphicFramePr>
            <p:xfrm>
              <a:off x="3496992" y="2587825"/>
              <a:ext cx="5111630" cy="3291840"/>
            </p:xfrm>
            <a:graphic>
              <a:graphicData uri="http://schemas.openxmlformats.org/drawingml/2006/table">
                <a:tbl>
                  <a:tblPr firstRow="1" bandRow="1">
                    <a:tableStyleId>{5940675A-B579-460E-94D1-54222C63F5DA}</a:tableStyleId>
                  </a:tblPr>
                  <a:tblGrid>
                    <a:gridCol w="1022326">
                      <a:extLst>
                        <a:ext uri="{9D8B030D-6E8A-4147-A177-3AD203B41FA5}">
                          <a16:colId xmlns:a16="http://schemas.microsoft.com/office/drawing/2014/main" val="609042926"/>
                        </a:ext>
                      </a:extLst>
                    </a:gridCol>
                    <a:gridCol w="1022326">
                      <a:extLst>
                        <a:ext uri="{9D8B030D-6E8A-4147-A177-3AD203B41FA5}">
                          <a16:colId xmlns:a16="http://schemas.microsoft.com/office/drawing/2014/main" val="1621486813"/>
                        </a:ext>
                      </a:extLst>
                    </a:gridCol>
                    <a:gridCol w="1022326">
                      <a:extLst>
                        <a:ext uri="{9D8B030D-6E8A-4147-A177-3AD203B41FA5}">
                          <a16:colId xmlns:a16="http://schemas.microsoft.com/office/drawing/2014/main" val="2750627110"/>
                        </a:ext>
                      </a:extLst>
                    </a:gridCol>
                    <a:gridCol w="1022326">
                      <a:extLst>
                        <a:ext uri="{9D8B030D-6E8A-4147-A177-3AD203B41FA5}">
                          <a16:colId xmlns:a16="http://schemas.microsoft.com/office/drawing/2014/main" val="167275330"/>
                        </a:ext>
                      </a:extLst>
                    </a:gridCol>
                    <a:gridCol w="1022326">
                      <a:extLst>
                        <a:ext uri="{9D8B030D-6E8A-4147-A177-3AD203B41FA5}">
                          <a16:colId xmlns:a16="http://schemas.microsoft.com/office/drawing/2014/main" val="1969258231"/>
                        </a:ext>
                      </a:extLst>
                    </a:gridCol>
                  </a:tblGrid>
                  <a:tr h="365760">
                    <a:tc rowSpan="2">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Pair</a:t>
                          </a:r>
                          <a:endParaRPr lang="zh-CN" altLang="en-US" dirty="0">
                            <a:latin typeface="Cambria Math" panose="02040503050406030204" pitchFamily="18" charset="0"/>
                            <a:cs typeface="Calibri" panose="020F0502020204030204" pitchFamily="34" charset="0"/>
                          </a:endParaRPr>
                        </a:p>
                      </a:txBody>
                      <a:tcPr anchor="ctr">
                        <a:lnL w="12700" cmpd="sng">
                          <a:noFill/>
                        </a:lnL>
                        <a:lnR w="12700" cap="flat" cmpd="sng" algn="ctr">
                          <a:solidFill>
                            <a:srgbClr val="4472C4"/>
                          </a:solidFill>
                          <a:prstDash val="solid"/>
                          <a:round/>
                          <a:headEnd type="none" w="med" len="med"/>
                          <a:tailEnd type="none" w="med" len="med"/>
                        </a:lnR>
                        <a:lnT w="12700" cmpd="sng">
                          <a:noFill/>
                        </a:lnT>
                        <a:lnB w="1270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gridSpan="2">
                      <a:txBody>
                        <a:bodyPr/>
                        <a:lstStyle/>
                        <a:p>
                          <a:pPr algn="ctr"/>
                          <a:r>
                            <a:rPr lang="en-US" altLang="zh-CN" dirty="0" err="1" smtClean="0">
                              <a:latin typeface="Cambria Math" panose="02040503050406030204" pitchFamily="18" charset="0"/>
                              <a:ea typeface="Cambria Math" panose="02040503050406030204" pitchFamily="18" charset="0"/>
                              <a:cs typeface="Calibri" panose="020F0502020204030204" pitchFamily="34" charset="0"/>
                            </a:rPr>
                            <a:t>MultiUN</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endParaRPr lang="zh-CN" altLang="en-US" dirty="0"/>
                        </a:p>
                      </a:txBody>
                      <a:tcPr/>
                    </a:tc>
                    <a:tc gridSpan="2">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IWSLT2012</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endParaRPr lang="zh-CN" altLang="en-US" dirty="0"/>
                        </a:p>
                      </a:txBody>
                      <a:tcPr/>
                    </a:tc>
                    <a:extLst>
                      <a:ext uri="{0D108BD9-81ED-4DB2-BD59-A6C34878D82A}">
                        <a16:rowId xmlns:a16="http://schemas.microsoft.com/office/drawing/2014/main" val="2838952221"/>
                      </a:ext>
                    </a:extLst>
                  </a:tr>
                  <a:tr h="365760">
                    <a:tc vMerge="1">
                      <a:txBody>
                        <a:bodyPr/>
                        <a:lstStyle/>
                        <a:p>
                          <a:endParaRPr lang="zh-CN" altLang="en-US" dirty="0"/>
                        </a:p>
                      </a:txBody>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Lang</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Size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Lang</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Size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73847726"/>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t="-210000" r="-400595" b="-626667"/>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EN-FR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9.9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EN-FR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7.9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641459"/>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t="-310000" r="-400595" b="-526667"/>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112.6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67453322"/>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t="-403279" r="-400595" b="-418033"/>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FR-AR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FR-HE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116.3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7416789"/>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t="-511667" r="-400595" b="-325000"/>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3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512.5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4197493"/>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t="-611667" r="-400595" b="-225000"/>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467.3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3663970"/>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t="-711667" r="-400595" b="-125000"/>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FR-ES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FR-RO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557639"/>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t="-811667" r="-400595" b="-25000"/>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3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885.0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30328028"/>
                      </a:ext>
                    </a:extLst>
                  </a:tr>
                </a:tbl>
              </a:graphicData>
            </a:graphic>
          </p:graphicFrame>
        </mc:Fallback>
      </mc:AlternateContent>
      <p:graphicFrame>
        <p:nvGraphicFramePr>
          <p:cNvPr id="5" name="Table 4">
            <a:extLst>
              <a:ext uri="{FF2B5EF4-FFF2-40B4-BE49-F238E27FC236}">
                <a16:creationId xmlns:a16="http://schemas.microsoft.com/office/drawing/2014/main" id="{6A8E7400-32E3-4E44-93BF-7402A4516A8A}"/>
              </a:ext>
            </a:extLst>
          </p:cNvPr>
          <p:cNvGraphicFramePr>
            <a:graphicFrameLocks noGrp="1"/>
          </p:cNvGraphicFramePr>
          <p:nvPr>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9" name="Straight Connector 8">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C65029E-9E4A-464F-B74D-0E177D482F94}"/>
              </a:ext>
            </a:extLst>
          </p:cNvPr>
          <p:cNvGrpSpPr/>
          <p:nvPr/>
        </p:nvGrpSpPr>
        <p:grpSpPr>
          <a:xfrm>
            <a:off x="1172300" y="2994225"/>
            <a:ext cx="1645222" cy="1204281"/>
            <a:chOff x="247371" y="1807613"/>
            <a:chExt cx="2427240" cy="1433975"/>
          </a:xfrm>
        </p:grpSpPr>
        <p:sp>
          <p:nvSpPr>
            <p:cNvPr id="18" name="Rounded Rectangle 37">
              <a:extLst>
                <a:ext uri="{FF2B5EF4-FFF2-40B4-BE49-F238E27FC236}">
                  <a16:creationId xmlns:a16="http://schemas.microsoft.com/office/drawing/2014/main" id="{7AECBEC3-060A-46DE-92BA-45616B9D7EFF}"/>
                </a:ext>
              </a:extLst>
            </p:cNvPr>
            <p:cNvSpPr/>
            <p:nvPr/>
          </p:nvSpPr>
          <p:spPr>
            <a:xfrm>
              <a:off x="1062095" y="2841338"/>
              <a:ext cx="776287" cy="385612"/>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19" name="TextBox 18">
              <a:extLst>
                <a:ext uri="{FF2B5EF4-FFF2-40B4-BE49-F238E27FC236}">
                  <a16:creationId xmlns:a16="http://schemas.microsoft.com/office/drawing/2014/main" id="{27DA48A4-9E9E-4378-909D-2E46CF34687C}"/>
                </a:ext>
              </a:extLst>
            </p:cNvPr>
            <p:cNvSpPr txBox="1"/>
            <p:nvPr/>
          </p:nvSpPr>
          <p:spPr>
            <a:xfrm>
              <a:off x="1211501" y="2801813"/>
              <a:ext cx="466368" cy="439775"/>
            </a:xfrm>
            <a:prstGeom prst="rect">
              <a:avLst/>
            </a:prstGeom>
            <a:noFill/>
          </p:spPr>
          <p:txBody>
            <a:bodyPr wrap="none" rtlCol="0">
              <a:spAutoFit/>
            </a:bodyPr>
            <a:lstStyle>
              <a:defPPr>
                <a:defRPr lang="en-US"/>
              </a:defPPr>
              <a:lvl1pPr>
                <a:defRPr sz="2400"/>
              </a:lvl1pPr>
            </a:lstStyle>
            <a:p>
              <a:pPr algn="ctr"/>
              <a:r>
                <a:rPr lang="en-US" sz="1800" dirty="0">
                  <a:solidFill>
                    <a:schemeClr val="bg1"/>
                  </a:solidFill>
                </a:rPr>
                <a:t>Z</a:t>
              </a:r>
            </a:p>
          </p:txBody>
        </p:sp>
        <p:grpSp>
          <p:nvGrpSpPr>
            <p:cNvPr id="20" name="Group 19">
              <a:extLst>
                <a:ext uri="{FF2B5EF4-FFF2-40B4-BE49-F238E27FC236}">
                  <a16:creationId xmlns:a16="http://schemas.microsoft.com/office/drawing/2014/main" id="{AB6A8D1C-E7F2-43B5-BEC3-C55DE8ABC848}"/>
                </a:ext>
              </a:extLst>
            </p:cNvPr>
            <p:cNvGrpSpPr/>
            <p:nvPr/>
          </p:nvGrpSpPr>
          <p:grpSpPr>
            <a:xfrm>
              <a:off x="247371" y="1807613"/>
              <a:ext cx="2427240" cy="452017"/>
              <a:chOff x="6696075" y="1424010"/>
              <a:chExt cx="4067461" cy="522206"/>
            </a:xfrm>
          </p:grpSpPr>
          <p:sp>
            <p:nvSpPr>
              <p:cNvPr id="23" name="Rounded Rectangle 37">
                <a:extLst>
                  <a:ext uri="{FF2B5EF4-FFF2-40B4-BE49-F238E27FC236}">
                    <a16:creationId xmlns:a16="http://schemas.microsoft.com/office/drawing/2014/main" id="{451B5844-4016-40C2-94CA-6CE4D562D36D}"/>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24" name="Rounded Rectangle 57">
                <a:extLst>
                  <a:ext uri="{FF2B5EF4-FFF2-40B4-BE49-F238E27FC236}">
                    <a16:creationId xmlns:a16="http://schemas.microsoft.com/office/drawing/2014/main" id="{0283675D-C3B8-4F4C-9A5B-6236EF827AB4}"/>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25" name="TextBox 24">
                <a:extLst>
                  <a:ext uri="{FF2B5EF4-FFF2-40B4-BE49-F238E27FC236}">
                    <a16:creationId xmlns:a16="http://schemas.microsoft.com/office/drawing/2014/main" id="{25ED6889-9B49-411B-9A93-0BAF18383FD0}"/>
                  </a:ext>
                </a:extLst>
              </p:cNvPr>
              <p:cNvSpPr txBox="1"/>
              <p:nvPr/>
            </p:nvSpPr>
            <p:spPr>
              <a:xfrm>
                <a:off x="6847023" y="1438153"/>
                <a:ext cx="785485" cy="508063"/>
              </a:xfrm>
              <a:prstGeom prst="rect">
                <a:avLst/>
              </a:prstGeom>
              <a:noFill/>
            </p:spPr>
            <p:txBody>
              <a:bodyPr wrap="none" rtlCol="0">
                <a:spAutoFit/>
              </a:bodyPr>
              <a:lstStyle/>
              <a:p>
                <a:r>
                  <a:rPr lang="en-US" dirty="0">
                    <a:solidFill>
                      <a:schemeClr val="bg1"/>
                    </a:solidFill>
                  </a:rPr>
                  <a:t>X</a:t>
                </a:r>
              </a:p>
            </p:txBody>
          </p:sp>
          <p:sp>
            <p:nvSpPr>
              <p:cNvPr id="26" name="TextBox 25">
                <a:extLst>
                  <a:ext uri="{FF2B5EF4-FFF2-40B4-BE49-F238E27FC236}">
                    <a16:creationId xmlns:a16="http://schemas.microsoft.com/office/drawing/2014/main" id="{426787EC-6CA1-47A6-99CC-A402B2BE21C5}"/>
                  </a:ext>
                </a:extLst>
              </p:cNvPr>
              <p:cNvSpPr txBox="1"/>
              <p:nvPr/>
            </p:nvSpPr>
            <p:spPr>
              <a:xfrm>
                <a:off x="9829573" y="1424010"/>
                <a:ext cx="769633" cy="508063"/>
              </a:xfrm>
              <a:prstGeom prst="rect">
                <a:avLst/>
              </a:prstGeom>
              <a:noFill/>
            </p:spPr>
            <p:txBody>
              <a:bodyPr wrap="none" rtlCol="0">
                <a:spAutoFit/>
              </a:bodyPr>
              <a:lstStyle/>
              <a:p>
                <a:r>
                  <a:rPr lang="en-US" dirty="0">
                    <a:solidFill>
                      <a:schemeClr val="bg1"/>
                    </a:solidFill>
                  </a:rPr>
                  <a:t>Y</a:t>
                </a:r>
              </a:p>
            </p:txBody>
          </p:sp>
          <p:cxnSp>
            <p:nvCxnSpPr>
              <p:cNvPr id="27" name="Straight Arrow Connector 26">
                <a:extLst>
                  <a:ext uri="{FF2B5EF4-FFF2-40B4-BE49-F238E27FC236}">
                    <a16:creationId xmlns:a16="http://schemas.microsoft.com/office/drawing/2014/main" id="{28AA60A0-489A-48C9-9341-065CAA5ED45C}"/>
                  </a:ext>
                </a:extLst>
              </p:cNvPr>
              <p:cNvCxnSpPr>
                <a:stCxn id="23" idx="3"/>
                <a:endCxn id="24" idx="1"/>
              </p:cNvCxnSpPr>
              <p:nvPr/>
            </p:nvCxnSpPr>
            <p:spPr>
              <a:xfrm>
                <a:off x="7793355" y="1690688"/>
                <a:ext cx="1872901" cy="0"/>
              </a:xfrm>
              <a:prstGeom prst="straightConnector1">
                <a:avLst/>
              </a:prstGeom>
              <a:ln w="76200">
                <a:gradFill flip="none" rotWithShape="1">
                  <a:gsLst>
                    <a:gs pos="0">
                      <a:srgbClr val="699C93"/>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7896CEBF-9EC1-47B1-8034-E84930D23916}"/>
                </a:ext>
              </a:extLst>
            </p:cNvPr>
            <p:cNvCxnSpPr>
              <a:cxnSpLocks/>
              <a:stCxn id="23" idx="3"/>
              <a:endCxn id="19" idx="0"/>
            </p:cNvCxnSpPr>
            <p:nvPr/>
          </p:nvCxnSpPr>
          <p:spPr>
            <a:xfrm>
              <a:off x="902168" y="2038447"/>
              <a:ext cx="542517" cy="763366"/>
            </a:xfrm>
            <a:prstGeom prst="straightConnector1">
              <a:avLst/>
            </a:prstGeom>
            <a:ln w="25400">
              <a:gradFill flip="none" rotWithShape="1">
                <a:gsLst>
                  <a:gs pos="0">
                    <a:srgbClr val="699C93"/>
                  </a:gs>
                  <a:gs pos="100000">
                    <a:srgbClr val="2F559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F7378A-A019-46F5-ABA1-923B75900BCB}"/>
                </a:ext>
              </a:extLst>
            </p:cNvPr>
            <p:cNvCxnSpPr>
              <a:cxnSpLocks/>
              <a:stCxn id="19" idx="0"/>
              <a:endCxn id="24" idx="1"/>
            </p:cNvCxnSpPr>
            <p:nvPr/>
          </p:nvCxnSpPr>
          <p:spPr>
            <a:xfrm flipV="1">
              <a:off x="1444686" y="2038447"/>
              <a:ext cx="575128" cy="763366"/>
            </a:xfrm>
            <a:prstGeom prst="straightConnector1">
              <a:avLst/>
            </a:prstGeom>
            <a:ln w="25400">
              <a:gradFill flip="none" rotWithShape="1">
                <a:gsLst>
                  <a:gs pos="0">
                    <a:srgbClr val="2F5597"/>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椭圆 4"/>
          <p:cNvSpPr/>
          <p:nvPr/>
        </p:nvSpPr>
        <p:spPr>
          <a:xfrm>
            <a:off x="5346263" y="4405348"/>
            <a:ext cx="1320800" cy="4064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4"/>
          <p:cNvSpPr/>
          <p:nvPr/>
        </p:nvSpPr>
        <p:spPr>
          <a:xfrm>
            <a:off x="7410592" y="4390121"/>
            <a:ext cx="1320800" cy="4064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a:t>
            </a:r>
          </a:p>
        </p:txBody>
      </p:sp>
      <p:sp>
        <p:nvSpPr>
          <p:cNvPr id="29" name="椭圆 4"/>
          <p:cNvSpPr/>
          <p:nvPr/>
        </p:nvSpPr>
        <p:spPr>
          <a:xfrm>
            <a:off x="7390715" y="5523179"/>
            <a:ext cx="1320800" cy="4064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4"/>
          <p:cNvSpPr/>
          <p:nvPr/>
        </p:nvSpPr>
        <p:spPr>
          <a:xfrm>
            <a:off x="5356506" y="5503300"/>
            <a:ext cx="1320800" cy="4064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859694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E1528611-FAE2-43CA-B19C-51184540A21D}"/>
              </a:ext>
            </a:extLst>
          </p:cNvPr>
          <p:cNvSpPr txBox="1">
            <a:spLocks/>
          </p:cNvSpPr>
          <p:nvPr/>
        </p:nvSpPr>
        <p:spPr>
          <a:xfrm>
            <a:off x="838200" y="1460621"/>
            <a:ext cx="10697736" cy="2746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mj-lt"/>
              </a:rPr>
              <a:t>The effect of monolingual Z</a:t>
            </a:r>
          </a:p>
          <a:p>
            <a:pPr lvl="1"/>
            <a:r>
              <a:rPr lang="en-US" sz="1800" dirty="0">
                <a:latin typeface="+mj-lt"/>
              </a:rPr>
              <a:t>The improvements by monolingual Z are different in two datasets. </a:t>
            </a:r>
          </a:p>
        </p:txBody>
      </p:sp>
      <p:graphicFrame>
        <p:nvGraphicFramePr>
          <p:cNvPr id="70" name="Table 69">
            <a:extLst>
              <a:ext uri="{FF2B5EF4-FFF2-40B4-BE49-F238E27FC236}">
                <a16:creationId xmlns:a16="http://schemas.microsoft.com/office/drawing/2014/main" id="{6A8E7400-32E3-4E44-93BF-7402A4516A8A}"/>
              </a:ext>
            </a:extLst>
          </p:cNvPr>
          <p:cNvGraphicFramePr>
            <a:graphicFrameLocks noGrp="1"/>
          </p:cNvGraphicFramePr>
          <p:nvPr>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71" name="Straight Connector 70">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More Discussion</a:t>
            </a:r>
          </a:p>
        </p:txBody>
      </p:sp>
      <p:graphicFrame>
        <p:nvGraphicFramePr>
          <p:cNvPr id="102" name="Chart 101"/>
          <p:cNvGraphicFramePr>
            <a:graphicFrameLocks/>
          </p:cNvGraphicFramePr>
          <p:nvPr>
            <p:extLst/>
          </p:nvPr>
        </p:nvGraphicFramePr>
        <p:xfrm>
          <a:off x="6574115" y="2610442"/>
          <a:ext cx="5155009" cy="36579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3" name="Table 102"/>
          <p:cNvGraphicFramePr>
            <a:graphicFrameLocks noGrp="1"/>
          </p:cNvGraphicFramePr>
          <p:nvPr>
            <p:extLst/>
          </p:nvPr>
        </p:nvGraphicFramePr>
        <p:xfrm>
          <a:off x="965124" y="3110309"/>
          <a:ext cx="5482067" cy="2194560"/>
        </p:xfrm>
        <a:graphic>
          <a:graphicData uri="http://schemas.openxmlformats.org/drawingml/2006/table">
            <a:tbl>
              <a:tblPr firstRow="1" bandRow="1">
                <a:tableStyleId>{5940675A-B579-460E-94D1-54222C63F5DA}</a:tableStyleId>
              </a:tblPr>
              <a:tblGrid>
                <a:gridCol w="1333618">
                  <a:extLst>
                    <a:ext uri="{9D8B030D-6E8A-4147-A177-3AD203B41FA5}">
                      <a16:colId xmlns:a16="http://schemas.microsoft.com/office/drawing/2014/main" val="609042926"/>
                    </a:ext>
                  </a:extLst>
                </a:gridCol>
                <a:gridCol w="2211870">
                  <a:extLst>
                    <a:ext uri="{9D8B030D-6E8A-4147-A177-3AD203B41FA5}">
                      <a16:colId xmlns:a16="http://schemas.microsoft.com/office/drawing/2014/main" val="1621486813"/>
                    </a:ext>
                  </a:extLst>
                </a:gridCol>
                <a:gridCol w="1936579">
                  <a:extLst>
                    <a:ext uri="{9D8B030D-6E8A-4147-A177-3AD203B41FA5}">
                      <a16:colId xmlns:a16="http://schemas.microsoft.com/office/drawing/2014/main" val="167275330"/>
                    </a:ext>
                  </a:extLst>
                </a:gridCol>
              </a:tblGrid>
              <a:tr h="319628">
                <a:tc rowSpan="2">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Method</a:t>
                      </a:r>
                      <a:endParaRPr lang="zh-CN" altLang="en-US" dirty="0">
                        <a:latin typeface="Cambria Math" panose="02040503050406030204" pitchFamily="18" charset="0"/>
                        <a:cs typeface="Calibri" panose="020F0502020204030204" pitchFamily="34" charset="0"/>
                      </a:endParaRPr>
                    </a:p>
                  </a:txBody>
                  <a:tcPr anchor="ctr">
                    <a:lnL w="12700" cmpd="sng">
                      <a:noFill/>
                    </a:lnL>
                    <a:lnR w="12700" cap="flat" cmpd="sng" algn="ctr">
                      <a:solidFill>
                        <a:srgbClr val="4472C4"/>
                      </a:solidFill>
                      <a:prstDash val="solid"/>
                      <a:round/>
                      <a:headEnd type="none" w="med" len="med"/>
                      <a:tailEnd type="none" w="med" len="med"/>
                    </a:lnR>
                    <a:lnT w="12700" cmpd="sng">
                      <a:noFill/>
                    </a:lnT>
                    <a:lnB w="1270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gridSpan="2">
                  <a:txBody>
                    <a:bodyPr/>
                    <a:lstStyle/>
                    <a:p>
                      <a:pPr algn="ctr"/>
                      <a:r>
                        <a:rPr lang="en-US" altLang="zh-CN" dirty="0">
                          <a:latin typeface="Cambria Math" panose="02040503050406030204" pitchFamily="18" charset="0"/>
                          <a:cs typeface="Calibri" panose="020F0502020204030204" pitchFamily="34" charset="0"/>
                        </a:rPr>
                        <a:t>Dataset</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pPr algn="ct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extLst>
                  <a:ext uri="{0D108BD9-81ED-4DB2-BD59-A6C34878D82A}">
                    <a16:rowId xmlns:a16="http://schemas.microsoft.com/office/drawing/2014/main" val="2838952221"/>
                  </a:ext>
                </a:extLst>
              </a:tr>
              <a:tr h="319628">
                <a:tc vMerge="1">
                  <a:txBody>
                    <a:bodyPr/>
                    <a:lstStyle/>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latin typeface="Cambria Math" panose="02040503050406030204" pitchFamily="18" charset="0"/>
                          <a:ea typeface="Cambria Math" panose="02040503050406030204" pitchFamily="18" charset="0"/>
                          <a:cs typeface="Calibri" panose="020F0502020204030204" pitchFamily="34" charset="0"/>
                        </a:rPr>
                        <a:t>MultiUN</a:t>
                      </a:r>
                      <a:r>
                        <a:rPr lang="en-US" altLang="zh-CN" dirty="0">
                          <a:latin typeface="Cambria Math" panose="02040503050406030204" pitchFamily="18" charset="0"/>
                          <a:ea typeface="Cambria Math" panose="02040503050406030204" pitchFamily="18" charset="0"/>
                          <a:cs typeface="Calibri" panose="020F0502020204030204" pitchFamily="34" charset="0"/>
                        </a:rPr>
                        <a:t> (Avg. BLEU)</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ea typeface="Cambria Math" panose="02040503050406030204" pitchFamily="18" charset="0"/>
                          <a:cs typeface="Calibri" panose="020F0502020204030204" pitchFamily="34" charset="0"/>
                        </a:rPr>
                        <a:t>IWSLT(Avg. BLEU)</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73847726"/>
                  </a:ext>
                </a:extLst>
              </a:tr>
              <a:tr h="319628">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T-S</a:t>
                      </a:r>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29.49</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rPr>
                        <a:t>24.59</a:t>
                      </a:r>
                      <a:endParaRPr lang="zh-CN" altLang="en-US" dirty="0">
                        <a:latin typeface="Cambria Math" panose="02040503050406030204" pitchFamily="18"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641459"/>
                  </a:ext>
                </a:extLst>
              </a:tr>
              <a:tr h="319628">
                <a:tc>
                  <a:txBody>
                    <a:bodyPr/>
                    <a:lstStyle/>
                    <a:p>
                      <a:pPr algn="ctr"/>
                      <a:r>
                        <a:rPr lang="en-US" altLang="zh-CN" dirty="0" err="1">
                          <a:latin typeface="Cambria Math" panose="02040503050406030204" pitchFamily="18" charset="0"/>
                        </a:rPr>
                        <a:t>BackTrans</a:t>
                      </a:r>
                      <a:endParaRPr lang="zh-CN" altLang="en-US" dirty="0">
                        <a:latin typeface="Cambria Math" panose="02040503050406030204" pitchFamily="18"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30.75 </a:t>
                      </a:r>
                      <a:r>
                        <a:rPr lang="en-US" altLang="zh-CN" dirty="0">
                          <a:solidFill>
                            <a:srgbClr val="C00000"/>
                          </a:solidFill>
                          <a:latin typeface="Cambria Math" panose="02040503050406030204" pitchFamily="18" charset="0"/>
                          <a:cs typeface="Calibri" panose="020F0502020204030204" pitchFamily="34" charset="0"/>
                        </a:rPr>
                        <a:t>(+1.26)</a:t>
                      </a:r>
                      <a:endParaRPr lang="zh-CN" altLang="en-US" dirty="0">
                        <a:solidFill>
                          <a:srgbClr val="C00000"/>
                        </a:solidFill>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24.89 </a:t>
                      </a:r>
                      <a:r>
                        <a:rPr lang="en-US" altLang="zh-CN" dirty="0">
                          <a:solidFill>
                            <a:srgbClr val="C00000"/>
                          </a:solidFill>
                          <a:latin typeface="Cambria Math" panose="02040503050406030204" pitchFamily="18" charset="0"/>
                          <a:cs typeface="Calibri" panose="020F0502020204030204" pitchFamily="34" charset="0"/>
                        </a:rPr>
                        <a:t>(+0.30)</a:t>
                      </a:r>
                      <a:endParaRPr lang="zh-CN" altLang="en-US" dirty="0">
                        <a:solidFill>
                          <a:srgbClr val="C00000"/>
                        </a:solidFill>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67453322"/>
                  </a:ext>
                </a:extLst>
              </a:tr>
              <a:tr h="319628">
                <a:tc>
                  <a:txBody>
                    <a:bodyPr/>
                    <a:lstStyle/>
                    <a:p>
                      <a:pPr algn="ctr"/>
                      <a:r>
                        <a:rPr lang="en-US" altLang="zh-CN" dirty="0">
                          <a:latin typeface="Cambria Math" panose="02040503050406030204" pitchFamily="18" charset="0"/>
                        </a:rPr>
                        <a:t>TA-NMT</a:t>
                      </a:r>
                      <a:endParaRPr lang="zh-CN" altLang="en-US" dirty="0">
                        <a:latin typeface="Cambria Math" panose="02040503050406030204" pitchFamily="18"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30.22</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25.54</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7416789"/>
                  </a:ext>
                </a:extLst>
              </a:tr>
              <a:tr h="319628">
                <a:tc>
                  <a:txBody>
                    <a:bodyPr/>
                    <a:lstStyle/>
                    <a:p>
                      <a:pPr algn="ctr"/>
                      <a:r>
                        <a:rPr lang="en-US" altLang="zh-CN" dirty="0">
                          <a:latin typeface="Cambria Math" panose="02040503050406030204" pitchFamily="18" charset="0"/>
                        </a:rPr>
                        <a:t>TA-NMT(GI)</a:t>
                      </a:r>
                      <a:endParaRPr lang="zh-CN" altLang="en-US" dirty="0">
                        <a:latin typeface="Cambria Math" panose="02040503050406030204" pitchFamily="18"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31.45 </a:t>
                      </a:r>
                      <a:r>
                        <a:rPr lang="en-US" altLang="zh-CN" dirty="0">
                          <a:solidFill>
                            <a:srgbClr val="C00000"/>
                          </a:solidFill>
                          <a:latin typeface="Cambria Math" panose="02040503050406030204" pitchFamily="18" charset="0"/>
                          <a:cs typeface="Calibri" panose="020F0502020204030204" pitchFamily="34" charset="0"/>
                        </a:rPr>
                        <a:t>(+1.23)</a:t>
                      </a:r>
                      <a:endParaRPr lang="zh-CN" altLang="en-US" dirty="0">
                        <a:solidFill>
                          <a:srgbClr val="C00000"/>
                        </a:solidFill>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cs typeface="Calibri" panose="020F0502020204030204" pitchFamily="34" charset="0"/>
                        </a:rPr>
                        <a:t>26.19 </a:t>
                      </a:r>
                      <a:r>
                        <a:rPr lang="en-US" altLang="zh-CN" dirty="0">
                          <a:solidFill>
                            <a:srgbClr val="C00000"/>
                          </a:solidFill>
                          <a:latin typeface="Cambria Math" panose="02040503050406030204" pitchFamily="18" charset="0"/>
                          <a:cs typeface="Calibri" panose="020F0502020204030204" pitchFamily="34" charset="0"/>
                        </a:rPr>
                        <a:t>(+0.65)</a:t>
                      </a:r>
                      <a:endParaRPr lang="zh-CN" altLang="en-US" dirty="0">
                        <a:solidFill>
                          <a:srgbClr val="C00000"/>
                        </a:solidFill>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4197493"/>
                  </a:ext>
                </a:extLst>
              </a:tr>
            </a:tbl>
          </a:graphicData>
        </a:graphic>
      </p:graphicFrame>
    </p:spTree>
    <p:extLst>
      <p:ext uri="{BB962C8B-B14F-4D97-AF65-F5344CB8AC3E}">
        <p14:creationId xmlns:p14="http://schemas.microsoft.com/office/powerpoint/2010/main" val="86147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E1528611-FAE2-43CA-B19C-51184540A21D}"/>
              </a:ext>
            </a:extLst>
          </p:cNvPr>
          <p:cNvSpPr txBox="1">
            <a:spLocks/>
          </p:cNvSpPr>
          <p:nvPr/>
        </p:nvSpPr>
        <p:spPr>
          <a:xfrm>
            <a:off x="838200" y="1460621"/>
            <a:ext cx="10697736" cy="2746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mj-lt"/>
              </a:rPr>
              <a:t>The EM training Curves</a:t>
            </a:r>
          </a:p>
          <a:p>
            <a:pPr lvl="1"/>
            <a:r>
              <a:rPr lang="en-US" sz="1800" dirty="0">
                <a:latin typeface="+mj-lt"/>
              </a:rPr>
              <a:t>Changes of validation BLEU on (EN, FR, AR) group during training</a:t>
            </a:r>
          </a:p>
        </p:txBody>
      </p:sp>
      <p:graphicFrame>
        <p:nvGraphicFramePr>
          <p:cNvPr id="70" name="Table 69">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3747337366"/>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71" name="Straight Connector 70">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More </a:t>
            </a:r>
            <a:r>
              <a:rPr lang="en-US" dirty="0"/>
              <a:t>Discussion</a:t>
            </a:r>
          </a:p>
        </p:txBody>
      </p:sp>
      <p:graphicFrame>
        <p:nvGraphicFramePr>
          <p:cNvPr id="12" name="Chart 11"/>
          <p:cNvGraphicFramePr>
            <a:graphicFrameLocks/>
          </p:cNvGraphicFramePr>
          <p:nvPr>
            <p:extLst>
              <p:ext uri="{D42A27DB-BD31-4B8C-83A1-F6EECF244321}">
                <p14:modId xmlns:p14="http://schemas.microsoft.com/office/powerpoint/2010/main" val="249341194"/>
              </p:ext>
            </p:extLst>
          </p:nvPr>
        </p:nvGraphicFramePr>
        <p:xfrm>
          <a:off x="838201" y="2541320"/>
          <a:ext cx="5515098" cy="39069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2201411278"/>
              </p:ext>
            </p:extLst>
          </p:nvPr>
        </p:nvGraphicFramePr>
        <p:xfrm>
          <a:off x="6135311" y="2541320"/>
          <a:ext cx="5573132" cy="3906981"/>
        </p:xfrm>
        <a:graphic>
          <a:graphicData uri="http://schemas.openxmlformats.org/drawingml/2006/chart">
            <c:chart xmlns:c="http://schemas.openxmlformats.org/drawingml/2006/chart" xmlns:r="http://schemas.openxmlformats.org/officeDocument/2006/relationships" r:id="rId4"/>
          </a:graphicData>
        </a:graphic>
      </p:graphicFrame>
      <p:sp>
        <p:nvSpPr>
          <p:cNvPr id="2" name="Oval 1"/>
          <p:cNvSpPr/>
          <p:nvPr/>
        </p:nvSpPr>
        <p:spPr>
          <a:xfrm>
            <a:off x="2437472" y="3479470"/>
            <a:ext cx="273156" cy="21375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p:cNvSpPr/>
          <p:nvPr/>
        </p:nvSpPr>
        <p:spPr>
          <a:xfrm>
            <a:off x="2437472" y="4594735"/>
            <a:ext cx="273156" cy="21375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p:cNvSpPr/>
          <p:nvPr/>
        </p:nvSpPr>
        <p:spPr>
          <a:xfrm>
            <a:off x="7273339" y="2982568"/>
            <a:ext cx="273156" cy="21375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p:cNvSpPr/>
          <p:nvPr/>
        </p:nvSpPr>
        <p:spPr>
          <a:xfrm>
            <a:off x="7409917" y="4895342"/>
            <a:ext cx="273156" cy="21375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8150966" y="2139812"/>
            <a:ext cx="3471223" cy="369332"/>
          </a:xfrm>
          <a:prstGeom prst="rect">
            <a:avLst/>
          </a:prstGeom>
          <a:noFill/>
          <a:ln w="12700">
            <a:solidFill>
              <a:srgbClr val="C00000"/>
            </a:solidFill>
          </a:ln>
        </p:spPr>
        <p:txBody>
          <a:bodyPr wrap="square" rtlCol="0">
            <a:spAutoFit/>
          </a:bodyPr>
          <a:lstStyle/>
          <a:p>
            <a:r>
              <a:rPr lang="en-US" altLang="zh-CN" dirty="0"/>
              <a:t>Four models are improved jointly</a:t>
            </a:r>
            <a:endParaRPr lang="zh-CN" altLang="en-US" dirty="0"/>
          </a:p>
        </p:txBody>
      </p:sp>
      <p:cxnSp>
        <p:nvCxnSpPr>
          <p:cNvPr id="6" name="Straight Connector 5"/>
          <p:cNvCxnSpPr>
            <a:stCxn id="2" idx="0"/>
            <a:endCxn id="3" idx="1"/>
          </p:cNvCxnSpPr>
          <p:nvPr/>
        </p:nvCxnSpPr>
        <p:spPr>
          <a:xfrm flipV="1">
            <a:off x="2574050" y="2324478"/>
            <a:ext cx="5576916" cy="1154992"/>
          </a:xfrm>
          <a:prstGeom prst="line">
            <a:avLst/>
          </a:prstGeom>
          <a:ln w="127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stCxn id="15" idx="7"/>
            <a:endCxn id="3" idx="1"/>
          </p:cNvCxnSpPr>
          <p:nvPr/>
        </p:nvCxnSpPr>
        <p:spPr>
          <a:xfrm flipV="1">
            <a:off x="2670625" y="2324478"/>
            <a:ext cx="5480341" cy="230156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3" idx="1"/>
          </p:cNvCxnSpPr>
          <p:nvPr/>
        </p:nvCxnSpPr>
        <p:spPr>
          <a:xfrm flipV="1">
            <a:off x="7409917" y="2324478"/>
            <a:ext cx="741049" cy="998881"/>
          </a:xfrm>
          <a:prstGeom prst="line">
            <a:avLst/>
          </a:prstGeom>
          <a:ln w="127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8" name="Straight Connector 17"/>
          <p:cNvCxnSpPr>
            <a:stCxn id="17" idx="0"/>
            <a:endCxn id="3" idx="1"/>
          </p:cNvCxnSpPr>
          <p:nvPr/>
        </p:nvCxnSpPr>
        <p:spPr>
          <a:xfrm flipV="1">
            <a:off x="7546495" y="2324478"/>
            <a:ext cx="604471" cy="257086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83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2053339831"/>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B4C7E7"/>
                    </a:solidFill>
                  </a:tcPr>
                </a:tc>
                <a:extLst>
                  <a:ext uri="{0D108BD9-81ED-4DB2-BD59-A6C34878D82A}">
                    <a16:rowId xmlns:a16="http://schemas.microsoft.com/office/drawing/2014/main" val="3821368398"/>
                  </a:ext>
                </a:extLst>
              </a:tr>
            </a:tbl>
          </a:graphicData>
        </a:graphic>
      </p:graphicFrame>
      <p:sp>
        <p:nvSpPr>
          <p:cNvPr id="8" name="Title 7"/>
          <p:cNvSpPr>
            <a:spLocks noGrp="1"/>
          </p:cNvSpPr>
          <p:nvPr>
            <p:ph type="title"/>
          </p:nvPr>
        </p:nvSpPr>
        <p:spPr/>
        <p:txBody>
          <a:bodyPr/>
          <a:lstStyle/>
          <a:p>
            <a:r>
              <a:rPr lang="en-US" altLang="zh-CN" dirty="0"/>
              <a:t>Summary</a:t>
            </a:r>
            <a:endParaRPr lang="zh-CN" altLang="en-US" dirty="0"/>
          </a:p>
        </p:txBody>
      </p:sp>
      <p:sp>
        <p:nvSpPr>
          <p:cNvPr id="10" name="Content Placeholder 2">
            <a:extLst>
              <a:ext uri="{FF2B5EF4-FFF2-40B4-BE49-F238E27FC236}">
                <a16:creationId xmlns:a16="http://schemas.microsoft.com/office/drawing/2014/main" id="{4D7998ED-C062-4821-A094-9CA87C86F40A}"/>
              </a:ext>
            </a:extLst>
          </p:cNvPr>
          <p:cNvSpPr txBox="1">
            <a:spLocks/>
          </p:cNvSpPr>
          <p:nvPr/>
        </p:nvSpPr>
        <p:spPr>
          <a:xfrm>
            <a:off x="837407" y="1690688"/>
            <a:ext cx="10931040" cy="432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j-lt"/>
              </a:rPr>
              <a:t>TA-NMT, a triangular architecture to tackle the low-resource problem in NMT.</a:t>
            </a:r>
          </a:p>
          <a:p>
            <a:endParaRPr lang="en-US" altLang="zh-CN" sz="2400" dirty="0">
              <a:latin typeface="+mj-lt"/>
            </a:endParaRPr>
          </a:p>
          <a:p>
            <a:r>
              <a:rPr lang="en-US" altLang="zh-CN" sz="2400" dirty="0">
                <a:latin typeface="+mj-lt"/>
              </a:rPr>
              <a:t>Jointly train four translation models from and to the rare language with the help of large bilingual corpus between rich languages.</a:t>
            </a:r>
          </a:p>
          <a:p>
            <a:endParaRPr lang="en-US" altLang="zh-CN" sz="2400" dirty="0">
              <a:latin typeface="+mj-lt"/>
            </a:endParaRPr>
          </a:p>
          <a:p>
            <a:r>
              <a:rPr lang="en-US" altLang="zh-CN" sz="2400" dirty="0">
                <a:latin typeface="+mj-lt"/>
              </a:rPr>
              <a:t>Take the rare language as the hidden variable, and optimize in an EM framework.</a:t>
            </a:r>
          </a:p>
          <a:p>
            <a:endParaRPr lang="en-US" altLang="zh-CN" sz="2400" dirty="0">
              <a:latin typeface="+mj-lt"/>
            </a:endParaRPr>
          </a:p>
          <a:p>
            <a:r>
              <a:rPr lang="en-US" altLang="zh-CN" sz="2400" dirty="0">
                <a:latin typeface="+mj-lt"/>
              </a:rPr>
              <a:t>The results on </a:t>
            </a:r>
            <a:r>
              <a:rPr lang="en-US" altLang="zh-CN" sz="2400" dirty="0" err="1">
                <a:latin typeface="+mj-lt"/>
              </a:rPr>
              <a:t>MultiUN</a:t>
            </a:r>
            <a:r>
              <a:rPr lang="en-US" altLang="zh-CN" sz="2400" dirty="0">
                <a:latin typeface="+mj-lt"/>
              </a:rPr>
              <a:t> and IWSLT datasets demonstrate the effectiveness.</a:t>
            </a:r>
          </a:p>
        </p:txBody>
      </p:sp>
      <p:grpSp>
        <p:nvGrpSpPr>
          <p:cNvPr id="11" name="Group 10">
            <a:extLst>
              <a:ext uri="{FF2B5EF4-FFF2-40B4-BE49-F238E27FC236}">
                <a16:creationId xmlns:a16="http://schemas.microsoft.com/office/drawing/2014/main" id="{EC65029E-9E4A-464F-B74D-0E177D482F94}"/>
              </a:ext>
            </a:extLst>
          </p:cNvPr>
          <p:cNvGrpSpPr/>
          <p:nvPr/>
        </p:nvGrpSpPr>
        <p:grpSpPr>
          <a:xfrm>
            <a:off x="9068773" y="486406"/>
            <a:ext cx="1645223" cy="1204282"/>
            <a:chOff x="247369" y="1807611"/>
            <a:chExt cx="2427239" cy="1433977"/>
          </a:xfrm>
        </p:grpSpPr>
        <p:sp>
          <p:nvSpPr>
            <p:cNvPr id="12" name="Rounded Rectangle 11">
              <a:extLst>
                <a:ext uri="{FF2B5EF4-FFF2-40B4-BE49-F238E27FC236}">
                  <a16:creationId xmlns:a16="http://schemas.microsoft.com/office/drawing/2014/main" id="{7AECBEC3-060A-46DE-92BA-45616B9D7EFF}"/>
                </a:ext>
              </a:extLst>
            </p:cNvPr>
            <p:cNvSpPr/>
            <p:nvPr/>
          </p:nvSpPr>
          <p:spPr>
            <a:xfrm>
              <a:off x="1062095" y="2841338"/>
              <a:ext cx="776287" cy="385612"/>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dirty="0">
                <a:latin typeface="Calibri Light" panose="020F0302020204030204" pitchFamily="34" charset="0"/>
              </a:endParaRPr>
            </a:p>
          </p:txBody>
        </p:sp>
        <p:sp>
          <p:nvSpPr>
            <p:cNvPr id="13" name="TextBox 18">
              <a:extLst>
                <a:ext uri="{FF2B5EF4-FFF2-40B4-BE49-F238E27FC236}">
                  <a16:creationId xmlns:a16="http://schemas.microsoft.com/office/drawing/2014/main" id="{27DA48A4-9E9E-4378-909D-2E46CF34687C}"/>
                </a:ext>
              </a:extLst>
            </p:cNvPr>
            <p:cNvSpPr txBox="1"/>
            <p:nvPr/>
          </p:nvSpPr>
          <p:spPr>
            <a:xfrm>
              <a:off x="1211501" y="2801813"/>
              <a:ext cx="466368" cy="439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solidFill>
                    <a:schemeClr val="bg1"/>
                  </a:solidFill>
                </a:rPr>
                <a:t>Z</a:t>
              </a:r>
            </a:p>
          </p:txBody>
        </p:sp>
        <p:grpSp>
          <p:nvGrpSpPr>
            <p:cNvPr id="14" name="Group 13">
              <a:extLst>
                <a:ext uri="{FF2B5EF4-FFF2-40B4-BE49-F238E27FC236}">
                  <a16:creationId xmlns:a16="http://schemas.microsoft.com/office/drawing/2014/main" id="{AB6A8D1C-E7F2-43B5-BEC3-C55DE8ABC848}"/>
                </a:ext>
              </a:extLst>
            </p:cNvPr>
            <p:cNvGrpSpPr/>
            <p:nvPr/>
          </p:nvGrpSpPr>
          <p:grpSpPr>
            <a:xfrm>
              <a:off x="247369" y="1807611"/>
              <a:ext cx="2427239" cy="452016"/>
              <a:chOff x="6696075" y="1424010"/>
              <a:chExt cx="4067461" cy="522206"/>
            </a:xfrm>
          </p:grpSpPr>
          <p:sp>
            <p:nvSpPr>
              <p:cNvPr id="17" name="Rounded Rectangle 16">
                <a:extLst>
                  <a:ext uri="{FF2B5EF4-FFF2-40B4-BE49-F238E27FC236}">
                    <a16:creationId xmlns:a16="http://schemas.microsoft.com/office/drawing/2014/main" id="{451B5844-4016-40C2-94CA-6CE4D562D36D}"/>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dirty="0">
                  <a:latin typeface="Calibri Light" panose="020F0302020204030204" pitchFamily="34" charset="0"/>
                </a:endParaRPr>
              </a:p>
            </p:txBody>
          </p:sp>
          <p:sp>
            <p:nvSpPr>
              <p:cNvPr id="18" name="Rounded Rectangle 17">
                <a:extLst>
                  <a:ext uri="{FF2B5EF4-FFF2-40B4-BE49-F238E27FC236}">
                    <a16:creationId xmlns:a16="http://schemas.microsoft.com/office/drawing/2014/main" id="{0283675D-C3B8-4F4C-9A5B-6236EF827AB4}"/>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dirty="0">
                  <a:latin typeface="Calibri Light" panose="020F0302020204030204" pitchFamily="34" charset="0"/>
                </a:endParaRPr>
              </a:p>
            </p:txBody>
          </p:sp>
          <p:sp>
            <p:nvSpPr>
              <p:cNvPr id="19" name="TextBox 24">
                <a:extLst>
                  <a:ext uri="{FF2B5EF4-FFF2-40B4-BE49-F238E27FC236}">
                    <a16:creationId xmlns:a16="http://schemas.microsoft.com/office/drawing/2014/main" id="{25ED6889-9B49-411B-9A93-0BAF18383FD0}"/>
                  </a:ext>
                </a:extLst>
              </p:cNvPr>
              <p:cNvSpPr txBox="1"/>
              <p:nvPr/>
            </p:nvSpPr>
            <p:spPr>
              <a:xfrm>
                <a:off x="6847023" y="1438153"/>
                <a:ext cx="785485" cy="50806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X</a:t>
                </a:r>
              </a:p>
            </p:txBody>
          </p:sp>
          <p:sp>
            <p:nvSpPr>
              <p:cNvPr id="20" name="TextBox 25">
                <a:extLst>
                  <a:ext uri="{FF2B5EF4-FFF2-40B4-BE49-F238E27FC236}">
                    <a16:creationId xmlns:a16="http://schemas.microsoft.com/office/drawing/2014/main" id="{426787EC-6CA1-47A6-99CC-A402B2BE21C5}"/>
                  </a:ext>
                </a:extLst>
              </p:cNvPr>
              <p:cNvSpPr txBox="1"/>
              <p:nvPr/>
            </p:nvSpPr>
            <p:spPr>
              <a:xfrm>
                <a:off x="9829573" y="1424010"/>
                <a:ext cx="769633" cy="50806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Y</a:t>
                </a:r>
              </a:p>
            </p:txBody>
          </p:sp>
          <p:cxnSp>
            <p:nvCxnSpPr>
              <p:cNvPr id="21" name="Straight Arrow Connector 20">
                <a:extLst>
                  <a:ext uri="{FF2B5EF4-FFF2-40B4-BE49-F238E27FC236}">
                    <a16:creationId xmlns:a16="http://schemas.microsoft.com/office/drawing/2014/main" id="{28AA60A0-489A-48C9-9341-065CAA5ED45C}"/>
                  </a:ext>
                </a:extLst>
              </p:cNvPr>
              <p:cNvCxnSpPr>
                <a:stCxn id="17" idx="3"/>
                <a:endCxn id="18" idx="1"/>
              </p:cNvCxnSpPr>
              <p:nvPr/>
            </p:nvCxnSpPr>
            <p:spPr>
              <a:xfrm>
                <a:off x="7793355" y="1690688"/>
                <a:ext cx="1872901" cy="0"/>
              </a:xfrm>
              <a:prstGeom prst="straightConnector1">
                <a:avLst/>
              </a:prstGeom>
              <a:ln w="76200">
                <a:gradFill flip="none" rotWithShape="1">
                  <a:gsLst>
                    <a:gs pos="0">
                      <a:srgbClr val="699C93"/>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7896CEBF-9EC1-47B1-8034-E84930D23916}"/>
                </a:ext>
              </a:extLst>
            </p:cNvPr>
            <p:cNvCxnSpPr>
              <a:cxnSpLocks/>
              <a:stCxn id="17" idx="3"/>
              <a:endCxn id="13" idx="0"/>
            </p:cNvCxnSpPr>
            <p:nvPr/>
          </p:nvCxnSpPr>
          <p:spPr>
            <a:xfrm>
              <a:off x="902168" y="2038447"/>
              <a:ext cx="542517" cy="763366"/>
            </a:xfrm>
            <a:prstGeom prst="straightConnector1">
              <a:avLst/>
            </a:prstGeom>
            <a:ln w="25400">
              <a:gradFill flip="none" rotWithShape="1">
                <a:gsLst>
                  <a:gs pos="0">
                    <a:srgbClr val="699C93"/>
                  </a:gs>
                  <a:gs pos="100000">
                    <a:srgbClr val="2F559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F7378A-A019-46F5-ABA1-923B75900BCB}"/>
                </a:ext>
              </a:extLst>
            </p:cNvPr>
            <p:cNvCxnSpPr>
              <a:cxnSpLocks/>
              <a:stCxn id="13" idx="0"/>
              <a:endCxn id="18" idx="1"/>
            </p:cNvCxnSpPr>
            <p:nvPr/>
          </p:nvCxnSpPr>
          <p:spPr>
            <a:xfrm flipV="1">
              <a:off x="1444686" y="2038447"/>
              <a:ext cx="575128" cy="763366"/>
            </a:xfrm>
            <a:prstGeom prst="straightConnector1">
              <a:avLst/>
            </a:prstGeom>
            <a:ln w="25400">
              <a:gradFill flip="none" rotWithShape="1">
                <a:gsLst>
                  <a:gs pos="0">
                    <a:srgbClr val="2F5597"/>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7199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0D9F-BF2A-47A9-A6E0-5B61FB60AB3F}"/>
              </a:ext>
            </a:extLst>
          </p:cNvPr>
          <p:cNvSpPr>
            <a:spLocks noGrp="1"/>
          </p:cNvSpPr>
          <p:nvPr>
            <p:ph type="title"/>
          </p:nvPr>
        </p:nvSpPr>
        <p:spPr>
          <a:xfrm>
            <a:off x="832720" y="1985331"/>
            <a:ext cx="10515600" cy="2368403"/>
          </a:xfrm>
        </p:spPr>
        <p:txBody>
          <a:bodyPr/>
          <a:lstStyle/>
          <a:p>
            <a:pPr algn="ctr"/>
            <a:r>
              <a:rPr lang="en-US" dirty="0">
                <a:latin typeface="Arial" panose="020B0604020202020204" pitchFamily="34" charset="0"/>
                <a:cs typeface="Arial" panose="020B0604020202020204" pitchFamily="34" charset="0"/>
              </a:rPr>
              <a:t>T</a:t>
            </a:r>
            <a:r>
              <a:rPr lang="en-US" altLang="zh-CN" dirty="0">
                <a:latin typeface="Arial" panose="020B0604020202020204" pitchFamily="34" charset="0"/>
                <a:cs typeface="Arial" panose="020B0604020202020204" pitchFamily="34" charset="0"/>
              </a:rPr>
              <a:t>hanks!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Q &amp; A</a:t>
            </a:r>
            <a:endParaRPr lang="en-US" dirty="0">
              <a:latin typeface="Arial" panose="020B0604020202020204" pitchFamily="34" charset="0"/>
              <a:cs typeface="Arial" panose="020B0604020202020204" pitchFamily="34" charset="0"/>
            </a:endParaRPr>
          </a:p>
        </p:txBody>
      </p:sp>
      <p:pic>
        <p:nvPicPr>
          <p:cNvPr id="3"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389" y="5417819"/>
            <a:ext cx="4493259" cy="941381"/>
          </a:xfrm>
          <a:prstGeom prst="rect">
            <a:avLst/>
          </a:prstGeom>
        </p:spPr>
      </p:pic>
      <p:grpSp>
        <p:nvGrpSpPr>
          <p:cNvPr id="4" name="Group 3"/>
          <p:cNvGrpSpPr/>
          <p:nvPr/>
        </p:nvGrpSpPr>
        <p:grpSpPr>
          <a:xfrm>
            <a:off x="7041667" y="5388446"/>
            <a:ext cx="3040545" cy="1000125"/>
            <a:chOff x="7407427" y="5388444"/>
            <a:chExt cx="3040545" cy="1000125"/>
          </a:xfrm>
        </p:grpSpPr>
        <p:pic>
          <p:nvPicPr>
            <p:cNvPr id="5" name="Picture 4"/>
            <p:cNvPicPr>
              <a:picLocks noChangeAspect="1"/>
            </p:cNvPicPr>
            <p:nvPr/>
          </p:nvPicPr>
          <p:blipFill>
            <a:blip r:embed="rId4"/>
            <a:stretch>
              <a:fillRect/>
            </a:stretch>
          </p:blipFill>
          <p:spPr>
            <a:xfrm>
              <a:off x="8190547" y="5388444"/>
              <a:ext cx="2257425" cy="1000125"/>
            </a:xfrm>
            <a:prstGeom prst="rect">
              <a:avLst/>
            </a:prstGeom>
          </p:spPr>
        </p:pic>
        <p:pic>
          <p:nvPicPr>
            <p:cNvPr id="6" name="Picture 5"/>
            <p:cNvPicPr>
              <a:picLocks noChangeAspect="1"/>
            </p:cNvPicPr>
            <p:nvPr/>
          </p:nvPicPr>
          <p:blipFill>
            <a:blip r:embed="rId5"/>
            <a:stretch>
              <a:fillRect/>
            </a:stretch>
          </p:blipFill>
          <p:spPr>
            <a:xfrm>
              <a:off x="7407427" y="5494168"/>
              <a:ext cx="783120" cy="788675"/>
            </a:xfrm>
            <a:prstGeom prst="rect">
              <a:avLst/>
            </a:prstGeom>
          </p:spPr>
        </p:pic>
      </p:grpSp>
    </p:spTree>
    <p:extLst>
      <p:ext uri="{BB962C8B-B14F-4D97-AF65-F5344CB8AC3E}">
        <p14:creationId xmlns:p14="http://schemas.microsoft.com/office/powerpoint/2010/main" val="2469556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Related work</a:t>
            </a:r>
            <a:endParaRPr lang="zh-CN" altLang="en-US" dirty="0"/>
          </a:p>
        </p:txBody>
      </p:sp>
      <p:sp>
        <p:nvSpPr>
          <p:cNvPr id="3" name="Content Placeholder 2"/>
          <p:cNvSpPr>
            <a:spLocks noGrp="1"/>
          </p:cNvSpPr>
          <p:nvPr>
            <p:ph idx="1"/>
          </p:nvPr>
        </p:nvSpPr>
        <p:spPr/>
        <p:txBody>
          <a:bodyPr/>
          <a:lstStyle/>
          <a:p>
            <a:r>
              <a:rPr lang="en-US" altLang="zh-CN" dirty="0">
                <a:latin typeface="+mj-lt"/>
                <a:ea typeface="+mj-ea"/>
              </a:rPr>
              <a:t>Exploiting monolingual data</a:t>
            </a:r>
          </a:p>
          <a:p>
            <a:pPr lvl="1"/>
            <a:r>
              <a:rPr lang="en-US" altLang="zh-CN" dirty="0">
                <a:latin typeface="+mj-lt"/>
                <a:ea typeface="+mj-ea"/>
              </a:rPr>
              <a:t>Back-translation to exploit target-side monolingual data (</a:t>
            </a:r>
            <a:r>
              <a:rPr lang="en-US" altLang="zh-CN" dirty="0" err="1">
                <a:latin typeface="+mj-lt"/>
                <a:ea typeface="+mj-ea"/>
              </a:rPr>
              <a:t>Sennich</a:t>
            </a:r>
            <a:r>
              <a:rPr lang="en-US" altLang="zh-CN" dirty="0">
                <a:latin typeface="+mj-lt"/>
                <a:ea typeface="+mj-ea"/>
              </a:rPr>
              <a:t> et al. 2015)</a:t>
            </a:r>
          </a:p>
          <a:p>
            <a:endParaRPr lang="en-US" altLang="zh-CN" dirty="0"/>
          </a:p>
          <a:p>
            <a:endParaRPr lang="en-US" altLang="zh-CN" dirty="0"/>
          </a:p>
          <a:p>
            <a:pPr lvl="1"/>
            <a:endParaRPr lang="en-US" altLang="zh-CN" dirty="0"/>
          </a:p>
        </p:txBody>
      </p:sp>
      <p:grpSp>
        <p:nvGrpSpPr>
          <p:cNvPr id="4" name="Group 3">
            <a:extLst>
              <a:ext uri="{FF2B5EF4-FFF2-40B4-BE49-F238E27FC236}">
                <a16:creationId xmlns:a16="http://schemas.microsoft.com/office/drawing/2014/main" id="{1484E076-AE55-4C5E-8E4C-A31373116DA9}"/>
              </a:ext>
            </a:extLst>
          </p:cNvPr>
          <p:cNvGrpSpPr/>
          <p:nvPr/>
        </p:nvGrpSpPr>
        <p:grpSpPr>
          <a:xfrm>
            <a:off x="2432145" y="3037685"/>
            <a:ext cx="1097280" cy="461665"/>
            <a:chOff x="6696075" y="1459855"/>
            <a:chExt cx="1097280" cy="461665"/>
          </a:xfrm>
        </p:grpSpPr>
        <p:sp>
          <p:nvSpPr>
            <p:cNvPr id="5" name="Rounded Rectangle 37">
              <a:extLst>
                <a:ext uri="{FF2B5EF4-FFF2-40B4-BE49-F238E27FC236}">
                  <a16:creationId xmlns:a16="http://schemas.microsoft.com/office/drawing/2014/main" id="{A05BD5E4-E7F1-4A6F-BD80-703E8C13B147}"/>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8B02D3-685A-4C66-8FDC-A52B06D44114}"/>
                    </a:ext>
                  </a:extLst>
                </p:cNvPr>
                <p:cNvSpPr txBox="1"/>
                <p:nvPr/>
              </p:nvSpPr>
              <p:spPr>
                <a:xfrm>
                  <a:off x="7014781"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10" name="TextBox 9">
                  <a:extLst>
                    <a:ext uri="{FF2B5EF4-FFF2-40B4-BE49-F238E27FC236}">
                      <a16:creationId xmlns:a16="http://schemas.microsoft.com/office/drawing/2014/main" id="{958B02D3-685A-4C66-8FDC-A52B06D44114}"/>
                    </a:ext>
                  </a:extLst>
                </p:cNvPr>
                <p:cNvSpPr txBox="1">
                  <a:spLocks noRot="1" noChangeAspect="1" noMove="1" noResize="1" noEditPoints="1" noAdjustHandles="1" noChangeArrowheads="1" noChangeShapeType="1" noTextEdit="1"/>
                </p:cNvSpPr>
                <p:nvPr/>
              </p:nvSpPr>
              <p:spPr>
                <a:xfrm>
                  <a:off x="7014781" y="1459855"/>
                  <a:ext cx="459869" cy="461665"/>
                </a:xfrm>
                <a:prstGeom prst="rect">
                  <a:avLst/>
                </a:prstGeom>
                <a:blipFill>
                  <a:blip r:embed="rId5"/>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4254C846-3B6B-4377-B09B-B642D7B0A43C}"/>
              </a:ext>
            </a:extLst>
          </p:cNvPr>
          <p:cNvGrpSpPr/>
          <p:nvPr/>
        </p:nvGrpSpPr>
        <p:grpSpPr>
          <a:xfrm>
            <a:off x="3989409" y="4573388"/>
            <a:ext cx="1097280" cy="461665"/>
            <a:chOff x="8872329" y="3588540"/>
            <a:chExt cx="1097280" cy="461665"/>
          </a:xfrm>
        </p:grpSpPr>
        <p:sp>
          <p:nvSpPr>
            <p:cNvPr id="8" name="Rounded Rectangle 37">
              <a:extLst>
                <a:ext uri="{FF2B5EF4-FFF2-40B4-BE49-F238E27FC236}">
                  <a16:creationId xmlns:a16="http://schemas.microsoft.com/office/drawing/2014/main" id="{47238F90-CA56-40B2-A1A9-D57B0C6C9B9D}"/>
                </a:ext>
              </a:extLst>
            </p:cNvPr>
            <p:cNvSpPr/>
            <p:nvPr/>
          </p:nvSpPr>
          <p:spPr>
            <a:xfrm>
              <a:off x="8872329" y="3596628"/>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CA9C538-7471-41AC-B508-25A439E98CFE}"/>
                    </a:ext>
                  </a:extLst>
                </p:cNvPr>
                <p:cNvSpPr txBox="1"/>
                <p:nvPr/>
              </p:nvSpPr>
              <p:spPr>
                <a:xfrm>
                  <a:off x="9199049" y="3588540"/>
                  <a:ext cx="443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oMath>
                    </m:oMathPara>
                  </a14:m>
                  <a:endParaRPr lang="en-US" dirty="0"/>
                </a:p>
              </p:txBody>
            </p:sp>
          </mc:Choice>
          <mc:Fallback xmlns="">
            <p:sp>
              <p:nvSpPr>
                <p:cNvPr id="14" name="TextBox 13">
                  <a:extLst>
                    <a:ext uri="{FF2B5EF4-FFF2-40B4-BE49-F238E27FC236}">
                      <a16:creationId xmlns:a16="http://schemas.microsoft.com/office/drawing/2014/main" id="{2CA9C538-7471-41AC-B508-25A439E98CFE}"/>
                    </a:ext>
                  </a:extLst>
                </p:cNvPr>
                <p:cNvSpPr txBox="1">
                  <a:spLocks noRot="1" noChangeAspect="1" noMove="1" noResize="1" noEditPoints="1" noAdjustHandles="1" noChangeArrowheads="1" noChangeShapeType="1" noTextEdit="1"/>
                </p:cNvSpPr>
                <p:nvPr/>
              </p:nvSpPr>
              <p:spPr>
                <a:xfrm>
                  <a:off x="9199049" y="3588540"/>
                  <a:ext cx="443839" cy="461665"/>
                </a:xfrm>
                <a:prstGeom prst="rect">
                  <a:avLst/>
                </a:prstGeom>
                <a:blipFill>
                  <a:blip r:embed="rId7"/>
                  <a:stretch>
                    <a:fillRect/>
                  </a:stretch>
                </a:blipFill>
              </p:spPr>
              <p:txBody>
                <a:bodyPr/>
                <a:lstStyle/>
                <a:p>
                  <a:r>
                    <a:rPr lang="en-US">
                      <a:noFill/>
                    </a:rPr>
                    <a:t> </a:t>
                  </a:r>
                </a:p>
              </p:txBody>
            </p:sp>
          </mc:Fallback>
        </mc:AlternateContent>
      </p:grpSp>
      <p:cxnSp>
        <p:nvCxnSpPr>
          <p:cNvPr id="10" name="Straight Arrow Connector 9">
            <a:extLst>
              <a:ext uri="{FF2B5EF4-FFF2-40B4-BE49-F238E27FC236}">
                <a16:creationId xmlns:a16="http://schemas.microsoft.com/office/drawing/2014/main" id="{523E2E19-3360-46CE-BFD1-0A76213870BD}"/>
              </a:ext>
            </a:extLst>
          </p:cNvPr>
          <p:cNvCxnSpPr>
            <a:cxnSpLocks/>
            <a:stCxn id="6" idx="2"/>
            <a:endCxn id="8" idx="1"/>
          </p:cNvCxnSpPr>
          <p:nvPr/>
        </p:nvCxnSpPr>
        <p:spPr>
          <a:xfrm>
            <a:off x="2980786" y="3499350"/>
            <a:ext cx="1008623" cy="1304871"/>
          </a:xfrm>
          <a:prstGeom prst="straightConnector1">
            <a:avLst/>
          </a:prstGeom>
          <a:ln w="25400">
            <a:gradFill flip="none" rotWithShape="1">
              <a:gsLst>
                <a:gs pos="0">
                  <a:srgbClr val="699C93"/>
                </a:gs>
                <a:gs pos="100000">
                  <a:srgbClr val="2F5597"/>
                </a:gs>
              </a:gsLst>
              <a:lin ang="0" scaled="1"/>
              <a:tileRect/>
            </a:gra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2645912-22AB-43A0-9CC0-A45FD24598AB}"/>
                  </a:ext>
                </a:extLst>
              </p:cNvPr>
              <p:cNvSpPr txBox="1"/>
              <p:nvPr/>
            </p:nvSpPr>
            <p:spPr>
              <a:xfrm rot="3149686">
                <a:off x="3270490" y="3919061"/>
                <a:ext cx="824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3149686">
                <a:off x="3270490" y="3919061"/>
                <a:ext cx="824328" cy="276999"/>
              </a:xfrm>
              <a:prstGeom prst="rect">
                <a:avLst/>
              </a:prstGeom>
              <a:blipFill>
                <a:blip r:embed="rId8"/>
                <a:stretch>
                  <a:fillRect l="-11667" t="-735" r="-9167" b="-13971"/>
                </a:stretch>
              </a:blipFill>
            </p:spPr>
            <p:txBody>
              <a:bodyPr/>
              <a:lstStyle/>
              <a:p>
                <a:r>
                  <a:rPr lang="zh-CN" altLang="en-US">
                    <a:noFill/>
                  </a:rPr>
                  <a:t> </a:t>
                </a:r>
              </a:p>
            </p:txBody>
          </p:sp>
        </mc:Fallback>
      </mc:AlternateContent>
      <p:sp>
        <p:nvSpPr>
          <p:cNvPr id="12" name="Arrow: Right 45">
            <a:extLst>
              <a:ext uri="{FF2B5EF4-FFF2-40B4-BE49-F238E27FC236}">
                <a16:creationId xmlns:a16="http://schemas.microsoft.com/office/drawing/2014/main" id="{389A8AF0-FA19-45E8-A143-EA441DE67F51}"/>
              </a:ext>
            </a:extLst>
          </p:cNvPr>
          <p:cNvSpPr/>
          <p:nvPr/>
        </p:nvSpPr>
        <p:spPr>
          <a:xfrm rot="3174022">
            <a:off x="3399705" y="3794006"/>
            <a:ext cx="1225657" cy="440037"/>
          </a:xfrm>
          <a:prstGeom prst="rightArrow">
            <a:avLst/>
          </a:prstGeom>
          <a:gradFill>
            <a:gsLst>
              <a:gs pos="0">
                <a:srgbClr val="699C93"/>
              </a:gs>
              <a:gs pos="100000">
                <a:srgbClr val="2E75B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2645912-22AB-43A0-9CC0-A45FD24598AB}"/>
                  </a:ext>
                </a:extLst>
              </p:cNvPr>
              <p:cNvSpPr txBox="1"/>
              <p:nvPr/>
            </p:nvSpPr>
            <p:spPr>
              <a:xfrm rot="3196377">
                <a:off x="2923890" y="4126444"/>
                <a:ext cx="8369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3196377">
                <a:off x="2923890" y="4126444"/>
                <a:ext cx="836959" cy="276999"/>
              </a:xfrm>
              <a:prstGeom prst="rect">
                <a:avLst/>
              </a:prstGeom>
              <a:blipFill>
                <a:blip r:embed="rId9"/>
                <a:stretch>
                  <a:fillRect l="-11765" t="-725" r="-8403" b="-13768"/>
                </a:stretch>
              </a:blipFill>
            </p:spPr>
            <p:txBody>
              <a:bodyPr/>
              <a:lstStyle/>
              <a:p>
                <a:r>
                  <a:rPr lang="zh-CN" altLang="en-US">
                    <a:noFill/>
                  </a:rPr>
                  <a:t> </a:t>
                </a:r>
              </a:p>
            </p:txBody>
          </p:sp>
        </mc:Fallback>
      </mc:AlternateContent>
      <p:grpSp>
        <p:nvGrpSpPr>
          <p:cNvPr id="14" name="Group 13">
            <a:extLst>
              <a:ext uri="{FF2B5EF4-FFF2-40B4-BE49-F238E27FC236}">
                <a16:creationId xmlns:a16="http://schemas.microsoft.com/office/drawing/2014/main" id="{1484E076-AE55-4C5E-8E4C-A31373116DA9}"/>
              </a:ext>
            </a:extLst>
          </p:cNvPr>
          <p:cNvGrpSpPr/>
          <p:nvPr/>
        </p:nvGrpSpPr>
        <p:grpSpPr>
          <a:xfrm>
            <a:off x="8248095" y="3029597"/>
            <a:ext cx="1097280" cy="461665"/>
            <a:chOff x="9666256" y="1459855"/>
            <a:chExt cx="1097280" cy="461665"/>
          </a:xfrm>
        </p:grpSpPr>
        <p:sp>
          <p:nvSpPr>
            <p:cNvPr id="15" name="Rounded Rectangle 57">
              <a:extLst>
                <a:ext uri="{FF2B5EF4-FFF2-40B4-BE49-F238E27FC236}">
                  <a16:creationId xmlns:a16="http://schemas.microsoft.com/office/drawing/2014/main" id="{26EB7823-381F-4704-B7E5-22C08C7B7337}"/>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034A2EE-4730-4D98-A47D-75EB468DEF82}"/>
                    </a:ext>
                  </a:extLst>
                </p:cNvPr>
                <p:cNvSpPr txBox="1"/>
                <p:nvPr/>
              </p:nvSpPr>
              <p:spPr>
                <a:xfrm>
                  <a:off x="9984962"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11" name="TextBox 10">
                  <a:extLst>
                    <a:ext uri="{FF2B5EF4-FFF2-40B4-BE49-F238E27FC236}">
                      <a16:creationId xmlns:a16="http://schemas.microsoft.com/office/drawing/2014/main" id="{8034A2EE-4730-4D98-A47D-75EB468DEF82}"/>
                    </a:ext>
                  </a:extLst>
                </p:cNvPr>
                <p:cNvSpPr txBox="1">
                  <a:spLocks noRot="1" noChangeAspect="1" noMove="1" noResize="1" noEditPoints="1" noAdjustHandles="1" noChangeArrowheads="1" noChangeShapeType="1" noTextEdit="1"/>
                </p:cNvSpPr>
                <p:nvPr/>
              </p:nvSpPr>
              <p:spPr>
                <a:xfrm>
                  <a:off x="9984962" y="1459855"/>
                  <a:ext cx="459869" cy="461665"/>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2645912-22AB-43A0-9CC0-A45FD24598AB}"/>
                  </a:ext>
                </a:extLst>
              </p:cNvPr>
              <p:cNvSpPr txBox="1"/>
              <p:nvPr/>
            </p:nvSpPr>
            <p:spPr>
              <a:xfrm rot="18228568">
                <a:off x="7752969" y="3885946"/>
                <a:ext cx="840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18228568">
                <a:off x="7752969" y="3885946"/>
                <a:ext cx="840358" cy="276999"/>
              </a:xfrm>
              <a:prstGeom prst="rect">
                <a:avLst/>
              </a:prstGeom>
              <a:blipFill>
                <a:blip r:embed="rId10"/>
                <a:stretch>
                  <a:fillRect t="-8511" r="-16522" b="-8511"/>
                </a:stretch>
              </a:blipFill>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523E2E19-3360-46CE-BFD1-0A76213870BD}"/>
              </a:ext>
            </a:extLst>
          </p:cNvPr>
          <p:cNvCxnSpPr>
            <a:cxnSpLocks/>
            <a:stCxn id="16" idx="2"/>
            <a:endCxn id="23" idx="3"/>
          </p:cNvCxnSpPr>
          <p:nvPr/>
        </p:nvCxnSpPr>
        <p:spPr>
          <a:xfrm flipH="1">
            <a:off x="7932458" y="3491262"/>
            <a:ext cx="864278" cy="1320354"/>
          </a:xfrm>
          <a:prstGeom prst="straightConnector1">
            <a:avLst/>
          </a:prstGeom>
          <a:ln w="25400">
            <a:gradFill flip="none" rotWithShape="1">
              <a:gsLst>
                <a:gs pos="0">
                  <a:srgbClr val="BD8F9C"/>
                </a:gs>
                <a:gs pos="100000">
                  <a:srgbClr val="2F5597"/>
                </a:gs>
              </a:gsLst>
              <a:lin ang="0" scaled="1"/>
              <a:tileRect/>
            </a:gra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750851" y="5494884"/>
                <a:ext cx="3313870" cy="923330"/>
              </a:xfrm>
              <a:prstGeom prst="rect">
                <a:avLst/>
              </a:prstGeom>
              <a:noFill/>
            </p:spPr>
            <p:txBody>
              <a:bodyPr wrap="square" rtlCol="0">
                <a:spAutoFit/>
              </a:bodyPr>
              <a:lstStyle/>
              <a:p>
                <a:r>
                  <a:rPr lang="en-US" altLang="zh-CN" dirty="0"/>
                  <a:t>Use model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𝑧</m:t>
                        </m:r>
                      </m:e>
                      <m:e>
                        <m:r>
                          <a:rPr lang="en-US" altLang="zh-CN" b="0" i="1" smtClean="0">
                            <a:latin typeface="Cambria Math" panose="02040503050406030204" pitchFamily="18" charset="0"/>
                          </a:rPr>
                          <m:t>𝑥</m:t>
                        </m:r>
                      </m:e>
                    </m:d>
                  </m:oMath>
                </a14:m>
                <a:r>
                  <a:rPr lang="en-US" altLang="zh-CN" dirty="0"/>
                  <a:t> to generate pseudo data for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𝑧</m:t>
                        </m:r>
                      </m:e>
                    </m:d>
                  </m:oMath>
                </a14:m>
                <a:r>
                  <a:rPr lang="en-US" altLang="zh-CN" dirty="0"/>
                  <a:t> and verse vice.</a:t>
                </a:r>
              </a:p>
            </p:txBody>
          </p:sp>
        </mc:Choice>
        <mc:Fallback xmlns="">
          <p:sp>
            <p:nvSpPr>
              <p:cNvPr id="19" name="TextBox 18"/>
              <p:cNvSpPr txBox="1">
                <a:spLocks noRot="1" noChangeAspect="1" noMove="1" noResize="1" noEditPoints="1" noAdjustHandles="1" noChangeArrowheads="1" noChangeShapeType="1" noTextEdit="1"/>
              </p:cNvSpPr>
              <p:nvPr/>
            </p:nvSpPr>
            <p:spPr>
              <a:xfrm>
                <a:off x="2750851" y="5494884"/>
                <a:ext cx="3313870" cy="923330"/>
              </a:xfrm>
              <a:prstGeom prst="rect">
                <a:avLst/>
              </a:prstGeom>
              <a:blipFill>
                <a:blip r:embed="rId11"/>
                <a:stretch>
                  <a:fillRect l="-1471"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645912-22AB-43A0-9CC0-A45FD24598AB}"/>
                  </a:ext>
                </a:extLst>
              </p:cNvPr>
              <p:cNvSpPr txBox="1"/>
              <p:nvPr/>
            </p:nvSpPr>
            <p:spPr>
              <a:xfrm rot="18228568">
                <a:off x="8135867" y="4031535"/>
                <a:ext cx="840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18228568">
                <a:off x="8135867" y="4031535"/>
                <a:ext cx="840358" cy="276999"/>
              </a:xfrm>
              <a:prstGeom prst="rect">
                <a:avLst/>
              </a:prstGeom>
              <a:blipFill>
                <a:blip r:embed="rId12"/>
                <a:stretch>
                  <a:fillRect t="-8571" r="-16522" b="-9286"/>
                </a:stretch>
              </a:blipFill>
            </p:spPr>
            <p:txBody>
              <a:bodyPr/>
              <a:lstStyle/>
              <a:p>
                <a:r>
                  <a:rPr lang="zh-CN" altLang="en-US">
                    <a:noFill/>
                  </a:rPr>
                  <a:t> </a:t>
                </a:r>
              </a:p>
            </p:txBody>
          </p:sp>
        </mc:Fallback>
      </mc:AlternateContent>
      <p:sp>
        <p:nvSpPr>
          <p:cNvPr id="21" name="Arrow: Right 45">
            <a:extLst>
              <a:ext uri="{FF2B5EF4-FFF2-40B4-BE49-F238E27FC236}">
                <a16:creationId xmlns:a16="http://schemas.microsoft.com/office/drawing/2014/main" id="{389A8AF0-FA19-45E8-A143-EA441DE67F51}"/>
              </a:ext>
            </a:extLst>
          </p:cNvPr>
          <p:cNvSpPr/>
          <p:nvPr/>
        </p:nvSpPr>
        <p:spPr>
          <a:xfrm rot="14038895">
            <a:off x="2444511" y="4163705"/>
            <a:ext cx="1225657" cy="440037"/>
          </a:xfrm>
          <a:prstGeom prst="rightArrow">
            <a:avLst/>
          </a:prstGeom>
          <a:gradFill>
            <a:gsLst>
              <a:gs pos="0">
                <a:srgbClr val="2E75B6"/>
              </a:gs>
              <a:gs pos="100000">
                <a:srgbClr val="699C93"/>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254C846-3B6B-4377-B09B-B642D7B0A43C}"/>
              </a:ext>
            </a:extLst>
          </p:cNvPr>
          <p:cNvGrpSpPr/>
          <p:nvPr/>
        </p:nvGrpSpPr>
        <p:grpSpPr>
          <a:xfrm>
            <a:off x="6835178" y="4580783"/>
            <a:ext cx="1097280" cy="461665"/>
            <a:chOff x="8872329" y="3588540"/>
            <a:chExt cx="1097280" cy="461665"/>
          </a:xfrm>
        </p:grpSpPr>
        <p:sp>
          <p:nvSpPr>
            <p:cNvPr id="23" name="Rounded Rectangle 37">
              <a:extLst>
                <a:ext uri="{FF2B5EF4-FFF2-40B4-BE49-F238E27FC236}">
                  <a16:creationId xmlns:a16="http://schemas.microsoft.com/office/drawing/2014/main" id="{47238F90-CA56-40B2-A1A9-D57B0C6C9B9D}"/>
                </a:ext>
              </a:extLst>
            </p:cNvPr>
            <p:cNvSpPr/>
            <p:nvPr/>
          </p:nvSpPr>
          <p:spPr>
            <a:xfrm>
              <a:off x="8872329" y="3596628"/>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CA9C538-7471-41AC-B508-25A439E98CFE}"/>
                    </a:ext>
                  </a:extLst>
                </p:cNvPr>
                <p:cNvSpPr txBox="1"/>
                <p:nvPr/>
              </p:nvSpPr>
              <p:spPr>
                <a:xfrm>
                  <a:off x="9199049" y="3588540"/>
                  <a:ext cx="443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oMath>
                    </m:oMathPara>
                  </a14:m>
                  <a:endParaRPr lang="en-US" dirty="0"/>
                </a:p>
              </p:txBody>
            </p:sp>
          </mc:Choice>
          <mc:Fallback xmlns="">
            <p:sp>
              <p:nvSpPr>
                <p:cNvPr id="14" name="TextBox 13">
                  <a:extLst>
                    <a:ext uri="{FF2B5EF4-FFF2-40B4-BE49-F238E27FC236}">
                      <a16:creationId xmlns:a16="http://schemas.microsoft.com/office/drawing/2014/main" id="{2CA9C538-7471-41AC-B508-25A439E98CFE}"/>
                    </a:ext>
                  </a:extLst>
                </p:cNvPr>
                <p:cNvSpPr txBox="1">
                  <a:spLocks noRot="1" noChangeAspect="1" noMove="1" noResize="1" noEditPoints="1" noAdjustHandles="1" noChangeArrowheads="1" noChangeShapeType="1" noTextEdit="1"/>
                </p:cNvSpPr>
                <p:nvPr/>
              </p:nvSpPr>
              <p:spPr>
                <a:xfrm>
                  <a:off x="9199049" y="3588540"/>
                  <a:ext cx="443839" cy="461665"/>
                </a:xfrm>
                <a:prstGeom prst="rect">
                  <a:avLst/>
                </a:prstGeom>
                <a:blipFill>
                  <a:blip r:embed="rId7"/>
                  <a:stretch>
                    <a:fillRect/>
                  </a:stretch>
                </a:blipFill>
              </p:spPr>
              <p:txBody>
                <a:bodyPr/>
                <a:lstStyle/>
                <a:p>
                  <a:r>
                    <a:rPr lang="en-US">
                      <a:noFill/>
                    </a:rPr>
                    <a:t> </a:t>
                  </a:r>
                </a:p>
              </p:txBody>
            </p:sp>
          </mc:Fallback>
        </mc:AlternateContent>
      </p:grpSp>
      <p:sp>
        <p:nvSpPr>
          <p:cNvPr id="25" name="Arrow: Right 45">
            <a:extLst>
              <a:ext uri="{FF2B5EF4-FFF2-40B4-BE49-F238E27FC236}">
                <a16:creationId xmlns:a16="http://schemas.microsoft.com/office/drawing/2014/main" id="{389A8AF0-FA19-45E8-A143-EA441DE67F51}"/>
              </a:ext>
            </a:extLst>
          </p:cNvPr>
          <p:cNvSpPr/>
          <p:nvPr/>
        </p:nvSpPr>
        <p:spPr>
          <a:xfrm rot="18025558">
            <a:off x="8269582" y="4084414"/>
            <a:ext cx="1225657" cy="440037"/>
          </a:xfrm>
          <a:prstGeom prst="rightArrow">
            <a:avLst/>
          </a:prstGeom>
          <a:gradFill>
            <a:gsLst>
              <a:gs pos="0">
                <a:srgbClr val="2E75B6"/>
              </a:gs>
              <a:gs pos="100000">
                <a:srgbClr val="BD8F9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45">
            <a:extLst>
              <a:ext uri="{FF2B5EF4-FFF2-40B4-BE49-F238E27FC236}">
                <a16:creationId xmlns:a16="http://schemas.microsoft.com/office/drawing/2014/main" id="{389A8AF0-FA19-45E8-A143-EA441DE67F51}"/>
              </a:ext>
            </a:extLst>
          </p:cNvPr>
          <p:cNvSpPr/>
          <p:nvPr/>
        </p:nvSpPr>
        <p:spPr>
          <a:xfrm rot="7290431">
            <a:off x="7216188" y="3794006"/>
            <a:ext cx="1225657" cy="440037"/>
          </a:xfrm>
          <a:prstGeom prst="rightArrow">
            <a:avLst/>
          </a:prstGeom>
          <a:gradFill>
            <a:gsLst>
              <a:gs pos="0">
                <a:srgbClr val="BD8F9C"/>
              </a:gs>
              <a:gs pos="100000">
                <a:srgbClr val="2E75B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6516213" y="5494884"/>
                <a:ext cx="3313870" cy="923330"/>
              </a:xfrm>
              <a:prstGeom prst="rect">
                <a:avLst/>
              </a:prstGeom>
              <a:noFill/>
            </p:spPr>
            <p:txBody>
              <a:bodyPr wrap="square" rtlCol="0">
                <a:spAutoFit/>
              </a:bodyPr>
              <a:lstStyle/>
              <a:p>
                <a:r>
                  <a:rPr lang="en-US" altLang="zh-CN" dirty="0"/>
                  <a:t>Use model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𝑧</m:t>
                        </m:r>
                      </m:e>
                      <m:e>
                        <m:r>
                          <a:rPr lang="en-US" altLang="zh-CN" b="0" i="1" smtClean="0">
                            <a:latin typeface="Cambria Math" panose="02040503050406030204" pitchFamily="18" charset="0"/>
                          </a:rPr>
                          <m:t>𝑦</m:t>
                        </m:r>
                      </m:e>
                    </m:d>
                  </m:oMath>
                </a14:m>
                <a:r>
                  <a:rPr lang="en-US" altLang="zh-CN" dirty="0"/>
                  <a:t> to generate pseudo data for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𝑧</m:t>
                        </m:r>
                      </m:e>
                    </m:d>
                  </m:oMath>
                </a14:m>
                <a:r>
                  <a:rPr lang="en-US" altLang="zh-CN" dirty="0"/>
                  <a:t> and verse vice.</a:t>
                </a:r>
              </a:p>
            </p:txBody>
          </p:sp>
        </mc:Choice>
        <mc:Fallback xmlns="">
          <p:sp>
            <p:nvSpPr>
              <p:cNvPr id="27" name="TextBox 26"/>
              <p:cNvSpPr txBox="1">
                <a:spLocks noRot="1" noChangeAspect="1" noMove="1" noResize="1" noEditPoints="1" noAdjustHandles="1" noChangeArrowheads="1" noChangeShapeType="1" noTextEdit="1"/>
              </p:cNvSpPr>
              <p:nvPr/>
            </p:nvSpPr>
            <p:spPr>
              <a:xfrm>
                <a:off x="6516213" y="5494884"/>
                <a:ext cx="3313870" cy="923330"/>
              </a:xfrm>
              <a:prstGeom prst="rect">
                <a:avLst/>
              </a:prstGeom>
              <a:blipFill>
                <a:blip r:embed="rId13"/>
                <a:stretch>
                  <a:fillRect l="-1654"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6348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6A8E7400-32E3-4E44-93BF-7402A4516A8A}"/>
              </a:ext>
            </a:extLst>
          </p:cNvPr>
          <p:cNvGraphicFramePr>
            <a:graphicFrameLocks noGrp="1"/>
          </p:cNvGraphicFramePr>
          <p:nvPr>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Related Work</a:t>
                      </a:r>
                      <a:endParaRPr lang="en-US" sz="1400" dirty="0"/>
                    </a:p>
                  </a:txBody>
                  <a:tcPr>
                    <a:solidFill>
                      <a:srgbClr val="B4C7E7"/>
                    </a:solidFill>
                  </a:tcPr>
                </a:tc>
                <a:tc>
                  <a:txBody>
                    <a:bodyPr/>
                    <a:lstStyle/>
                    <a:p>
                      <a:pPr algn="ctr"/>
                      <a:r>
                        <a:rPr lang="en-US" sz="1400" dirty="0"/>
                        <a:t>Method</a:t>
                      </a:r>
                    </a:p>
                  </a:txBody>
                  <a:tcPr>
                    <a:solidFill>
                      <a:srgbClr val="B4C7E7"/>
                    </a:solidFill>
                  </a:tcPr>
                </a:tc>
                <a:tc>
                  <a:txBody>
                    <a:bodyPr/>
                    <a:lstStyle/>
                    <a:p>
                      <a:pPr algn="ctr"/>
                      <a:r>
                        <a:rPr lang="en-US" sz="1400" dirty="0"/>
                        <a:t>Experiment</a:t>
                      </a:r>
                    </a:p>
                  </a:txBody>
                  <a:tcPr>
                    <a:solidFill>
                      <a:srgbClr val="B4C7E7"/>
                    </a:solidFill>
                  </a:tcPr>
                </a:tc>
                <a:extLst>
                  <a:ext uri="{0D108BD9-81ED-4DB2-BD59-A6C34878D82A}">
                    <a16:rowId xmlns:a16="http://schemas.microsoft.com/office/drawing/2014/main" val="3821368398"/>
                  </a:ext>
                </a:extLst>
              </a:tr>
            </a:tbl>
          </a:graphicData>
        </a:graphic>
      </p:graphicFrame>
      <p:sp>
        <p:nvSpPr>
          <p:cNvPr id="19" name="Content Placeholder 2">
            <a:extLst>
              <a:ext uri="{FF2B5EF4-FFF2-40B4-BE49-F238E27FC236}">
                <a16:creationId xmlns:a16="http://schemas.microsoft.com/office/drawing/2014/main" id="{5B514100-7E34-48D0-8C90-B937B9F5B654}"/>
              </a:ext>
            </a:extLst>
          </p:cNvPr>
          <p:cNvSpPr txBox="1">
            <a:spLocks/>
          </p:cNvSpPr>
          <p:nvPr/>
        </p:nvSpPr>
        <p:spPr>
          <a:xfrm>
            <a:off x="841969" y="1287306"/>
            <a:ext cx="5491454" cy="4367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200" dirty="0"/>
              <a:t>Background</a:t>
            </a:r>
          </a:p>
          <a:p>
            <a:pPr marL="0" indent="0" algn="ctr">
              <a:buFont typeface="Arial" panose="020B0604020202020204" pitchFamily="34" charset="0"/>
              <a:buNone/>
            </a:pPr>
            <a:endParaRPr lang="en-US" sz="2400" dirty="0">
              <a:latin typeface="+mj-lt"/>
            </a:endParaRPr>
          </a:p>
          <a:p>
            <a:pPr lvl="1" algn="just"/>
            <a:r>
              <a:rPr lang="en-US" sz="2000" dirty="0">
                <a:latin typeface="+mj-lt"/>
              </a:rPr>
              <a:t>NMT suffers from data sparsity problem.</a:t>
            </a:r>
          </a:p>
          <a:p>
            <a:pPr lvl="1" algn="just"/>
            <a:endParaRPr lang="en-US" sz="2000" dirty="0">
              <a:latin typeface="+mj-lt"/>
            </a:endParaRPr>
          </a:p>
          <a:p>
            <a:pPr lvl="1" algn="just"/>
            <a:r>
              <a:rPr lang="en-US" sz="2000" dirty="0">
                <a:latin typeface="+mj-lt"/>
              </a:rPr>
              <a:t>Rich language pairs have a lot of parallel data while rare languages not.</a:t>
            </a:r>
          </a:p>
          <a:p>
            <a:pPr lvl="1" algn="just"/>
            <a:endParaRPr lang="en-US" sz="2000" dirty="0">
              <a:latin typeface="+mj-lt"/>
            </a:endParaRPr>
          </a:p>
          <a:p>
            <a:pPr lvl="1" algn="just"/>
            <a:r>
              <a:rPr lang="en-US" sz="2000" b="1" dirty="0">
                <a:latin typeface="+mj-lt"/>
              </a:rPr>
              <a:t>How to improve rare language translation </a:t>
            </a:r>
            <a:r>
              <a:rPr lang="en-US" altLang="zh-CN" sz="2000" b="1" dirty="0">
                <a:latin typeface="+mj-lt"/>
              </a:rPr>
              <a:t>by </a:t>
            </a:r>
            <a:r>
              <a:rPr lang="en-US" sz="2000" b="1" dirty="0">
                <a:latin typeface="+mj-lt"/>
              </a:rPr>
              <a:t>leveraging the data of rich languages?</a:t>
            </a:r>
          </a:p>
        </p:txBody>
      </p:sp>
      <p:grpSp>
        <p:nvGrpSpPr>
          <p:cNvPr id="3" name="Group 2"/>
          <p:cNvGrpSpPr/>
          <p:nvPr/>
        </p:nvGrpSpPr>
        <p:grpSpPr>
          <a:xfrm>
            <a:off x="6099769" y="1287306"/>
            <a:ext cx="5522531" cy="4939591"/>
            <a:chOff x="6099769" y="1287306"/>
            <a:chExt cx="5522531" cy="4939591"/>
          </a:xfrm>
        </p:grpSpPr>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E31B977D-C7CD-4739-A9FB-A1C743716CC3}"/>
                    </a:ext>
                  </a:extLst>
                </p:cNvPr>
                <p:cNvSpPr txBox="1">
                  <a:spLocks/>
                </p:cNvSpPr>
                <p:nvPr/>
              </p:nvSpPr>
              <p:spPr>
                <a:xfrm>
                  <a:off x="6099769" y="1287306"/>
                  <a:ext cx="5094412" cy="4367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smtClean="0"/>
                    <a:t>Scenario</a:t>
                  </a:r>
                </a:p>
                <a:p>
                  <a:pPr marL="0" indent="0" algn="ctr">
                    <a:buNone/>
                  </a:pPr>
                  <a:endParaRPr lang="en-US" sz="2400" dirty="0"/>
                </a:p>
                <a:p>
                  <a:pPr lvl="1" algn="just"/>
                  <a:r>
                    <a:rPr lang="en-US" sz="2000" dirty="0">
                      <a:latin typeface="+mj-lt"/>
                    </a:rPr>
                    <a:t>Large bilingual corpus </a:t>
                  </a:r>
                  <a14:m>
                    <m:oMath xmlns:m="http://schemas.openxmlformats.org/officeDocument/2006/math">
                      <m:r>
                        <a:rPr lang="en-US" sz="2000">
                          <a:latin typeface="Cambria Math" panose="02040503050406030204" pitchFamily="18" charset="0"/>
                        </a:rPr>
                        <m:t>(</m:t>
                      </m:r>
                      <m:r>
                        <a:rPr lang="en-US" sz="2000">
                          <a:latin typeface="Cambria Math" panose="02040503050406030204" pitchFamily="18" charset="0"/>
                        </a:rPr>
                        <m:t>𝑋</m:t>
                      </m:r>
                      <m:r>
                        <a:rPr lang="en-US" sz="2000">
                          <a:latin typeface="Cambria Math" panose="02040503050406030204" pitchFamily="18" charset="0"/>
                        </a:rPr>
                        <m:t>,</m:t>
                      </m:r>
                      <m:r>
                        <a:rPr lang="en-US" sz="2000">
                          <a:latin typeface="Cambria Math" panose="02040503050406030204" pitchFamily="18" charset="0"/>
                        </a:rPr>
                        <m:t>𝑌</m:t>
                      </m:r>
                      <m:r>
                        <a:rPr lang="en-US" sz="2000">
                          <a:latin typeface="Cambria Math" panose="02040503050406030204" pitchFamily="18" charset="0"/>
                        </a:rPr>
                        <m:t>)</m:t>
                      </m:r>
                    </m:oMath>
                  </a14:m>
                  <a:r>
                    <a:rPr lang="en-US" sz="2000" dirty="0">
                      <a:latin typeface="+mj-lt"/>
                    </a:rPr>
                    <a:t> between rich languages </a:t>
                  </a:r>
                  <a14:m>
                    <m:oMath xmlns:m="http://schemas.openxmlformats.org/officeDocument/2006/math">
                      <m:r>
                        <a:rPr lang="en-US" sz="2000">
                          <a:latin typeface="Cambria Math" panose="02040503050406030204" pitchFamily="18" charset="0"/>
                        </a:rPr>
                        <m:t>𝑋</m:t>
                      </m:r>
                    </m:oMath>
                  </a14:m>
                  <a:r>
                    <a:rPr lang="en-US" sz="2000" dirty="0">
                      <a:latin typeface="+mj-lt"/>
                    </a:rPr>
                    <a:t> and </a:t>
                  </a:r>
                  <a14:m>
                    <m:oMath xmlns:m="http://schemas.openxmlformats.org/officeDocument/2006/math">
                      <m:r>
                        <a:rPr lang="en-US" sz="2000">
                          <a:latin typeface="Cambria Math" panose="02040503050406030204" pitchFamily="18" charset="0"/>
                        </a:rPr>
                        <m:t>𝑌</m:t>
                      </m:r>
                    </m:oMath>
                  </a14:m>
                  <a:r>
                    <a:rPr lang="en-US" sz="2000" dirty="0">
                      <a:latin typeface="+mj-lt"/>
                    </a:rPr>
                    <a:t>.</a:t>
                  </a:r>
                </a:p>
                <a:p>
                  <a:pPr marL="457200" lvl="1" indent="0" algn="just">
                    <a:buNone/>
                  </a:pPr>
                  <a:endParaRPr lang="en-US" sz="2000" dirty="0">
                    <a:latin typeface="+mj-lt"/>
                  </a:endParaRPr>
                </a:p>
                <a:p>
                  <a:pPr lvl="1" algn="just"/>
                  <a:r>
                    <a:rPr lang="en-US" sz="2000" dirty="0">
                      <a:latin typeface="+mj-lt"/>
                    </a:rPr>
                    <a:t>Small bilingual corpora </a:t>
                  </a:r>
                  <a14:m>
                    <m:oMath xmlns:m="http://schemas.openxmlformats.org/officeDocument/2006/math">
                      <m:r>
                        <a:rPr lang="en-US" sz="2000">
                          <a:latin typeface="Cambria Math" panose="02040503050406030204" pitchFamily="18" charset="0"/>
                        </a:rPr>
                        <m:t>(</m:t>
                      </m:r>
                      <m:r>
                        <a:rPr lang="en-US" sz="2000">
                          <a:latin typeface="Cambria Math" panose="02040503050406030204" pitchFamily="18" charset="0"/>
                        </a:rPr>
                        <m:t>𝑋</m:t>
                      </m:r>
                      <m:r>
                        <a:rPr lang="en-US" sz="2000">
                          <a:latin typeface="Cambria Math" panose="02040503050406030204" pitchFamily="18" charset="0"/>
                        </a:rPr>
                        <m:t>,</m:t>
                      </m:r>
                      <m:r>
                        <a:rPr lang="en-US" sz="2000">
                          <a:latin typeface="Cambria Math" panose="02040503050406030204" pitchFamily="18" charset="0"/>
                        </a:rPr>
                        <m:t>𝑍</m:t>
                      </m:r>
                      <m:r>
                        <a:rPr lang="en-US" sz="2000">
                          <a:latin typeface="Cambria Math" panose="02040503050406030204" pitchFamily="18" charset="0"/>
                        </a:rPr>
                        <m:t>)</m:t>
                      </m:r>
                    </m:oMath>
                  </a14:m>
                  <a:r>
                    <a:rPr lang="en-US" sz="2000" dirty="0">
                      <a:latin typeface="+mj-lt"/>
                    </a:rPr>
                    <a:t> and </a:t>
                  </a:r>
                  <a14:m>
                    <m:oMath xmlns:m="http://schemas.openxmlformats.org/officeDocument/2006/math">
                      <m:r>
                        <a:rPr lang="en-US" sz="2000">
                          <a:latin typeface="Cambria Math" panose="02040503050406030204" pitchFamily="18" charset="0"/>
                        </a:rPr>
                        <m:t>(</m:t>
                      </m:r>
                      <m:r>
                        <a:rPr lang="en-US" sz="2000" b="0" i="1" smtClean="0">
                          <a:latin typeface="Cambria Math" panose="02040503050406030204" pitchFamily="18" charset="0"/>
                        </a:rPr>
                        <m:t>𝑌</m:t>
                      </m:r>
                      <m:r>
                        <a:rPr lang="en-US" sz="2000" i="1">
                          <a:latin typeface="Cambria Math" panose="02040503050406030204" pitchFamily="18" charset="0"/>
                        </a:rPr>
                        <m:t>,</m:t>
                      </m:r>
                      <m:r>
                        <a:rPr lang="en-US" sz="2000" b="0" i="1" smtClean="0">
                          <a:latin typeface="Cambria Math" panose="02040503050406030204" pitchFamily="18" charset="0"/>
                        </a:rPr>
                        <m:t>𝑍</m:t>
                      </m:r>
                      <m:r>
                        <a:rPr lang="en-US" sz="2000">
                          <a:latin typeface="Cambria Math" panose="02040503050406030204" pitchFamily="18" charset="0"/>
                        </a:rPr>
                        <m:t>)</m:t>
                      </m:r>
                    </m:oMath>
                  </a14:m>
                  <a:r>
                    <a:rPr lang="en-US" sz="2000" dirty="0">
                      <a:latin typeface="+mj-lt"/>
                    </a:rPr>
                    <a:t> between rare language </a:t>
                  </a:r>
                  <a14:m>
                    <m:oMath xmlns:m="http://schemas.openxmlformats.org/officeDocument/2006/math">
                      <m:r>
                        <a:rPr lang="en-US" sz="2000">
                          <a:latin typeface="Cambria Math" panose="02040503050406030204" pitchFamily="18" charset="0"/>
                        </a:rPr>
                        <m:t>𝑍</m:t>
                      </m:r>
                    </m:oMath>
                  </a14:m>
                  <a:r>
                    <a:rPr lang="en-US" sz="2000" dirty="0">
                      <a:latin typeface="+mj-lt"/>
                    </a:rPr>
                    <a:t> and rich languages </a:t>
                  </a:r>
                  <a14:m>
                    <m:oMath xmlns:m="http://schemas.openxmlformats.org/officeDocument/2006/math">
                      <m:r>
                        <a:rPr lang="en-US" sz="2000">
                          <a:latin typeface="Cambria Math" panose="02040503050406030204" pitchFamily="18" charset="0"/>
                        </a:rPr>
                        <m:t>𝑋</m:t>
                      </m:r>
                    </m:oMath>
                  </a14:m>
                  <a:r>
                    <a:rPr lang="en-US" sz="2000" dirty="0">
                      <a:latin typeface="+mj-lt"/>
                    </a:rPr>
                    <a:t> and </a:t>
                  </a:r>
                  <a14:m>
                    <m:oMath xmlns:m="http://schemas.openxmlformats.org/officeDocument/2006/math">
                      <m:r>
                        <a:rPr lang="en-US" sz="2000">
                          <a:latin typeface="Cambria Math" panose="02040503050406030204" pitchFamily="18" charset="0"/>
                        </a:rPr>
                        <m:t>𝑌</m:t>
                      </m:r>
                    </m:oMath>
                  </a14:m>
                  <a:r>
                    <a:rPr lang="en-US" sz="2000" dirty="0">
                      <a:latin typeface="+mj-lt"/>
                    </a:rPr>
                    <a:t>.</a:t>
                  </a:r>
                </a:p>
              </p:txBody>
            </p:sp>
          </mc:Choice>
          <mc:Fallback xmlns="">
            <p:sp>
              <p:nvSpPr>
                <p:cNvPr id="27" name="Content Placeholder 2">
                  <a:extLst>
                    <a:ext uri="{FF2B5EF4-FFF2-40B4-BE49-F238E27FC236}">
                      <a16:creationId xmlns:a16="http://schemas.microsoft.com/office/drawing/2014/main" id="{E31B977D-C7CD-4739-A9FB-A1C743716CC3}"/>
                    </a:ext>
                  </a:extLst>
                </p:cNvPr>
                <p:cNvSpPr txBox="1">
                  <a:spLocks noRot="1" noChangeAspect="1" noMove="1" noResize="1" noEditPoints="1" noAdjustHandles="1" noChangeArrowheads="1" noChangeShapeType="1" noTextEdit="1"/>
                </p:cNvSpPr>
                <p:nvPr/>
              </p:nvSpPr>
              <p:spPr>
                <a:xfrm>
                  <a:off x="6099769" y="1287306"/>
                  <a:ext cx="5094412" cy="4367211"/>
                </a:xfrm>
                <a:prstGeom prst="rect">
                  <a:avLst/>
                </a:prstGeom>
                <a:blipFill>
                  <a:blip r:embed="rId3"/>
                  <a:stretch>
                    <a:fillRect t="-2929" r="-1198"/>
                  </a:stretch>
                </a:blipFill>
              </p:spPr>
              <p:txBody>
                <a:bodyPr/>
                <a:lstStyle/>
                <a:p>
                  <a:r>
                    <a:rPr lang="zh-CN" altLang="en-US">
                      <a:noFill/>
                    </a:rPr>
                    <a:t> </a:t>
                  </a:r>
                </a:p>
              </p:txBody>
            </p:sp>
          </mc:Fallback>
        </mc:AlternateContent>
        <p:grpSp>
          <p:nvGrpSpPr>
            <p:cNvPr id="2" name="Group 1"/>
            <p:cNvGrpSpPr/>
            <p:nvPr/>
          </p:nvGrpSpPr>
          <p:grpSpPr>
            <a:xfrm>
              <a:off x="7171187" y="4412239"/>
              <a:ext cx="4451113" cy="1814658"/>
              <a:chOff x="7171187" y="4412239"/>
              <a:chExt cx="4451113" cy="1814658"/>
            </a:xfrm>
          </p:grpSpPr>
          <p:grpSp>
            <p:nvGrpSpPr>
              <p:cNvPr id="62" name="Group 61">
                <a:extLst>
                  <a:ext uri="{FF2B5EF4-FFF2-40B4-BE49-F238E27FC236}">
                    <a16:creationId xmlns:a16="http://schemas.microsoft.com/office/drawing/2014/main" id="{56275C80-E96E-4BDE-B734-79F99CCC9129}"/>
                  </a:ext>
                </a:extLst>
              </p:cNvPr>
              <p:cNvGrpSpPr/>
              <p:nvPr/>
            </p:nvGrpSpPr>
            <p:grpSpPr>
              <a:xfrm>
                <a:off x="7171187" y="4412239"/>
                <a:ext cx="3198865" cy="445489"/>
                <a:chOff x="6577397" y="4624195"/>
                <a:chExt cx="3198865" cy="445489"/>
              </a:xfrm>
            </p:grpSpPr>
            <mc:AlternateContent xmlns:mc="http://schemas.openxmlformats.org/markup-compatibility/2006" xmlns:a14="http://schemas.microsoft.com/office/drawing/2010/main">
              <mc:Choice Requires="a14">
                <p:sp>
                  <p:nvSpPr>
                    <p:cNvPr id="29" name="Rounded Rectangle 37">
                      <a:extLst>
                        <a:ext uri="{FF2B5EF4-FFF2-40B4-BE49-F238E27FC236}">
                          <a16:creationId xmlns:a16="http://schemas.microsoft.com/office/drawing/2014/main" id="{DE31D873-9BBA-4107-9AA4-025EE3C8F308}"/>
                        </a:ext>
                      </a:extLst>
                    </p:cNvPr>
                    <p:cNvSpPr/>
                    <p:nvPr/>
                  </p:nvSpPr>
                  <p:spPr>
                    <a:xfrm>
                      <a:off x="6577397" y="4624195"/>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14:m>
                        <m:oMath xmlns:m="http://schemas.openxmlformats.org/officeDocument/2006/math">
                          <m:r>
                            <a:rPr lang="en-US" i="1">
                              <a:latin typeface="Cambria Math" panose="02040503050406030204" pitchFamily="18" charset="0"/>
                            </a:rPr>
                            <m:t>𝑋</m:t>
                          </m:r>
                        </m:oMath>
                      </a14:m>
                      <a:r>
                        <a:rPr lang="en-US" b="1" dirty="0">
                          <a:latin typeface="Calibri Light" panose="020F0302020204030204" pitchFamily="34" charset="0"/>
                        </a:rPr>
                        <a:t>:EN</a:t>
                      </a:r>
                      <a:endParaRPr lang="en-US" dirty="0"/>
                    </a:p>
                  </p:txBody>
                </p:sp>
              </mc:Choice>
              <mc:Fallback xmlns="">
                <p:sp>
                  <p:nvSpPr>
                    <p:cNvPr id="29" name="Rounded Rectangle 37">
                      <a:extLst>
                        <a:ext uri="{FF2B5EF4-FFF2-40B4-BE49-F238E27FC236}">
                          <a16:creationId xmlns:a16="http://schemas.microsoft.com/office/drawing/2014/main" id="{DE31D873-9BBA-4107-9AA4-025EE3C8F308}"/>
                        </a:ext>
                      </a:extLst>
                    </p:cNvPr>
                    <p:cNvSpPr>
                      <a:spLocks noRot="1" noChangeAspect="1" noMove="1" noResize="1" noEditPoints="1" noAdjustHandles="1" noChangeArrowheads="1" noChangeShapeType="1" noTextEdit="1"/>
                    </p:cNvSpPr>
                    <p:nvPr/>
                  </p:nvSpPr>
                  <p:spPr>
                    <a:xfrm>
                      <a:off x="6577397" y="4624195"/>
                      <a:ext cx="1097280" cy="445489"/>
                    </a:xfrm>
                    <a:prstGeom prst="roundRect">
                      <a:avLst/>
                    </a:prstGeom>
                    <a:blipFill>
                      <a:blip r:embed="rId4"/>
                      <a:stretch>
                        <a:fillRect b="-10811"/>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ounded Rectangle 57">
                      <a:extLst>
                        <a:ext uri="{FF2B5EF4-FFF2-40B4-BE49-F238E27FC236}">
                          <a16:creationId xmlns:a16="http://schemas.microsoft.com/office/drawing/2014/main" id="{6CE60902-DE5B-450B-B01D-EB420FF215EC}"/>
                        </a:ext>
                      </a:extLst>
                    </p:cNvPr>
                    <p:cNvSpPr/>
                    <p:nvPr/>
                  </p:nvSpPr>
                  <p:spPr>
                    <a:xfrm>
                      <a:off x="8678982" y="4624195"/>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14:m>
                        <m:oMath xmlns:m="http://schemas.openxmlformats.org/officeDocument/2006/math">
                          <m:r>
                            <a:rPr lang="en-US" i="1">
                              <a:latin typeface="Cambria Math" panose="02040503050406030204" pitchFamily="18" charset="0"/>
                            </a:rPr>
                            <m:t>𝑌</m:t>
                          </m:r>
                        </m:oMath>
                      </a14:m>
                      <a:r>
                        <a:rPr lang="en-US" b="1" dirty="0">
                          <a:latin typeface="Calibri Light" panose="020F0302020204030204" pitchFamily="34" charset="0"/>
                        </a:rPr>
                        <a:t>: FR</a:t>
                      </a:r>
                      <a:endParaRPr lang="en-US" dirty="0"/>
                    </a:p>
                  </p:txBody>
                </p:sp>
              </mc:Choice>
              <mc:Fallback xmlns="">
                <p:sp>
                  <p:nvSpPr>
                    <p:cNvPr id="30" name="Rounded Rectangle 57">
                      <a:extLst>
                        <a:ext uri="{FF2B5EF4-FFF2-40B4-BE49-F238E27FC236}">
                          <a16:creationId xmlns:a16="http://schemas.microsoft.com/office/drawing/2014/main" id="{6CE60902-DE5B-450B-B01D-EB420FF215EC}"/>
                        </a:ext>
                      </a:extLst>
                    </p:cNvPr>
                    <p:cNvSpPr>
                      <a:spLocks noRot="1" noChangeAspect="1" noMove="1" noResize="1" noEditPoints="1" noAdjustHandles="1" noChangeArrowheads="1" noChangeShapeType="1" noTextEdit="1"/>
                    </p:cNvSpPr>
                    <p:nvPr/>
                  </p:nvSpPr>
                  <p:spPr>
                    <a:xfrm>
                      <a:off x="8678982" y="4624195"/>
                      <a:ext cx="1097280" cy="445489"/>
                    </a:xfrm>
                    <a:prstGeom prst="roundRect">
                      <a:avLst/>
                    </a:prstGeom>
                    <a:blipFill>
                      <a:blip r:embed="rId5"/>
                      <a:stretch>
                        <a:fillRect b="-10811"/>
                      </a:stretch>
                    </a:blipFill>
                    <a:ln>
                      <a:solidFill>
                        <a:schemeClr val="bg1"/>
                      </a:solidFill>
                    </a:ln>
                  </p:spPr>
                  <p:txBody>
                    <a:bodyPr/>
                    <a:lstStyle/>
                    <a:p>
                      <a:r>
                        <a:rPr lang="zh-CN" altLang="en-US">
                          <a:noFill/>
                        </a:rPr>
                        <a:t> </a:t>
                      </a:r>
                    </a:p>
                  </p:txBody>
                </p:sp>
              </mc:Fallback>
            </mc:AlternateContent>
          </p:grpSp>
          <p:cxnSp>
            <p:nvCxnSpPr>
              <p:cNvPr id="33" name="Straight Arrow Connector 32">
                <a:extLst>
                  <a:ext uri="{FF2B5EF4-FFF2-40B4-BE49-F238E27FC236}">
                    <a16:creationId xmlns:a16="http://schemas.microsoft.com/office/drawing/2014/main" id="{EB9A067E-50BA-44A1-B665-85D1ED7A4074}"/>
                  </a:ext>
                </a:extLst>
              </p:cNvPr>
              <p:cNvCxnSpPr>
                <a:stCxn id="29" idx="3"/>
                <a:endCxn id="30" idx="1"/>
              </p:cNvCxnSpPr>
              <p:nvPr/>
            </p:nvCxnSpPr>
            <p:spPr>
              <a:xfrm>
                <a:off x="8268467" y="4634984"/>
                <a:ext cx="1004305" cy="0"/>
              </a:xfrm>
              <a:prstGeom prst="straightConnector1">
                <a:avLst/>
              </a:prstGeom>
              <a:ln w="50800">
                <a:gradFill flip="none" rotWithShape="1">
                  <a:gsLst>
                    <a:gs pos="0">
                      <a:srgbClr val="699C93"/>
                    </a:gs>
                    <a:gs pos="100000">
                      <a:srgbClr val="BD8F9C"/>
                    </a:gs>
                  </a:gsLst>
                  <a:lin ang="0" scaled="1"/>
                  <a:tileRect/>
                </a:gra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ounded Rectangle 37">
                    <a:extLst>
                      <a:ext uri="{FF2B5EF4-FFF2-40B4-BE49-F238E27FC236}">
                        <a16:creationId xmlns:a16="http://schemas.microsoft.com/office/drawing/2014/main" id="{4B76326A-813C-45B1-8DE2-2B51653B49D8}"/>
                      </a:ext>
                    </a:extLst>
                  </p:cNvPr>
                  <p:cNvSpPr/>
                  <p:nvPr/>
                </p:nvSpPr>
                <p:spPr>
                  <a:xfrm>
                    <a:off x="8221979" y="5652923"/>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14:m>
                      <m:oMath xmlns:m="http://schemas.openxmlformats.org/officeDocument/2006/math">
                        <m:r>
                          <a:rPr lang="en-US" i="1">
                            <a:latin typeface="Cambria Math" panose="02040503050406030204" pitchFamily="18" charset="0"/>
                          </a:rPr>
                          <m:t>𝑍</m:t>
                        </m:r>
                      </m:oMath>
                    </a14:m>
                    <a:r>
                      <a:rPr lang="en-US" b="1" dirty="0">
                        <a:latin typeface="Calibri Light" panose="020F0302020204030204" pitchFamily="34" charset="0"/>
                      </a:rPr>
                      <a:t>: HE</a:t>
                    </a:r>
                    <a:endParaRPr lang="en-US" dirty="0"/>
                  </a:p>
                </p:txBody>
              </p:sp>
            </mc:Choice>
            <mc:Fallback xmlns="">
              <p:sp>
                <p:nvSpPr>
                  <p:cNvPr id="40" name="Rounded Rectangle 37">
                    <a:extLst>
                      <a:ext uri="{FF2B5EF4-FFF2-40B4-BE49-F238E27FC236}">
                        <a16:creationId xmlns:a16="http://schemas.microsoft.com/office/drawing/2014/main" id="{4B76326A-813C-45B1-8DE2-2B51653B49D8}"/>
                      </a:ext>
                    </a:extLst>
                  </p:cNvPr>
                  <p:cNvSpPr>
                    <a:spLocks noRot="1" noChangeAspect="1" noMove="1" noResize="1" noEditPoints="1" noAdjustHandles="1" noChangeArrowheads="1" noChangeShapeType="1" noTextEdit="1"/>
                  </p:cNvSpPr>
                  <p:nvPr/>
                </p:nvSpPr>
                <p:spPr>
                  <a:xfrm>
                    <a:off x="8221979" y="5652923"/>
                    <a:ext cx="1097280" cy="445489"/>
                  </a:xfrm>
                  <a:prstGeom prst="roundRect">
                    <a:avLst/>
                  </a:prstGeom>
                  <a:blipFill>
                    <a:blip r:embed="rId6"/>
                    <a:stretch>
                      <a:fillRect b="-12162"/>
                    </a:stretch>
                  </a:blipFill>
                  <a:ln>
                    <a:solidFill>
                      <a:schemeClr val="bg1"/>
                    </a:solidFill>
                  </a:ln>
                </p:spPr>
                <p:txBody>
                  <a:bodyPr/>
                  <a:lstStyle/>
                  <a:p>
                    <a:r>
                      <a:rPr lang="zh-CN" altLang="en-US">
                        <a:noFill/>
                      </a:rPr>
                      <a:t> </a:t>
                    </a:r>
                  </a:p>
                </p:txBody>
              </p:sp>
            </mc:Fallback>
          </mc:AlternateContent>
          <p:sp>
            <p:nvSpPr>
              <p:cNvPr id="41" name="TextBox 40">
                <a:extLst>
                  <a:ext uri="{FF2B5EF4-FFF2-40B4-BE49-F238E27FC236}">
                    <a16:creationId xmlns:a16="http://schemas.microsoft.com/office/drawing/2014/main" id="{FD2331C4-041A-497A-8010-556ECCAAE3F9}"/>
                  </a:ext>
                </a:extLst>
              </p:cNvPr>
              <p:cNvSpPr txBox="1"/>
              <p:nvPr/>
            </p:nvSpPr>
            <p:spPr>
              <a:xfrm>
                <a:off x="8548699" y="5644835"/>
                <a:ext cx="184731" cy="369332"/>
              </a:xfrm>
              <a:prstGeom prst="rect">
                <a:avLst/>
              </a:prstGeom>
              <a:noFill/>
            </p:spPr>
            <p:txBody>
              <a:bodyPr wrap="none" rtlCol="0">
                <a:spAutoFit/>
              </a:bodyPr>
              <a:lstStyle/>
              <a:p>
                <a:endParaRPr lang="en-US" dirty="0"/>
              </a:p>
            </p:txBody>
          </p:sp>
          <p:cxnSp>
            <p:nvCxnSpPr>
              <p:cNvPr id="36" name="Straight Arrow Connector 35">
                <a:extLst>
                  <a:ext uri="{FF2B5EF4-FFF2-40B4-BE49-F238E27FC236}">
                    <a16:creationId xmlns:a16="http://schemas.microsoft.com/office/drawing/2014/main" id="{8B0C4479-46E4-44A5-8603-89681CECD9BA}"/>
                  </a:ext>
                </a:extLst>
              </p:cNvPr>
              <p:cNvCxnSpPr>
                <a:cxnSpLocks/>
                <a:endCxn id="40" idx="0"/>
              </p:cNvCxnSpPr>
              <p:nvPr/>
            </p:nvCxnSpPr>
            <p:spPr>
              <a:xfrm>
                <a:off x="8221979" y="4848026"/>
                <a:ext cx="548640" cy="804897"/>
              </a:xfrm>
              <a:prstGeom prst="straightConnector1">
                <a:avLst/>
              </a:prstGeom>
              <a:ln w="25400">
                <a:gradFill flip="none" rotWithShape="1">
                  <a:gsLst>
                    <a:gs pos="0">
                      <a:srgbClr val="699C93"/>
                    </a:gs>
                    <a:gs pos="100000">
                      <a:srgbClr val="2F5597"/>
                    </a:gs>
                  </a:gsLst>
                  <a:lin ang="0" scaled="1"/>
                  <a:tileRect/>
                </a:gra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5F95DBA-9199-4490-B643-BF27B6414E3A}"/>
                  </a:ext>
                </a:extLst>
              </p:cNvPr>
              <p:cNvCxnSpPr>
                <a:cxnSpLocks/>
                <a:stCxn id="40" idx="0"/>
              </p:cNvCxnSpPr>
              <p:nvPr/>
            </p:nvCxnSpPr>
            <p:spPr>
              <a:xfrm flipV="1">
                <a:off x="8770619" y="4848027"/>
                <a:ext cx="523364" cy="804896"/>
              </a:xfrm>
              <a:prstGeom prst="straightConnector1">
                <a:avLst/>
              </a:prstGeom>
              <a:ln w="25400">
                <a:gradFill flip="none" rotWithShape="1">
                  <a:gsLst>
                    <a:gs pos="0">
                      <a:srgbClr val="2F5597"/>
                    </a:gs>
                    <a:gs pos="100000">
                      <a:srgbClr val="BD8F9C"/>
                    </a:gs>
                  </a:gsLst>
                  <a:lin ang="0" scaled="1"/>
                  <a:tileRect/>
                </a:gra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36F8BD28-7DCC-4044-A738-AE52354541EA}"/>
                  </a:ext>
                </a:extLst>
              </p:cNvPr>
              <p:cNvSpPr txBox="1"/>
              <p:nvPr/>
            </p:nvSpPr>
            <p:spPr>
              <a:xfrm>
                <a:off x="10238588" y="5303567"/>
                <a:ext cx="1383712" cy="923330"/>
              </a:xfrm>
              <a:prstGeom prst="rect">
                <a:avLst/>
              </a:prstGeom>
              <a:noFill/>
            </p:spPr>
            <p:txBody>
              <a:bodyPr wrap="none" rtlCol="0">
                <a:spAutoFit/>
              </a:bodyPr>
              <a:lstStyle/>
              <a:p>
                <a:r>
                  <a:rPr lang="en-US" dirty="0">
                    <a:latin typeface="+mj-lt"/>
                  </a:rPr>
                  <a:t>EN:  English</a:t>
                </a:r>
              </a:p>
              <a:p>
                <a:r>
                  <a:rPr lang="en-US" altLang="zh-CN" dirty="0">
                    <a:latin typeface="+mj-lt"/>
                  </a:rPr>
                  <a:t>FR:   French</a:t>
                </a:r>
              </a:p>
              <a:p>
                <a:r>
                  <a:rPr lang="en-US" dirty="0">
                    <a:latin typeface="+mj-lt"/>
                  </a:rPr>
                  <a:t>HE:  Hebrew</a:t>
                </a:r>
              </a:p>
            </p:txBody>
          </p:sp>
        </p:grpSp>
      </p:grpSp>
    </p:spTree>
    <p:extLst>
      <p:ext uri="{BB962C8B-B14F-4D97-AF65-F5344CB8AC3E}">
        <p14:creationId xmlns:p14="http://schemas.microsoft.com/office/powerpoint/2010/main" val="299297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Related work</a:t>
            </a:r>
            <a:endParaRPr lang="zh-CN" altLang="en-US" dirty="0"/>
          </a:p>
        </p:txBody>
      </p:sp>
      <p:sp>
        <p:nvSpPr>
          <p:cNvPr id="3" name="Content Placeholder 2"/>
          <p:cNvSpPr>
            <a:spLocks noGrp="1"/>
          </p:cNvSpPr>
          <p:nvPr>
            <p:ph idx="1"/>
          </p:nvPr>
        </p:nvSpPr>
        <p:spPr/>
        <p:txBody>
          <a:bodyPr/>
          <a:lstStyle/>
          <a:p>
            <a:r>
              <a:rPr lang="en-US" altLang="zh-CN" dirty="0">
                <a:latin typeface="+mj-ea"/>
                <a:ea typeface="+mj-ea"/>
              </a:rPr>
              <a:t>Exploiting other parallel resources</a:t>
            </a:r>
          </a:p>
          <a:p>
            <a:pPr lvl="1"/>
            <a:r>
              <a:rPr lang="en-US" altLang="zh-CN" dirty="0">
                <a:latin typeface="+mj-ea"/>
                <a:ea typeface="+mj-ea"/>
              </a:rPr>
              <a:t>Teacher-student method</a:t>
            </a:r>
          </a:p>
          <a:p>
            <a:endParaRPr lang="en-US" altLang="zh-CN" dirty="0"/>
          </a:p>
          <a:p>
            <a:endParaRPr lang="en-US" altLang="zh-CN" dirty="0"/>
          </a:p>
          <a:p>
            <a:pPr lvl="1"/>
            <a:endParaRPr lang="en-US" altLang="zh-CN" dirty="0"/>
          </a:p>
        </p:txBody>
      </p:sp>
      <p:grpSp>
        <p:nvGrpSpPr>
          <p:cNvPr id="4" name="Group 3">
            <a:extLst>
              <a:ext uri="{FF2B5EF4-FFF2-40B4-BE49-F238E27FC236}">
                <a16:creationId xmlns:a16="http://schemas.microsoft.com/office/drawing/2014/main" id="{1484E076-AE55-4C5E-8E4C-A31373116DA9}"/>
              </a:ext>
            </a:extLst>
          </p:cNvPr>
          <p:cNvGrpSpPr/>
          <p:nvPr/>
        </p:nvGrpSpPr>
        <p:grpSpPr>
          <a:xfrm>
            <a:off x="1431503" y="3336724"/>
            <a:ext cx="4067461" cy="461665"/>
            <a:chOff x="6696075" y="1459855"/>
            <a:chExt cx="4067461" cy="461665"/>
          </a:xfrm>
        </p:grpSpPr>
        <p:sp>
          <p:nvSpPr>
            <p:cNvPr id="5" name="Rounded Rectangle 37">
              <a:extLst>
                <a:ext uri="{FF2B5EF4-FFF2-40B4-BE49-F238E27FC236}">
                  <a16:creationId xmlns:a16="http://schemas.microsoft.com/office/drawing/2014/main" id="{A05BD5E4-E7F1-4A6F-BD80-703E8C13B147}"/>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p:sp>
          <p:nvSpPr>
            <p:cNvPr id="6" name="Rounded Rectangle 57">
              <a:extLst>
                <a:ext uri="{FF2B5EF4-FFF2-40B4-BE49-F238E27FC236}">
                  <a16:creationId xmlns:a16="http://schemas.microsoft.com/office/drawing/2014/main" id="{26EB7823-381F-4704-B7E5-22C08C7B7337}"/>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8B02D3-685A-4C66-8FDC-A52B06D44114}"/>
                    </a:ext>
                  </a:extLst>
                </p:cNvPr>
                <p:cNvSpPr txBox="1"/>
                <p:nvPr/>
              </p:nvSpPr>
              <p:spPr>
                <a:xfrm>
                  <a:off x="7014781"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10" name="TextBox 9">
                  <a:extLst>
                    <a:ext uri="{FF2B5EF4-FFF2-40B4-BE49-F238E27FC236}">
                      <a16:creationId xmlns:a16="http://schemas.microsoft.com/office/drawing/2014/main" id="{958B02D3-685A-4C66-8FDC-A52B06D44114}"/>
                    </a:ext>
                  </a:extLst>
                </p:cNvPr>
                <p:cNvSpPr txBox="1">
                  <a:spLocks noRot="1" noChangeAspect="1" noMove="1" noResize="1" noEditPoints="1" noAdjustHandles="1" noChangeArrowheads="1" noChangeShapeType="1" noTextEdit="1"/>
                </p:cNvSpPr>
                <p:nvPr/>
              </p:nvSpPr>
              <p:spPr>
                <a:xfrm>
                  <a:off x="7014781" y="1459855"/>
                  <a:ext cx="45986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34A2EE-4730-4D98-A47D-75EB468DEF82}"/>
                    </a:ext>
                  </a:extLst>
                </p:cNvPr>
                <p:cNvSpPr txBox="1"/>
                <p:nvPr/>
              </p:nvSpPr>
              <p:spPr>
                <a:xfrm>
                  <a:off x="9984962"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11" name="TextBox 10">
                  <a:extLst>
                    <a:ext uri="{FF2B5EF4-FFF2-40B4-BE49-F238E27FC236}">
                      <a16:creationId xmlns:a16="http://schemas.microsoft.com/office/drawing/2014/main" id="{8034A2EE-4730-4D98-A47D-75EB468DEF82}"/>
                    </a:ext>
                  </a:extLst>
                </p:cNvPr>
                <p:cNvSpPr txBox="1">
                  <a:spLocks noRot="1" noChangeAspect="1" noMove="1" noResize="1" noEditPoints="1" noAdjustHandles="1" noChangeArrowheads="1" noChangeShapeType="1" noTextEdit="1"/>
                </p:cNvSpPr>
                <p:nvPr/>
              </p:nvSpPr>
              <p:spPr>
                <a:xfrm>
                  <a:off x="9984962" y="1459855"/>
                  <a:ext cx="459869" cy="461665"/>
                </a:xfrm>
                <a:prstGeom prst="rect">
                  <a:avLst/>
                </a:prstGeom>
                <a:blipFill>
                  <a:blip r:embed="rId6"/>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A7FFBF87-BCF8-424B-BCF7-8DDB47F77C7B}"/>
                </a:ext>
              </a:extLst>
            </p:cNvPr>
            <p:cNvCxnSpPr>
              <a:stCxn id="5" idx="3"/>
              <a:endCxn id="6" idx="1"/>
            </p:cNvCxnSpPr>
            <p:nvPr/>
          </p:nvCxnSpPr>
          <p:spPr>
            <a:xfrm>
              <a:off x="7793355" y="1690688"/>
              <a:ext cx="1872901" cy="0"/>
            </a:xfrm>
            <a:prstGeom prst="straightConnector1">
              <a:avLst/>
            </a:prstGeom>
            <a:ln w="25400">
              <a:gradFill flip="none" rotWithShape="1">
                <a:gsLst>
                  <a:gs pos="0">
                    <a:srgbClr val="699C93"/>
                  </a:gs>
                  <a:gs pos="100000">
                    <a:srgbClr val="BD8F9C"/>
                  </a:gs>
                </a:gsLst>
                <a:lin ang="0" scaled="1"/>
                <a:tileRect/>
              </a:gra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254C846-3B6B-4377-B09B-B642D7B0A43C}"/>
              </a:ext>
            </a:extLst>
          </p:cNvPr>
          <p:cNvGrpSpPr/>
          <p:nvPr/>
        </p:nvGrpSpPr>
        <p:grpSpPr>
          <a:xfrm>
            <a:off x="2988767" y="4872427"/>
            <a:ext cx="1097280" cy="461665"/>
            <a:chOff x="8872329" y="3588540"/>
            <a:chExt cx="1097280" cy="461665"/>
          </a:xfrm>
        </p:grpSpPr>
        <p:sp>
          <p:nvSpPr>
            <p:cNvPr id="11" name="Rounded Rectangle 37">
              <a:extLst>
                <a:ext uri="{FF2B5EF4-FFF2-40B4-BE49-F238E27FC236}">
                  <a16:creationId xmlns:a16="http://schemas.microsoft.com/office/drawing/2014/main" id="{47238F90-CA56-40B2-A1A9-D57B0C6C9B9D}"/>
                </a:ext>
              </a:extLst>
            </p:cNvPr>
            <p:cNvSpPr/>
            <p:nvPr/>
          </p:nvSpPr>
          <p:spPr>
            <a:xfrm>
              <a:off x="8872329" y="3596628"/>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CA9C538-7471-41AC-B508-25A439E98CFE}"/>
                    </a:ext>
                  </a:extLst>
                </p:cNvPr>
                <p:cNvSpPr txBox="1"/>
                <p:nvPr/>
              </p:nvSpPr>
              <p:spPr>
                <a:xfrm>
                  <a:off x="9199049" y="3588540"/>
                  <a:ext cx="443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oMath>
                    </m:oMathPara>
                  </a14:m>
                  <a:endParaRPr lang="en-US" dirty="0"/>
                </a:p>
              </p:txBody>
            </p:sp>
          </mc:Choice>
          <mc:Fallback xmlns="">
            <p:sp>
              <p:nvSpPr>
                <p:cNvPr id="14" name="TextBox 13">
                  <a:extLst>
                    <a:ext uri="{FF2B5EF4-FFF2-40B4-BE49-F238E27FC236}">
                      <a16:creationId xmlns:a16="http://schemas.microsoft.com/office/drawing/2014/main" id="{2CA9C538-7471-41AC-B508-25A439E98CFE}"/>
                    </a:ext>
                  </a:extLst>
                </p:cNvPr>
                <p:cNvSpPr txBox="1">
                  <a:spLocks noRot="1" noChangeAspect="1" noMove="1" noResize="1" noEditPoints="1" noAdjustHandles="1" noChangeArrowheads="1" noChangeShapeType="1" noTextEdit="1"/>
                </p:cNvSpPr>
                <p:nvPr/>
              </p:nvSpPr>
              <p:spPr>
                <a:xfrm>
                  <a:off x="9199049" y="3588540"/>
                  <a:ext cx="443839" cy="461665"/>
                </a:xfrm>
                <a:prstGeom prst="rect">
                  <a:avLst/>
                </a:prstGeom>
                <a:blipFill>
                  <a:blip r:embed="rId7"/>
                  <a:stretch>
                    <a:fillRect/>
                  </a:stretch>
                </a:blipFill>
              </p:spPr>
              <p:txBody>
                <a:bodyPr/>
                <a:lstStyle/>
                <a:p>
                  <a:r>
                    <a:rPr lang="en-US">
                      <a:noFill/>
                    </a:rPr>
                    <a:t> </a:t>
                  </a:r>
                </a:p>
              </p:txBody>
            </p:sp>
          </mc:Fallback>
        </mc:AlternateContent>
      </p:grpSp>
      <p:cxnSp>
        <p:nvCxnSpPr>
          <p:cNvPr id="13" name="Straight Arrow Connector 12">
            <a:extLst>
              <a:ext uri="{FF2B5EF4-FFF2-40B4-BE49-F238E27FC236}">
                <a16:creationId xmlns:a16="http://schemas.microsoft.com/office/drawing/2014/main" id="{523E2E19-3360-46CE-BFD1-0A76213870BD}"/>
              </a:ext>
            </a:extLst>
          </p:cNvPr>
          <p:cNvCxnSpPr>
            <a:cxnSpLocks/>
            <a:stCxn id="7" idx="2"/>
            <a:endCxn id="11" idx="1"/>
          </p:cNvCxnSpPr>
          <p:nvPr/>
        </p:nvCxnSpPr>
        <p:spPr>
          <a:xfrm>
            <a:off x="1980144" y="3798389"/>
            <a:ext cx="1008623" cy="1304871"/>
          </a:xfrm>
          <a:prstGeom prst="straightConnector1">
            <a:avLst/>
          </a:prstGeom>
          <a:ln w="25400">
            <a:gradFill flip="none" rotWithShape="1">
              <a:gsLst>
                <a:gs pos="0">
                  <a:srgbClr val="699C93"/>
                </a:gs>
                <a:gs pos="100000">
                  <a:srgbClr val="2F5597"/>
                </a:gs>
              </a:gsLst>
              <a:lin ang="0" scaled="1"/>
              <a:tileRect/>
            </a:gra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2645912-22AB-43A0-9CC0-A45FD24598AB}"/>
                  </a:ext>
                </a:extLst>
              </p:cNvPr>
              <p:cNvSpPr txBox="1"/>
              <p:nvPr/>
            </p:nvSpPr>
            <p:spPr>
              <a:xfrm rot="3149686">
                <a:off x="2269848" y="4218100"/>
                <a:ext cx="824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3149686">
                <a:off x="2269848" y="4218100"/>
                <a:ext cx="824328" cy="276999"/>
              </a:xfrm>
              <a:prstGeom prst="rect">
                <a:avLst/>
              </a:prstGeom>
              <a:blipFill>
                <a:blip r:embed="rId8"/>
                <a:stretch>
                  <a:fillRect l="-11667" t="-735" r="-8333" b="-13971"/>
                </a:stretch>
              </a:blipFill>
            </p:spPr>
            <p:txBody>
              <a:bodyPr/>
              <a:lstStyle/>
              <a:p>
                <a:r>
                  <a:rPr lang="zh-CN" altLang="en-US">
                    <a:noFill/>
                  </a:rPr>
                  <a:t> </a:t>
                </a:r>
              </a:p>
            </p:txBody>
          </p:sp>
        </mc:Fallback>
      </mc:AlternateContent>
      <p:sp>
        <p:nvSpPr>
          <p:cNvPr id="15" name="Arrow: Right 45">
            <a:extLst>
              <a:ext uri="{FF2B5EF4-FFF2-40B4-BE49-F238E27FC236}">
                <a16:creationId xmlns:a16="http://schemas.microsoft.com/office/drawing/2014/main" id="{389A8AF0-FA19-45E8-A143-EA441DE67F51}"/>
              </a:ext>
            </a:extLst>
          </p:cNvPr>
          <p:cNvSpPr/>
          <p:nvPr/>
        </p:nvSpPr>
        <p:spPr>
          <a:xfrm rot="10800000">
            <a:off x="2822768" y="3018874"/>
            <a:ext cx="1225657" cy="440037"/>
          </a:xfrm>
          <a:prstGeom prst="rightArrow">
            <a:avLst/>
          </a:prstGeom>
          <a:gradFill>
            <a:gsLst>
              <a:gs pos="0">
                <a:srgbClr val="BD8F9C"/>
              </a:gs>
              <a:gs pos="100000">
                <a:srgbClr val="699C93"/>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0FE935C-AD21-4BF8-8A08-7DD0343C358A}"/>
                  </a:ext>
                </a:extLst>
              </p:cNvPr>
              <p:cNvSpPr txBox="1"/>
              <p:nvPr/>
            </p:nvSpPr>
            <p:spPr>
              <a:xfrm>
                <a:off x="3110111" y="3567556"/>
                <a:ext cx="8545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A0FE935C-AD21-4BF8-8A08-7DD0343C358A}"/>
                  </a:ext>
                </a:extLst>
              </p:cNvPr>
              <p:cNvSpPr txBox="1">
                <a:spLocks noRot="1" noChangeAspect="1" noMove="1" noResize="1" noEditPoints="1" noAdjustHandles="1" noChangeArrowheads="1" noChangeShapeType="1" noTextEdit="1"/>
              </p:cNvSpPr>
              <p:nvPr/>
            </p:nvSpPr>
            <p:spPr>
              <a:xfrm>
                <a:off x="3110111" y="3567556"/>
                <a:ext cx="854593" cy="276999"/>
              </a:xfrm>
              <a:prstGeom prst="rect">
                <a:avLst/>
              </a:prstGeom>
              <a:blipFill>
                <a:blip r:embed="rId9"/>
                <a:stretch>
                  <a:fillRect l="-5714" t="-6522" r="-10000"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2645912-22AB-43A0-9CC0-A45FD24598AB}"/>
                  </a:ext>
                </a:extLst>
              </p:cNvPr>
              <p:cNvSpPr txBox="1"/>
              <p:nvPr/>
            </p:nvSpPr>
            <p:spPr>
              <a:xfrm rot="3196377">
                <a:off x="1923248" y="4425483"/>
                <a:ext cx="8369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3196377">
                <a:off x="1923248" y="4425483"/>
                <a:ext cx="836959" cy="276999"/>
              </a:xfrm>
              <a:prstGeom prst="rect">
                <a:avLst/>
              </a:prstGeom>
              <a:blipFill>
                <a:blip r:embed="rId10"/>
                <a:stretch>
                  <a:fillRect l="-10833" t="-725" r="-8333" b="-13768"/>
                </a:stretch>
              </a:blipFill>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523E2E19-3360-46CE-BFD1-0A76213870BD}"/>
              </a:ext>
            </a:extLst>
          </p:cNvPr>
          <p:cNvCxnSpPr>
            <a:cxnSpLocks/>
            <a:stCxn id="8" idx="2"/>
            <a:endCxn id="11" idx="3"/>
          </p:cNvCxnSpPr>
          <p:nvPr/>
        </p:nvCxnSpPr>
        <p:spPr>
          <a:xfrm flipH="1">
            <a:off x="4086047" y="3798389"/>
            <a:ext cx="864278" cy="1304871"/>
          </a:xfrm>
          <a:prstGeom prst="straightConnector1">
            <a:avLst/>
          </a:prstGeom>
          <a:ln w="25400">
            <a:gradFill flip="none" rotWithShape="1">
              <a:gsLst>
                <a:gs pos="0">
                  <a:srgbClr val="BD8F9C"/>
                </a:gs>
                <a:gs pos="100000">
                  <a:srgbClr val="2F5597"/>
                </a:gs>
              </a:gsLst>
              <a:lin ang="0" scaled="1"/>
              <a:tileRect/>
            </a:gra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484E076-AE55-4C5E-8E4C-A31373116DA9}"/>
              </a:ext>
            </a:extLst>
          </p:cNvPr>
          <p:cNvGrpSpPr/>
          <p:nvPr/>
        </p:nvGrpSpPr>
        <p:grpSpPr>
          <a:xfrm>
            <a:off x="6274585" y="3328636"/>
            <a:ext cx="4067461" cy="461665"/>
            <a:chOff x="6696075" y="1459855"/>
            <a:chExt cx="4067461" cy="461665"/>
          </a:xfrm>
        </p:grpSpPr>
        <p:sp>
          <p:nvSpPr>
            <p:cNvPr id="20" name="Rounded Rectangle 37">
              <a:extLst>
                <a:ext uri="{FF2B5EF4-FFF2-40B4-BE49-F238E27FC236}">
                  <a16:creationId xmlns:a16="http://schemas.microsoft.com/office/drawing/2014/main" id="{A05BD5E4-E7F1-4A6F-BD80-703E8C13B147}"/>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p:sp>
          <p:nvSpPr>
            <p:cNvPr id="21" name="Rounded Rectangle 57">
              <a:extLst>
                <a:ext uri="{FF2B5EF4-FFF2-40B4-BE49-F238E27FC236}">
                  <a16:creationId xmlns:a16="http://schemas.microsoft.com/office/drawing/2014/main" id="{26EB7823-381F-4704-B7E5-22C08C7B7337}"/>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8B02D3-685A-4C66-8FDC-A52B06D44114}"/>
                    </a:ext>
                  </a:extLst>
                </p:cNvPr>
                <p:cNvSpPr txBox="1"/>
                <p:nvPr/>
              </p:nvSpPr>
              <p:spPr>
                <a:xfrm>
                  <a:off x="7014781"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10" name="TextBox 9">
                  <a:extLst>
                    <a:ext uri="{FF2B5EF4-FFF2-40B4-BE49-F238E27FC236}">
                      <a16:creationId xmlns:a16="http://schemas.microsoft.com/office/drawing/2014/main" id="{958B02D3-685A-4C66-8FDC-A52B06D44114}"/>
                    </a:ext>
                  </a:extLst>
                </p:cNvPr>
                <p:cNvSpPr txBox="1">
                  <a:spLocks noRot="1" noChangeAspect="1" noMove="1" noResize="1" noEditPoints="1" noAdjustHandles="1" noChangeArrowheads="1" noChangeShapeType="1" noTextEdit="1"/>
                </p:cNvSpPr>
                <p:nvPr/>
              </p:nvSpPr>
              <p:spPr>
                <a:xfrm>
                  <a:off x="7014781" y="1459855"/>
                  <a:ext cx="45986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034A2EE-4730-4D98-A47D-75EB468DEF82}"/>
                    </a:ext>
                  </a:extLst>
                </p:cNvPr>
                <p:cNvSpPr txBox="1"/>
                <p:nvPr/>
              </p:nvSpPr>
              <p:spPr>
                <a:xfrm>
                  <a:off x="9984962"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11" name="TextBox 10">
                  <a:extLst>
                    <a:ext uri="{FF2B5EF4-FFF2-40B4-BE49-F238E27FC236}">
                      <a16:creationId xmlns:a16="http://schemas.microsoft.com/office/drawing/2014/main" id="{8034A2EE-4730-4D98-A47D-75EB468DEF82}"/>
                    </a:ext>
                  </a:extLst>
                </p:cNvPr>
                <p:cNvSpPr txBox="1">
                  <a:spLocks noRot="1" noChangeAspect="1" noMove="1" noResize="1" noEditPoints="1" noAdjustHandles="1" noChangeArrowheads="1" noChangeShapeType="1" noTextEdit="1"/>
                </p:cNvSpPr>
                <p:nvPr/>
              </p:nvSpPr>
              <p:spPr>
                <a:xfrm>
                  <a:off x="9984962" y="1459855"/>
                  <a:ext cx="459869" cy="461665"/>
                </a:xfrm>
                <a:prstGeom prst="rect">
                  <a:avLst/>
                </a:prstGeom>
                <a:blipFill>
                  <a:blip r:embed="rId6"/>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A7FFBF87-BCF8-424B-BCF7-8DDB47F77C7B}"/>
                </a:ext>
              </a:extLst>
            </p:cNvPr>
            <p:cNvCxnSpPr>
              <a:stCxn id="20" idx="3"/>
              <a:endCxn id="21" idx="1"/>
            </p:cNvCxnSpPr>
            <p:nvPr/>
          </p:nvCxnSpPr>
          <p:spPr>
            <a:xfrm>
              <a:off x="7793355" y="1690688"/>
              <a:ext cx="1872901" cy="0"/>
            </a:xfrm>
            <a:prstGeom prst="straightConnector1">
              <a:avLst/>
            </a:prstGeom>
            <a:ln w="25400">
              <a:gradFill flip="none" rotWithShape="1">
                <a:gsLst>
                  <a:gs pos="0">
                    <a:srgbClr val="699C93"/>
                  </a:gs>
                  <a:gs pos="100000">
                    <a:srgbClr val="BD8F9C"/>
                  </a:gs>
                </a:gsLst>
                <a:lin ang="0" scaled="1"/>
                <a:tileRect/>
              </a:gra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4254C846-3B6B-4377-B09B-B642D7B0A43C}"/>
              </a:ext>
            </a:extLst>
          </p:cNvPr>
          <p:cNvGrpSpPr/>
          <p:nvPr/>
        </p:nvGrpSpPr>
        <p:grpSpPr>
          <a:xfrm>
            <a:off x="7831849" y="4880515"/>
            <a:ext cx="1097280" cy="461665"/>
            <a:chOff x="8872329" y="3588540"/>
            <a:chExt cx="1097280" cy="461665"/>
          </a:xfrm>
        </p:grpSpPr>
        <p:sp>
          <p:nvSpPr>
            <p:cNvPr id="26" name="Rounded Rectangle 37">
              <a:extLst>
                <a:ext uri="{FF2B5EF4-FFF2-40B4-BE49-F238E27FC236}">
                  <a16:creationId xmlns:a16="http://schemas.microsoft.com/office/drawing/2014/main" id="{47238F90-CA56-40B2-A1A9-D57B0C6C9B9D}"/>
                </a:ext>
              </a:extLst>
            </p:cNvPr>
            <p:cNvSpPr/>
            <p:nvPr/>
          </p:nvSpPr>
          <p:spPr>
            <a:xfrm>
              <a:off x="8872329" y="3596628"/>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CA9C538-7471-41AC-B508-25A439E98CFE}"/>
                    </a:ext>
                  </a:extLst>
                </p:cNvPr>
                <p:cNvSpPr txBox="1"/>
                <p:nvPr/>
              </p:nvSpPr>
              <p:spPr>
                <a:xfrm>
                  <a:off x="9199049" y="3588540"/>
                  <a:ext cx="443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oMath>
                    </m:oMathPara>
                  </a14:m>
                  <a:endParaRPr lang="en-US" dirty="0"/>
                </a:p>
              </p:txBody>
            </p:sp>
          </mc:Choice>
          <mc:Fallback xmlns="">
            <p:sp>
              <p:nvSpPr>
                <p:cNvPr id="14" name="TextBox 13">
                  <a:extLst>
                    <a:ext uri="{FF2B5EF4-FFF2-40B4-BE49-F238E27FC236}">
                      <a16:creationId xmlns:a16="http://schemas.microsoft.com/office/drawing/2014/main" id="{2CA9C538-7471-41AC-B508-25A439E98CFE}"/>
                    </a:ext>
                  </a:extLst>
                </p:cNvPr>
                <p:cNvSpPr txBox="1">
                  <a:spLocks noRot="1" noChangeAspect="1" noMove="1" noResize="1" noEditPoints="1" noAdjustHandles="1" noChangeArrowheads="1" noChangeShapeType="1" noTextEdit="1"/>
                </p:cNvSpPr>
                <p:nvPr/>
              </p:nvSpPr>
              <p:spPr>
                <a:xfrm>
                  <a:off x="9199049" y="3588540"/>
                  <a:ext cx="443839" cy="461665"/>
                </a:xfrm>
                <a:prstGeom prst="rect">
                  <a:avLst/>
                </a:prstGeom>
                <a:blipFill>
                  <a:blip r:embed="rId7"/>
                  <a:stretch>
                    <a:fillRect/>
                  </a:stretch>
                </a:blipFill>
              </p:spPr>
              <p:txBody>
                <a:bodyPr/>
                <a:lstStyle/>
                <a:p>
                  <a:r>
                    <a:rPr lang="en-US">
                      <a:noFill/>
                    </a:rPr>
                    <a:t> </a:t>
                  </a:r>
                </a:p>
              </p:txBody>
            </p:sp>
          </mc:Fallback>
        </mc:AlternateContent>
      </p:grpSp>
      <p:cxnSp>
        <p:nvCxnSpPr>
          <p:cNvPr id="28" name="Straight Arrow Connector 27">
            <a:extLst>
              <a:ext uri="{FF2B5EF4-FFF2-40B4-BE49-F238E27FC236}">
                <a16:creationId xmlns:a16="http://schemas.microsoft.com/office/drawing/2014/main" id="{523E2E19-3360-46CE-BFD1-0A76213870BD}"/>
              </a:ext>
            </a:extLst>
          </p:cNvPr>
          <p:cNvCxnSpPr>
            <a:cxnSpLocks/>
            <a:stCxn id="22" idx="2"/>
            <a:endCxn id="26" idx="1"/>
          </p:cNvCxnSpPr>
          <p:nvPr/>
        </p:nvCxnSpPr>
        <p:spPr>
          <a:xfrm>
            <a:off x="6823226" y="3790301"/>
            <a:ext cx="1008623" cy="1321047"/>
          </a:xfrm>
          <a:prstGeom prst="straightConnector1">
            <a:avLst/>
          </a:prstGeom>
          <a:ln w="25400">
            <a:gradFill flip="none" rotWithShape="1">
              <a:gsLst>
                <a:gs pos="0">
                  <a:srgbClr val="699C93"/>
                </a:gs>
                <a:gs pos="100000">
                  <a:srgbClr val="2F5597"/>
                </a:gs>
              </a:gsLst>
              <a:lin ang="0" scaled="1"/>
              <a:tileRect/>
            </a:gra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2645912-22AB-43A0-9CC0-A45FD24598AB}"/>
                  </a:ext>
                </a:extLst>
              </p:cNvPr>
              <p:cNvSpPr txBox="1"/>
              <p:nvPr/>
            </p:nvSpPr>
            <p:spPr>
              <a:xfrm rot="18228568">
                <a:off x="8749640" y="4184985"/>
                <a:ext cx="840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18228568">
                <a:off x="8749640" y="4184985"/>
                <a:ext cx="840358" cy="276999"/>
              </a:xfrm>
              <a:prstGeom prst="rect">
                <a:avLst/>
              </a:prstGeom>
              <a:blipFill>
                <a:blip r:embed="rId11"/>
                <a:stretch>
                  <a:fillRect t="-8511" r="-16522" b="-8511"/>
                </a:stretch>
              </a:blipFill>
            </p:spPr>
            <p:txBody>
              <a:bodyPr/>
              <a:lstStyle/>
              <a:p>
                <a:r>
                  <a:rPr lang="zh-CN" altLang="en-US">
                    <a:noFill/>
                  </a:rPr>
                  <a:t> </a:t>
                </a:r>
              </a:p>
            </p:txBody>
          </p:sp>
        </mc:Fallback>
      </mc:AlternateContent>
      <p:sp>
        <p:nvSpPr>
          <p:cNvPr id="30" name="Arrow: Right 45">
            <a:extLst>
              <a:ext uri="{FF2B5EF4-FFF2-40B4-BE49-F238E27FC236}">
                <a16:creationId xmlns:a16="http://schemas.microsoft.com/office/drawing/2014/main" id="{389A8AF0-FA19-45E8-A143-EA441DE67F51}"/>
              </a:ext>
            </a:extLst>
          </p:cNvPr>
          <p:cNvSpPr/>
          <p:nvPr/>
        </p:nvSpPr>
        <p:spPr>
          <a:xfrm>
            <a:off x="7665850" y="3010786"/>
            <a:ext cx="1225657" cy="440037"/>
          </a:xfrm>
          <a:prstGeom prst="rightArrow">
            <a:avLst/>
          </a:prstGeom>
          <a:gradFill>
            <a:gsLst>
              <a:gs pos="0">
                <a:srgbClr val="699C93"/>
              </a:gs>
              <a:gs pos="100000">
                <a:srgbClr val="BD8F9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0FE935C-AD21-4BF8-8A08-7DD0343C358A}"/>
                  </a:ext>
                </a:extLst>
              </p:cNvPr>
              <p:cNvSpPr txBox="1"/>
              <p:nvPr/>
            </p:nvSpPr>
            <p:spPr>
              <a:xfrm>
                <a:off x="7953193" y="3559468"/>
                <a:ext cx="8545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A0FE935C-AD21-4BF8-8A08-7DD0343C358A}"/>
                  </a:ext>
                </a:extLst>
              </p:cNvPr>
              <p:cNvSpPr txBox="1">
                <a:spLocks noRot="1" noChangeAspect="1" noMove="1" noResize="1" noEditPoints="1" noAdjustHandles="1" noChangeArrowheads="1" noChangeShapeType="1" noTextEdit="1"/>
              </p:cNvSpPr>
              <p:nvPr/>
            </p:nvSpPr>
            <p:spPr>
              <a:xfrm>
                <a:off x="7953193" y="3559468"/>
                <a:ext cx="854593" cy="276999"/>
              </a:xfrm>
              <a:prstGeom prst="rect">
                <a:avLst/>
              </a:prstGeom>
              <a:blipFill>
                <a:blip r:embed="rId12"/>
                <a:stretch>
                  <a:fillRect l="-5714" t="-8889" r="-9286" b="-35556"/>
                </a:stretch>
              </a:blipFill>
            </p:spPr>
            <p:txBody>
              <a:bodyPr/>
              <a:lstStyle/>
              <a:p>
                <a:r>
                  <a:rPr lang="zh-CN" altLang="en-US">
                    <a:noFill/>
                  </a:rPr>
                  <a:t> </a:t>
                </a:r>
              </a:p>
            </p:txBody>
          </p:sp>
        </mc:Fallback>
      </mc:AlternateContent>
      <p:cxnSp>
        <p:nvCxnSpPr>
          <p:cNvPr id="32" name="Straight Arrow Connector 31">
            <a:extLst>
              <a:ext uri="{FF2B5EF4-FFF2-40B4-BE49-F238E27FC236}">
                <a16:creationId xmlns:a16="http://schemas.microsoft.com/office/drawing/2014/main" id="{523E2E19-3360-46CE-BFD1-0A76213870BD}"/>
              </a:ext>
            </a:extLst>
          </p:cNvPr>
          <p:cNvCxnSpPr>
            <a:cxnSpLocks/>
            <a:stCxn id="23" idx="2"/>
            <a:endCxn id="26" idx="3"/>
          </p:cNvCxnSpPr>
          <p:nvPr/>
        </p:nvCxnSpPr>
        <p:spPr>
          <a:xfrm flipH="1">
            <a:off x="8929129" y="3790301"/>
            <a:ext cx="864278" cy="1321047"/>
          </a:xfrm>
          <a:prstGeom prst="straightConnector1">
            <a:avLst/>
          </a:prstGeom>
          <a:ln w="25400">
            <a:gradFill flip="none" rotWithShape="1">
              <a:gsLst>
                <a:gs pos="0">
                  <a:srgbClr val="BD8F9C"/>
                </a:gs>
                <a:gs pos="100000">
                  <a:srgbClr val="2F5597"/>
                </a:gs>
              </a:gsLst>
              <a:lin ang="0" scaled="1"/>
              <a:tileRect/>
            </a:gra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1750209" y="5793923"/>
                <a:ext cx="3313870" cy="923330"/>
              </a:xfrm>
              <a:prstGeom prst="rect">
                <a:avLst/>
              </a:prstGeom>
              <a:noFill/>
            </p:spPr>
            <p:txBody>
              <a:bodyPr wrap="square" rtlCol="0">
                <a:spAutoFit/>
              </a:bodyPr>
              <a:lstStyle/>
              <a:p>
                <a:r>
                  <a:rPr lang="en-US" altLang="zh-CN" dirty="0"/>
                  <a:t>Use model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r>
                          <a:rPr lang="en-US" altLang="zh-CN" i="1">
                            <a:latin typeface="Cambria Math" panose="02040503050406030204" pitchFamily="18" charset="0"/>
                          </a:rPr>
                          <m:t>𝑦</m:t>
                        </m:r>
                      </m:e>
                    </m:d>
                  </m:oMath>
                </a14:m>
                <a:r>
                  <a:rPr lang="en-US" altLang="zh-CN" dirty="0"/>
                  <a:t> to generate pseudo data for training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r>
                          <a:rPr lang="en-US" altLang="zh-CN" i="1">
                            <a:latin typeface="Cambria Math" panose="02040503050406030204" pitchFamily="18" charset="0"/>
                          </a:rPr>
                          <m:t>𝑥</m:t>
                        </m:r>
                      </m:e>
                    </m:d>
                  </m:oMath>
                </a14:m>
                <a:r>
                  <a:rPr lang="en-US" altLang="zh-CN" dirty="0"/>
                  <a:t> and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endParaRPr lang="en-US" altLang="zh-CN" dirty="0"/>
              </a:p>
            </p:txBody>
          </p:sp>
        </mc:Choice>
        <mc:Fallback xmlns="">
          <p:sp>
            <p:nvSpPr>
              <p:cNvPr id="33" name="TextBox 32"/>
              <p:cNvSpPr txBox="1">
                <a:spLocks noRot="1" noChangeAspect="1" noMove="1" noResize="1" noEditPoints="1" noAdjustHandles="1" noChangeArrowheads="1" noChangeShapeType="1" noTextEdit="1"/>
              </p:cNvSpPr>
              <p:nvPr/>
            </p:nvSpPr>
            <p:spPr>
              <a:xfrm>
                <a:off x="1750209" y="5793923"/>
                <a:ext cx="3313870" cy="923330"/>
              </a:xfrm>
              <a:prstGeom prst="rect">
                <a:avLst/>
              </a:prstGeom>
              <a:blipFill>
                <a:blip r:embed="rId13"/>
                <a:stretch>
                  <a:fillRect l="-1471"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2645912-22AB-43A0-9CC0-A45FD24598AB}"/>
                  </a:ext>
                </a:extLst>
              </p:cNvPr>
              <p:cNvSpPr txBox="1"/>
              <p:nvPr/>
            </p:nvSpPr>
            <p:spPr>
              <a:xfrm rot="18228568">
                <a:off x="9132538" y="4330574"/>
                <a:ext cx="840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18228568">
                <a:off x="9132538" y="4330574"/>
                <a:ext cx="840358" cy="276999"/>
              </a:xfrm>
              <a:prstGeom prst="rect">
                <a:avLst/>
              </a:prstGeom>
              <a:blipFill>
                <a:blip r:embed="rId14"/>
                <a:stretch>
                  <a:fillRect t="-8511" r="-16379" b="-8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51380" y="5793923"/>
                <a:ext cx="3313870" cy="923330"/>
              </a:xfrm>
              <a:prstGeom prst="rect">
                <a:avLst/>
              </a:prstGeom>
              <a:noFill/>
            </p:spPr>
            <p:txBody>
              <a:bodyPr wrap="square" rtlCol="0">
                <a:spAutoFit/>
              </a:bodyPr>
              <a:lstStyle/>
              <a:p>
                <a:r>
                  <a:rPr lang="en-US" altLang="zh-CN" dirty="0"/>
                  <a:t>Use model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oMath>
                </a14:m>
                <a:r>
                  <a:rPr lang="en-US" altLang="zh-CN" dirty="0"/>
                  <a:t> to generate pseudo data for training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r>
                          <a:rPr lang="en-US" altLang="zh-CN" b="0" i="1" smtClean="0">
                            <a:latin typeface="Cambria Math" panose="02040503050406030204" pitchFamily="18" charset="0"/>
                          </a:rPr>
                          <m:t>𝑦</m:t>
                        </m:r>
                      </m:e>
                    </m:d>
                  </m:oMath>
                </a14:m>
                <a:r>
                  <a:rPr lang="en-US" altLang="zh-CN" dirty="0"/>
                  <a:t> and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0" i="1" smtClean="0">
                        <a:latin typeface="Cambria Math" panose="02040503050406030204" pitchFamily="18" charset="0"/>
                      </a:rPr>
                      <m:t>𝑦</m:t>
                    </m:r>
                    <m:r>
                      <a:rPr lang="en-US" altLang="zh-CN" i="1">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endParaRPr lang="en-US" altLang="zh-CN" dirty="0"/>
              </a:p>
            </p:txBody>
          </p:sp>
        </mc:Choice>
        <mc:Fallback xmlns="">
          <p:sp>
            <p:nvSpPr>
              <p:cNvPr id="35" name="TextBox 34"/>
              <p:cNvSpPr txBox="1">
                <a:spLocks noRot="1" noChangeAspect="1" noMove="1" noResize="1" noEditPoints="1" noAdjustHandles="1" noChangeArrowheads="1" noChangeShapeType="1" noTextEdit="1"/>
              </p:cNvSpPr>
              <p:nvPr/>
            </p:nvSpPr>
            <p:spPr>
              <a:xfrm>
                <a:off x="6651380" y="5793923"/>
                <a:ext cx="3313870" cy="923330"/>
              </a:xfrm>
              <a:prstGeom prst="rect">
                <a:avLst/>
              </a:prstGeom>
              <a:blipFill>
                <a:blip r:embed="rId15"/>
                <a:stretch>
                  <a:fillRect l="-1471"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5491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9A1A797-9FF5-4FD0-9526-DC54894D5842}"/>
              </a:ext>
            </a:extLst>
          </p:cNvPr>
          <p:cNvPicPr>
            <a:picLocks noChangeAspect="1"/>
          </p:cNvPicPr>
          <p:nvPr/>
        </p:nvPicPr>
        <p:blipFill>
          <a:blip r:embed="rId3"/>
          <a:stretch>
            <a:fillRect/>
          </a:stretch>
        </p:blipFill>
        <p:spPr>
          <a:xfrm>
            <a:off x="892729" y="4169313"/>
            <a:ext cx="6049899" cy="1911287"/>
          </a:xfrm>
          <a:prstGeom prst="rect">
            <a:avLst/>
          </a:prstGeom>
        </p:spPr>
      </p:pic>
      <p:pic>
        <p:nvPicPr>
          <p:cNvPr id="16" name="Picture 15">
            <a:extLst>
              <a:ext uri="{FF2B5EF4-FFF2-40B4-BE49-F238E27FC236}">
                <a16:creationId xmlns:a16="http://schemas.microsoft.com/office/drawing/2014/main" id="{DE768BE1-10CC-4F94-990C-9530E33F7139}"/>
              </a:ext>
            </a:extLst>
          </p:cNvPr>
          <p:cNvPicPr>
            <a:picLocks noChangeAspect="1"/>
          </p:cNvPicPr>
          <p:nvPr/>
        </p:nvPicPr>
        <p:blipFill>
          <a:blip r:embed="rId4"/>
          <a:stretch>
            <a:fillRect/>
          </a:stretch>
        </p:blipFill>
        <p:spPr>
          <a:xfrm>
            <a:off x="892720" y="1625215"/>
            <a:ext cx="5997226" cy="2167128"/>
          </a:xfrm>
          <a:prstGeom prst="rect">
            <a:avLst/>
          </a:prstGeom>
        </p:spPr>
      </p:pic>
      <p:sp>
        <p:nvSpPr>
          <p:cNvPr id="3" name="Content Placeholder 2">
            <a:extLst>
              <a:ext uri="{FF2B5EF4-FFF2-40B4-BE49-F238E27FC236}">
                <a16:creationId xmlns:a16="http://schemas.microsoft.com/office/drawing/2014/main" id="{5B514100-7E34-48D0-8C90-B937B9F5B654}"/>
              </a:ext>
            </a:extLst>
          </p:cNvPr>
          <p:cNvSpPr>
            <a:spLocks noGrp="1"/>
          </p:cNvSpPr>
          <p:nvPr>
            <p:ph idx="1"/>
          </p:nvPr>
        </p:nvSpPr>
        <p:spPr>
          <a:xfrm>
            <a:off x="838200" y="1825624"/>
            <a:ext cx="5857875" cy="4003675"/>
          </a:xfrm>
        </p:spPr>
        <p:txBody>
          <a:bodyPr/>
          <a:lstStyle/>
          <a:p>
            <a:pPr lvl="1"/>
            <a:endParaRPr lang="en-US" sz="2000" dirty="0">
              <a:latin typeface="+mj-lt"/>
            </a:endParaRPr>
          </a:p>
          <a:p>
            <a:pPr lvl="1"/>
            <a:endParaRPr lang="en-US" sz="1400" dirty="0">
              <a:solidFill>
                <a:schemeClr val="lt1"/>
              </a:solidFill>
              <a:latin typeface="+mj-lt"/>
            </a:endParaRPr>
          </a:p>
        </p:txBody>
      </p:sp>
      <p:grpSp>
        <p:nvGrpSpPr>
          <p:cNvPr id="19" name="Group 18">
            <a:extLst>
              <a:ext uri="{FF2B5EF4-FFF2-40B4-BE49-F238E27FC236}">
                <a16:creationId xmlns:a16="http://schemas.microsoft.com/office/drawing/2014/main" id="{1484E076-AE55-4C5E-8E4C-A31373116DA9}"/>
              </a:ext>
            </a:extLst>
          </p:cNvPr>
          <p:cNvGrpSpPr/>
          <p:nvPr/>
        </p:nvGrpSpPr>
        <p:grpSpPr>
          <a:xfrm>
            <a:off x="7436378" y="1359714"/>
            <a:ext cx="4067461" cy="461665"/>
            <a:chOff x="6696075" y="1459855"/>
            <a:chExt cx="4067461" cy="461665"/>
          </a:xfrm>
        </p:grpSpPr>
        <p:sp>
          <p:nvSpPr>
            <p:cNvPr id="5" name="Rounded Rectangle 37">
              <a:extLst>
                <a:ext uri="{FF2B5EF4-FFF2-40B4-BE49-F238E27FC236}">
                  <a16:creationId xmlns:a16="http://schemas.microsoft.com/office/drawing/2014/main" id="{A05BD5E4-E7F1-4A6F-BD80-703E8C13B147}"/>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p:sp>
          <p:nvSpPr>
            <p:cNvPr id="8" name="Rounded Rectangle 57">
              <a:extLst>
                <a:ext uri="{FF2B5EF4-FFF2-40B4-BE49-F238E27FC236}">
                  <a16:creationId xmlns:a16="http://schemas.microsoft.com/office/drawing/2014/main" id="{26EB7823-381F-4704-B7E5-22C08C7B7337}"/>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58B02D3-685A-4C66-8FDC-A52B06D44114}"/>
                    </a:ext>
                  </a:extLst>
                </p:cNvPr>
                <p:cNvSpPr txBox="1"/>
                <p:nvPr/>
              </p:nvSpPr>
              <p:spPr>
                <a:xfrm>
                  <a:off x="7014781"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10" name="TextBox 9">
                  <a:extLst>
                    <a:ext uri="{FF2B5EF4-FFF2-40B4-BE49-F238E27FC236}">
                      <a16:creationId xmlns:a16="http://schemas.microsoft.com/office/drawing/2014/main" id="{958B02D3-685A-4C66-8FDC-A52B06D44114}"/>
                    </a:ext>
                  </a:extLst>
                </p:cNvPr>
                <p:cNvSpPr txBox="1">
                  <a:spLocks noRot="1" noChangeAspect="1" noMove="1" noResize="1" noEditPoints="1" noAdjustHandles="1" noChangeArrowheads="1" noChangeShapeType="1" noTextEdit="1"/>
                </p:cNvSpPr>
                <p:nvPr/>
              </p:nvSpPr>
              <p:spPr>
                <a:xfrm>
                  <a:off x="7014781" y="1459855"/>
                  <a:ext cx="45986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34A2EE-4730-4D98-A47D-75EB468DEF82}"/>
                    </a:ext>
                  </a:extLst>
                </p:cNvPr>
                <p:cNvSpPr txBox="1"/>
                <p:nvPr/>
              </p:nvSpPr>
              <p:spPr>
                <a:xfrm>
                  <a:off x="9984962"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11" name="TextBox 10">
                  <a:extLst>
                    <a:ext uri="{FF2B5EF4-FFF2-40B4-BE49-F238E27FC236}">
                      <a16:creationId xmlns:a16="http://schemas.microsoft.com/office/drawing/2014/main" id="{8034A2EE-4730-4D98-A47D-75EB468DEF82}"/>
                    </a:ext>
                  </a:extLst>
                </p:cNvPr>
                <p:cNvSpPr txBox="1">
                  <a:spLocks noRot="1" noChangeAspect="1" noMove="1" noResize="1" noEditPoints="1" noAdjustHandles="1" noChangeArrowheads="1" noChangeShapeType="1" noTextEdit="1"/>
                </p:cNvSpPr>
                <p:nvPr/>
              </p:nvSpPr>
              <p:spPr>
                <a:xfrm>
                  <a:off x="9984962" y="1459855"/>
                  <a:ext cx="459869" cy="461665"/>
                </a:xfrm>
                <a:prstGeom prst="rect">
                  <a:avLst/>
                </a:prstGeom>
                <a:blipFill>
                  <a:blip r:embed="rId6"/>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7FFBF87-BCF8-424B-BCF7-8DDB47F77C7B}"/>
                </a:ext>
              </a:extLst>
            </p:cNvPr>
            <p:cNvCxnSpPr>
              <a:stCxn id="5" idx="3"/>
              <a:endCxn id="8" idx="1"/>
            </p:cNvCxnSpPr>
            <p:nvPr/>
          </p:nvCxnSpPr>
          <p:spPr>
            <a:xfrm>
              <a:off x="7793355" y="1690688"/>
              <a:ext cx="1872901" cy="0"/>
            </a:xfrm>
            <a:prstGeom prst="straightConnector1">
              <a:avLst/>
            </a:prstGeom>
            <a:ln w="25400">
              <a:gradFill flip="none" rotWithShape="1">
                <a:gsLst>
                  <a:gs pos="0">
                    <a:srgbClr val="699C93"/>
                  </a:gs>
                  <a:gs pos="100000">
                    <a:srgbClr val="BD8F9C"/>
                  </a:gs>
                </a:gsLst>
                <a:lin ang="0" scaled="1"/>
                <a:tileRect/>
              </a:gradFill>
              <a:headEnd type="stealth" w="lg" len="lg"/>
              <a:tailEnd type="arrow" w="med" len="med"/>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7AE10E1-B0F6-4DC9-A0A8-3E4F44FDBD21}"/>
              </a:ext>
            </a:extLst>
          </p:cNvPr>
          <p:cNvGrpSpPr/>
          <p:nvPr/>
        </p:nvGrpSpPr>
        <p:grpSpPr>
          <a:xfrm>
            <a:off x="7985019" y="1821379"/>
            <a:ext cx="2970181" cy="1556396"/>
            <a:chOff x="7985019" y="1821379"/>
            <a:chExt cx="2970181" cy="1556396"/>
          </a:xfrm>
        </p:grpSpPr>
        <p:grpSp>
          <p:nvGrpSpPr>
            <p:cNvPr id="15" name="Group 14">
              <a:extLst>
                <a:ext uri="{FF2B5EF4-FFF2-40B4-BE49-F238E27FC236}">
                  <a16:creationId xmlns:a16="http://schemas.microsoft.com/office/drawing/2014/main" id="{4254C846-3B6B-4377-B09B-B642D7B0A43C}"/>
                </a:ext>
              </a:extLst>
            </p:cNvPr>
            <p:cNvGrpSpPr/>
            <p:nvPr/>
          </p:nvGrpSpPr>
          <p:grpSpPr>
            <a:xfrm>
              <a:off x="8921468" y="2916110"/>
              <a:ext cx="1097280" cy="461665"/>
              <a:chOff x="8872329" y="3588540"/>
              <a:chExt cx="1097280" cy="461665"/>
            </a:xfrm>
          </p:grpSpPr>
          <p:sp>
            <p:nvSpPr>
              <p:cNvPr id="13" name="Rounded Rectangle 37">
                <a:extLst>
                  <a:ext uri="{FF2B5EF4-FFF2-40B4-BE49-F238E27FC236}">
                    <a16:creationId xmlns:a16="http://schemas.microsoft.com/office/drawing/2014/main" id="{47238F90-CA56-40B2-A1A9-D57B0C6C9B9D}"/>
                  </a:ext>
                </a:extLst>
              </p:cNvPr>
              <p:cNvSpPr/>
              <p:nvPr/>
            </p:nvSpPr>
            <p:spPr>
              <a:xfrm>
                <a:off x="8872329" y="3596628"/>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A9C538-7471-41AC-B508-25A439E98CFE}"/>
                      </a:ext>
                    </a:extLst>
                  </p:cNvPr>
                  <p:cNvSpPr txBox="1"/>
                  <p:nvPr/>
                </p:nvSpPr>
                <p:spPr>
                  <a:xfrm>
                    <a:off x="9199049" y="3588540"/>
                    <a:ext cx="443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oMath>
                      </m:oMathPara>
                    </a14:m>
                    <a:endParaRPr lang="en-US" dirty="0"/>
                  </a:p>
                </p:txBody>
              </p:sp>
            </mc:Choice>
            <mc:Fallback xmlns="">
              <p:sp>
                <p:nvSpPr>
                  <p:cNvPr id="14" name="TextBox 13">
                    <a:extLst>
                      <a:ext uri="{FF2B5EF4-FFF2-40B4-BE49-F238E27FC236}">
                        <a16:creationId xmlns:a16="http://schemas.microsoft.com/office/drawing/2014/main" id="{2CA9C538-7471-41AC-B508-25A439E98CFE}"/>
                      </a:ext>
                    </a:extLst>
                  </p:cNvPr>
                  <p:cNvSpPr txBox="1">
                    <a:spLocks noRot="1" noChangeAspect="1" noMove="1" noResize="1" noEditPoints="1" noAdjustHandles="1" noChangeArrowheads="1" noChangeShapeType="1" noTextEdit="1"/>
                  </p:cNvSpPr>
                  <p:nvPr/>
                </p:nvSpPr>
                <p:spPr>
                  <a:xfrm>
                    <a:off x="9199049" y="3588540"/>
                    <a:ext cx="443839" cy="461665"/>
                  </a:xfrm>
                  <a:prstGeom prst="rect">
                    <a:avLst/>
                  </a:prstGeom>
                  <a:blipFill>
                    <a:blip r:embed="rId7"/>
                    <a:stretch>
                      <a:fillRect/>
                    </a:stretch>
                  </a:blipFill>
                </p:spPr>
                <p:txBody>
                  <a:bodyPr/>
                  <a:lstStyle/>
                  <a:p>
                    <a:r>
                      <a:rPr lang="en-US">
                        <a:noFill/>
                      </a:rPr>
                      <a:t> </a:t>
                    </a:r>
                  </a:p>
                </p:txBody>
              </p:sp>
            </mc:Fallback>
          </mc:AlternateContent>
        </p:grpSp>
        <p:cxnSp>
          <p:nvCxnSpPr>
            <p:cNvPr id="18" name="Straight Arrow Connector 17">
              <a:extLst>
                <a:ext uri="{FF2B5EF4-FFF2-40B4-BE49-F238E27FC236}">
                  <a16:creationId xmlns:a16="http://schemas.microsoft.com/office/drawing/2014/main" id="{523E2E19-3360-46CE-BFD1-0A76213870BD}"/>
                </a:ext>
              </a:extLst>
            </p:cNvPr>
            <p:cNvCxnSpPr>
              <a:cxnSpLocks/>
              <a:stCxn id="10" idx="2"/>
              <a:endCxn id="13" idx="1"/>
            </p:cNvCxnSpPr>
            <p:nvPr/>
          </p:nvCxnSpPr>
          <p:spPr>
            <a:xfrm>
              <a:off x="7985019" y="1821379"/>
              <a:ext cx="936449" cy="1325564"/>
            </a:xfrm>
            <a:prstGeom prst="straightConnector1">
              <a:avLst/>
            </a:prstGeom>
            <a:ln w="25400">
              <a:gradFill flip="none" rotWithShape="1">
                <a:gsLst>
                  <a:gs pos="0">
                    <a:srgbClr val="699C93"/>
                  </a:gs>
                  <a:gs pos="100000">
                    <a:srgbClr val="2F5597"/>
                  </a:gs>
                </a:gsLst>
                <a:lin ang="0" scaled="1"/>
                <a:tileRect/>
              </a:gra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119BD97-3E7F-4AF4-93B4-5E0F83F4424A}"/>
                </a:ext>
              </a:extLst>
            </p:cNvPr>
            <p:cNvCxnSpPr>
              <a:cxnSpLocks/>
              <a:stCxn id="13" idx="3"/>
              <a:endCxn id="11" idx="2"/>
            </p:cNvCxnSpPr>
            <p:nvPr/>
          </p:nvCxnSpPr>
          <p:spPr>
            <a:xfrm flipV="1">
              <a:off x="10018748" y="1821379"/>
              <a:ext cx="936452" cy="1325564"/>
            </a:xfrm>
            <a:prstGeom prst="straightConnector1">
              <a:avLst/>
            </a:prstGeom>
            <a:ln w="25400">
              <a:gradFill flip="none" rotWithShape="1">
                <a:gsLst>
                  <a:gs pos="0">
                    <a:srgbClr val="2F5597"/>
                  </a:gs>
                  <a:gs pos="100000">
                    <a:srgbClr val="BD8F9C"/>
                  </a:gs>
                </a:gsLst>
                <a:lin ang="0" scaled="1"/>
                <a:tileRect/>
              </a:gradFill>
              <a:headEnd type="stealth" w="lg" len="lg"/>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2645912-22AB-43A0-9CC0-A45FD24598AB}"/>
                    </a:ext>
                  </a:extLst>
                </p:cNvPr>
                <p:cNvSpPr txBox="1"/>
                <p:nvPr/>
              </p:nvSpPr>
              <p:spPr>
                <a:xfrm rot="3578255">
                  <a:off x="8307818" y="2296073"/>
                  <a:ext cx="824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3578255">
                  <a:off x="8307818" y="2296073"/>
                  <a:ext cx="824328" cy="276999"/>
                </a:xfrm>
                <a:prstGeom prst="rect">
                  <a:avLst/>
                </a:prstGeom>
                <a:blipFill>
                  <a:blip r:embed="rId8"/>
                  <a:stretch>
                    <a:fillRect l="-12844" t="-2128" r="-8257" b="-13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0FE935C-AD21-4BF8-8A08-7DD0343C358A}"/>
                    </a:ext>
                  </a:extLst>
                </p:cNvPr>
                <p:cNvSpPr txBox="1"/>
                <p:nvPr/>
              </p:nvSpPr>
              <p:spPr>
                <a:xfrm rot="18272499">
                  <a:off x="9952978" y="2296073"/>
                  <a:ext cx="8307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A0FE935C-AD21-4BF8-8A08-7DD0343C358A}"/>
                    </a:ext>
                  </a:extLst>
                </p:cNvPr>
                <p:cNvSpPr txBox="1">
                  <a:spLocks noRot="1" noChangeAspect="1" noMove="1" noResize="1" noEditPoints="1" noAdjustHandles="1" noChangeArrowheads="1" noChangeShapeType="1" noTextEdit="1"/>
                </p:cNvSpPr>
                <p:nvPr/>
              </p:nvSpPr>
              <p:spPr>
                <a:xfrm rot="18272499">
                  <a:off x="9952978" y="2296073"/>
                  <a:ext cx="830740" cy="276999"/>
                </a:xfrm>
                <a:prstGeom prst="rect">
                  <a:avLst/>
                </a:prstGeom>
                <a:blipFill>
                  <a:blip r:embed="rId9"/>
                  <a:stretch>
                    <a:fillRect t="-9353" r="-16379" b="-935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Speech Bubble: Rectangle with Corners Rounded 11">
                <a:extLst>
                  <a:ext uri="{FF2B5EF4-FFF2-40B4-BE49-F238E27FC236}">
                    <a16:creationId xmlns:a16="http://schemas.microsoft.com/office/drawing/2014/main" id="{8890F91D-C330-4C7D-B1C7-3EF13029F06F}"/>
                  </a:ext>
                </a:extLst>
              </p:cNvPr>
              <p:cNvSpPr/>
              <p:nvPr/>
            </p:nvSpPr>
            <p:spPr>
              <a:xfrm>
                <a:off x="3303827" y="1478779"/>
                <a:ext cx="2877395" cy="852488"/>
              </a:xfrm>
              <a:prstGeom prst="wedgeRoundRectCallout">
                <a:avLst>
                  <a:gd name="adj1" fmla="val -23481"/>
                  <a:gd name="adj2" fmla="val 62500"/>
                  <a:gd name="adj3" fmla="val 1666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Levearge </a:t>
                </a:r>
                <a14:m>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𝑧</m:t>
                        </m:r>
                      </m:e>
                      <m:e>
                        <m:r>
                          <a:rPr lang="en-US" sz="1400" b="0" i="1" smtClean="0">
                            <a:latin typeface="Cambria Math" panose="02040503050406030204" pitchFamily="18" charset="0"/>
                          </a:rPr>
                          <m:t>𝑦</m:t>
                        </m:r>
                      </m:e>
                    </m:d>
                  </m:oMath>
                </a14:m>
                <a:r>
                  <a:rPr lang="en-US" sz="1400" dirty="0">
                    <a:latin typeface="+mj-lt"/>
                  </a:rPr>
                  <a:t> to update </a:t>
                </a:r>
                <a14:m>
                  <m:oMath xmlns:m="http://schemas.openxmlformats.org/officeDocument/2006/math">
                    <m:r>
                      <a:rPr lang="en-US" sz="1400" i="1">
                        <a:latin typeface="Cambria Math" panose="02040503050406030204" pitchFamily="18" charset="0"/>
                      </a:rPr>
                      <m:t>𝑝</m:t>
                    </m:r>
                    <m:d>
                      <m:dPr>
                        <m:ctrlPr>
                          <a:rPr lang="en-US" sz="1400" i="1">
                            <a:latin typeface="Cambria Math" panose="02040503050406030204" pitchFamily="18" charset="0"/>
                          </a:rPr>
                        </m:ctrlPr>
                      </m:dPr>
                      <m:e>
                        <m:r>
                          <a:rPr lang="en-US" sz="1400" i="1">
                            <a:latin typeface="Cambria Math" panose="02040503050406030204" pitchFamily="18" charset="0"/>
                          </a:rPr>
                          <m:t>𝑧</m:t>
                        </m:r>
                      </m:e>
                      <m:e>
                        <m:r>
                          <a:rPr lang="en-US" sz="1400" b="0" i="1" smtClean="0">
                            <a:latin typeface="Cambria Math" panose="02040503050406030204" pitchFamily="18" charset="0"/>
                          </a:rPr>
                          <m:t>𝑥</m:t>
                        </m:r>
                      </m:e>
                    </m:d>
                  </m:oMath>
                </a14:m>
                <a:r>
                  <a:rPr lang="en-US" sz="1400" dirty="0">
                    <a:latin typeface="+mj-lt"/>
                  </a:rPr>
                  <a:t> by maximize the agreement of </a:t>
                </a:r>
                <a14:m>
                  <m:oMath xmlns:m="http://schemas.openxmlformats.org/officeDocument/2006/math">
                    <m:r>
                      <a:rPr lang="en-US" sz="1400" i="1">
                        <a:latin typeface="Cambria Math" panose="02040503050406030204" pitchFamily="18" charset="0"/>
                      </a:rPr>
                      <m:t>𝑧</m:t>
                    </m:r>
                  </m:oMath>
                </a14:m>
                <a:r>
                  <a:rPr lang="en-US" sz="1400" dirty="0">
                    <a:latin typeface="+mj-lt"/>
                  </a:rPr>
                  <a:t> generated from </a:t>
                </a:r>
                <a14:m>
                  <m:oMath xmlns:m="http://schemas.openxmlformats.org/officeDocument/2006/math">
                    <m:r>
                      <a:rPr lang="en-US" sz="1400" i="1">
                        <a:latin typeface="Cambria Math" panose="02040503050406030204" pitchFamily="18" charset="0"/>
                      </a:rPr>
                      <m:t>𝑥</m:t>
                    </m:r>
                  </m:oMath>
                </a14:m>
                <a:r>
                  <a:rPr lang="en-US" sz="1400" dirty="0">
                    <a:latin typeface="+mj-lt"/>
                  </a:rPr>
                  <a:t> and y</a:t>
                </a:r>
              </a:p>
            </p:txBody>
          </p:sp>
        </mc:Choice>
        <mc:Fallback xmlns="">
          <p:sp>
            <p:nvSpPr>
              <p:cNvPr id="12" name="Speech Bubble: Rectangle with Corners Rounded 11">
                <a:extLst>
                  <a:ext uri="{FF2B5EF4-FFF2-40B4-BE49-F238E27FC236}">
                    <a16:creationId xmlns:a16="http://schemas.microsoft.com/office/drawing/2014/main" id="{8890F91D-C330-4C7D-B1C7-3EF13029F06F}"/>
                  </a:ext>
                </a:extLst>
              </p:cNvPr>
              <p:cNvSpPr>
                <a:spLocks noRot="1" noChangeAspect="1" noMove="1" noResize="1" noEditPoints="1" noAdjustHandles="1" noChangeArrowheads="1" noChangeShapeType="1" noTextEdit="1"/>
              </p:cNvSpPr>
              <p:nvPr/>
            </p:nvSpPr>
            <p:spPr>
              <a:xfrm>
                <a:off x="3303827" y="1478779"/>
                <a:ext cx="2877395" cy="852488"/>
              </a:xfrm>
              <a:prstGeom prst="wedgeRoundRectCallout">
                <a:avLst>
                  <a:gd name="adj1" fmla="val -23481"/>
                  <a:gd name="adj2" fmla="val 62500"/>
                  <a:gd name="adj3" fmla="val 16667"/>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Speech Bubble: Rectangle with Corners Rounded 24">
                <a:extLst>
                  <a:ext uri="{FF2B5EF4-FFF2-40B4-BE49-F238E27FC236}">
                    <a16:creationId xmlns:a16="http://schemas.microsoft.com/office/drawing/2014/main" id="{C4013D1A-3B62-4F33-8CA1-BF9F2346921C}"/>
                  </a:ext>
                </a:extLst>
              </p:cNvPr>
              <p:cNvSpPr/>
              <p:nvPr/>
            </p:nvSpPr>
            <p:spPr>
              <a:xfrm>
                <a:off x="3425197" y="3713552"/>
                <a:ext cx="2720922" cy="852487"/>
              </a:xfrm>
              <a:prstGeom prst="wedgeRoundRectCallou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mj-lt"/>
                  </a:rPr>
                  <a:t>Levearge </a:t>
                </a:r>
                <a14:m>
                  <m:oMath xmlns:m="http://schemas.openxmlformats.org/officeDocument/2006/math">
                    <m:r>
                      <a:rPr lang="en-US" sz="1400">
                        <a:latin typeface="Cambria Math" panose="02040503050406030204" pitchFamily="18" charset="0"/>
                      </a:rPr>
                      <m:t>𝑝</m:t>
                    </m:r>
                    <m:d>
                      <m:dPr>
                        <m:ctrlPr>
                          <a:rPr lang="en-US" sz="1400" i="1">
                            <a:latin typeface="Cambria Math" panose="02040503050406030204" pitchFamily="18" charset="0"/>
                          </a:rPr>
                        </m:ctrlPr>
                      </m:dPr>
                      <m:e>
                        <m:r>
                          <a:rPr lang="en-US" sz="1400">
                            <a:latin typeface="Cambria Math" panose="02040503050406030204" pitchFamily="18" charset="0"/>
                          </a:rPr>
                          <m:t>𝑧</m:t>
                        </m:r>
                      </m:e>
                      <m:e>
                        <m:r>
                          <a:rPr lang="en-US" sz="1400">
                            <a:latin typeface="Cambria Math" panose="02040503050406030204" pitchFamily="18" charset="0"/>
                          </a:rPr>
                          <m:t>𝑥</m:t>
                        </m:r>
                      </m:e>
                    </m:d>
                  </m:oMath>
                </a14:m>
                <a:r>
                  <a:rPr lang="en-US" sz="1400" dirty="0">
                    <a:latin typeface="+mj-lt"/>
                  </a:rPr>
                  <a:t> to update </a:t>
                </a:r>
                <a14:m>
                  <m:oMath xmlns:m="http://schemas.openxmlformats.org/officeDocument/2006/math">
                    <m:r>
                      <a:rPr lang="en-US" sz="1400">
                        <a:latin typeface="Cambria Math" panose="02040503050406030204" pitchFamily="18" charset="0"/>
                      </a:rPr>
                      <m:t>𝑝</m:t>
                    </m:r>
                    <m:d>
                      <m:dPr>
                        <m:ctrlPr>
                          <a:rPr lang="en-US" sz="1400" i="1">
                            <a:latin typeface="Cambria Math" panose="02040503050406030204" pitchFamily="18" charset="0"/>
                          </a:rPr>
                        </m:ctrlPr>
                      </m:dPr>
                      <m:e>
                        <m:r>
                          <a:rPr lang="en-US" altLang="zh-CN" sz="1400">
                            <a:latin typeface="Cambria Math" panose="02040503050406030204" pitchFamily="18" charset="0"/>
                          </a:rPr>
                          <m:t>𝑦</m:t>
                        </m:r>
                      </m:e>
                      <m:e>
                        <m:r>
                          <a:rPr lang="en-US" sz="1400">
                            <a:latin typeface="Cambria Math" panose="02040503050406030204" pitchFamily="18" charset="0"/>
                          </a:rPr>
                          <m:t>𝑧</m:t>
                        </m:r>
                      </m:e>
                    </m:d>
                  </m:oMath>
                </a14:m>
                <a:r>
                  <a:rPr lang="en-US" sz="1400" dirty="0">
                    <a:latin typeface="+mj-lt"/>
                  </a:rPr>
                  <a:t> by maximize the expectation of the final translation </a:t>
                </a:r>
                <a14:m>
                  <m:oMath xmlns:m="http://schemas.openxmlformats.org/officeDocument/2006/math">
                    <m:r>
                      <a:rPr lang="en-US" altLang="zh-CN" sz="1400">
                        <a:latin typeface="Cambria Math" panose="02040503050406030204" pitchFamily="18" charset="0"/>
                      </a:rPr>
                      <m:t>𝑦</m:t>
                    </m:r>
                  </m:oMath>
                </a14:m>
                <a:r>
                  <a:rPr lang="en-US" sz="1400" dirty="0">
                    <a:latin typeface="+mj-lt"/>
                  </a:rPr>
                  <a:t> </a:t>
                </a:r>
              </a:p>
            </p:txBody>
          </p:sp>
        </mc:Choice>
        <mc:Fallback xmlns="">
          <p:sp>
            <p:nvSpPr>
              <p:cNvPr id="25" name="Speech Bubble: Rectangle with Corners Rounded 24">
                <a:extLst>
                  <a:ext uri="{FF2B5EF4-FFF2-40B4-BE49-F238E27FC236}">
                    <a16:creationId xmlns:a16="http://schemas.microsoft.com/office/drawing/2014/main" id="{C4013D1A-3B62-4F33-8CA1-BF9F2346921C}"/>
                  </a:ext>
                </a:extLst>
              </p:cNvPr>
              <p:cNvSpPr>
                <a:spLocks noRot="1" noChangeAspect="1" noMove="1" noResize="1" noEditPoints="1" noAdjustHandles="1" noChangeArrowheads="1" noChangeShapeType="1" noTextEdit="1"/>
              </p:cNvSpPr>
              <p:nvPr/>
            </p:nvSpPr>
            <p:spPr>
              <a:xfrm>
                <a:off x="3425197" y="3713552"/>
                <a:ext cx="2720922" cy="852487"/>
              </a:xfrm>
              <a:prstGeom prst="wedgeRoundRectCallout">
                <a:avLst/>
              </a:prstGeom>
              <a:blipFill>
                <a:blip r:embed="rId11"/>
                <a:stretch>
                  <a:fillRect/>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8172A884-98E5-4084-8F4B-7B5476F2C690}"/>
              </a:ext>
            </a:extLst>
          </p:cNvPr>
          <p:cNvGrpSpPr/>
          <p:nvPr/>
        </p:nvGrpSpPr>
        <p:grpSpPr>
          <a:xfrm>
            <a:off x="7453322" y="3690292"/>
            <a:ext cx="4067461" cy="2018061"/>
            <a:chOff x="7495894" y="4139795"/>
            <a:chExt cx="4067461" cy="2018061"/>
          </a:xfrm>
        </p:grpSpPr>
        <p:grpSp>
          <p:nvGrpSpPr>
            <p:cNvPr id="28" name="Group 27">
              <a:extLst>
                <a:ext uri="{FF2B5EF4-FFF2-40B4-BE49-F238E27FC236}">
                  <a16:creationId xmlns:a16="http://schemas.microsoft.com/office/drawing/2014/main" id="{A6D401D8-1199-432F-A5C1-541E91A4A306}"/>
                </a:ext>
              </a:extLst>
            </p:cNvPr>
            <p:cNvGrpSpPr/>
            <p:nvPr/>
          </p:nvGrpSpPr>
          <p:grpSpPr>
            <a:xfrm>
              <a:off x="7495894" y="4139795"/>
              <a:ext cx="4067461" cy="461665"/>
              <a:chOff x="6696075" y="1459855"/>
              <a:chExt cx="4067461" cy="461665"/>
            </a:xfrm>
          </p:grpSpPr>
          <p:sp>
            <p:nvSpPr>
              <p:cNvPr id="36" name="Rounded Rectangle 37">
                <a:extLst>
                  <a:ext uri="{FF2B5EF4-FFF2-40B4-BE49-F238E27FC236}">
                    <a16:creationId xmlns:a16="http://schemas.microsoft.com/office/drawing/2014/main" id="{8F57C1A4-A1F0-4406-B54F-B0F64C92D737}"/>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p:sp>
            <p:nvSpPr>
              <p:cNvPr id="37" name="Rounded Rectangle 57">
                <a:extLst>
                  <a:ext uri="{FF2B5EF4-FFF2-40B4-BE49-F238E27FC236}">
                    <a16:creationId xmlns:a16="http://schemas.microsoft.com/office/drawing/2014/main" id="{53EE6BE1-75C6-4A31-997D-F796290FE269}"/>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98D0CE6-8298-4953-8D0E-4AEFA2A0E047}"/>
                      </a:ext>
                    </a:extLst>
                  </p:cNvPr>
                  <p:cNvSpPr txBox="1"/>
                  <p:nvPr/>
                </p:nvSpPr>
                <p:spPr>
                  <a:xfrm>
                    <a:off x="7014781"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10" name="TextBox 9">
                    <a:extLst>
                      <a:ext uri="{FF2B5EF4-FFF2-40B4-BE49-F238E27FC236}">
                        <a16:creationId xmlns:a16="http://schemas.microsoft.com/office/drawing/2014/main" id="{958B02D3-685A-4C66-8FDC-A52B06D44114}"/>
                      </a:ext>
                    </a:extLst>
                  </p:cNvPr>
                  <p:cNvSpPr txBox="1">
                    <a:spLocks noRot="1" noChangeAspect="1" noMove="1" noResize="1" noEditPoints="1" noAdjustHandles="1" noChangeArrowheads="1" noChangeShapeType="1" noTextEdit="1"/>
                  </p:cNvSpPr>
                  <p:nvPr/>
                </p:nvSpPr>
                <p:spPr>
                  <a:xfrm>
                    <a:off x="7014781" y="1459855"/>
                    <a:ext cx="45986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D3A4A6D-5C95-41C2-95D1-8BA77E2BC1F7}"/>
                      </a:ext>
                    </a:extLst>
                  </p:cNvPr>
                  <p:cNvSpPr txBox="1"/>
                  <p:nvPr/>
                </p:nvSpPr>
                <p:spPr>
                  <a:xfrm>
                    <a:off x="9984962"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11" name="TextBox 10">
                    <a:extLst>
                      <a:ext uri="{FF2B5EF4-FFF2-40B4-BE49-F238E27FC236}">
                        <a16:creationId xmlns:a16="http://schemas.microsoft.com/office/drawing/2014/main" id="{8034A2EE-4730-4D98-A47D-75EB468DEF82}"/>
                      </a:ext>
                    </a:extLst>
                  </p:cNvPr>
                  <p:cNvSpPr txBox="1">
                    <a:spLocks noRot="1" noChangeAspect="1" noMove="1" noResize="1" noEditPoints="1" noAdjustHandles="1" noChangeArrowheads="1" noChangeShapeType="1" noTextEdit="1"/>
                  </p:cNvSpPr>
                  <p:nvPr/>
                </p:nvSpPr>
                <p:spPr>
                  <a:xfrm>
                    <a:off x="9984962" y="1459855"/>
                    <a:ext cx="459869" cy="461665"/>
                  </a:xfrm>
                  <a:prstGeom prst="rect">
                    <a:avLst/>
                  </a:prstGeom>
                  <a:blipFill>
                    <a:blip r:embed="rId6"/>
                    <a:stretch>
                      <a:fillRect/>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3886D2C9-1510-4C51-A942-63422C315C2D}"/>
                  </a:ext>
                </a:extLst>
              </p:cNvPr>
              <p:cNvCxnSpPr>
                <a:stCxn id="36" idx="3"/>
                <a:endCxn id="37" idx="1"/>
              </p:cNvCxnSpPr>
              <p:nvPr/>
            </p:nvCxnSpPr>
            <p:spPr>
              <a:xfrm>
                <a:off x="7793355" y="1690688"/>
                <a:ext cx="1872901" cy="0"/>
              </a:xfrm>
              <a:prstGeom prst="straightConnector1">
                <a:avLst/>
              </a:prstGeom>
              <a:ln w="25400">
                <a:gradFill flip="none" rotWithShape="1">
                  <a:gsLst>
                    <a:gs pos="0">
                      <a:srgbClr val="699C93"/>
                    </a:gs>
                    <a:gs pos="100000">
                      <a:srgbClr val="BD8F9C"/>
                    </a:gs>
                  </a:gsLst>
                  <a:lin ang="0" scaled="1"/>
                  <a:tileRect/>
                </a:gradFill>
                <a:headEnd type="none" w="lg" len="lg"/>
                <a:tailEnd type="arrow" w="med" len="med"/>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42513B5-59A1-43D1-AAEC-563021602CB9}"/>
                </a:ext>
              </a:extLst>
            </p:cNvPr>
            <p:cNvGrpSpPr/>
            <p:nvPr/>
          </p:nvGrpSpPr>
          <p:grpSpPr>
            <a:xfrm>
              <a:off x="8044535" y="4601460"/>
              <a:ext cx="2970181" cy="1556396"/>
              <a:chOff x="8044535" y="4601460"/>
              <a:chExt cx="2970181" cy="1556396"/>
            </a:xfrm>
          </p:grpSpPr>
          <p:grpSp>
            <p:nvGrpSpPr>
              <p:cNvPr id="27" name="Group 26">
                <a:extLst>
                  <a:ext uri="{FF2B5EF4-FFF2-40B4-BE49-F238E27FC236}">
                    <a16:creationId xmlns:a16="http://schemas.microsoft.com/office/drawing/2014/main" id="{F487F4DC-8D03-414F-A4EC-8428D3109B4C}"/>
                  </a:ext>
                </a:extLst>
              </p:cNvPr>
              <p:cNvGrpSpPr/>
              <p:nvPr/>
            </p:nvGrpSpPr>
            <p:grpSpPr>
              <a:xfrm>
                <a:off x="8980984" y="5696191"/>
                <a:ext cx="1097280" cy="461665"/>
                <a:chOff x="8872329" y="3588540"/>
                <a:chExt cx="1097280" cy="461665"/>
              </a:xfrm>
            </p:grpSpPr>
            <p:sp>
              <p:nvSpPr>
                <p:cNvPr id="41" name="Rounded Rectangle 37">
                  <a:extLst>
                    <a:ext uri="{FF2B5EF4-FFF2-40B4-BE49-F238E27FC236}">
                      <a16:creationId xmlns:a16="http://schemas.microsoft.com/office/drawing/2014/main" id="{56D2CD8E-E722-4AE1-A430-31FE17976276}"/>
                    </a:ext>
                  </a:extLst>
                </p:cNvPr>
                <p:cNvSpPr/>
                <p:nvPr/>
              </p:nvSpPr>
              <p:spPr>
                <a:xfrm>
                  <a:off x="8872329" y="3596628"/>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E373705-64C0-46B3-A4FE-DA6CEA0557A6}"/>
                        </a:ext>
                      </a:extLst>
                    </p:cNvPr>
                    <p:cNvSpPr txBox="1"/>
                    <p:nvPr/>
                  </p:nvSpPr>
                  <p:spPr>
                    <a:xfrm>
                      <a:off x="9199049" y="3588540"/>
                      <a:ext cx="443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oMath>
                        </m:oMathPara>
                      </a14:m>
                      <a:endParaRPr lang="en-US" dirty="0"/>
                    </a:p>
                  </p:txBody>
                </p:sp>
              </mc:Choice>
              <mc:Fallback xmlns="">
                <p:sp>
                  <p:nvSpPr>
                    <p:cNvPr id="14" name="TextBox 13">
                      <a:extLst>
                        <a:ext uri="{FF2B5EF4-FFF2-40B4-BE49-F238E27FC236}">
                          <a16:creationId xmlns:a16="http://schemas.microsoft.com/office/drawing/2014/main" id="{2CA9C538-7471-41AC-B508-25A439E98CFE}"/>
                        </a:ext>
                      </a:extLst>
                    </p:cNvPr>
                    <p:cNvSpPr txBox="1">
                      <a:spLocks noRot="1" noChangeAspect="1" noMove="1" noResize="1" noEditPoints="1" noAdjustHandles="1" noChangeArrowheads="1" noChangeShapeType="1" noTextEdit="1"/>
                    </p:cNvSpPr>
                    <p:nvPr/>
                  </p:nvSpPr>
                  <p:spPr>
                    <a:xfrm>
                      <a:off x="9199049" y="3588540"/>
                      <a:ext cx="443839" cy="461665"/>
                    </a:xfrm>
                    <a:prstGeom prst="rect">
                      <a:avLst/>
                    </a:prstGeom>
                    <a:blipFill>
                      <a:blip r:embed="rId7"/>
                      <a:stretch>
                        <a:fillRect/>
                      </a:stretch>
                    </a:blipFill>
                  </p:spPr>
                  <p:txBody>
                    <a:bodyPr/>
                    <a:lstStyle/>
                    <a:p>
                      <a:r>
                        <a:rPr lang="en-US">
                          <a:noFill/>
                        </a:rPr>
                        <a:t> </a:t>
                      </a:r>
                    </a:p>
                  </p:txBody>
                </p:sp>
              </mc:Fallback>
            </mc:AlternateContent>
          </p:grpSp>
          <p:cxnSp>
            <p:nvCxnSpPr>
              <p:cNvPr id="29" name="Straight Arrow Connector 28">
                <a:extLst>
                  <a:ext uri="{FF2B5EF4-FFF2-40B4-BE49-F238E27FC236}">
                    <a16:creationId xmlns:a16="http://schemas.microsoft.com/office/drawing/2014/main" id="{0852C62A-14B4-4AE5-AFF7-9B6CE01D3B54}"/>
                  </a:ext>
                </a:extLst>
              </p:cNvPr>
              <p:cNvCxnSpPr>
                <a:cxnSpLocks/>
                <a:stCxn id="38" idx="2"/>
                <a:endCxn id="41" idx="1"/>
              </p:cNvCxnSpPr>
              <p:nvPr/>
            </p:nvCxnSpPr>
            <p:spPr>
              <a:xfrm>
                <a:off x="8044535" y="4601460"/>
                <a:ext cx="936449" cy="1325564"/>
              </a:xfrm>
              <a:prstGeom prst="straightConnector1">
                <a:avLst/>
              </a:prstGeom>
              <a:ln w="25400">
                <a:gradFill flip="none" rotWithShape="1">
                  <a:gsLst>
                    <a:gs pos="0">
                      <a:srgbClr val="699C93"/>
                    </a:gs>
                    <a:gs pos="100000">
                      <a:srgbClr val="2F5597"/>
                    </a:gs>
                  </a:gsLst>
                  <a:lin ang="0" scaled="1"/>
                  <a:tileRect/>
                </a:gra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34BB09-BF11-4EF3-B78E-73EF62B6DB23}"/>
                  </a:ext>
                </a:extLst>
              </p:cNvPr>
              <p:cNvCxnSpPr>
                <a:cxnSpLocks/>
                <a:stCxn id="41" idx="3"/>
                <a:endCxn id="39" idx="2"/>
              </p:cNvCxnSpPr>
              <p:nvPr/>
            </p:nvCxnSpPr>
            <p:spPr>
              <a:xfrm flipV="1">
                <a:off x="10078264" y="4601460"/>
                <a:ext cx="936452" cy="1325564"/>
              </a:xfrm>
              <a:prstGeom prst="straightConnector1">
                <a:avLst/>
              </a:prstGeom>
              <a:ln w="25400">
                <a:gradFill flip="none" rotWithShape="1">
                  <a:gsLst>
                    <a:gs pos="0">
                      <a:srgbClr val="2F5597"/>
                    </a:gs>
                    <a:gs pos="100000">
                      <a:srgbClr val="BD8F9C"/>
                    </a:gs>
                  </a:gsLst>
                  <a:lin ang="0" scaled="1"/>
                  <a:tileRect/>
                </a:gradFill>
                <a:headEnd type="none"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A34994B-D316-4396-A2EE-8591DF8BCE4B}"/>
                      </a:ext>
                    </a:extLst>
                  </p:cNvPr>
                  <p:cNvSpPr txBox="1"/>
                  <p:nvPr/>
                </p:nvSpPr>
                <p:spPr>
                  <a:xfrm rot="3578255">
                    <a:off x="8367334" y="5076154"/>
                    <a:ext cx="824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FA34994B-D316-4396-A2EE-8591DF8BCE4B}"/>
                      </a:ext>
                    </a:extLst>
                  </p:cNvPr>
                  <p:cNvSpPr txBox="1">
                    <a:spLocks noRot="1" noChangeAspect="1" noMove="1" noResize="1" noEditPoints="1" noAdjustHandles="1" noChangeArrowheads="1" noChangeShapeType="1" noTextEdit="1"/>
                  </p:cNvSpPr>
                  <p:nvPr/>
                </p:nvSpPr>
                <p:spPr>
                  <a:xfrm rot="3578255">
                    <a:off x="8367334" y="5076154"/>
                    <a:ext cx="824328" cy="276999"/>
                  </a:xfrm>
                  <a:prstGeom prst="rect">
                    <a:avLst/>
                  </a:prstGeom>
                  <a:blipFill>
                    <a:blip r:embed="rId12"/>
                    <a:stretch>
                      <a:fillRect l="-12963" t="-2128" r="-9259" b="-13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01159FB-9A05-4AD5-B14C-1348566BF355}"/>
                      </a:ext>
                    </a:extLst>
                  </p:cNvPr>
                  <p:cNvSpPr txBox="1"/>
                  <p:nvPr/>
                </p:nvSpPr>
                <p:spPr>
                  <a:xfrm rot="18272499">
                    <a:off x="10012494" y="5076154"/>
                    <a:ext cx="8307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A01159FB-9A05-4AD5-B14C-1348566BF355}"/>
                      </a:ext>
                    </a:extLst>
                  </p:cNvPr>
                  <p:cNvSpPr txBox="1">
                    <a:spLocks noRot="1" noChangeAspect="1" noMove="1" noResize="1" noEditPoints="1" noAdjustHandles="1" noChangeArrowheads="1" noChangeShapeType="1" noTextEdit="1"/>
                  </p:cNvSpPr>
                  <p:nvPr/>
                </p:nvSpPr>
                <p:spPr>
                  <a:xfrm rot="18272499">
                    <a:off x="10012494" y="5076154"/>
                    <a:ext cx="830740" cy="276999"/>
                  </a:xfrm>
                  <a:prstGeom prst="rect">
                    <a:avLst/>
                  </a:prstGeom>
                  <a:blipFill>
                    <a:blip r:embed="rId13"/>
                    <a:stretch>
                      <a:fillRect t="-9353" r="-17391" b="-9353"/>
                    </a:stretch>
                  </a:blipFill>
                </p:spPr>
                <p:txBody>
                  <a:bodyPr/>
                  <a:lstStyle/>
                  <a:p>
                    <a:r>
                      <a:rPr lang="en-US">
                        <a:noFill/>
                      </a:rPr>
                      <a:t> </a:t>
                    </a:r>
                  </a:p>
                </p:txBody>
              </p:sp>
            </mc:Fallback>
          </mc:AlternateContent>
        </p:grpSp>
      </p:grpSp>
      <p:grpSp>
        <p:nvGrpSpPr>
          <p:cNvPr id="45" name="Group 44">
            <a:extLst>
              <a:ext uri="{FF2B5EF4-FFF2-40B4-BE49-F238E27FC236}">
                <a16:creationId xmlns:a16="http://schemas.microsoft.com/office/drawing/2014/main" id="{D3E6CA06-ED55-4836-AB2F-357C284BB6EC}"/>
              </a:ext>
            </a:extLst>
          </p:cNvPr>
          <p:cNvGrpSpPr/>
          <p:nvPr/>
        </p:nvGrpSpPr>
        <p:grpSpPr>
          <a:xfrm>
            <a:off x="8876906" y="1744685"/>
            <a:ext cx="1366981" cy="1228289"/>
            <a:chOff x="8876906" y="1744685"/>
            <a:chExt cx="1366981" cy="1228289"/>
          </a:xfrm>
        </p:grpSpPr>
        <p:sp>
          <p:nvSpPr>
            <p:cNvPr id="44" name="Arrow: Right 43">
              <a:extLst>
                <a:ext uri="{FF2B5EF4-FFF2-40B4-BE49-F238E27FC236}">
                  <a16:creationId xmlns:a16="http://schemas.microsoft.com/office/drawing/2014/main" id="{B2DDF1C9-8307-4C7E-84AB-B980D794DF0B}"/>
                </a:ext>
              </a:extLst>
            </p:cNvPr>
            <p:cNvSpPr/>
            <p:nvPr/>
          </p:nvSpPr>
          <p:spPr>
            <a:xfrm rot="3292641">
              <a:off x="8484096" y="2137495"/>
              <a:ext cx="1225657" cy="440037"/>
            </a:xfrm>
            <a:prstGeom prst="rightArrow">
              <a:avLst/>
            </a:prstGeom>
            <a:gradFill>
              <a:gsLst>
                <a:gs pos="0">
                  <a:srgbClr val="699C93"/>
                </a:gs>
                <a:gs pos="100000">
                  <a:srgbClr val="2F5597"/>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389A8AF0-FA19-45E8-A143-EA441DE67F51}"/>
                </a:ext>
              </a:extLst>
            </p:cNvPr>
            <p:cNvSpPr/>
            <p:nvPr/>
          </p:nvSpPr>
          <p:spPr>
            <a:xfrm rot="7558365">
              <a:off x="9411040" y="2140127"/>
              <a:ext cx="1225657" cy="440037"/>
            </a:xfrm>
            <a:prstGeom prst="rightArrow">
              <a:avLst/>
            </a:prstGeom>
            <a:gradFill>
              <a:gsLst>
                <a:gs pos="0">
                  <a:srgbClr val="BD8F9C"/>
                </a:gs>
                <a:gs pos="100000">
                  <a:srgbClr val="2F5597"/>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Arrow: Curved Up 46">
            <a:extLst>
              <a:ext uri="{FF2B5EF4-FFF2-40B4-BE49-F238E27FC236}">
                <a16:creationId xmlns:a16="http://schemas.microsoft.com/office/drawing/2014/main" id="{CFB3D649-AB32-4FE7-82FD-729B64AB7FEC}"/>
              </a:ext>
            </a:extLst>
          </p:cNvPr>
          <p:cNvSpPr/>
          <p:nvPr/>
        </p:nvSpPr>
        <p:spPr>
          <a:xfrm>
            <a:off x="8782578" y="4361356"/>
            <a:ext cx="1633379" cy="813191"/>
          </a:xfrm>
          <a:prstGeom prst="curvedUpArrow">
            <a:avLst/>
          </a:prstGeom>
          <a:gradFill>
            <a:gsLst>
              <a:gs pos="54900">
                <a:srgbClr val="2F5597"/>
              </a:gs>
              <a:gs pos="0">
                <a:srgbClr val="699C93"/>
              </a:gs>
              <a:gs pos="100000">
                <a:srgbClr val="BD8F9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itle 1">
            <a:extLst>
              <a:ext uri="{FF2B5EF4-FFF2-40B4-BE49-F238E27FC236}">
                <a16:creationId xmlns:a16="http://schemas.microsoft.com/office/drawing/2014/main" id="{376EC263-ADF1-4810-8B8A-605099197CC5}"/>
              </a:ext>
            </a:extLst>
          </p:cNvPr>
          <p:cNvSpPr txBox="1">
            <a:spLocks/>
          </p:cNvSpPr>
          <p:nvPr/>
        </p:nvSpPr>
        <p:spPr>
          <a:xfrm>
            <a:off x="838200" y="136525"/>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Generalized EM Training</a:t>
            </a:r>
            <a:endParaRPr lang="en-US" dirty="0"/>
          </a:p>
        </p:txBody>
      </p:sp>
    </p:spTree>
    <p:extLst>
      <p:ext uri="{BB962C8B-B14F-4D97-AF65-F5344CB8AC3E}">
        <p14:creationId xmlns:p14="http://schemas.microsoft.com/office/powerpoint/2010/main" val="73676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45"/>
                                        </p:tgtEl>
                                        <p:attrNameLst>
                                          <p:attrName>style.visibility</p:attrName>
                                        </p:attrNameLst>
                                      </p:cBhvr>
                                      <p:to>
                                        <p:strVal val="visible"/>
                                      </p:to>
                                    </p:set>
                                    <p:animEffect transition="in" filter="wipe(up)">
                                      <p:cBhvr>
                                        <p:cTn id="9" dur="500"/>
                                        <p:tgtEl>
                                          <p:spTgt spid="4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22" presetClass="entr" presetSubtype="8"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1897"/>
            <a:ext cx="10515600" cy="918792"/>
          </a:xfrm>
        </p:spPr>
        <p:txBody>
          <a:bodyPr vert="horz" lIns="91440" tIns="45720" rIns="91440" bIns="45720" rtlCol="0" anchor="ctr">
            <a:normAutofit/>
          </a:bodyPr>
          <a:lstStyle/>
          <a:p>
            <a:r>
              <a:rPr lang="en-US" altLang="zh-CN" dirty="0"/>
              <a:t>Methods to </a:t>
            </a:r>
            <a:r>
              <a:rPr lang="en-US" altLang="zh-CN" dirty="0" smtClean="0"/>
              <a:t>Tackle </a:t>
            </a:r>
            <a:r>
              <a:rPr lang="en-US" altLang="zh-CN" dirty="0"/>
              <a:t>L</a:t>
            </a:r>
            <a:r>
              <a:rPr lang="en-US" altLang="zh-CN" dirty="0" smtClean="0"/>
              <a:t>ow-resource </a:t>
            </a:r>
            <a:r>
              <a:rPr lang="en-US" altLang="zh-CN" dirty="0"/>
              <a:t>P</a:t>
            </a:r>
            <a:r>
              <a:rPr lang="en-US" altLang="zh-CN" dirty="0" smtClean="0"/>
              <a:t>roblem</a:t>
            </a:r>
            <a:endParaRPr lang="zh-CN" altLang="en-US" dirty="0"/>
          </a:p>
        </p:txBody>
      </p:sp>
      <p:sp>
        <p:nvSpPr>
          <p:cNvPr id="3" name="Content Placeholder 2"/>
          <p:cNvSpPr>
            <a:spLocks noGrp="1"/>
          </p:cNvSpPr>
          <p:nvPr>
            <p:ph idx="1"/>
          </p:nvPr>
        </p:nvSpPr>
        <p:spPr/>
        <p:txBody>
          <a:bodyPr>
            <a:normAutofit/>
          </a:bodyPr>
          <a:lstStyle/>
          <a:p>
            <a:r>
              <a:rPr lang="en-US" altLang="zh-CN" sz="2400" dirty="0">
                <a:latin typeface="+mj-lt"/>
                <a:ea typeface="+mj-ea"/>
              </a:rPr>
              <a:t>Exploiting monolingual data</a:t>
            </a:r>
          </a:p>
          <a:p>
            <a:pPr lvl="1"/>
            <a:r>
              <a:rPr lang="en-US" altLang="zh-CN" sz="2000" dirty="0">
                <a:latin typeface="+mj-lt"/>
                <a:ea typeface="+mj-ea"/>
              </a:rPr>
              <a:t>Back-translation to exploit target-side monolingual data. (</a:t>
            </a:r>
            <a:r>
              <a:rPr lang="en-US" altLang="zh-CN" sz="2000" dirty="0" err="1">
                <a:latin typeface="+mj-lt"/>
                <a:ea typeface="+mj-ea"/>
              </a:rPr>
              <a:t>Sennich</a:t>
            </a:r>
            <a:r>
              <a:rPr lang="en-US" altLang="zh-CN" sz="2000" dirty="0">
                <a:latin typeface="+mj-lt"/>
                <a:ea typeface="+mj-ea"/>
              </a:rPr>
              <a:t> et al. 2015)</a:t>
            </a:r>
          </a:p>
          <a:p>
            <a:pPr lvl="1"/>
            <a:r>
              <a:rPr lang="en-US" altLang="zh-CN" sz="2000" dirty="0">
                <a:latin typeface="+mj-lt"/>
                <a:ea typeface="+mj-ea"/>
              </a:rPr>
              <a:t>Self learning and multi-task learning algorithms to exploit source-side monolingual data. (Zhang and </a:t>
            </a:r>
            <a:r>
              <a:rPr lang="en-US" altLang="zh-CN" sz="2000" dirty="0" err="1">
                <a:latin typeface="+mj-lt"/>
                <a:ea typeface="+mj-ea"/>
              </a:rPr>
              <a:t>Zong</a:t>
            </a:r>
            <a:r>
              <a:rPr lang="en-US" altLang="zh-CN" sz="2000" dirty="0">
                <a:latin typeface="+mj-lt"/>
                <a:ea typeface="+mj-ea"/>
              </a:rPr>
              <a:t>, 2016) </a:t>
            </a:r>
          </a:p>
          <a:p>
            <a:pPr lvl="1"/>
            <a:r>
              <a:rPr lang="en-US" altLang="zh-CN" sz="2000" dirty="0">
                <a:latin typeface="+mj-lt"/>
                <a:ea typeface="+mj-ea"/>
              </a:rPr>
              <a:t>Joint training to combine source-target translation model and target-source translation model. (Cheng et al. 2016 and Zhang et al. 2018)</a:t>
            </a:r>
          </a:p>
          <a:p>
            <a:r>
              <a:rPr lang="en-US" altLang="zh-CN" sz="2400" dirty="0">
                <a:latin typeface="+mj-lt"/>
              </a:rPr>
              <a:t>Multilingual neural machine translation </a:t>
            </a:r>
          </a:p>
          <a:p>
            <a:pPr lvl="1"/>
            <a:r>
              <a:rPr lang="en-US" altLang="zh-CN" sz="2000" dirty="0">
                <a:latin typeface="+mj-lt"/>
              </a:rPr>
              <a:t>Several encoders and decoders for different languages with a shared attention mechanism. (</a:t>
            </a:r>
            <a:r>
              <a:rPr lang="en-US" altLang="zh-CN" sz="2000" dirty="0" err="1">
                <a:latin typeface="+mj-lt"/>
              </a:rPr>
              <a:t>Firat</a:t>
            </a:r>
            <a:r>
              <a:rPr lang="en-US" altLang="zh-CN" sz="2000" dirty="0">
                <a:latin typeface="+mj-lt"/>
              </a:rPr>
              <a:t> et al. 2016)</a:t>
            </a:r>
          </a:p>
          <a:p>
            <a:r>
              <a:rPr lang="en-US" altLang="zh-CN" sz="2400" dirty="0">
                <a:latin typeface="+mj-lt"/>
              </a:rPr>
              <a:t>Exploiting other parallel resources</a:t>
            </a:r>
          </a:p>
          <a:p>
            <a:pPr lvl="1"/>
            <a:r>
              <a:rPr lang="en-US" altLang="zh-CN" sz="2000" dirty="0">
                <a:latin typeface="+mj-lt"/>
              </a:rPr>
              <a:t>Teacher-student method. (Chen et al. 2017 use this method to address zero-shot NMT.)</a:t>
            </a:r>
            <a:endParaRPr lang="en-US" altLang="zh-CN" sz="2400" dirty="0"/>
          </a:p>
          <a:p>
            <a:endParaRPr lang="en-US" altLang="zh-CN" sz="2400" dirty="0"/>
          </a:p>
          <a:p>
            <a:pPr lvl="1"/>
            <a:endParaRPr lang="en-US" altLang="zh-CN" sz="2000" dirty="0"/>
          </a:p>
        </p:txBody>
      </p:sp>
      <p:graphicFrame>
        <p:nvGraphicFramePr>
          <p:cNvPr id="34" name="Table 33"/>
          <p:cNvGraphicFramePr>
            <a:graphicFrameLocks noGrp="1"/>
          </p:cNvGraphicFramePr>
          <p:nvPr>
            <p:extLst>
              <p:ext uri="{D42A27DB-BD31-4B8C-83A1-F6EECF244321}">
                <p14:modId xmlns:p14="http://schemas.microsoft.com/office/powerpoint/2010/main" val="3269969283"/>
              </p:ext>
            </p:extLst>
          </p:nvPr>
        </p:nvGraphicFramePr>
        <p:xfrm>
          <a:off x="0" y="9017"/>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185340548"/>
                    </a:ext>
                  </a:extLst>
                </a:gridCol>
                <a:gridCol w="3048001">
                  <a:extLst>
                    <a:ext uri="{9D8B030D-6E8A-4147-A177-3AD203B41FA5}">
                      <a16:colId xmlns:a16="http://schemas.microsoft.com/office/drawing/2014/main" val="4022787275"/>
                    </a:ext>
                  </a:extLst>
                </a:gridCol>
                <a:gridCol w="3048001">
                  <a:extLst>
                    <a:ext uri="{9D8B030D-6E8A-4147-A177-3AD203B41FA5}">
                      <a16:colId xmlns:a16="http://schemas.microsoft.com/office/drawing/2014/main" val="2915581589"/>
                    </a:ext>
                  </a:extLst>
                </a:gridCol>
                <a:gridCol w="3048001">
                  <a:extLst>
                    <a:ext uri="{9D8B030D-6E8A-4147-A177-3AD203B41FA5}">
                      <a16:colId xmlns:a16="http://schemas.microsoft.com/office/drawing/2014/main" val="3475297293"/>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Related Work</a:t>
                      </a:r>
                      <a:endParaRPr lang="en-US" sz="1400" dirty="0"/>
                    </a:p>
                  </a:txBody>
                  <a:tcPr>
                    <a:solidFill>
                      <a:srgbClr val="4472C4"/>
                    </a:solidFill>
                  </a:tcPr>
                </a:tc>
                <a:tc>
                  <a:txBody>
                    <a:bodyPr/>
                    <a:lstStyle/>
                    <a:p>
                      <a:pPr algn="ctr"/>
                      <a:r>
                        <a:rPr lang="en-US" sz="1400" dirty="0"/>
                        <a:t>Method</a:t>
                      </a:r>
                    </a:p>
                  </a:txBody>
                  <a:tcPr>
                    <a:solidFill>
                      <a:srgbClr val="B4C7E7"/>
                    </a:solidFill>
                  </a:tcPr>
                </a:tc>
                <a:tc>
                  <a:txBody>
                    <a:bodyPr/>
                    <a:lstStyle/>
                    <a:p>
                      <a:pPr algn="ctr"/>
                      <a:r>
                        <a:rPr lang="en-US" sz="1400" dirty="0"/>
                        <a:t>Experiment</a:t>
                      </a:r>
                    </a:p>
                  </a:txBody>
                  <a:tcPr>
                    <a:solidFill>
                      <a:srgbClr val="B4C7E7"/>
                    </a:solidFill>
                  </a:tcPr>
                </a:tc>
                <a:extLst>
                  <a:ext uri="{0D108BD9-81ED-4DB2-BD59-A6C34878D82A}">
                    <a16:rowId xmlns:a16="http://schemas.microsoft.com/office/drawing/2014/main" val="1493940902"/>
                  </a:ext>
                </a:extLst>
              </a:tr>
            </a:tbl>
          </a:graphicData>
        </a:graphic>
      </p:graphicFrame>
      <p:sp>
        <p:nvSpPr>
          <p:cNvPr id="5" name="椭圆 4"/>
          <p:cNvSpPr/>
          <p:nvPr/>
        </p:nvSpPr>
        <p:spPr>
          <a:xfrm>
            <a:off x="4850296" y="1422201"/>
            <a:ext cx="5695120" cy="806848"/>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a:t>Just consider the source side and target side from a single language pair.</a:t>
            </a:r>
            <a:endParaRPr lang="zh-CN" altLang="en-US" dirty="0"/>
          </a:p>
        </p:txBody>
      </p:sp>
      <p:sp>
        <p:nvSpPr>
          <p:cNvPr id="7" name="椭圆 6"/>
          <p:cNvSpPr/>
          <p:nvPr/>
        </p:nvSpPr>
        <p:spPr>
          <a:xfrm>
            <a:off x="6255026" y="3597870"/>
            <a:ext cx="5936974" cy="70908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smtClean="0"/>
              <a:t>Focus on the model architecture rather than the training method.</a:t>
            </a:r>
            <a:endParaRPr lang="zh-CN" altLang="en-US" dirty="0"/>
          </a:p>
        </p:txBody>
      </p:sp>
    </p:spTree>
    <p:extLst>
      <p:ext uri="{BB962C8B-B14F-4D97-AF65-F5344CB8AC3E}">
        <p14:creationId xmlns:p14="http://schemas.microsoft.com/office/powerpoint/2010/main" val="384567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7FE90D16-9A82-478A-B431-E54AF498548F}"/>
              </a:ext>
            </a:extLst>
          </p:cNvPr>
          <p:cNvSpPr txBox="1">
            <a:spLocks/>
          </p:cNvSpPr>
          <p:nvPr/>
        </p:nvSpPr>
        <p:spPr>
          <a:xfrm>
            <a:off x="841969" y="1287306"/>
            <a:ext cx="5303520" cy="4367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Goal</a:t>
            </a:r>
          </a:p>
          <a:p>
            <a:pPr marL="0" indent="0" algn="ctr">
              <a:buFont typeface="Arial" panose="020B0604020202020204" pitchFamily="34" charset="0"/>
              <a:buNone/>
            </a:pPr>
            <a:endParaRPr lang="en-US" altLang="zh-CN" sz="2400" dirty="0"/>
          </a:p>
          <a:p>
            <a:pPr lvl="1"/>
            <a:r>
              <a:rPr lang="en-US" sz="2000" dirty="0">
                <a:latin typeface="+mj-lt"/>
              </a:rPr>
              <a:t>Improve the translation performance of four models </a:t>
            </a:r>
            <a:r>
              <a:rPr lang="en-US" sz="2000" dirty="0" smtClean="0">
                <a:latin typeface="+mj-lt"/>
              </a:rPr>
              <a:t>for </a:t>
            </a:r>
            <a:r>
              <a:rPr lang="en-US" sz="2000" dirty="0">
                <a:latin typeface="+mj-lt"/>
              </a:rPr>
              <a:t>rare </a:t>
            </a:r>
            <a:r>
              <a:rPr lang="en-US" sz="2000" dirty="0" smtClean="0">
                <a:latin typeface="+mj-lt"/>
              </a:rPr>
              <a:t>language jointly.</a:t>
            </a:r>
            <a:endParaRPr lang="en-US" sz="2000" dirty="0">
              <a:latin typeface="+mj-lt"/>
            </a:endParaRPr>
          </a:p>
        </p:txBody>
      </p:sp>
      <p:grpSp>
        <p:nvGrpSpPr>
          <p:cNvPr id="5" name="Group 4"/>
          <p:cNvGrpSpPr/>
          <p:nvPr/>
        </p:nvGrpSpPr>
        <p:grpSpPr>
          <a:xfrm>
            <a:off x="6099769" y="1287306"/>
            <a:ext cx="5303520" cy="4762512"/>
            <a:chOff x="6099769" y="1287306"/>
            <a:chExt cx="5303520" cy="4762512"/>
          </a:xfrm>
        </p:grpSpPr>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1A047CF-D07C-4586-BBBB-46D2591C4D2F}"/>
                    </a:ext>
                  </a:extLst>
                </p:cNvPr>
                <p:cNvSpPr txBox="1">
                  <a:spLocks/>
                </p:cNvSpPr>
                <p:nvPr/>
              </p:nvSpPr>
              <p:spPr>
                <a:xfrm>
                  <a:off x="6099769" y="1287306"/>
                  <a:ext cx="5303520" cy="4762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Our M</a:t>
                  </a:r>
                  <a:r>
                    <a:rPr lang="en-US" altLang="zh-CN" sz="3200" dirty="0"/>
                    <a:t>ethod</a:t>
                  </a:r>
                  <a:endParaRPr lang="en-US" sz="3200" dirty="0"/>
                </a:p>
                <a:p>
                  <a:pPr marL="0" indent="0" algn="ctr">
                    <a:buNone/>
                  </a:pPr>
                  <a:endParaRPr lang="en-US" sz="2400" dirty="0"/>
                </a:p>
                <a:p>
                  <a:pPr lvl="1"/>
                  <a:r>
                    <a:rPr lang="en-US" sz="2000" dirty="0">
                      <a:latin typeface="+mj-lt"/>
                    </a:rPr>
                    <a:t>Language </a:t>
                  </a:r>
                  <a14:m>
                    <m:oMath xmlns:m="http://schemas.openxmlformats.org/officeDocument/2006/math">
                      <m:r>
                        <a:rPr lang="en-US" sz="2000" i="1">
                          <a:latin typeface="Cambria Math" panose="02040503050406030204" pitchFamily="18" charset="0"/>
                        </a:rPr>
                        <m:t>𝑍</m:t>
                      </m:r>
                    </m:oMath>
                  </a14:m>
                  <a:r>
                    <a:rPr lang="en-US" sz="2000" dirty="0">
                      <a:latin typeface="+mj-lt"/>
                    </a:rPr>
                    <a:t> is used as a hidden space to translate a sentence from language </a:t>
                  </a:r>
                  <a14:m>
                    <m:oMath xmlns:m="http://schemas.openxmlformats.org/officeDocument/2006/math">
                      <m:r>
                        <a:rPr lang="en-US" sz="2000" i="1">
                          <a:latin typeface="Cambria Math" panose="02040503050406030204" pitchFamily="18" charset="0"/>
                        </a:rPr>
                        <m:t>𝑋</m:t>
                      </m:r>
                      <m:r>
                        <a:rPr lang="en-US" sz="2000" i="1">
                          <a:latin typeface="Cambria Math" panose="02040503050406030204" pitchFamily="18" charset="0"/>
                        </a:rPr>
                        <m:t> </m:t>
                      </m:r>
                    </m:oMath>
                  </a14:m>
                  <a:r>
                    <a:rPr lang="en-US" sz="2000" dirty="0">
                      <a:latin typeface="+mj-lt"/>
                    </a:rPr>
                    <a:t> to language </a:t>
                  </a:r>
                  <a14:m>
                    <m:oMath xmlns:m="http://schemas.openxmlformats.org/officeDocument/2006/math">
                      <m:r>
                        <a:rPr lang="en-US" sz="2000" i="1">
                          <a:latin typeface="Cambria Math" panose="02040503050406030204" pitchFamily="18" charset="0"/>
                        </a:rPr>
                        <m:t>𝑌</m:t>
                      </m:r>
                    </m:oMath>
                  </a14:m>
                  <a:r>
                    <a:rPr lang="en-US" sz="2000" dirty="0">
                      <a:latin typeface="+mj-lt"/>
                    </a:rPr>
                    <a:t>, and from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 </m:t>
                      </m:r>
                    </m:oMath>
                  </a14:m>
                  <a:r>
                    <a:rPr lang="en-US" sz="2000" dirty="0">
                      <a:latin typeface="+mj-lt"/>
                    </a:rPr>
                    <a:t>to </a:t>
                  </a:r>
                  <a14:m>
                    <m:oMath xmlns:m="http://schemas.openxmlformats.org/officeDocument/2006/math">
                      <m:r>
                        <a:rPr lang="en-US" sz="2000" i="1">
                          <a:latin typeface="Cambria Math" panose="02040503050406030204" pitchFamily="18" charset="0"/>
                        </a:rPr>
                        <m:t>𝑋</m:t>
                      </m:r>
                    </m:oMath>
                  </a14:m>
                  <a:r>
                    <a:rPr lang="en-US" sz="2000" dirty="0">
                      <a:latin typeface="+mj-lt"/>
                    </a:rPr>
                    <a:t>.</a:t>
                  </a: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r>
                    <a:rPr lang="en-US" sz="2000" dirty="0">
                      <a:latin typeface="+mj-lt"/>
                    </a:rPr>
                    <a:t>EM training can be leveraged.</a:t>
                  </a:r>
                </a:p>
                <a:p>
                  <a:pPr lvl="1"/>
                  <a:endParaRPr lang="en-US" sz="2000" dirty="0"/>
                </a:p>
              </p:txBody>
            </p:sp>
          </mc:Choice>
          <mc:Fallback xmlns="">
            <p:sp>
              <p:nvSpPr>
                <p:cNvPr id="15" name="Content Placeholder 2">
                  <a:extLst>
                    <a:ext uri="{FF2B5EF4-FFF2-40B4-BE49-F238E27FC236}">
                      <a16:creationId xmlns:a16="http://schemas.microsoft.com/office/drawing/2014/main" id="{A1A047CF-D07C-4586-BBBB-46D2591C4D2F}"/>
                    </a:ext>
                  </a:extLst>
                </p:cNvPr>
                <p:cNvSpPr txBox="1">
                  <a:spLocks noRot="1" noChangeAspect="1" noMove="1" noResize="1" noEditPoints="1" noAdjustHandles="1" noChangeArrowheads="1" noChangeShapeType="1" noTextEdit="1"/>
                </p:cNvSpPr>
                <p:nvPr/>
              </p:nvSpPr>
              <p:spPr>
                <a:xfrm>
                  <a:off x="6099769" y="1287306"/>
                  <a:ext cx="5303520" cy="4762512"/>
                </a:xfrm>
                <a:prstGeom prst="rect">
                  <a:avLst/>
                </a:prstGeom>
                <a:blipFill>
                  <a:blip r:embed="rId3"/>
                  <a:stretch>
                    <a:fillRect t="-2689" r="-8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965F77-BFBD-460B-A0DE-F85E7A0A5788}"/>
                    </a:ext>
                  </a:extLst>
                </p:cNvPr>
                <p:cNvSpPr txBox="1"/>
                <p:nvPr/>
              </p:nvSpPr>
              <p:spPr>
                <a:xfrm>
                  <a:off x="6763979" y="3377100"/>
                  <a:ext cx="3975100" cy="7452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𝑥</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𝑍</m:t>
                            </m:r>
                          </m:sub>
                          <m:sup/>
                          <m:e>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𝑧</m:t>
                                </m:r>
                              </m:e>
                              <m:e>
                                <m:r>
                                  <a:rPr lang="en-US" sz="2000" b="0" i="1" smtClean="0">
                                    <a:latin typeface="Cambria Math" panose="02040503050406030204" pitchFamily="18" charset="0"/>
                                  </a:rPr>
                                  <m:t>𝑥</m:t>
                                </m:r>
                              </m:e>
                            </m:d>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e>
                        </m:nary>
                      </m:oMath>
                    </m:oMathPara>
                  </a14:m>
                  <a:endParaRPr lang="en-US" sz="2000" dirty="0"/>
                </a:p>
              </p:txBody>
            </p:sp>
          </mc:Choice>
          <mc:Fallback xmlns="">
            <p:sp>
              <p:nvSpPr>
                <p:cNvPr id="16" name="TextBox 15">
                  <a:extLst>
                    <a:ext uri="{FF2B5EF4-FFF2-40B4-BE49-F238E27FC236}">
                      <a16:creationId xmlns:a16="http://schemas.microsoft.com/office/drawing/2014/main" id="{F5965F77-BFBD-460B-A0DE-F85E7A0A5788}"/>
                    </a:ext>
                  </a:extLst>
                </p:cNvPr>
                <p:cNvSpPr txBox="1">
                  <a:spLocks noRot="1" noChangeAspect="1" noMove="1" noResize="1" noEditPoints="1" noAdjustHandles="1" noChangeArrowheads="1" noChangeShapeType="1" noTextEdit="1"/>
                </p:cNvSpPr>
                <p:nvPr/>
              </p:nvSpPr>
              <p:spPr>
                <a:xfrm>
                  <a:off x="6763979" y="3377100"/>
                  <a:ext cx="3975100" cy="7452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8EB7E69-8790-47C5-A1A9-5561CBFBD60B}"/>
                    </a:ext>
                  </a:extLst>
                </p:cNvPr>
                <p:cNvSpPr txBox="1"/>
                <p:nvPr/>
              </p:nvSpPr>
              <p:spPr>
                <a:xfrm>
                  <a:off x="6762094" y="4333456"/>
                  <a:ext cx="3975100" cy="7452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e>
                            <m:r>
                              <a:rPr lang="en-US" sz="2000" b="0" i="1" smtClean="0">
                                <a:latin typeface="Cambria Math" panose="02040503050406030204" pitchFamily="18" charset="0"/>
                              </a:rPr>
                              <m:t>𝑦</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𝑍</m:t>
                            </m:r>
                          </m:sub>
                          <m:sup/>
                          <m:e>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𝑧</m:t>
                                </m:r>
                              </m:e>
                              <m:e>
                                <m:r>
                                  <a:rPr lang="en-US" sz="2000" b="0" i="1" smtClean="0">
                                    <a:latin typeface="Cambria Math" panose="02040503050406030204" pitchFamily="18" charset="0"/>
                                  </a:rPr>
                                  <m:t>𝑦</m:t>
                                </m:r>
                              </m:e>
                            </m:d>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e>
                        </m:nary>
                      </m:oMath>
                    </m:oMathPara>
                  </a14:m>
                  <a:endParaRPr lang="en-US" sz="2000" dirty="0"/>
                </a:p>
              </p:txBody>
            </p:sp>
          </mc:Choice>
          <mc:Fallback xmlns="">
            <p:sp>
              <p:nvSpPr>
                <p:cNvPr id="26" name="TextBox 25">
                  <a:extLst>
                    <a:ext uri="{FF2B5EF4-FFF2-40B4-BE49-F238E27FC236}">
                      <a16:creationId xmlns:a16="http://schemas.microsoft.com/office/drawing/2014/main" id="{88EB7E69-8790-47C5-A1A9-5561CBFBD60B}"/>
                    </a:ext>
                  </a:extLst>
                </p:cNvPr>
                <p:cNvSpPr txBox="1">
                  <a:spLocks noRot="1" noChangeAspect="1" noMove="1" noResize="1" noEditPoints="1" noAdjustHandles="1" noChangeArrowheads="1" noChangeShapeType="1" noTextEdit="1"/>
                </p:cNvSpPr>
                <p:nvPr/>
              </p:nvSpPr>
              <p:spPr>
                <a:xfrm>
                  <a:off x="6762094" y="4333456"/>
                  <a:ext cx="3975100" cy="745269"/>
                </a:xfrm>
                <a:prstGeom prst="rect">
                  <a:avLst/>
                </a:prstGeom>
                <a:blipFill>
                  <a:blip r:embed="rId5"/>
                  <a:stretch>
                    <a:fillRect/>
                  </a:stretch>
                </a:blipFill>
              </p:spPr>
              <p:txBody>
                <a:bodyPr/>
                <a:lstStyle/>
                <a:p>
                  <a:r>
                    <a:rPr lang="zh-CN" altLang="en-US">
                      <a:noFill/>
                    </a:rPr>
                    <a:t> </a:t>
                  </a:r>
                </a:p>
              </p:txBody>
            </p:sp>
          </mc:Fallback>
        </mc:AlternateContent>
      </p:grpSp>
      <p:grpSp>
        <p:nvGrpSpPr>
          <p:cNvPr id="3" name="Group 2"/>
          <p:cNvGrpSpPr/>
          <p:nvPr/>
        </p:nvGrpSpPr>
        <p:grpSpPr>
          <a:xfrm>
            <a:off x="1403026" y="3288953"/>
            <a:ext cx="3861426" cy="2341031"/>
            <a:chOff x="1403026" y="3288953"/>
            <a:chExt cx="3861426" cy="2341031"/>
          </a:xfrm>
        </p:grpSpPr>
        <p:grpSp>
          <p:nvGrpSpPr>
            <p:cNvPr id="49" name="Group 48">
              <a:extLst>
                <a:ext uri="{FF2B5EF4-FFF2-40B4-BE49-F238E27FC236}">
                  <a16:creationId xmlns:a16="http://schemas.microsoft.com/office/drawing/2014/main" id="{E408EE58-1DCB-48D8-ADF0-B2E39CE24406}"/>
                </a:ext>
              </a:extLst>
            </p:cNvPr>
            <p:cNvGrpSpPr/>
            <p:nvPr/>
          </p:nvGrpSpPr>
          <p:grpSpPr>
            <a:xfrm>
              <a:off x="1403026" y="3288953"/>
              <a:ext cx="3861426" cy="445489"/>
              <a:chOff x="1403026" y="3288953"/>
              <a:chExt cx="3861426" cy="445489"/>
            </a:xfrm>
          </p:grpSpPr>
          <mc:AlternateContent xmlns:mc="http://schemas.openxmlformats.org/markup-compatibility/2006" xmlns:a14="http://schemas.microsoft.com/office/drawing/2010/main">
            <mc:Choice Requires="a14">
              <p:sp>
                <p:nvSpPr>
                  <p:cNvPr id="18" name="Rounded Rectangle 37">
                    <a:extLst>
                      <a:ext uri="{FF2B5EF4-FFF2-40B4-BE49-F238E27FC236}">
                        <a16:creationId xmlns:a16="http://schemas.microsoft.com/office/drawing/2014/main" id="{CDC06663-C244-447F-8AD9-62448760026A}"/>
                      </a:ext>
                    </a:extLst>
                  </p:cNvPr>
                  <p:cNvSpPr/>
                  <p:nvPr/>
                </p:nvSpPr>
                <p:spPr>
                  <a:xfrm>
                    <a:off x="1403026" y="328895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14:m>
                      <m:oMath xmlns:m="http://schemas.openxmlformats.org/officeDocument/2006/math">
                        <m:r>
                          <a:rPr lang="en-US" i="1">
                            <a:latin typeface="Cambria Math" panose="02040503050406030204" pitchFamily="18" charset="0"/>
                          </a:rPr>
                          <m:t>𝑋</m:t>
                        </m:r>
                      </m:oMath>
                    </a14:m>
                    <a:r>
                      <a:rPr lang="en-US" b="1" dirty="0">
                        <a:latin typeface="Calibri Light" panose="020F0302020204030204" pitchFamily="34" charset="0"/>
                      </a:rPr>
                      <a:t>:EN</a:t>
                    </a:r>
                    <a:endParaRPr lang="en-US" dirty="0"/>
                  </a:p>
                </p:txBody>
              </p:sp>
            </mc:Choice>
            <mc:Fallback xmlns="">
              <p:sp>
                <p:nvSpPr>
                  <p:cNvPr id="18" name="Rounded Rectangle 37">
                    <a:extLst>
                      <a:ext uri="{FF2B5EF4-FFF2-40B4-BE49-F238E27FC236}">
                        <a16:creationId xmlns:a16="http://schemas.microsoft.com/office/drawing/2014/main" id="{CDC06663-C244-447F-8AD9-62448760026A}"/>
                      </a:ext>
                    </a:extLst>
                  </p:cNvPr>
                  <p:cNvSpPr>
                    <a:spLocks noRot="1" noChangeAspect="1" noMove="1" noResize="1" noEditPoints="1" noAdjustHandles="1" noChangeArrowheads="1" noChangeShapeType="1" noTextEdit="1"/>
                  </p:cNvSpPr>
                  <p:nvPr/>
                </p:nvSpPr>
                <p:spPr>
                  <a:xfrm>
                    <a:off x="1403026" y="3288953"/>
                    <a:ext cx="1097280" cy="445489"/>
                  </a:xfrm>
                  <a:prstGeom prst="roundRect">
                    <a:avLst/>
                  </a:prstGeom>
                  <a:blipFill>
                    <a:blip r:embed="rId6"/>
                    <a:stretch>
                      <a:fillRect b="-10811"/>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Rounded Rectangle 57">
                    <a:extLst>
                      <a:ext uri="{FF2B5EF4-FFF2-40B4-BE49-F238E27FC236}">
                        <a16:creationId xmlns:a16="http://schemas.microsoft.com/office/drawing/2014/main" id="{EAC32D9F-AF8E-4FF6-B1D7-AC6BA483E148}"/>
                      </a:ext>
                    </a:extLst>
                  </p:cNvPr>
                  <p:cNvSpPr/>
                  <p:nvPr/>
                </p:nvSpPr>
                <p:spPr>
                  <a:xfrm>
                    <a:off x="4167172" y="328895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14:m>
                      <m:oMath xmlns:m="http://schemas.openxmlformats.org/officeDocument/2006/math">
                        <m:r>
                          <a:rPr lang="en-US" i="1">
                            <a:latin typeface="Cambria Math" panose="02040503050406030204" pitchFamily="18" charset="0"/>
                          </a:rPr>
                          <m:t>𝑌</m:t>
                        </m:r>
                      </m:oMath>
                    </a14:m>
                    <a:r>
                      <a:rPr lang="en-US" b="1" dirty="0">
                        <a:latin typeface="Calibri Light" panose="020F0302020204030204" pitchFamily="34" charset="0"/>
                      </a:rPr>
                      <a:t>: FR</a:t>
                    </a:r>
                    <a:endParaRPr lang="en-US" dirty="0"/>
                  </a:p>
                </p:txBody>
              </p:sp>
            </mc:Choice>
            <mc:Fallback xmlns="">
              <p:sp>
                <p:nvSpPr>
                  <p:cNvPr id="19" name="Rounded Rectangle 57">
                    <a:extLst>
                      <a:ext uri="{FF2B5EF4-FFF2-40B4-BE49-F238E27FC236}">
                        <a16:creationId xmlns:a16="http://schemas.microsoft.com/office/drawing/2014/main" id="{EAC32D9F-AF8E-4FF6-B1D7-AC6BA483E148}"/>
                      </a:ext>
                    </a:extLst>
                  </p:cNvPr>
                  <p:cNvSpPr>
                    <a:spLocks noRot="1" noChangeAspect="1" noMove="1" noResize="1" noEditPoints="1" noAdjustHandles="1" noChangeArrowheads="1" noChangeShapeType="1" noTextEdit="1"/>
                  </p:cNvSpPr>
                  <p:nvPr/>
                </p:nvSpPr>
                <p:spPr>
                  <a:xfrm>
                    <a:off x="4167172" y="3288953"/>
                    <a:ext cx="1097280" cy="445489"/>
                  </a:xfrm>
                  <a:prstGeom prst="roundRect">
                    <a:avLst/>
                  </a:prstGeom>
                  <a:blipFill>
                    <a:blip r:embed="rId7"/>
                    <a:stretch>
                      <a:fillRect b="-10811"/>
                    </a:stretch>
                  </a:blipFill>
                  <a:ln>
                    <a:solidFill>
                      <a:schemeClr val="bg1"/>
                    </a:solidFill>
                  </a:ln>
                </p:spPr>
                <p:txBody>
                  <a:bodyPr/>
                  <a:lstStyle/>
                  <a:p>
                    <a:r>
                      <a:rPr lang="zh-CN" altLang="en-US">
                        <a:noFill/>
                      </a:rPr>
                      <a:t> </a:t>
                    </a:r>
                  </a:p>
                </p:txBody>
              </p:sp>
            </mc:Fallback>
          </mc:AlternateContent>
          <p:cxnSp>
            <p:nvCxnSpPr>
              <p:cNvPr id="20" name="Straight Arrow Connector 19">
                <a:extLst>
                  <a:ext uri="{FF2B5EF4-FFF2-40B4-BE49-F238E27FC236}">
                    <a16:creationId xmlns:a16="http://schemas.microsoft.com/office/drawing/2014/main" id="{465A6868-8934-4664-91F8-267512B74B27}"/>
                  </a:ext>
                </a:extLst>
              </p:cNvPr>
              <p:cNvCxnSpPr>
                <a:stCxn id="18" idx="3"/>
                <a:endCxn id="19" idx="1"/>
              </p:cNvCxnSpPr>
              <p:nvPr/>
            </p:nvCxnSpPr>
            <p:spPr>
              <a:xfrm>
                <a:off x="2500306" y="3511698"/>
                <a:ext cx="1666866" cy="0"/>
              </a:xfrm>
              <a:prstGeom prst="straightConnector1">
                <a:avLst/>
              </a:prstGeom>
              <a:ln w="50800">
                <a:gradFill flip="none" rotWithShape="1">
                  <a:gsLst>
                    <a:gs pos="0">
                      <a:srgbClr val="699C93"/>
                    </a:gs>
                    <a:gs pos="100000">
                      <a:srgbClr val="BD8F9C"/>
                    </a:gs>
                  </a:gsLst>
                  <a:lin ang="0" scaled="1"/>
                  <a:tileRect/>
                </a:gra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Rounded Rectangle 37">
                  <a:extLst>
                    <a:ext uri="{FF2B5EF4-FFF2-40B4-BE49-F238E27FC236}">
                      <a16:creationId xmlns:a16="http://schemas.microsoft.com/office/drawing/2014/main" id="{76700ED5-359B-4D9C-8D28-7F99DB3D9B45}"/>
                    </a:ext>
                  </a:extLst>
                </p:cNvPr>
                <p:cNvSpPr/>
                <p:nvPr/>
              </p:nvSpPr>
              <p:spPr>
                <a:xfrm>
                  <a:off x="2785099" y="5184495"/>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14:m>
                    <m:oMath xmlns:m="http://schemas.openxmlformats.org/officeDocument/2006/math">
                      <m:r>
                        <a:rPr lang="en-US" i="1">
                          <a:latin typeface="Cambria Math" panose="02040503050406030204" pitchFamily="18" charset="0"/>
                        </a:rPr>
                        <m:t>𝑍</m:t>
                      </m:r>
                    </m:oMath>
                  </a14:m>
                  <a:r>
                    <a:rPr lang="en-US" b="1" dirty="0">
                      <a:latin typeface="Calibri Light" panose="020F0302020204030204" pitchFamily="34" charset="0"/>
                    </a:rPr>
                    <a:t>: HE</a:t>
                  </a:r>
                  <a:endParaRPr lang="en-US" dirty="0"/>
                </a:p>
              </p:txBody>
            </p:sp>
          </mc:Choice>
          <mc:Fallback xmlns="">
            <p:sp>
              <p:nvSpPr>
                <p:cNvPr id="21" name="Rounded Rectangle 37">
                  <a:extLst>
                    <a:ext uri="{FF2B5EF4-FFF2-40B4-BE49-F238E27FC236}">
                      <a16:creationId xmlns:a16="http://schemas.microsoft.com/office/drawing/2014/main" id="{76700ED5-359B-4D9C-8D28-7F99DB3D9B45}"/>
                    </a:ext>
                  </a:extLst>
                </p:cNvPr>
                <p:cNvSpPr>
                  <a:spLocks noRot="1" noChangeAspect="1" noMove="1" noResize="1" noEditPoints="1" noAdjustHandles="1" noChangeArrowheads="1" noChangeShapeType="1" noTextEdit="1"/>
                </p:cNvSpPr>
                <p:nvPr/>
              </p:nvSpPr>
              <p:spPr>
                <a:xfrm>
                  <a:off x="2785099" y="5184495"/>
                  <a:ext cx="1097280" cy="445489"/>
                </a:xfrm>
                <a:prstGeom prst="roundRect">
                  <a:avLst/>
                </a:prstGeom>
                <a:blipFill>
                  <a:blip r:embed="rId8"/>
                  <a:stretch>
                    <a:fillRect b="-10667"/>
                  </a:stretch>
                </a:blipFill>
                <a:ln>
                  <a:solidFill>
                    <a:schemeClr val="bg1"/>
                  </a:solidFill>
                </a:ln>
              </p:spPr>
              <p:txBody>
                <a:bodyPr/>
                <a:lstStyle/>
                <a:p>
                  <a:r>
                    <a:rPr lang="zh-CN" altLang="en-US">
                      <a:noFill/>
                    </a:rPr>
                    <a:t> </a:t>
                  </a:r>
                </a:p>
              </p:txBody>
            </p:sp>
          </mc:Fallback>
        </mc:AlternateContent>
        <p:sp>
          <p:nvSpPr>
            <p:cNvPr id="22" name="TextBox 21">
              <a:extLst>
                <a:ext uri="{FF2B5EF4-FFF2-40B4-BE49-F238E27FC236}">
                  <a16:creationId xmlns:a16="http://schemas.microsoft.com/office/drawing/2014/main" id="{F3E38771-E069-450A-A031-AD87DD0DF114}"/>
                </a:ext>
              </a:extLst>
            </p:cNvPr>
            <p:cNvSpPr txBox="1"/>
            <p:nvPr/>
          </p:nvSpPr>
          <p:spPr>
            <a:xfrm>
              <a:off x="2780538" y="4521549"/>
              <a:ext cx="184731" cy="369332"/>
            </a:xfrm>
            <a:prstGeom prst="rect">
              <a:avLst/>
            </a:prstGeom>
            <a:noFill/>
          </p:spPr>
          <p:txBody>
            <a:bodyPr wrap="none" rtlCol="0">
              <a:spAutoFit/>
            </a:bodyPr>
            <a:lstStyle/>
            <a:p>
              <a:endParaRPr lang="en-US" dirty="0"/>
            </a:p>
          </p:txBody>
        </p:sp>
        <p:cxnSp>
          <p:nvCxnSpPr>
            <p:cNvPr id="23" name="Straight Arrow Connector 22">
              <a:extLst>
                <a:ext uri="{FF2B5EF4-FFF2-40B4-BE49-F238E27FC236}">
                  <a16:creationId xmlns:a16="http://schemas.microsoft.com/office/drawing/2014/main" id="{7ED66863-A7AF-41E7-8950-0F65F5877E3B}"/>
                </a:ext>
              </a:extLst>
            </p:cNvPr>
            <p:cNvCxnSpPr>
              <a:cxnSpLocks/>
              <a:stCxn id="18" idx="2"/>
            </p:cNvCxnSpPr>
            <p:nvPr/>
          </p:nvCxnSpPr>
          <p:spPr>
            <a:xfrm>
              <a:off x="1951666" y="3734442"/>
              <a:ext cx="891710" cy="1450053"/>
            </a:xfrm>
            <a:prstGeom prst="straightConnector1">
              <a:avLst/>
            </a:prstGeom>
            <a:ln w="25400">
              <a:gradFill flip="none" rotWithShape="1">
                <a:gsLst>
                  <a:gs pos="0">
                    <a:srgbClr val="699C93"/>
                  </a:gs>
                  <a:gs pos="100000">
                    <a:srgbClr val="2F5597"/>
                  </a:gs>
                </a:gsLst>
                <a:lin ang="0" scaled="1"/>
                <a:tileRect/>
              </a:gra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D42031B-3271-47D0-B87D-7AA6937AC152}"/>
                </a:ext>
              </a:extLst>
            </p:cNvPr>
            <p:cNvCxnSpPr>
              <a:cxnSpLocks/>
              <a:stCxn id="21" idx="0"/>
            </p:cNvCxnSpPr>
            <p:nvPr/>
          </p:nvCxnSpPr>
          <p:spPr>
            <a:xfrm flipV="1">
              <a:off x="3333739" y="3734442"/>
              <a:ext cx="843524" cy="1450053"/>
            </a:xfrm>
            <a:prstGeom prst="straightConnector1">
              <a:avLst/>
            </a:prstGeom>
            <a:ln w="25400">
              <a:gradFill flip="none" rotWithShape="1">
                <a:gsLst>
                  <a:gs pos="0">
                    <a:srgbClr val="2F5597"/>
                  </a:gs>
                  <a:gs pos="100000">
                    <a:srgbClr val="BD8F9C"/>
                  </a:gs>
                </a:gsLst>
                <a:lin ang="0" scaled="1"/>
                <a:tileRect/>
              </a:gra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3EB58D5-5274-4F73-91C1-8C1982118E6B}"/>
                </a:ext>
              </a:extLst>
            </p:cNvPr>
            <p:cNvCxnSpPr>
              <a:cxnSpLocks/>
              <a:endCxn id="21" idx="0"/>
            </p:cNvCxnSpPr>
            <p:nvPr/>
          </p:nvCxnSpPr>
          <p:spPr>
            <a:xfrm>
              <a:off x="2503574" y="3734442"/>
              <a:ext cx="830165" cy="1450053"/>
            </a:xfrm>
            <a:prstGeom prst="straightConnector1">
              <a:avLst/>
            </a:prstGeom>
            <a:ln w="25400">
              <a:gradFill flip="none" rotWithShape="1">
                <a:gsLst>
                  <a:gs pos="0">
                    <a:srgbClr val="699C93"/>
                  </a:gs>
                  <a:gs pos="100000">
                    <a:srgbClr val="2F5597"/>
                  </a:gs>
                </a:gsLst>
                <a:lin ang="0" scaled="1"/>
                <a:tileRect/>
              </a:gra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1BAC5AD-C16D-4840-8482-737E3BF930B2}"/>
                </a:ext>
              </a:extLst>
            </p:cNvPr>
            <p:cNvCxnSpPr>
              <a:cxnSpLocks/>
            </p:cNvCxnSpPr>
            <p:nvPr/>
          </p:nvCxnSpPr>
          <p:spPr>
            <a:xfrm flipV="1">
              <a:off x="3808476" y="3734443"/>
              <a:ext cx="898096" cy="1530284"/>
            </a:xfrm>
            <a:prstGeom prst="straightConnector1">
              <a:avLst/>
            </a:prstGeom>
            <a:ln w="25400">
              <a:gradFill flip="none" rotWithShape="1">
                <a:gsLst>
                  <a:gs pos="0">
                    <a:srgbClr val="2F5597"/>
                  </a:gs>
                  <a:gs pos="100000">
                    <a:srgbClr val="BD8F9C"/>
                  </a:gs>
                </a:gsLst>
                <a:lin ang="0" scaled="1"/>
                <a:tileRect/>
              </a:gra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BADA232-1333-4526-9586-1F90D037215C}"/>
                    </a:ext>
                  </a:extLst>
                </p:cNvPr>
                <p:cNvSpPr txBox="1"/>
                <p:nvPr/>
              </p:nvSpPr>
              <p:spPr>
                <a:xfrm rot="3578255">
                  <a:off x="2642153" y="4158163"/>
                  <a:ext cx="824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0BADA232-1333-4526-9586-1F90D037215C}"/>
                    </a:ext>
                  </a:extLst>
                </p:cNvPr>
                <p:cNvSpPr txBox="1">
                  <a:spLocks noRot="1" noChangeAspect="1" noMove="1" noResize="1" noEditPoints="1" noAdjustHandles="1" noChangeArrowheads="1" noChangeShapeType="1" noTextEdit="1"/>
                </p:cNvSpPr>
                <p:nvPr/>
              </p:nvSpPr>
              <p:spPr>
                <a:xfrm rot="3578255">
                  <a:off x="2642153" y="4158163"/>
                  <a:ext cx="824328" cy="276999"/>
                </a:xfrm>
                <a:prstGeom prst="rect">
                  <a:avLst/>
                </a:prstGeom>
                <a:blipFill>
                  <a:blip r:embed="rId10"/>
                  <a:stretch>
                    <a:fillRect l="-12963" t="-2143" r="-9259" b="-1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77B17AA-1533-4EFA-808C-6885316BD03B}"/>
                    </a:ext>
                  </a:extLst>
                </p:cNvPr>
                <p:cNvSpPr txBox="1"/>
                <p:nvPr/>
              </p:nvSpPr>
              <p:spPr>
                <a:xfrm rot="18034769">
                  <a:off x="4018407" y="4465554"/>
                  <a:ext cx="8307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m:oMathPara>
                  </a14:m>
                  <a:endParaRPr lang="en-US" dirty="0"/>
                </a:p>
              </p:txBody>
            </p:sp>
          </mc:Choice>
          <mc:Fallback xmlns="">
            <p:sp>
              <p:nvSpPr>
                <p:cNvPr id="46" name="TextBox 45">
                  <a:extLst>
                    <a:ext uri="{FF2B5EF4-FFF2-40B4-BE49-F238E27FC236}">
                      <a16:creationId xmlns:a16="http://schemas.microsoft.com/office/drawing/2014/main" id="{177B17AA-1533-4EFA-808C-6885316BD03B}"/>
                    </a:ext>
                  </a:extLst>
                </p:cNvPr>
                <p:cNvSpPr txBox="1">
                  <a:spLocks noRot="1" noChangeAspect="1" noMove="1" noResize="1" noEditPoints="1" noAdjustHandles="1" noChangeArrowheads="1" noChangeShapeType="1" noTextEdit="1"/>
                </p:cNvSpPr>
                <p:nvPr/>
              </p:nvSpPr>
              <p:spPr>
                <a:xfrm rot="18034769">
                  <a:off x="4018407" y="4465554"/>
                  <a:ext cx="830740" cy="276999"/>
                </a:xfrm>
                <a:prstGeom prst="rect">
                  <a:avLst/>
                </a:prstGeom>
                <a:blipFill>
                  <a:blip r:embed="rId11"/>
                  <a:stretch>
                    <a:fillRect t="-9929" r="-18349" b="-92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B91DDD8-0F5B-4B4B-9F8D-AD57E5E052BB}"/>
                    </a:ext>
                  </a:extLst>
                </p:cNvPr>
                <p:cNvSpPr txBox="1"/>
                <p:nvPr/>
              </p:nvSpPr>
              <p:spPr>
                <a:xfrm rot="18059187">
                  <a:off x="3278104" y="4158163"/>
                  <a:ext cx="8307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7B91DDD8-0F5B-4B4B-9F8D-AD57E5E052BB}"/>
                    </a:ext>
                  </a:extLst>
                </p:cNvPr>
                <p:cNvSpPr txBox="1">
                  <a:spLocks noRot="1" noChangeAspect="1" noMove="1" noResize="1" noEditPoints="1" noAdjustHandles="1" noChangeArrowheads="1" noChangeShapeType="1" noTextEdit="1"/>
                </p:cNvSpPr>
                <p:nvPr/>
              </p:nvSpPr>
              <p:spPr>
                <a:xfrm rot="18059187">
                  <a:off x="3278104" y="4158163"/>
                  <a:ext cx="830740" cy="276999"/>
                </a:xfrm>
                <a:prstGeom prst="rect">
                  <a:avLst/>
                </a:prstGeom>
                <a:blipFill>
                  <a:blip r:embed="rId12"/>
                  <a:stretch>
                    <a:fillRect t="-9220" r="-17273" b="-92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4CC028C-B9C3-4E63-B01F-52DD121461F7}"/>
                    </a:ext>
                  </a:extLst>
                </p:cNvPr>
                <p:cNvSpPr txBox="1"/>
                <p:nvPr/>
              </p:nvSpPr>
              <p:spPr>
                <a:xfrm rot="3303402">
                  <a:off x="1905958" y="4465554"/>
                  <a:ext cx="8273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m:oMathPara>
                  </a14:m>
                  <a:endParaRPr lang="en-US" dirty="0"/>
                </a:p>
              </p:txBody>
            </p:sp>
          </mc:Choice>
          <mc:Fallback xmlns="">
            <p:sp>
              <p:nvSpPr>
                <p:cNvPr id="48" name="TextBox 47">
                  <a:extLst>
                    <a:ext uri="{FF2B5EF4-FFF2-40B4-BE49-F238E27FC236}">
                      <a16:creationId xmlns:a16="http://schemas.microsoft.com/office/drawing/2014/main" id="{84CC028C-B9C3-4E63-B01F-52DD121461F7}"/>
                    </a:ext>
                  </a:extLst>
                </p:cNvPr>
                <p:cNvSpPr txBox="1">
                  <a:spLocks noRot="1" noChangeAspect="1" noMove="1" noResize="1" noEditPoints="1" noAdjustHandles="1" noChangeArrowheads="1" noChangeShapeType="1" noTextEdit="1"/>
                </p:cNvSpPr>
                <p:nvPr/>
              </p:nvSpPr>
              <p:spPr>
                <a:xfrm rot="3303402">
                  <a:off x="1905958" y="4465554"/>
                  <a:ext cx="827342" cy="276999"/>
                </a:xfrm>
                <a:prstGeom prst="rect">
                  <a:avLst/>
                </a:prstGeom>
                <a:blipFill>
                  <a:blip r:embed="rId13"/>
                  <a:stretch>
                    <a:fillRect l="-12069" t="-1449" r="-8621" b="-14493"/>
                  </a:stretch>
                </a:blipFill>
              </p:spPr>
              <p:txBody>
                <a:bodyPr/>
                <a:lstStyle/>
                <a:p>
                  <a:r>
                    <a:rPr lang="zh-CN" altLang="en-US">
                      <a:noFill/>
                    </a:rPr>
                    <a:t> </a:t>
                  </a:r>
                </a:p>
              </p:txBody>
            </p:sp>
          </mc:Fallback>
        </mc:AlternateContent>
      </p:grpSp>
      <p:graphicFrame>
        <p:nvGraphicFramePr>
          <p:cNvPr id="27" name="Table 26">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3426330826"/>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Related Work</a:t>
                      </a:r>
                      <a:endParaRPr lang="en-US" sz="1400" dirty="0"/>
                    </a:p>
                  </a:txBody>
                  <a:tcPr>
                    <a:solidFill>
                      <a:srgbClr val="B4C7E7"/>
                    </a:solidFill>
                  </a:tcPr>
                </a:tc>
                <a:tc>
                  <a:txBody>
                    <a:bodyPr/>
                    <a:lstStyle/>
                    <a:p>
                      <a:pPr algn="ctr"/>
                      <a:r>
                        <a:rPr lang="en-US" sz="1400" dirty="0"/>
                        <a:t>Method</a:t>
                      </a:r>
                    </a:p>
                  </a:txBody>
                  <a:tcPr>
                    <a:solidFill>
                      <a:srgbClr val="4472C4"/>
                    </a:solidFill>
                  </a:tcPr>
                </a:tc>
                <a:tc>
                  <a:txBody>
                    <a:bodyPr/>
                    <a:lstStyle/>
                    <a:p>
                      <a:pPr algn="ctr"/>
                      <a:r>
                        <a:rPr lang="en-US" sz="1400" dirty="0"/>
                        <a:t>Experiment</a:t>
                      </a:r>
                    </a:p>
                  </a:txBody>
                  <a:tcPr>
                    <a:solidFill>
                      <a:srgbClr val="B4C7E7"/>
                    </a:solidFill>
                  </a:tcPr>
                </a:tc>
                <a:extLst>
                  <a:ext uri="{0D108BD9-81ED-4DB2-BD59-A6C34878D82A}">
                    <a16:rowId xmlns:a16="http://schemas.microsoft.com/office/drawing/2014/main" val="3821368398"/>
                  </a:ext>
                </a:extLst>
              </a:tr>
            </a:tbl>
          </a:graphicData>
        </a:graphic>
      </p:graphicFrame>
      <p:cxnSp>
        <p:nvCxnSpPr>
          <p:cNvPr id="25" name="Straight Connector 24">
            <a:extLst>
              <a:ext uri="{FF2B5EF4-FFF2-40B4-BE49-F238E27FC236}">
                <a16:creationId xmlns:a16="http://schemas.microsoft.com/office/drawing/2014/main" id="{E92E1AA6-2B49-48D7-815B-12C9FCD75942}"/>
              </a:ext>
            </a:extLst>
          </p:cNvPr>
          <p:cNvCxnSpPr>
            <a:cxnSpLocks/>
          </p:cNvCxnSpPr>
          <p:nvPr/>
        </p:nvCxnSpPr>
        <p:spPr>
          <a:xfrm>
            <a:off x="6102350" y="321534"/>
            <a:ext cx="752137"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2E1AA6-2B49-48D7-815B-12C9FCD75942}"/>
              </a:ext>
            </a:extLst>
          </p:cNvPr>
          <p:cNvCxnSpPr>
            <a:cxnSpLocks/>
          </p:cNvCxnSpPr>
          <p:nvPr/>
        </p:nvCxnSpPr>
        <p:spPr>
          <a:xfrm>
            <a:off x="6854487" y="321534"/>
            <a:ext cx="771863"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2E1AA6-2B49-48D7-815B-12C9FCD75942}"/>
              </a:ext>
            </a:extLst>
          </p:cNvPr>
          <p:cNvCxnSpPr>
            <a:cxnSpLocks/>
          </p:cNvCxnSpPr>
          <p:nvPr/>
        </p:nvCxnSpPr>
        <p:spPr>
          <a:xfrm>
            <a:off x="7620000" y="321534"/>
            <a:ext cx="771863"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2E1AA6-2B49-48D7-815B-12C9FCD75942}"/>
              </a:ext>
            </a:extLst>
          </p:cNvPr>
          <p:cNvCxnSpPr>
            <a:cxnSpLocks/>
          </p:cNvCxnSpPr>
          <p:nvPr/>
        </p:nvCxnSpPr>
        <p:spPr>
          <a:xfrm>
            <a:off x="8385513" y="321534"/>
            <a:ext cx="752137"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7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a:extLst>
              <a:ext uri="{FF2B5EF4-FFF2-40B4-BE49-F238E27FC236}">
                <a16:creationId xmlns:a16="http://schemas.microsoft.com/office/drawing/2014/main" id="{376EC263-ADF1-4810-8B8A-605099197CC5}"/>
              </a:ext>
            </a:extLst>
          </p:cNvPr>
          <p:cNvSpPr txBox="1">
            <a:spLocks/>
          </p:cNvSpPr>
          <p:nvPr/>
        </p:nvSpPr>
        <p:spPr>
          <a:xfrm>
            <a:off x="838200" y="321534"/>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Generalized EM Training</a:t>
            </a:r>
          </a:p>
        </p:txBody>
      </p:sp>
      <p:graphicFrame>
        <p:nvGraphicFramePr>
          <p:cNvPr id="19" name="Table 18">
            <a:extLst>
              <a:ext uri="{FF2B5EF4-FFF2-40B4-BE49-F238E27FC236}">
                <a16:creationId xmlns:a16="http://schemas.microsoft.com/office/drawing/2014/main" id="{6A8E7400-32E3-4E44-93BF-7402A4516A8A}"/>
              </a:ext>
            </a:extLst>
          </p:cNvPr>
          <p:cNvGraphicFramePr>
            <a:graphicFrameLocks noGrp="1"/>
          </p:cNvGraphicFramePr>
          <p:nvPr>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Related Work</a:t>
                      </a:r>
                      <a:endParaRPr lang="en-US" sz="1400" dirty="0"/>
                    </a:p>
                  </a:txBody>
                  <a:tcPr>
                    <a:solidFill>
                      <a:srgbClr val="B4C7E7"/>
                    </a:solidFill>
                  </a:tcPr>
                </a:tc>
                <a:tc>
                  <a:txBody>
                    <a:bodyPr/>
                    <a:lstStyle/>
                    <a:p>
                      <a:pPr algn="ctr"/>
                      <a:r>
                        <a:rPr lang="en-US" sz="1400" dirty="0"/>
                        <a:t>Method</a:t>
                      </a:r>
                    </a:p>
                  </a:txBody>
                  <a:tcPr>
                    <a:solidFill>
                      <a:srgbClr val="4472C4"/>
                    </a:solidFill>
                  </a:tcPr>
                </a:tc>
                <a:tc>
                  <a:txBody>
                    <a:bodyPr/>
                    <a:lstStyle/>
                    <a:p>
                      <a:pPr algn="ctr"/>
                      <a:r>
                        <a:rPr lang="en-US" sz="1400" dirty="0"/>
                        <a:t>Experiment</a:t>
                      </a:r>
                    </a:p>
                  </a:txBody>
                  <a:tcPr>
                    <a:solidFill>
                      <a:srgbClr val="B4C7E7"/>
                    </a:solidFill>
                  </a:tcPr>
                </a:tc>
                <a:extLst>
                  <a:ext uri="{0D108BD9-81ED-4DB2-BD59-A6C34878D82A}">
                    <a16:rowId xmlns:a16="http://schemas.microsoft.com/office/drawing/2014/main" val="3821368398"/>
                  </a:ext>
                </a:extLst>
              </a:tr>
            </a:tbl>
          </a:graphicData>
        </a:graphic>
      </p:graphicFrame>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CB59BD2-E0D7-421D-AE71-DF9346ACD5D9}"/>
                  </a:ext>
                </a:extLst>
              </p:cNvPr>
              <p:cNvSpPr/>
              <p:nvPr/>
            </p:nvSpPr>
            <p:spPr>
              <a:xfrm>
                <a:off x="1780689" y="1434270"/>
                <a:ext cx="3997662" cy="171559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unc>
                        <m:funcPr>
                          <m:ctrlPr>
                            <a:rPr lang="en-US" altLang="zh-CN" i="1" smtClean="0">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log</m:t>
                          </m:r>
                        </m:fName>
                        <m:e>
                          <m:r>
                            <a:rPr lang="en-US" altLang="zh-CN" i="1">
                              <a:solidFill>
                                <a:prstClr val="black"/>
                              </a:solidFill>
                              <a:latin typeface="Cambria Math" panose="02040503050406030204" pitchFamily="18" charset="0"/>
                            </a:rPr>
                            <m:t>𝑝</m:t>
                          </m:r>
                          <m:d>
                            <m:dPr>
                              <m:ctrlPr>
                                <a:rPr lang="en-US"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𝑦</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𝑥</m:t>
                              </m:r>
                            </m:e>
                          </m:d>
                        </m:e>
                      </m:func>
                      <m:r>
                        <a:rPr lang="en-US" altLang="zh-CN" i="1">
                          <a:solidFill>
                            <a:prstClr val="black"/>
                          </a:solidFill>
                          <a:latin typeface="Cambria Math" panose="02040503050406030204" pitchFamily="18" charset="0"/>
                        </a:rPr>
                        <m:t>=</m:t>
                      </m:r>
                      <m:func>
                        <m:funcPr>
                          <m:ctrlPr>
                            <a:rPr lang="en-US" altLang="zh-CN" i="1">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log</m:t>
                          </m:r>
                        </m:fName>
                        <m:e>
                          <m:nary>
                            <m:naryPr>
                              <m:chr m:val="∑"/>
                              <m:supHide m:val="on"/>
                              <m:ctrlPr>
                                <a:rPr lang="en-US" altLang="zh-CN" i="1">
                                  <a:solidFill>
                                    <a:prstClr val="black"/>
                                  </a:solidFill>
                                  <a:latin typeface="Cambria Math" panose="02040503050406030204" pitchFamily="18" charset="0"/>
                                </a:rPr>
                              </m:ctrlPr>
                            </m:naryPr>
                            <m:sub>
                              <m:r>
                                <m:rPr>
                                  <m:brk m:alnAt="7"/>
                                </m:rPr>
                                <a:rPr lang="en-US" altLang="zh-CN" i="1">
                                  <a:solidFill>
                                    <a:prstClr val="black"/>
                                  </a:solidFill>
                                  <a:latin typeface="Cambria Math" panose="02040503050406030204" pitchFamily="18" charset="0"/>
                                </a:rPr>
                                <m:t>𝑧</m:t>
                              </m:r>
                            </m:sub>
                            <m:sup/>
                            <m:e>
                              <m:r>
                                <a:rPr lang="en-US" altLang="zh-CN" i="1">
                                  <a:solidFill>
                                    <a:prstClr val="black"/>
                                  </a:solidFill>
                                  <a:latin typeface="Cambria Math" panose="02040503050406030204" pitchFamily="18" charset="0"/>
                                </a:rPr>
                                <m:t>𝑝</m:t>
                              </m:r>
                              <m:d>
                                <m:dPr>
                                  <m:ctrlPr>
                                    <a:rPr lang="en-US"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𝑧</m:t>
                                  </m:r>
                                </m:e>
                                <m:e>
                                  <m:r>
                                    <a:rPr lang="en-US" altLang="zh-CN" i="1">
                                      <a:solidFill>
                                        <a:prstClr val="black"/>
                                      </a:solidFill>
                                      <a:latin typeface="Cambria Math" panose="02040503050406030204" pitchFamily="18" charset="0"/>
                                    </a:rPr>
                                    <m:t>𝑥</m:t>
                                  </m:r>
                                </m:e>
                              </m:d>
                              <m:r>
                                <a:rPr lang="en-US" altLang="zh-CN" i="1">
                                  <a:solidFill>
                                    <a:prstClr val="black"/>
                                  </a:solidFill>
                                  <a:latin typeface="Cambria Math" panose="02040503050406030204" pitchFamily="18" charset="0"/>
                                </a:rPr>
                                <m:t>𝑝</m:t>
                              </m:r>
                              <m:d>
                                <m:dPr>
                                  <m:ctrlPr>
                                    <a:rPr lang="en-US"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𝑦</m:t>
                                  </m:r>
                                </m:e>
                                <m:e>
                                  <m:r>
                                    <a:rPr lang="en-US" altLang="zh-CN" i="1">
                                      <a:solidFill>
                                        <a:prstClr val="black"/>
                                      </a:solidFill>
                                      <a:latin typeface="Cambria Math" panose="02040503050406030204" pitchFamily="18" charset="0"/>
                                    </a:rPr>
                                    <m:t>𝑥</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𝑧</m:t>
                                  </m:r>
                                </m:e>
                              </m:d>
                            </m:e>
                          </m:nary>
                        </m:e>
                      </m:func>
                    </m:oMath>
                  </m:oMathPara>
                </a14:m>
                <a:endParaRPr lang="en-US" altLang="zh-CN"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m:t>
                      </m:r>
                      <m:nary>
                        <m:naryPr>
                          <m:chr m:val="∑"/>
                          <m:supHide m:val="on"/>
                          <m:ctrlPr>
                            <a:rPr lang="en-US" altLang="zh-CN" i="1">
                              <a:solidFill>
                                <a:prstClr val="black"/>
                              </a:solidFill>
                              <a:latin typeface="Cambria Math" panose="02040503050406030204" pitchFamily="18" charset="0"/>
                              <a:ea typeface="Cambria Math" panose="02040503050406030204" pitchFamily="18" charset="0"/>
                            </a:rPr>
                          </m:ctrlPr>
                        </m:naryPr>
                        <m:sub>
                          <m:r>
                            <m:rPr>
                              <m:brk m:alnAt="7"/>
                            </m:rPr>
                            <a:rPr lang="en-US" altLang="zh-CN" i="1">
                              <a:solidFill>
                                <a:prstClr val="black"/>
                              </a:solidFill>
                              <a:latin typeface="Cambria Math" panose="02040503050406030204" pitchFamily="18" charset="0"/>
                              <a:ea typeface="Cambria Math" panose="02040503050406030204" pitchFamily="18" charset="0"/>
                            </a:rPr>
                            <m:t>𝑧</m:t>
                          </m:r>
                        </m:sub>
                        <m:sup/>
                        <m:e>
                          <m:r>
                            <a:rPr lang="en-US" altLang="zh-CN" i="1">
                              <a:solidFill>
                                <a:prstClr val="black"/>
                              </a:solidFill>
                              <a:latin typeface="Cambria Math" panose="02040503050406030204" pitchFamily="18" charset="0"/>
                              <a:ea typeface="Cambria Math" panose="02040503050406030204" pitchFamily="18" charset="0"/>
                            </a:rPr>
                            <m:t>𝑄</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𝑧</m:t>
                              </m:r>
                            </m:e>
                          </m:d>
                        </m:e>
                      </m:nary>
                      <m:func>
                        <m:funcPr>
                          <m:ctrlPr>
                            <a:rPr lang="en-US" altLang="zh-CN" i="1">
                              <a:solidFill>
                                <a:prstClr val="black"/>
                              </a:solidFill>
                              <a:latin typeface="Cambria Math" panose="02040503050406030204" pitchFamily="18" charset="0"/>
                              <a:ea typeface="Cambria Math" panose="02040503050406030204" pitchFamily="18" charset="0"/>
                            </a:rPr>
                          </m:ctrlPr>
                        </m:funcPr>
                        <m:fName>
                          <m:r>
                            <m:rPr>
                              <m:sty m:val="p"/>
                            </m:rPr>
                            <a:rPr lang="en-US" altLang="zh-CN">
                              <a:solidFill>
                                <a:prstClr val="black"/>
                              </a:solidFill>
                              <a:latin typeface="Cambria Math" panose="02040503050406030204" pitchFamily="18" charset="0"/>
                              <a:ea typeface="Cambria Math" panose="02040503050406030204" pitchFamily="18" charset="0"/>
                            </a:rPr>
                            <m:t>log</m:t>
                          </m:r>
                        </m:fName>
                        <m:e>
                          <m:f>
                            <m:fPr>
                              <m:ctrlPr>
                                <a:rPr lang="en-US" altLang="zh-CN" i="1">
                                  <a:solidFill>
                                    <a:prstClr val="black"/>
                                  </a:solidFill>
                                  <a:latin typeface="Cambria Math" panose="02040503050406030204" pitchFamily="18" charset="0"/>
                                </a:rPr>
                              </m:ctrlPr>
                            </m:fPr>
                            <m:num>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r>
                                    <a:rPr lang="en-US" altLang="zh-CN" i="1">
                                      <a:latin typeface="Cambria Math" panose="02040503050406030204" pitchFamily="18" charset="0"/>
                                    </a:rPr>
                                    <m:t>𝑥</m:t>
                                  </m:r>
                                </m:e>
                              </m:d>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𝑧</m:t>
                                  </m:r>
                                </m:e>
                              </m:d>
                            </m:num>
                            <m:den>
                              <m:r>
                                <a:rPr lang="en-US" altLang="zh-CN" i="1">
                                  <a:solidFill>
                                    <a:prstClr val="black"/>
                                  </a:solidFill>
                                  <a:latin typeface="Cambria Math" panose="02040503050406030204" pitchFamily="18" charset="0"/>
                                </a:rPr>
                                <m:t>𝑄</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𝑧</m:t>
                              </m:r>
                              <m:r>
                                <a:rPr lang="en-US" altLang="zh-CN" i="1">
                                  <a:solidFill>
                                    <a:prstClr val="black"/>
                                  </a:solidFill>
                                  <a:latin typeface="Cambria Math" panose="02040503050406030204" pitchFamily="18" charset="0"/>
                                </a:rPr>
                                <m:t>)</m:t>
                              </m:r>
                            </m:den>
                          </m:f>
                        </m:e>
                      </m:func>
                    </m:oMath>
                  </m:oMathPara>
                </a14:m>
                <a:endParaRPr lang="en-US" altLang="zh-CN" i="1" dirty="0">
                  <a:solidFill>
                    <a:prstClr val="black"/>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ℒ</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𝑄</m:t>
                      </m:r>
                      <m:r>
                        <a:rPr lang="en-US" altLang="zh-CN" i="1">
                          <a:solidFill>
                            <a:prstClr val="black"/>
                          </a:solidFill>
                          <a:latin typeface="Cambria Math" panose="02040503050406030204" pitchFamily="18" charset="0"/>
                          <a:ea typeface="Cambria Math" panose="02040503050406030204" pitchFamily="18" charset="0"/>
                        </a:rPr>
                        <m:t>)</m:t>
                      </m:r>
                    </m:oMath>
                  </m:oMathPara>
                </a14:m>
                <a:endParaRPr lang="en-US" altLang="zh-CN" dirty="0"/>
              </a:p>
            </p:txBody>
          </p:sp>
        </mc:Choice>
        <mc:Fallback xmlns="">
          <p:sp>
            <p:nvSpPr>
              <p:cNvPr id="2" name="Rectangle 1">
                <a:extLst>
                  <a:ext uri="{FF2B5EF4-FFF2-40B4-BE49-F238E27FC236}">
                    <a16:creationId xmlns:a16="http://schemas.microsoft.com/office/drawing/2014/main" id="{2CB59BD2-E0D7-421D-AE71-DF9346ACD5D9}"/>
                  </a:ext>
                </a:extLst>
              </p:cNvPr>
              <p:cNvSpPr>
                <a:spLocks noRot="1" noChangeAspect="1" noMove="1" noResize="1" noEditPoints="1" noAdjustHandles="1" noChangeArrowheads="1" noChangeShapeType="1" noTextEdit="1"/>
              </p:cNvSpPr>
              <p:nvPr/>
            </p:nvSpPr>
            <p:spPr>
              <a:xfrm>
                <a:off x="1780689" y="1434270"/>
                <a:ext cx="3997662" cy="1715598"/>
              </a:xfrm>
              <a:prstGeom prst="rect">
                <a:avLst/>
              </a:prstGeom>
              <a:blipFill>
                <a:blip r:embed="rId3"/>
                <a:stretch>
                  <a:fillRect b="-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637983E-4086-4768-B025-1EE7614C16B6}"/>
                  </a:ext>
                </a:extLst>
              </p:cNvPr>
              <p:cNvSpPr/>
              <p:nvPr/>
            </p:nvSpPr>
            <p:spPr>
              <a:xfrm>
                <a:off x="4338078" y="3158329"/>
                <a:ext cx="1660839" cy="369332"/>
              </a:xfrm>
              <a:prstGeom prst="rect">
                <a:avLst/>
              </a:prstGeom>
              <a:ln w="19050">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solidFill>
                            <a:prstClr val="black"/>
                          </a:solidFill>
                          <a:latin typeface="Cambria Math" panose="02040503050406030204" pitchFamily="18" charset="0"/>
                        </a:rPr>
                        <m:t>𝑄</m:t>
                      </m:r>
                      <m:d>
                        <m:dPr>
                          <m:ctrlPr>
                            <a:rPr lang="en-US"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𝑧</m:t>
                          </m:r>
                        </m:e>
                      </m:d>
                      <m:r>
                        <a:rPr lang="en-US" altLang="zh-CN" i="1">
                          <a:solidFill>
                            <a:prstClr val="black"/>
                          </a:solidFill>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r>
                            <a:rPr lang="en-US" altLang="zh-CN" i="1">
                              <a:latin typeface="Cambria Math" panose="02040503050406030204" pitchFamily="18" charset="0"/>
                            </a:rPr>
                            <m:t>𝑥</m:t>
                          </m:r>
                        </m:e>
                      </m:d>
                    </m:oMath>
                  </m:oMathPara>
                </a14:m>
                <a:endParaRPr lang="en-US" dirty="0"/>
              </a:p>
            </p:txBody>
          </p:sp>
        </mc:Choice>
        <mc:Fallback xmlns="">
          <p:sp>
            <p:nvSpPr>
              <p:cNvPr id="4" name="Rectangle 3">
                <a:extLst>
                  <a:ext uri="{FF2B5EF4-FFF2-40B4-BE49-F238E27FC236}">
                    <a16:creationId xmlns:a16="http://schemas.microsoft.com/office/drawing/2014/main" id="{F637983E-4086-4768-B025-1EE7614C16B6}"/>
                  </a:ext>
                </a:extLst>
              </p:cNvPr>
              <p:cNvSpPr>
                <a:spLocks noRot="1" noChangeAspect="1" noMove="1" noResize="1" noEditPoints="1" noAdjustHandles="1" noChangeArrowheads="1" noChangeShapeType="1" noTextEdit="1"/>
              </p:cNvSpPr>
              <p:nvPr/>
            </p:nvSpPr>
            <p:spPr>
              <a:xfrm>
                <a:off x="4338078" y="3158329"/>
                <a:ext cx="1660839" cy="369332"/>
              </a:xfrm>
              <a:prstGeom prst="rect">
                <a:avLst/>
              </a:prstGeom>
              <a:blipFill>
                <a:blip r:embed="rId4"/>
                <a:stretch>
                  <a:fillRect b="-625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9ABB38C-D741-4E60-A357-142E4D9F4311}"/>
                  </a:ext>
                </a:extLst>
              </p:cNvPr>
              <p:cNvSpPr/>
              <p:nvPr/>
            </p:nvSpPr>
            <p:spPr>
              <a:xfrm>
                <a:off x="1120759" y="3635742"/>
                <a:ext cx="5349606" cy="763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ea typeface="Cambria Math" panose="02040503050406030204" pitchFamily="18" charset="0"/>
                        </a:rPr>
                        <m:t>ℒ</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𝑄</m:t>
                          </m:r>
                        </m:e>
                      </m:d>
                      <m:r>
                        <a:rPr lang="en-US" altLang="zh-CN" i="1">
                          <a:solidFill>
                            <a:prstClr val="black"/>
                          </a:solidFill>
                          <a:latin typeface="Cambria Math" panose="02040503050406030204" pitchFamily="18" charset="0"/>
                          <a:ea typeface="Cambria Math" panose="02040503050406030204" pitchFamily="18" charset="0"/>
                        </a:rPr>
                        <m:t>=</m:t>
                      </m:r>
                      <m:nary>
                        <m:naryPr>
                          <m:chr m:val="∑"/>
                          <m:supHide m:val="on"/>
                          <m:ctrlPr>
                            <a:rPr lang="en-US" altLang="zh-CN" i="1">
                              <a:solidFill>
                                <a:prstClr val="black"/>
                              </a:solidFill>
                              <a:latin typeface="Cambria Math" panose="02040503050406030204" pitchFamily="18" charset="0"/>
                              <a:ea typeface="Cambria Math" panose="02040503050406030204" pitchFamily="18" charset="0"/>
                            </a:rPr>
                          </m:ctrlPr>
                        </m:naryPr>
                        <m:sub>
                          <m:r>
                            <m:rPr>
                              <m:brk m:alnAt="7"/>
                            </m:rPr>
                            <a:rPr lang="en-US" altLang="zh-CN" i="1">
                              <a:solidFill>
                                <a:prstClr val="black"/>
                              </a:solidFill>
                              <a:latin typeface="Cambria Math" panose="02040503050406030204" pitchFamily="18" charset="0"/>
                              <a:ea typeface="Cambria Math" panose="02040503050406030204" pitchFamily="18" charset="0"/>
                            </a:rPr>
                            <m:t>𝑧</m:t>
                          </m:r>
                        </m:sub>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r>
                                <a:rPr lang="en-US" altLang="zh-CN" i="1">
                                  <a:latin typeface="Cambria Math" panose="02040503050406030204" pitchFamily="18" charset="0"/>
                                </a:rPr>
                                <m:t>𝑥</m:t>
                              </m:r>
                            </m:e>
                          </m:d>
                        </m:e>
                      </m:nary>
                      <m:func>
                        <m:funcPr>
                          <m:ctrlPr>
                            <a:rPr lang="en-US" altLang="zh-CN" i="1">
                              <a:solidFill>
                                <a:prstClr val="black"/>
                              </a:solidFill>
                              <a:latin typeface="Cambria Math" panose="02040503050406030204" pitchFamily="18" charset="0"/>
                              <a:ea typeface="Cambria Math" panose="02040503050406030204" pitchFamily="18" charset="0"/>
                            </a:rPr>
                          </m:ctrlPr>
                        </m:funcPr>
                        <m:fName>
                          <m:r>
                            <m:rPr>
                              <m:sty m:val="p"/>
                            </m:rPr>
                            <a:rPr lang="en-US" altLang="zh-CN">
                              <a:solidFill>
                                <a:prstClr val="black"/>
                              </a:solidFill>
                              <a:latin typeface="Cambria Math" panose="02040503050406030204" pitchFamily="18" charset="0"/>
                              <a:ea typeface="Cambria Math" panose="02040503050406030204" pitchFamily="18" charset="0"/>
                            </a:rPr>
                            <m:t>log</m:t>
                          </m:r>
                        </m:fName>
                        <m:e>
                          <m:r>
                            <a:rPr lang="en-US" altLang="zh-CN" i="1">
                              <a:solidFill>
                                <a:prstClr val="black"/>
                              </a:solidFill>
                              <a:latin typeface="Cambria Math" panose="02040503050406030204" pitchFamily="18" charset="0"/>
                            </a:rPr>
                            <m:t>𝑝</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𝑦</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𝑧</m:t>
                          </m:r>
                          <m:r>
                            <a:rPr lang="en-US" altLang="zh-CN" i="1">
                              <a:solidFill>
                                <a:prstClr val="black"/>
                              </a:solidFill>
                              <a:latin typeface="Cambria Math" panose="02040503050406030204" pitchFamily="18" charset="0"/>
                            </a:rPr>
                            <m:t>)</m:t>
                          </m:r>
                        </m:e>
                      </m:func>
                      <m:r>
                        <a:rPr lang="en-US" altLang="zh-CN" i="1">
                          <a:solidFill>
                            <a:prstClr val="black"/>
                          </a:solidFill>
                          <a:latin typeface="Cambria Math" panose="02040503050406030204" pitchFamily="18" charset="0"/>
                        </a:rPr>
                        <m:t>  =</m:t>
                      </m:r>
                      <m:sSub>
                        <m:sSubPr>
                          <m:ctrlPr>
                            <a:rPr lang="en-US" altLang="zh-CN"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𝔼</m:t>
                          </m:r>
                        </m:e>
                        <m:sub>
                          <m:r>
                            <a:rPr lang="en-US" altLang="zh-CN" i="1">
                              <a:solidFill>
                                <a:prstClr val="black"/>
                              </a:solidFill>
                              <a:latin typeface="Cambria Math" panose="02040503050406030204" pitchFamily="18" charset="0"/>
                            </a:rPr>
                            <m:t>𝑧</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𝑝</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𝑧</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𝑥</m:t>
                          </m:r>
                          <m:r>
                            <a:rPr lang="en-US" altLang="zh-CN" i="1">
                              <a:solidFill>
                                <a:prstClr val="black"/>
                              </a:solidFill>
                              <a:latin typeface="Cambria Math" panose="02040503050406030204" pitchFamily="18" charset="0"/>
                            </a:rPr>
                            <m:t>)</m:t>
                          </m:r>
                        </m:sub>
                      </m:sSub>
                      <m:func>
                        <m:funcPr>
                          <m:ctrlPr>
                            <a:rPr lang="en-US" altLang="zh-CN" i="1">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log</m:t>
                          </m:r>
                        </m:fName>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𝑧</m:t>
                              </m:r>
                            </m:e>
                          </m:d>
                        </m:e>
                      </m:func>
                    </m:oMath>
                  </m:oMathPara>
                </a14:m>
                <a:endParaRPr lang="en-US" dirty="0"/>
              </a:p>
            </p:txBody>
          </p:sp>
        </mc:Choice>
        <mc:Fallback xmlns="">
          <p:sp>
            <p:nvSpPr>
              <p:cNvPr id="5" name="Rectangle 4">
                <a:extLst>
                  <a:ext uri="{FF2B5EF4-FFF2-40B4-BE49-F238E27FC236}">
                    <a16:creationId xmlns:a16="http://schemas.microsoft.com/office/drawing/2014/main" id="{E9ABB38C-D741-4E60-A357-142E4D9F4311}"/>
                  </a:ext>
                </a:extLst>
              </p:cNvPr>
              <p:cNvSpPr>
                <a:spLocks noRot="1" noChangeAspect="1" noMove="1" noResize="1" noEditPoints="1" noAdjustHandles="1" noChangeArrowheads="1" noChangeShapeType="1" noTextEdit="1"/>
              </p:cNvSpPr>
              <p:nvPr/>
            </p:nvSpPr>
            <p:spPr>
              <a:xfrm>
                <a:off x="1120759" y="3635742"/>
                <a:ext cx="5349606" cy="76302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2C41746-FBA7-4684-B705-F4BD1CB3C04E}"/>
                  </a:ext>
                </a:extLst>
              </p:cNvPr>
              <p:cNvSpPr/>
              <p:nvPr/>
            </p:nvSpPr>
            <p:spPr>
              <a:xfrm>
                <a:off x="1675687" y="5739850"/>
                <a:ext cx="4239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log</m:t>
                          </m:r>
                        </m:fName>
                        <m:e>
                          <m:r>
                            <a:rPr lang="en-US" altLang="zh-CN" i="1">
                              <a:solidFill>
                                <a:prstClr val="black"/>
                              </a:solidFill>
                              <a:latin typeface="Cambria Math" panose="02040503050406030204" pitchFamily="18" charset="0"/>
                            </a:rPr>
                            <m:t>𝑝</m:t>
                          </m:r>
                          <m:d>
                            <m:dPr>
                              <m:ctrlPr>
                                <a:rPr lang="en-US"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𝑦</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𝑥</m:t>
                              </m:r>
                            </m:e>
                          </m:d>
                        </m:e>
                      </m:func>
                      <m:r>
                        <a:rPr lang="en-US" altLang="zh-CN" i="1">
                          <a:solidFill>
                            <a:prstClr val="black"/>
                          </a:solidFill>
                          <a:latin typeface="Cambria Math" panose="02040503050406030204" pitchFamily="18" charset="0"/>
                        </a:rPr>
                        <m:t>=</m:t>
                      </m:r>
                      <m:r>
                        <a:rPr lang="en-US" altLang="zh-CN" i="1" smtClean="0">
                          <a:solidFill>
                            <a:schemeClr val="accent6">
                              <a:lumMod val="75000"/>
                            </a:schemeClr>
                          </a:solidFill>
                          <a:latin typeface="Cambria Math" panose="02040503050406030204" pitchFamily="18" charset="0"/>
                          <a:ea typeface="Cambria Math" panose="02040503050406030204" pitchFamily="18" charset="0"/>
                        </a:rPr>
                        <m:t>ℒ</m:t>
                      </m:r>
                      <m:d>
                        <m:dPr>
                          <m:ctrlPr>
                            <a:rPr lang="en-US" altLang="zh-CN" i="1">
                              <a:solidFill>
                                <a:schemeClr val="accent6">
                                  <a:lumMod val="75000"/>
                                </a:schemeClr>
                              </a:solidFill>
                              <a:latin typeface="Cambria Math" panose="02040503050406030204" pitchFamily="18" charset="0"/>
                              <a:ea typeface="Cambria Math" panose="02040503050406030204" pitchFamily="18" charset="0"/>
                            </a:rPr>
                          </m:ctrlPr>
                        </m:dPr>
                        <m:e>
                          <m:r>
                            <a:rPr lang="en-US" altLang="zh-CN" i="1">
                              <a:solidFill>
                                <a:schemeClr val="accent6">
                                  <a:lumMod val="75000"/>
                                </a:schemeClr>
                              </a:solidFill>
                              <a:latin typeface="Cambria Math" panose="02040503050406030204" pitchFamily="18" charset="0"/>
                              <a:ea typeface="Cambria Math" panose="02040503050406030204" pitchFamily="18" charset="0"/>
                            </a:rPr>
                            <m:t>𝑄</m:t>
                          </m:r>
                        </m:e>
                      </m:d>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𝐾𝐿</m:t>
                      </m:r>
                      <m: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𝑝</m:t>
                      </m:r>
                      <m: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𝑧</m:t>
                      </m:r>
                      <m: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𝑥</m:t>
                      </m:r>
                      <m: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𝑝</m:t>
                      </m:r>
                      <m: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𝑧</m:t>
                      </m:r>
                      <m: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𝑦</m:t>
                      </m:r>
                      <m:r>
                        <a:rPr lang="en-US" altLang="zh-CN" i="1">
                          <a:solidFill>
                            <a:srgbClr val="C00000"/>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Rectangle 5">
                <a:extLst>
                  <a:ext uri="{FF2B5EF4-FFF2-40B4-BE49-F238E27FC236}">
                    <a16:creationId xmlns:a16="http://schemas.microsoft.com/office/drawing/2014/main" id="{D2C41746-FBA7-4684-B705-F4BD1CB3C04E}"/>
                  </a:ext>
                </a:extLst>
              </p:cNvPr>
              <p:cNvSpPr>
                <a:spLocks noRot="1" noChangeAspect="1" noMove="1" noResize="1" noEditPoints="1" noAdjustHandles="1" noChangeArrowheads="1" noChangeShapeType="1" noTextEdit="1"/>
              </p:cNvSpPr>
              <p:nvPr/>
            </p:nvSpPr>
            <p:spPr>
              <a:xfrm>
                <a:off x="1675687" y="5739850"/>
                <a:ext cx="4239750" cy="369332"/>
              </a:xfrm>
              <a:prstGeom prst="rect">
                <a:avLst/>
              </a:prstGeom>
              <a:blipFill>
                <a:blip r:embed="rId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F0AE875-C339-4686-8832-059D37778DE2}"/>
                  </a:ext>
                </a:extLst>
              </p:cNvPr>
              <p:cNvSpPr/>
              <p:nvPr/>
            </p:nvSpPr>
            <p:spPr>
              <a:xfrm>
                <a:off x="1755837" y="4884645"/>
                <a:ext cx="4079450" cy="369332"/>
              </a:xfrm>
              <a:prstGeom prst="rect">
                <a:avLst/>
              </a:prstGeom>
            </p:spPr>
            <p:txBody>
              <a:bodyPr wrap="none">
                <a:spAutoFit/>
              </a:bodyPr>
              <a:lstStyle/>
              <a:p>
                <a14:m>
                  <m:oMath xmlns:m="http://schemas.openxmlformats.org/officeDocument/2006/math">
                    <m:func>
                      <m:funcPr>
                        <m:ctrlPr>
                          <a:rPr lang="en-US" altLang="zh-CN" i="1">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log</m:t>
                        </m:r>
                      </m:fName>
                      <m:e>
                        <m:r>
                          <a:rPr lang="en-US" altLang="zh-CN" i="1">
                            <a:solidFill>
                              <a:prstClr val="black"/>
                            </a:solidFill>
                            <a:latin typeface="Cambria Math" panose="02040503050406030204" pitchFamily="18" charset="0"/>
                          </a:rPr>
                          <m:t>𝑝</m:t>
                        </m:r>
                        <m:d>
                          <m:dPr>
                            <m:ctrlPr>
                              <a:rPr lang="en-US"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𝑦</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𝑥</m:t>
                            </m:r>
                          </m:e>
                        </m:d>
                      </m:e>
                    </m:func>
                  </m:oMath>
                </a14:m>
                <a:r>
                  <a:rPr lang="en-US" altLang="zh-CN" dirty="0"/>
                  <a:t>-</a:t>
                </a:r>
                <a:r>
                  <a:rPr lang="en-US" altLang="zh-CN" dirty="0">
                    <a:solidFill>
                      <a:prstClr val="black"/>
                    </a:solidFill>
                    <a:ea typeface="Cambria Math" panose="02040503050406030204" pitchFamily="18" charset="0"/>
                  </a:rPr>
                  <a:t>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ℒ</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𝑄</m:t>
                        </m:r>
                      </m:e>
                    </m:d>
                    <m:r>
                      <a:rPr lang="en-US" altLang="zh-CN" i="1">
                        <a:solidFill>
                          <a:prstClr val="black"/>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𝐾𝐿</m:t>
                    </m:r>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𝑧</m:t>
                    </m:r>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𝑥</m:t>
                    </m:r>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𝑧</m:t>
                    </m:r>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𝑦</m:t>
                    </m:r>
                    <m:r>
                      <a:rPr lang="en-US" altLang="zh-CN" i="1"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p:txBody>
          </p:sp>
        </mc:Choice>
        <mc:Fallback xmlns="">
          <p:sp>
            <p:nvSpPr>
              <p:cNvPr id="8" name="Rectangle 7">
                <a:extLst>
                  <a:ext uri="{FF2B5EF4-FFF2-40B4-BE49-F238E27FC236}">
                    <a16:creationId xmlns:a16="http://schemas.microsoft.com/office/drawing/2014/main" id="{9F0AE875-C339-4686-8832-059D37778DE2}"/>
                  </a:ext>
                </a:extLst>
              </p:cNvPr>
              <p:cNvSpPr>
                <a:spLocks noRot="1" noChangeAspect="1" noMove="1" noResize="1" noEditPoints="1" noAdjustHandles="1" noChangeArrowheads="1" noChangeShapeType="1" noTextEdit="1"/>
              </p:cNvSpPr>
              <p:nvPr/>
            </p:nvSpPr>
            <p:spPr>
              <a:xfrm>
                <a:off x="1755837" y="4884645"/>
                <a:ext cx="4079450" cy="369332"/>
              </a:xfrm>
              <a:prstGeom prst="rect">
                <a:avLst/>
              </a:prstGeom>
              <a:blipFill>
                <a:blip r:embed="rId7"/>
                <a:stretch>
                  <a:fillRect l="-448" t="-8197" b="-24590"/>
                </a:stretch>
              </a:blipFill>
            </p:spPr>
            <p:txBody>
              <a:bodyPr/>
              <a:lstStyle/>
              <a:p>
                <a:r>
                  <a:rPr lang="zh-CN" altLang="en-US">
                    <a:noFill/>
                  </a:rPr>
                  <a:t> </a:t>
                </a:r>
              </a:p>
            </p:txBody>
          </p:sp>
        </mc:Fallback>
      </mc:AlternateContent>
      <p:sp>
        <p:nvSpPr>
          <p:cNvPr id="10" name="Arrow: Down 9">
            <a:extLst>
              <a:ext uri="{FF2B5EF4-FFF2-40B4-BE49-F238E27FC236}">
                <a16:creationId xmlns:a16="http://schemas.microsoft.com/office/drawing/2014/main" id="{1682D62C-CAC5-48FA-815A-BB776A13135C}"/>
              </a:ext>
            </a:extLst>
          </p:cNvPr>
          <p:cNvSpPr/>
          <p:nvPr/>
        </p:nvSpPr>
        <p:spPr>
          <a:xfrm>
            <a:off x="3531013" y="3291639"/>
            <a:ext cx="452387" cy="292746"/>
          </a:xfrm>
          <a:prstGeom prst="downArrow">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E26FB033-1B58-451B-A99E-099063A381FF}"/>
              </a:ext>
            </a:extLst>
          </p:cNvPr>
          <p:cNvSpPr/>
          <p:nvPr/>
        </p:nvSpPr>
        <p:spPr>
          <a:xfrm>
            <a:off x="3531012" y="4398771"/>
            <a:ext cx="452387" cy="292746"/>
          </a:xfrm>
          <a:prstGeom prst="downArrow">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90E0876A-3D71-49E6-ABC6-BB857875D820}"/>
              </a:ext>
            </a:extLst>
          </p:cNvPr>
          <p:cNvSpPr/>
          <p:nvPr/>
        </p:nvSpPr>
        <p:spPr>
          <a:xfrm>
            <a:off x="3531011" y="5350540"/>
            <a:ext cx="452387" cy="292746"/>
          </a:xfrm>
          <a:prstGeom prst="downArrow">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AF532C9-2158-4055-AC71-F5FC53BFF912}"/>
              </a:ext>
            </a:extLst>
          </p:cNvPr>
          <p:cNvGrpSpPr/>
          <p:nvPr/>
        </p:nvGrpSpPr>
        <p:grpSpPr>
          <a:xfrm>
            <a:off x="2980837" y="6129159"/>
            <a:ext cx="2469936" cy="646331"/>
            <a:chOff x="3049490" y="5798922"/>
            <a:chExt cx="2376125" cy="646331"/>
          </a:xfrm>
        </p:grpSpPr>
        <p:sp>
          <p:nvSpPr>
            <p:cNvPr id="34" name="TextBox 33">
              <a:extLst>
                <a:ext uri="{FF2B5EF4-FFF2-40B4-BE49-F238E27FC236}">
                  <a16:creationId xmlns:a16="http://schemas.microsoft.com/office/drawing/2014/main" id="{3F8BA17A-8C4B-4DD8-BE0F-F135F7F9C3BD}"/>
                </a:ext>
              </a:extLst>
            </p:cNvPr>
            <p:cNvSpPr txBox="1"/>
            <p:nvPr/>
          </p:nvSpPr>
          <p:spPr>
            <a:xfrm>
              <a:off x="3049490" y="5798922"/>
              <a:ext cx="937260" cy="646331"/>
            </a:xfrm>
            <a:prstGeom prst="rect">
              <a:avLst/>
            </a:prstGeom>
            <a:noFill/>
          </p:spPr>
          <p:txBody>
            <a:bodyPr wrap="square" rtlCol="0">
              <a:spAutoFit/>
            </a:bodyPr>
            <a:lstStyle/>
            <a:p>
              <a:r>
                <a:rPr lang="en-US" altLang="zh-CN" b="1" dirty="0">
                  <a:solidFill>
                    <a:schemeClr val="accent6">
                      <a:lumMod val="75000"/>
                    </a:schemeClr>
                  </a:solidFill>
                </a:rPr>
                <a:t>M-step</a:t>
              </a:r>
              <a:endParaRPr lang="zh-CN" altLang="en-US" b="1" dirty="0">
                <a:solidFill>
                  <a:schemeClr val="accent6">
                    <a:lumMod val="75000"/>
                  </a:schemeClr>
                </a:solidFill>
              </a:endParaRPr>
            </a:p>
          </p:txBody>
        </p:sp>
        <p:sp>
          <p:nvSpPr>
            <p:cNvPr id="36" name="TextBox 35">
              <a:extLst>
                <a:ext uri="{FF2B5EF4-FFF2-40B4-BE49-F238E27FC236}">
                  <a16:creationId xmlns:a16="http://schemas.microsoft.com/office/drawing/2014/main" id="{028E399B-CEBA-4E64-A6DE-F9B887766ECF}"/>
                </a:ext>
              </a:extLst>
            </p:cNvPr>
            <p:cNvSpPr txBox="1"/>
            <p:nvPr/>
          </p:nvSpPr>
          <p:spPr>
            <a:xfrm>
              <a:off x="4488355" y="5802220"/>
              <a:ext cx="937260" cy="369935"/>
            </a:xfrm>
            <a:prstGeom prst="rect">
              <a:avLst/>
            </a:prstGeom>
            <a:noFill/>
          </p:spPr>
          <p:txBody>
            <a:bodyPr wrap="square" rtlCol="0">
              <a:spAutoFit/>
            </a:bodyPr>
            <a:lstStyle/>
            <a:p>
              <a:r>
                <a:rPr lang="en-US" altLang="zh-CN" b="1" dirty="0">
                  <a:solidFill>
                    <a:srgbClr val="C00000"/>
                  </a:solidFill>
                </a:rPr>
                <a:t>E-step</a:t>
              </a:r>
              <a:endParaRPr lang="zh-CN" altLang="en-US" b="1" dirty="0">
                <a:solidFill>
                  <a:srgbClr val="C00000"/>
                </a:solidFill>
              </a:endParaRPr>
            </a:p>
          </p:txBody>
        </p:sp>
      </p:grpSp>
      <p:sp>
        <p:nvSpPr>
          <p:cNvPr id="37" name="Line Callout 1 (Accent Bar) 17">
            <a:extLst>
              <a:ext uri="{FF2B5EF4-FFF2-40B4-BE49-F238E27FC236}">
                <a16:creationId xmlns:a16="http://schemas.microsoft.com/office/drawing/2014/main" id="{508204EF-68B1-4C5C-B003-5E9DF1B4D430}"/>
              </a:ext>
            </a:extLst>
          </p:cNvPr>
          <p:cNvSpPr/>
          <p:nvPr/>
        </p:nvSpPr>
        <p:spPr>
          <a:xfrm>
            <a:off x="8245540" y="1351775"/>
            <a:ext cx="3514660" cy="783771"/>
          </a:xfrm>
          <a:prstGeom prst="accentCallout1">
            <a:avLst>
              <a:gd name="adj1" fmla="val 35416"/>
              <a:gd name="adj2" fmla="val -8333"/>
              <a:gd name="adj3" fmla="val 56945"/>
              <a:gd name="adj4" fmla="val -77562"/>
            </a:avLst>
          </a:prstGeom>
          <a:ln w="12700">
            <a:solidFill>
              <a:srgbClr val="4472C4"/>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Introduce z as the hidden variable into the log </a:t>
            </a:r>
            <a:r>
              <a:rPr lang="en-US" altLang="zh-CN" dirty="0" smtClean="0"/>
              <a:t>likelihood.</a:t>
            </a:r>
            <a:endParaRPr lang="zh-CN" altLang="en-US" dirty="0"/>
          </a:p>
        </p:txBody>
      </p:sp>
      <mc:AlternateContent xmlns:mc="http://schemas.openxmlformats.org/markup-compatibility/2006" xmlns:a14="http://schemas.microsoft.com/office/drawing/2010/main">
        <mc:Choice Requires="a14">
          <p:sp>
            <p:nvSpPr>
              <p:cNvPr id="38" name="Line Callout 1 (Accent Bar) 38">
                <a:extLst>
                  <a:ext uri="{FF2B5EF4-FFF2-40B4-BE49-F238E27FC236}">
                    <a16:creationId xmlns:a16="http://schemas.microsoft.com/office/drawing/2014/main" id="{635C2FF3-6524-4CAF-BBB3-56D198A8B2EB}"/>
                  </a:ext>
                </a:extLst>
              </p:cNvPr>
              <p:cNvSpPr/>
              <p:nvPr/>
            </p:nvSpPr>
            <p:spPr>
              <a:xfrm>
                <a:off x="8245540" y="2394549"/>
                <a:ext cx="3416713" cy="783771"/>
              </a:xfrm>
              <a:prstGeom prst="accentCallout1">
                <a:avLst>
                  <a:gd name="adj1" fmla="val 50568"/>
                  <a:gd name="adj2" fmla="val -8681"/>
                  <a:gd name="adj3" fmla="val 6594"/>
                  <a:gd name="adj4" fmla="val -76285"/>
                </a:avLst>
              </a:prstGeom>
              <a:ln>
                <a:solidFill>
                  <a:srgbClr val="4472C4"/>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Use Jessen inequality to find the lower-bound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ℒ</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𝑄</m:t>
                    </m:r>
                    <m:r>
                      <a:rPr lang="en-US" altLang="zh-CN" i="1">
                        <a:solidFill>
                          <a:prstClr val="black"/>
                        </a:solidFill>
                        <a:latin typeface="Cambria Math" panose="02040503050406030204" pitchFamily="18" charset="0"/>
                        <a:ea typeface="Cambria Math" panose="02040503050406030204" pitchFamily="18" charset="0"/>
                      </a:rPr>
                      <m:t>)</m:t>
                    </m:r>
                  </m:oMath>
                </a14:m>
                <a:r>
                  <a:rPr lang="en-US" altLang="zh-CN" dirty="0" smtClean="0"/>
                  <a:t>.</a:t>
                </a:r>
                <a:endParaRPr lang="en-US" altLang="zh-CN" dirty="0"/>
              </a:p>
            </p:txBody>
          </p:sp>
        </mc:Choice>
        <mc:Fallback xmlns="">
          <p:sp>
            <p:nvSpPr>
              <p:cNvPr id="38" name="Line Callout 1 (Accent Bar) 38">
                <a:extLst>
                  <a:ext uri="{FF2B5EF4-FFF2-40B4-BE49-F238E27FC236}">
                    <a16:creationId xmlns:a16="http://schemas.microsoft.com/office/drawing/2014/main" id="{635C2FF3-6524-4CAF-BBB3-56D198A8B2EB}"/>
                  </a:ext>
                </a:extLst>
              </p:cNvPr>
              <p:cNvSpPr>
                <a:spLocks noRot="1" noChangeAspect="1" noMove="1" noResize="1" noEditPoints="1" noAdjustHandles="1" noChangeArrowheads="1" noChangeShapeType="1" noTextEdit="1"/>
              </p:cNvSpPr>
              <p:nvPr/>
            </p:nvSpPr>
            <p:spPr>
              <a:xfrm>
                <a:off x="8245540" y="2394549"/>
                <a:ext cx="3416713" cy="783771"/>
              </a:xfrm>
              <a:prstGeom prst="accentCallout1">
                <a:avLst>
                  <a:gd name="adj1" fmla="val 50568"/>
                  <a:gd name="adj2" fmla="val -8681"/>
                  <a:gd name="adj3" fmla="val 6594"/>
                  <a:gd name="adj4" fmla="val -76285"/>
                </a:avLst>
              </a:prstGeom>
              <a:blipFill>
                <a:blip r:embed="rId8"/>
                <a:stretch>
                  <a:fillRect r="-303"/>
                </a:stretch>
              </a:blipFill>
              <a:ln>
                <a:solidFill>
                  <a:srgbClr val="4472C4"/>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Line Callout 1 (Accent Bar) 39">
                <a:extLst>
                  <a:ext uri="{FF2B5EF4-FFF2-40B4-BE49-F238E27FC236}">
                    <a16:creationId xmlns:a16="http://schemas.microsoft.com/office/drawing/2014/main" id="{2939BAF0-4713-4E9B-B1FE-43BE7E3267D6}"/>
                  </a:ext>
                </a:extLst>
              </p:cNvPr>
              <p:cNvSpPr/>
              <p:nvPr/>
            </p:nvSpPr>
            <p:spPr>
              <a:xfrm>
                <a:off x="8245539" y="3446837"/>
                <a:ext cx="3514661" cy="783771"/>
              </a:xfrm>
              <a:prstGeom prst="accentCallout1">
                <a:avLst>
                  <a:gd name="adj1" fmla="val 24811"/>
                  <a:gd name="adj2" fmla="val -8333"/>
                  <a:gd name="adj3" fmla="val -12754"/>
                  <a:gd name="adj4" fmla="val -59637"/>
                </a:avLst>
              </a:prstGeom>
              <a:ln>
                <a:solidFill>
                  <a:srgbClr val="4472C4"/>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smtClean="0"/>
                  <a:t>Choose a posterior distribution of </a:t>
                </a:r>
                <a14:m>
                  <m:oMath xmlns:m="http://schemas.openxmlformats.org/officeDocument/2006/math">
                    <m:r>
                      <a:rPr lang="en-US" altLang="zh-CN" i="1">
                        <a:solidFill>
                          <a:prstClr val="black"/>
                        </a:solidFill>
                        <a:latin typeface="Cambria Math" panose="02040503050406030204" pitchFamily="18" charset="0"/>
                      </a:rPr>
                      <m:t>𝑧</m:t>
                    </m:r>
                  </m:oMath>
                </a14:m>
                <a:r>
                  <a:rPr lang="en-US" altLang="zh-CN" dirty="0"/>
                  <a:t> as </a:t>
                </a:r>
                <a14:m>
                  <m:oMath xmlns:m="http://schemas.openxmlformats.org/officeDocument/2006/math">
                    <m:r>
                      <a:rPr lang="en-US" altLang="zh-CN" i="1">
                        <a:solidFill>
                          <a:schemeClr val="tx1"/>
                        </a:solidFill>
                        <a:latin typeface="Cambria Math" panose="02040503050406030204" pitchFamily="18" charset="0"/>
                      </a:rPr>
                      <m:t>𝑝</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e>
                        <m:r>
                          <a:rPr lang="en-US" altLang="zh-CN" i="1">
                            <a:solidFill>
                              <a:schemeClr val="tx1"/>
                            </a:solidFill>
                            <a:latin typeface="Cambria Math" panose="02040503050406030204" pitchFamily="18" charset="0"/>
                          </a:rPr>
                          <m:t>𝑥</m:t>
                        </m:r>
                      </m:e>
                    </m:d>
                  </m:oMath>
                </a14:m>
                <a:r>
                  <a:rPr lang="en-US" altLang="zh-CN" dirty="0" smtClean="0"/>
                  <a:t>.</a:t>
                </a:r>
                <a:endParaRPr lang="en-US" altLang="zh-CN" dirty="0"/>
              </a:p>
            </p:txBody>
          </p:sp>
        </mc:Choice>
        <mc:Fallback xmlns="">
          <p:sp>
            <p:nvSpPr>
              <p:cNvPr id="42" name="Line Callout 1 (Accent Bar) 39">
                <a:extLst>
                  <a:ext uri="{FF2B5EF4-FFF2-40B4-BE49-F238E27FC236}">
                    <a16:creationId xmlns:a16="http://schemas.microsoft.com/office/drawing/2014/main" id="{2939BAF0-4713-4E9B-B1FE-43BE7E3267D6}"/>
                  </a:ext>
                </a:extLst>
              </p:cNvPr>
              <p:cNvSpPr>
                <a:spLocks noRot="1" noChangeAspect="1" noMove="1" noResize="1" noEditPoints="1" noAdjustHandles="1" noChangeArrowheads="1" noChangeShapeType="1" noTextEdit="1"/>
              </p:cNvSpPr>
              <p:nvPr/>
            </p:nvSpPr>
            <p:spPr>
              <a:xfrm>
                <a:off x="8245539" y="3446837"/>
                <a:ext cx="3514661" cy="783771"/>
              </a:xfrm>
              <a:prstGeom prst="accentCallout1">
                <a:avLst>
                  <a:gd name="adj1" fmla="val 24811"/>
                  <a:gd name="adj2" fmla="val -8333"/>
                  <a:gd name="adj3" fmla="val -12754"/>
                  <a:gd name="adj4" fmla="val -59637"/>
                </a:avLst>
              </a:prstGeom>
              <a:blipFill>
                <a:blip r:embed="rId9"/>
                <a:stretch>
                  <a:fillRect r="-1520"/>
                </a:stretch>
              </a:blipFill>
              <a:ln>
                <a:solidFill>
                  <a:srgbClr val="4472C4"/>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Line Callout 1 (Accent Bar) 40">
                <a:extLst>
                  <a:ext uri="{FF2B5EF4-FFF2-40B4-BE49-F238E27FC236}">
                    <a16:creationId xmlns:a16="http://schemas.microsoft.com/office/drawing/2014/main" id="{95F4CBE6-361E-4D18-A8FD-DC6DCE202DBC}"/>
                  </a:ext>
                </a:extLst>
              </p:cNvPr>
              <p:cNvSpPr/>
              <p:nvPr/>
            </p:nvSpPr>
            <p:spPr>
              <a:xfrm>
                <a:off x="8245539" y="4489611"/>
                <a:ext cx="3514661" cy="1608848"/>
              </a:xfrm>
              <a:prstGeom prst="accentCallout1">
                <a:avLst>
                  <a:gd name="adj1" fmla="val 49751"/>
                  <a:gd name="adj2" fmla="val -8034"/>
                  <a:gd name="adj3" fmla="val 88404"/>
                  <a:gd name="adj4" fmla="val -69781"/>
                </a:avLst>
              </a:prstGeom>
              <a:ln>
                <a:solidFill>
                  <a:srgbClr val="4472C4"/>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Decompose the log likelihood into two parts. </a:t>
                </a:r>
              </a:p>
              <a:p>
                <a:pPr marL="285750" indent="-285750">
                  <a:buFont typeface="Arial" panose="020B0604020202020204" pitchFamily="34" charset="0"/>
                  <a:buChar char="•"/>
                </a:pPr>
                <a:r>
                  <a:rPr lang="en-US" altLang="zh-CN" dirty="0"/>
                  <a:t>In M-step, maximize the </a:t>
                </a:r>
                <a:r>
                  <a:rPr lang="en-US" altLang="zh-CN" b="1" dirty="0">
                    <a:solidFill>
                      <a:schemeClr val="accent6">
                        <a:lumMod val="75000"/>
                      </a:schemeClr>
                    </a:solidFill>
                  </a:rPr>
                  <a:t>lower-bound</a:t>
                </a:r>
                <a:r>
                  <a:rPr lang="en-US" altLang="zh-CN" dirty="0"/>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ℒ</m:t>
                    </m:r>
                    <m:d>
                      <m:dPr>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𝑄</m:t>
                        </m:r>
                      </m:e>
                    </m:d>
                  </m:oMath>
                </a14:m>
                <a:r>
                  <a:rPr lang="en-US" altLang="zh-CN" dirty="0">
                    <a:solidFill>
                      <a:schemeClr val="tx1"/>
                    </a:solidFill>
                  </a:rPr>
                  <a:t>. </a:t>
                </a:r>
                <a:endParaRPr lang="en-US" altLang="zh-CN" dirty="0"/>
              </a:p>
              <a:p>
                <a:pPr marL="285750" indent="-285750">
                  <a:buFont typeface="Arial" panose="020B0604020202020204" pitchFamily="34" charset="0"/>
                  <a:buChar char="•"/>
                </a:pPr>
                <a:r>
                  <a:rPr lang="en-US" altLang="zh-CN" dirty="0"/>
                  <a:t>In E-step, minimize the </a:t>
                </a:r>
                <a:r>
                  <a:rPr lang="en-US" altLang="zh-CN" b="1" dirty="0">
                    <a:solidFill>
                      <a:srgbClr val="C00000"/>
                    </a:solidFill>
                  </a:rPr>
                  <a:t>gap</a:t>
                </a:r>
                <a:r>
                  <a:rPr lang="en-US" altLang="zh-CN" dirty="0"/>
                  <a:t> between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ℒ</m:t>
                    </m:r>
                    <m:d>
                      <m:dPr>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𝑄</m:t>
                        </m:r>
                      </m:e>
                    </m:d>
                  </m:oMath>
                </a14:m>
                <a:r>
                  <a:rPr lang="en-US" altLang="zh-CN" dirty="0"/>
                  <a:t> and </a:t>
                </a:r>
                <a14:m>
                  <m:oMath xmlns:m="http://schemas.openxmlformats.org/officeDocument/2006/math">
                    <m:func>
                      <m:funcPr>
                        <m:ctrlPr>
                          <a:rPr lang="en-US" altLang="zh-CN" i="1">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log</m:t>
                        </m:r>
                      </m:fName>
                      <m:e>
                        <m:r>
                          <a:rPr lang="en-US" altLang="zh-CN" i="1">
                            <a:solidFill>
                              <a:prstClr val="black"/>
                            </a:solidFill>
                            <a:latin typeface="Cambria Math" panose="02040503050406030204" pitchFamily="18" charset="0"/>
                          </a:rPr>
                          <m:t>𝑝</m:t>
                        </m:r>
                        <m:d>
                          <m:dPr>
                            <m:ctrlPr>
                              <a:rPr lang="en-US"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𝑦</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𝑥</m:t>
                            </m:r>
                          </m:e>
                        </m:d>
                      </m:e>
                    </m:func>
                  </m:oMath>
                </a14:m>
                <a:r>
                  <a:rPr lang="en-US" altLang="zh-CN" dirty="0"/>
                  <a:t>.</a:t>
                </a:r>
              </a:p>
            </p:txBody>
          </p:sp>
        </mc:Choice>
        <mc:Fallback xmlns="">
          <p:sp>
            <p:nvSpPr>
              <p:cNvPr id="43" name="Line Callout 1 (Accent Bar) 40">
                <a:extLst>
                  <a:ext uri="{FF2B5EF4-FFF2-40B4-BE49-F238E27FC236}">
                    <a16:creationId xmlns:a16="http://schemas.microsoft.com/office/drawing/2014/main" id="{95F4CBE6-361E-4D18-A8FD-DC6DCE202DBC}"/>
                  </a:ext>
                </a:extLst>
              </p:cNvPr>
              <p:cNvSpPr>
                <a:spLocks noRot="1" noChangeAspect="1" noMove="1" noResize="1" noEditPoints="1" noAdjustHandles="1" noChangeArrowheads="1" noChangeShapeType="1" noTextEdit="1"/>
              </p:cNvSpPr>
              <p:nvPr/>
            </p:nvSpPr>
            <p:spPr>
              <a:xfrm>
                <a:off x="8245539" y="4489611"/>
                <a:ext cx="3514661" cy="1608848"/>
              </a:xfrm>
              <a:prstGeom prst="accentCallout1">
                <a:avLst>
                  <a:gd name="adj1" fmla="val 49751"/>
                  <a:gd name="adj2" fmla="val -8034"/>
                  <a:gd name="adj3" fmla="val 88404"/>
                  <a:gd name="adj4" fmla="val -69781"/>
                </a:avLst>
              </a:prstGeom>
              <a:blipFill>
                <a:blip r:embed="rId10"/>
                <a:stretch>
                  <a:fillRect t="-2857" b="-6786"/>
                </a:stretch>
              </a:blipFill>
              <a:ln>
                <a:solidFill>
                  <a:srgbClr val="4472C4"/>
                </a:solidFill>
              </a:ln>
            </p:spPr>
            <p:txBody>
              <a:bodyPr/>
              <a:lstStyle/>
              <a:p>
                <a:r>
                  <a:rPr lang="zh-CN" altLang="en-US">
                    <a:noFill/>
                  </a:rPr>
                  <a:t> </a:t>
                </a:r>
              </a:p>
            </p:txBody>
          </p:sp>
        </mc:Fallback>
      </mc:AlternateContent>
      <p:cxnSp>
        <p:nvCxnSpPr>
          <p:cNvPr id="20" name="Straight Connector 19">
            <a:extLst>
              <a:ext uri="{FF2B5EF4-FFF2-40B4-BE49-F238E27FC236}">
                <a16:creationId xmlns:a16="http://schemas.microsoft.com/office/drawing/2014/main" id="{E92E1AA6-2B49-48D7-815B-12C9FCD75942}"/>
              </a:ext>
            </a:extLst>
          </p:cNvPr>
          <p:cNvCxnSpPr>
            <a:cxnSpLocks/>
          </p:cNvCxnSpPr>
          <p:nvPr/>
        </p:nvCxnSpPr>
        <p:spPr>
          <a:xfrm>
            <a:off x="6102350" y="321534"/>
            <a:ext cx="752137"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2E1AA6-2B49-48D7-815B-12C9FCD75942}"/>
              </a:ext>
            </a:extLst>
          </p:cNvPr>
          <p:cNvCxnSpPr>
            <a:cxnSpLocks/>
          </p:cNvCxnSpPr>
          <p:nvPr/>
        </p:nvCxnSpPr>
        <p:spPr>
          <a:xfrm>
            <a:off x="6854487" y="321534"/>
            <a:ext cx="771863"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2E1AA6-2B49-48D7-815B-12C9FCD75942}"/>
              </a:ext>
            </a:extLst>
          </p:cNvPr>
          <p:cNvCxnSpPr>
            <a:cxnSpLocks/>
          </p:cNvCxnSpPr>
          <p:nvPr/>
        </p:nvCxnSpPr>
        <p:spPr>
          <a:xfrm>
            <a:off x="7620000" y="321534"/>
            <a:ext cx="771863"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2E1AA6-2B49-48D7-815B-12C9FCD75942}"/>
              </a:ext>
            </a:extLst>
          </p:cNvPr>
          <p:cNvCxnSpPr>
            <a:cxnSpLocks/>
          </p:cNvCxnSpPr>
          <p:nvPr/>
        </p:nvCxnSpPr>
        <p:spPr>
          <a:xfrm>
            <a:off x="8385513" y="321534"/>
            <a:ext cx="752137"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1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up)">
                                      <p:cBhvr>
                                        <p:cTn id="42" dur="500"/>
                                        <p:tgtEl>
                                          <p:spTgt spid="28"/>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8" grpId="0"/>
      <p:bldP spid="10" grpId="0" animBg="1"/>
      <p:bldP spid="26" grpId="0" animBg="1"/>
      <p:bldP spid="28" grpId="0" animBg="1"/>
      <p:bldP spid="37" grpId="0" animBg="1"/>
      <p:bldP spid="38"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Generalized EM Training</a:t>
            </a:r>
          </a:p>
        </p:txBody>
      </p:sp>
      <p:graphicFrame>
        <p:nvGraphicFramePr>
          <p:cNvPr id="54" name="Table 53">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3881695869"/>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Related Work</a:t>
                      </a:r>
                      <a:endParaRPr lang="en-US" sz="1400" dirty="0"/>
                    </a:p>
                  </a:txBody>
                  <a:tcPr>
                    <a:solidFill>
                      <a:srgbClr val="B4C7E7"/>
                    </a:solidFill>
                  </a:tcPr>
                </a:tc>
                <a:tc>
                  <a:txBody>
                    <a:bodyPr/>
                    <a:lstStyle/>
                    <a:p>
                      <a:pPr algn="ctr"/>
                      <a:r>
                        <a:rPr lang="en-US" sz="1400" dirty="0"/>
                        <a:t>Method</a:t>
                      </a:r>
                    </a:p>
                  </a:txBody>
                  <a:tcPr>
                    <a:solidFill>
                      <a:srgbClr val="4472C4"/>
                    </a:solidFill>
                  </a:tcPr>
                </a:tc>
                <a:tc>
                  <a:txBody>
                    <a:bodyPr/>
                    <a:lstStyle/>
                    <a:p>
                      <a:pPr algn="ctr"/>
                      <a:r>
                        <a:rPr lang="en-US" sz="1400" dirty="0"/>
                        <a:t>Experiment</a:t>
                      </a:r>
                    </a:p>
                  </a:txBody>
                  <a:tcPr>
                    <a:solidFill>
                      <a:srgbClr val="B4C7E7"/>
                    </a:solidFill>
                  </a:tcPr>
                </a:tc>
                <a:extLst>
                  <a:ext uri="{0D108BD9-81ED-4DB2-BD59-A6C34878D82A}">
                    <a16:rowId xmlns:a16="http://schemas.microsoft.com/office/drawing/2014/main" val="3821368398"/>
                  </a:ext>
                </a:extLst>
              </a:tr>
            </a:tbl>
          </a:graphicData>
        </a:graphic>
      </p:graphicFrame>
      <p:cxnSp>
        <p:nvCxnSpPr>
          <p:cNvPr id="59" name="Straight Connector 58">
            <a:extLst>
              <a:ext uri="{FF2B5EF4-FFF2-40B4-BE49-F238E27FC236}">
                <a16:creationId xmlns:a16="http://schemas.microsoft.com/office/drawing/2014/main" id="{E92E1AA6-2B49-48D7-815B-12C9FCD75942}"/>
              </a:ext>
            </a:extLst>
          </p:cNvPr>
          <p:cNvCxnSpPr>
            <a:cxnSpLocks/>
          </p:cNvCxnSpPr>
          <p:nvPr/>
        </p:nvCxnSpPr>
        <p:spPr>
          <a:xfrm>
            <a:off x="6102350" y="321534"/>
            <a:ext cx="752137"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2E1AA6-2B49-48D7-815B-12C9FCD75942}"/>
              </a:ext>
            </a:extLst>
          </p:cNvPr>
          <p:cNvCxnSpPr>
            <a:cxnSpLocks/>
          </p:cNvCxnSpPr>
          <p:nvPr/>
        </p:nvCxnSpPr>
        <p:spPr>
          <a:xfrm>
            <a:off x="6854487" y="321534"/>
            <a:ext cx="771863"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2E1AA6-2B49-48D7-815B-12C9FCD75942}"/>
              </a:ext>
            </a:extLst>
          </p:cNvPr>
          <p:cNvCxnSpPr>
            <a:cxnSpLocks/>
          </p:cNvCxnSpPr>
          <p:nvPr/>
        </p:nvCxnSpPr>
        <p:spPr>
          <a:xfrm>
            <a:off x="7620000" y="321534"/>
            <a:ext cx="771863"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2E1AA6-2B49-48D7-815B-12C9FCD75942}"/>
              </a:ext>
            </a:extLst>
          </p:cNvPr>
          <p:cNvCxnSpPr>
            <a:cxnSpLocks/>
          </p:cNvCxnSpPr>
          <p:nvPr/>
        </p:nvCxnSpPr>
        <p:spPr>
          <a:xfrm>
            <a:off x="8385513" y="321534"/>
            <a:ext cx="752137"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Content Placeholder 2">
                <a:extLst>
                  <a:ext uri="{FF2B5EF4-FFF2-40B4-BE49-F238E27FC236}">
                    <a16:creationId xmlns:a16="http://schemas.microsoft.com/office/drawing/2014/main" id="{5802B6B5-83B9-496A-B365-75C5817C4476}"/>
                  </a:ext>
                </a:extLst>
              </p:cNvPr>
              <p:cNvSpPr txBox="1">
                <a:spLocks/>
              </p:cNvSpPr>
              <p:nvPr/>
            </p:nvSpPr>
            <p:spPr>
              <a:xfrm>
                <a:off x="837407" y="1462088"/>
                <a:ext cx="6236079" cy="48317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latin typeface="+mj-lt"/>
                  </a:rPr>
                  <a:t>E-step: optimize </a:t>
                </a:r>
                <a14:m>
                  <m:oMath xmlns:m="http://schemas.openxmlformats.org/officeDocument/2006/math">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𝑧</m:t>
                    </m:r>
                    <m:r>
                      <a:rPr lang="en-US" sz="2200" i="1">
                        <a:latin typeface="Cambria Math" panose="02040503050406030204" pitchFamily="18" charset="0"/>
                      </a:rPr>
                      <m:t>|</m:t>
                    </m:r>
                    <m:r>
                      <a:rPr lang="en-US" sz="2200" i="1">
                        <a:latin typeface="Cambria Math" panose="02040503050406030204" pitchFamily="18" charset="0"/>
                      </a:rPr>
                      <m:t>𝑥</m:t>
                    </m:r>
                    <m:r>
                      <a:rPr lang="en-US" sz="2200" b="0" i="1" smtClean="0">
                        <a:latin typeface="Cambria Math" panose="02040503050406030204" pitchFamily="18" charset="0"/>
                      </a:rPr>
                      <m:t>)</m:t>
                    </m:r>
                  </m:oMath>
                </a14:m>
                <a:r>
                  <a:rPr lang="en-US" sz="2200" dirty="0">
                    <a:latin typeface="+mj-lt"/>
                  </a:rPr>
                  <a:t> by finding a lower bound.</a:t>
                </a:r>
              </a:p>
              <a:p>
                <a:pPr lvl="1"/>
                <a:endParaRPr lang="en-US" sz="1800" dirty="0">
                  <a:latin typeface="+mj-lt"/>
                </a:endParaRPr>
              </a:p>
              <a:p>
                <a:pPr lvl="1"/>
                <a:endParaRPr lang="en-US" sz="1800" dirty="0">
                  <a:latin typeface="+mj-lt"/>
                </a:endParaRPr>
              </a:p>
              <a:p>
                <a:pPr lvl="1"/>
                <a:endParaRPr lang="en-US" sz="1800" dirty="0">
                  <a:latin typeface="+mj-lt"/>
                </a:endParaRPr>
              </a:p>
              <a:p>
                <a:pPr lvl="1"/>
                <a:r>
                  <a:rPr lang="en-US" sz="1800" dirty="0">
                    <a:latin typeface="+mj-lt"/>
                  </a:rPr>
                  <a:t>Leverage </a:t>
                </a: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𝑧</m:t>
                        </m:r>
                      </m:e>
                      <m:e>
                        <m:r>
                          <a:rPr lang="en-US" sz="1800" i="1">
                            <a:latin typeface="Cambria Math" panose="02040503050406030204" pitchFamily="18" charset="0"/>
                          </a:rPr>
                          <m:t>𝑦</m:t>
                        </m:r>
                      </m:e>
                    </m:d>
                  </m:oMath>
                </a14:m>
                <a:r>
                  <a:rPr lang="en-US" sz="1800" dirty="0">
                    <a:latin typeface="+mj-lt"/>
                  </a:rPr>
                  <a:t> to update </a:t>
                </a: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𝑧</m:t>
                        </m:r>
                      </m:e>
                      <m:e>
                        <m:r>
                          <a:rPr lang="en-US" sz="1800" i="1">
                            <a:latin typeface="Cambria Math" panose="02040503050406030204" pitchFamily="18" charset="0"/>
                          </a:rPr>
                          <m:t>𝑥</m:t>
                        </m:r>
                      </m:e>
                    </m:d>
                  </m:oMath>
                </a14:m>
                <a:r>
                  <a:rPr lang="en-US" sz="1800" dirty="0">
                    <a:latin typeface="+mj-lt"/>
                  </a:rPr>
                  <a:t> by maximizing the agreement of </a:t>
                </a:r>
                <a14:m>
                  <m:oMath xmlns:m="http://schemas.openxmlformats.org/officeDocument/2006/math">
                    <m:r>
                      <a:rPr lang="en-US" sz="1800" i="1">
                        <a:latin typeface="Cambria Math" panose="02040503050406030204" pitchFamily="18" charset="0"/>
                      </a:rPr>
                      <m:t>𝑧</m:t>
                    </m:r>
                  </m:oMath>
                </a14:m>
                <a:r>
                  <a:rPr lang="en-US" sz="1800" dirty="0">
                    <a:latin typeface="+mj-lt"/>
                  </a:rPr>
                  <a:t> generated from </a:t>
                </a:r>
                <a14:m>
                  <m:oMath xmlns:m="http://schemas.openxmlformats.org/officeDocument/2006/math">
                    <m:r>
                      <a:rPr lang="en-US" sz="1800" i="1">
                        <a:latin typeface="Cambria Math" panose="02040503050406030204" pitchFamily="18" charset="0"/>
                      </a:rPr>
                      <m:t>𝑥</m:t>
                    </m:r>
                  </m:oMath>
                </a14:m>
                <a:r>
                  <a:rPr lang="en-US" sz="1800" dirty="0">
                    <a:latin typeface="+mj-lt"/>
                  </a:rPr>
                  <a:t> and </a:t>
                </a:r>
                <a14:m>
                  <m:oMath xmlns:m="http://schemas.openxmlformats.org/officeDocument/2006/math">
                    <m:r>
                      <a:rPr lang="en-US" sz="1800" b="0" i="1" smtClean="0">
                        <a:latin typeface="Cambria Math" panose="02040503050406030204" pitchFamily="18" charset="0"/>
                      </a:rPr>
                      <m:t>𝑦</m:t>
                    </m:r>
                  </m:oMath>
                </a14:m>
                <a:r>
                  <a:rPr lang="en-US" sz="1800" dirty="0" smtClean="0">
                    <a:latin typeface="+mj-lt"/>
                  </a:rPr>
                  <a:t>.</a:t>
                </a:r>
                <a:endParaRPr lang="en-US" sz="1800" dirty="0">
                  <a:latin typeface="+mj-lt"/>
                </a:endParaRPr>
              </a:p>
              <a:p>
                <a:pPr marL="457200" lvl="1" indent="0">
                  <a:buNone/>
                </a:pPr>
                <a:endParaRPr lang="en-US" sz="1800" dirty="0">
                  <a:latin typeface="+mj-lt"/>
                </a:endParaRPr>
              </a:p>
              <a:p>
                <a:r>
                  <a:rPr lang="en-US" sz="2200" dirty="0">
                    <a:latin typeface="+mj-lt"/>
                  </a:rPr>
                  <a:t>M-step: optimize </a:t>
                </a:r>
                <a14:m>
                  <m:oMath xmlns:m="http://schemas.openxmlformats.org/officeDocument/2006/math">
                    <m:r>
                      <a:rPr lang="en-US" sz="2200" i="1">
                        <a:latin typeface="Cambria Math" panose="02040503050406030204" pitchFamily="18" charset="0"/>
                      </a:rPr>
                      <m:t>𝑝</m:t>
                    </m:r>
                    <m:r>
                      <a:rPr lang="en-US" sz="2200" i="1">
                        <a:latin typeface="Cambria Math" panose="02040503050406030204" pitchFamily="18" charset="0"/>
                      </a:rPr>
                      <m:t>(</m:t>
                    </m:r>
                    <m:r>
                      <a:rPr lang="en-US" sz="2200" b="0" i="1" smtClean="0">
                        <a:latin typeface="Cambria Math" panose="02040503050406030204" pitchFamily="18" charset="0"/>
                      </a:rPr>
                      <m:t>𝑦</m:t>
                    </m:r>
                    <m:r>
                      <a:rPr lang="en-US" sz="2200" i="1">
                        <a:latin typeface="Cambria Math" panose="02040503050406030204" pitchFamily="18" charset="0"/>
                      </a:rPr>
                      <m:t>|</m:t>
                    </m:r>
                    <m:r>
                      <a:rPr lang="en-US" sz="2200" b="0" i="1" smtClean="0">
                        <a:latin typeface="Cambria Math" panose="02040503050406030204" pitchFamily="18" charset="0"/>
                      </a:rPr>
                      <m:t>𝑧</m:t>
                    </m:r>
                    <m:r>
                      <a:rPr lang="en-US" sz="2200" i="1">
                        <a:latin typeface="Cambria Math" panose="02040503050406030204" pitchFamily="18" charset="0"/>
                      </a:rPr>
                      <m:t>)</m:t>
                    </m:r>
                  </m:oMath>
                </a14:m>
                <a:r>
                  <a:rPr lang="en-US" sz="2200" dirty="0">
                    <a:latin typeface="+mj-lt"/>
                  </a:rPr>
                  <a:t> by maximizing the </a:t>
                </a:r>
                <a:r>
                  <a:rPr lang="en-US" altLang="zh-CN" sz="2200" dirty="0" smtClean="0">
                    <a:latin typeface="+mj-lt"/>
                  </a:rPr>
                  <a:t>lower-</a:t>
                </a:r>
                <a:r>
                  <a:rPr lang="en-US" altLang="zh-CN" sz="2200" dirty="0">
                    <a:latin typeface="+mj-lt"/>
                  </a:rPr>
                  <a:t>b</a:t>
                </a:r>
                <a:r>
                  <a:rPr lang="en-US" altLang="zh-CN" sz="2200" dirty="0" smtClean="0">
                    <a:latin typeface="+mj-lt"/>
                  </a:rPr>
                  <a:t>ound</a:t>
                </a:r>
                <a:r>
                  <a:rPr lang="en-US" sz="2200" dirty="0" smtClean="0">
                    <a:latin typeface="+mj-lt"/>
                  </a:rPr>
                  <a:t>.</a:t>
                </a:r>
                <a:endParaRPr lang="en-US" sz="2200" dirty="0">
                  <a:latin typeface="+mj-lt"/>
                </a:endParaRPr>
              </a:p>
              <a:p>
                <a:pPr lvl="1"/>
                <a:endParaRPr lang="en-US" sz="1800" dirty="0">
                  <a:latin typeface="+mj-lt"/>
                </a:endParaRPr>
              </a:p>
              <a:p>
                <a:pPr lvl="1"/>
                <a:endParaRPr lang="en-US" sz="1800" dirty="0">
                  <a:latin typeface="+mj-lt"/>
                </a:endParaRPr>
              </a:p>
              <a:p>
                <a:pPr lvl="1"/>
                <a:endParaRPr lang="en-US" sz="1800" dirty="0">
                  <a:latin typeface="+mj-lt"/>
                </a:endParaRPr>
              </a:p>
              <a:p>
                <a:pPr lvl="1"/>
                <a:r>
                  <a:rPr lang="en-US" sz="1800" dirty="0">
                    <a:latin typeface="+mj-lt"/>
                  </a:rPr>
                  <a:t>Leverage </a:t>
                </a:r>
                <a14:m>
                  <m:oMath xmlns:m="http://schemas.openxmlformats.org/officeDocument/2006/math">
                    <m:r>
                      <a:rPr lang="en-US" sz="1800">
                        <a:latin typeface="Cambria Math" panose="02040503050406030204" pitchFamily="18" charset="0"/>
                      </a:rPr>
                      <m:t>𝑝</m:t>
                    </m:r>
                    <m:d>
                      <m:dPr>
                        <m:ctrlPr>
                          <a:rPr lang="en-US" sz="1800" i="1">
                            <a:latin typeface="Cambria Math" panose="02040503050406030204" pitchFamily="18" charset="0"/>
                          </a:rPr>
                        </m:ctrlPr>
                      </m:dPr>
                      <m:e>
                        <m:r>
                          <a:rPr lang="en-US" sz="1800">
                            <a:latin typeface="Cambria Math" panose="02040503050406030204" pitchFamily="18" charset="0"/>
                          </a:rPr>
                          <m:t>𝑧</m:t>
                        </m:r>
                      </m:e>
                      <m:e>
                        <m:r>
                          <a:rPr lang="en-US" sz="1800">
                            <a:latin typeface="Cambria Math" panose="02040503050406030204" pitchFamily="18" charset="0"/>
                          </a:rPr>
                          <m:t>𝑥</m:t>
                        </m:r>
                      </m:e>
                    </m:d>
                  </m:oMath>
                </a14:m>
                <a:r>
                  <a:rPr lang="en-US" sz="1800" dirty="0">
                    <a:latin typeface="+mj-lt"/>
                  </a:rPr>
                  <a:t> to update </a:t>
                </a:r>
                <a14:m>
                  <m:oMath xmlns:m="http://schemas.openxmlformats.org/officeDocument/2006/math">
                    <m:r>
                      <a:rPr lang="en-US" sz="1800">
                        <a:latin typeface="Cambria Math" panose="02040503050406030204" pitchFamily="18" charset="0"/>
                      </a:rPr>
                      <m:t>𝑝</m:t>
                    </m:r>
                    <m:d>
                      <m:dPr>
                        <m:ctrlPr>
                          <a:rPr lang="en-US" sz="1800" i="1">
                            <a:latin typeface="Cambria Math" panose="02040503050406030204" pitchFamily="18" charset="0"/>
                          </a:rPr>
                        </m:ctrlPr>
                      </m:dPr>
                      <m:e>
                        <m:r>
                          <a:rPr lang="en-US" altLang="zh-CN" sz="1800">
                            <a:latin typeface="Cambria Math" panose="02040503050406030204" pitchFamily="18" charset="0"/>
                          </a:rPr>
                          <m:t>𝑦</m:t>
                        </m:r>
                      </m:e>
                      <m:e>
                        <m:r>
                          <a:rPr lang="en-US" sz="1800">
                            <a:latin typeface="Cambria Math" panose="02040503050406030204" pitchFamily="18" charset="0"/>
                          </a:rPr>
                          <m:t>𝑧</m:t>
                        </m:r>
                      </m:e>
                    </m:d>
                  </m:oMath>
                </a14:m>
                <a:r>
                  <a:rPr lang="en-US" sz="1800" dirty="0">
                    <a:latin typeface="+mj-lt"/>
                  </a:rPr>
                  <a:t> by maximizing the expectation of the final translation </a:t>
                </a:r>
                <a14:m>
                  <m:oMath xmlns:m="http://schemas.openxmlformats.org/officeDocument/2006/math">
                    <m:r>
                      <a:rPr lang="en-US" altLang="zh-CN" sz="1800">
                        <a:latin typeface="Cambria Math" panose="02040503050406030204" pitchFamily="18" charset="0"/>
                      </a:rPr>
                      <m:t>𝑦</m:t>
                    </m:r>
                  </m:oMath>
                </a14:m>
                <a:r>
                  <a:rPr lang="en-US" sz="1800" dirty="0">
                    <a:latin typeface="+mj-lt"/>
                  </a:rPr>
                  <a:t> .</a:t>
                </a:r>
              </a:p>
              <a:p>
                <a:pPr lvl="1"/>
                <a:endParaRPr lang="en-US" sz="1800" dirty="0">
                  <a:latin typeface="+mj-lt"/>
                </a:endParaRPr>
              </a:p>
              <a:p>
                <a:r>
                  <a:rPr lang="en-US" sz="2200" dirty="0">
                    <a:latin typeface="+mj-lt"/>
                  </a:rPr>
                  <a:t>Similarly for </a:t>
                </a:r>
                <a14:m>
                  <m:oMath xmlns:m="http://schemas.openxmlformats.org/officeDocument/2006/math">
                    <m:r>
                      <a:rPr lang="en-US" sz="2200" i="1" dirty="0" smtClean="0">
                        <a:latin typeface="Cambria Math" panose="02040503050406030204" pitchFamily="18" charset="0"/>
                      </a:rPr>
                      <m:t>𝑌</m:t>
                    </m:r>
                  </m:oMath>
                </a14:m>
                <a:r>
                  <a:rPr lang="en-US" sz="2200" dirty="0">
                    <a:latin typeface="+mj-lt"/>
                    <a:sym typeface="Wingdings" panose="05000000000000000000" pitchFamily="2" charset="2"/>
                  </a:rPr>
                  <a:t></a:t>
                </a:r>
                <a14:m>
                  <m:oMath xmlns:m="http://schemas.openxmlformats.org/officeDocument/2006/math">
                    <m:r>
                      <a:rPr lang="en-US" sz="2200" i="1" dirty="0" smtClean="0">
                        <a:latin typeface="Cambria Math" panose="02040503050406030204" pitchFamily="18" charset="0"/>
                        <a:sym typeface="Wingdings" panose="05000000000000000000" pitchFamily="2" charset="2"/>
                      </a:rPr>
                      <m:t>𝑍</m:t>
                    </m:r>
                  </m:oMath>
                </a14:m>
                <a:r>
                  <a:rPr lang="en-US" sz="2200" dirty="0">
                    <a:latin typeface="+mj-lt"/>
                    <a:sym typeface="Wingdings" panose="05000000000000000000" pitchFamily="2" charset="2"/>
                  </a:rPr>
                  <a:t> </a:t>
                </a:r>
                <a14:m>
                  <m:oMath xmlns:m="http://schemas.openxmlformats.org/officeDocument/2006/math">
                    <m:r>
                      <a:rPr lang="en-US" sz="2200" i="1" dirty="0" smtClean="0">
                        <a:latin typeface="Cambria Math" panose="02040503050406030204" pitchFamily="18" charset="0"/>
                        <a:sym typeface="Wingdings" panose="05000000000000000000" pitchFamily="2" charset="2"/>
                      </a:rPr>
                      <m:t>𝑋</m:t>
                    </m:r>
                  </m:oMath>
                </a14:m>
                <a:r>
                  <a:rPr lang="en-US" sz="2200" dirty="0">
                    <a:latin typeface="+mj-lt"/>
                    <a:sym typeface="Wingdings" panose="05000000000000000000" pitchFamily="2" charset="2"/>
                  </a:rPr>
                  <a:t> direction to optimize </a:t>
                </a:r>
                <a14:m>
                  <m:oMath xmlns:m="http://schemas.openxmlformats.org/officeDocument/2006/math">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𝑧</m:t>
                    </m:r>
                    <m:r>
                      <a:rPr lang="en-US" sz="2200" i="1">
                        <a:latin typeface="Cambria Math" panose="02040503050406030204" pitchFamily="18" charset="0"/>
                      </a:rPr>
                      <m:t>|</m:t>
                    </m:r>
                    <m:r>
                      <a:rPr lang="en-US" sz="2200" b="0" i="1" smtClean="0">
                        <a:latin typeface="Cambria Math" panose="02040503050406030204" pitchFamily="18" charset="0"/>
                      </a:rPr>
                      <m:t>𝑦</m:t>
                    </m:r>
                    <m:r>
                      <a:rPr lang="en-US" sz="2200" i="1">
                        <a:latin typeface="Cambria Math" panose="02040503050406030204" pitchFamily="18" charset="0"/>
                      </a:rPr>
                      <m:t>)</m:t>
                    </m:r>
                  </m:oMath>
                </a14:m>
                <a:r>
                  <a:rPr lang="en-US" sz="2200" dirty="0"/>
                  <a:t>  and </a:t>
                </a:r>
                <a14:m>
                  <m:oMath xmlns:m="http://schemas.openxmlformats.org/officeDocument/2006/math">
                    <m:r>
                      <a:rPr lang="en-US" sz="2200" i="1">
                        <a:latin typeface="Cambria Math" panose="02040503050406030204" pitchFamily="18" charset="0"/>
                      </a:rPr>
                      <m:t>𝑝</m:t>
                    </m:r>
                    <m:r>
                      <a:rPr lang="en-US" sz="2200" i="1">
                        <a:latin typeface="Cambria Math" panose="02040503050406030204" pitchFamily="18" charset="0"/>
                      </a:rPr>
                      <m:t>(</m:t>
                    </m:r>
                    <m:r>
                      <a:rPr lang="en-US" sz="2200" b="0" i="1" smtClean="0">
                        <a:latin typeface="Cambria Math" panose="02040503050406030204" pitchFamily="18" charset="0"/>
                      </a:rPr>
                      <m:t>𝑥</m:t>
                    </m:r>
                    <m:r>
                      <a:rPr lang="en-US" sz="2200" i="1">
                        <a:latin typeface="Cambria Math" panose="02040503050406030204" pitchFamily="18" charset="0"/>
                      </a:rPr>
                      <m:t>|</m:t>
                    </m:r>
                    <m:r>
                      <a:rPr lang="en-US" sz="2200" b="0" i="1" smtClean="0">
                        <a:latin typeface="Cambria Math" panose="02040503050406030204" pitchFamily="18" charset="0"/>
                      </a:rPr>
                      <m:t>𝑧</m:t>
                    </m:r>
                    <m:r>
                      <a:rPr lang="en-US" sz="2200" i="1">
                        <a:latin typeface="Cambria Math" panose="02040503050406030204" pitchFamily="18" charset="0"/>
                      </a:rPr>
                      <m:t>)</m:t>
                    </m:r>
                  </m:oMath>
                </a14:m>
                <a:r>
                  <a:rPr lang="en-US" sz="2200" dirty="0">
                    <a:latin typeface="+mj-lt"/>
                    <a:sym typeface="Wingdings" panose="05000000000000000000" pitchFamily="2" charset="2"/>
                  </a:rPr>
                  <a:t>.</a:t>
                </a:r>
              </a:p>
              <a:p>
                <a:pPr lvl="1"/>
                <a:endParaRPr lang="en-US" sz="1800" dirty="0">
                  <a:latin typeface="+mj-lt"/>
                </a:endParaRPr>
              </a:p>
            </p:txBody>
          </p:sp>
        </mc:Choice>
        <mc:Fallback xmlns="">
          <p:sp>
            <p:nvSpPr>
              <p:cNvPr id="50" name="Content Placeholder 2">
                <a:extLst>
                  <a:ext uri="{FF2B5EF4-FFF2-40B4-BE49-F238E27FC236}">
                    <a16:creationId xmlns:a16="http://schemas.microsoft.com/office/drawing/2014/main" id="{5802B6B5-83B9-496A-B365-75C5817C4476}"/>
                  </a:ext>
                </a:extLst>
              </p:cNvPr>
              <p:cNvSpPr txBox="1">
                <a:spLocks noRot="1" noChangeAspect="1" noMove="1" noResize="1" noEditPoints="1" noAdjustHandles="1" noChangeArrowheads="1" noChangeShapeType="1" noTextEdit="1"/>
              </p:cNvSpPr>
              <p:nvPr/>
            </p:nvSpPr>
            <p:spPr>
              <a:xfrm>
                <a:off x="837407" y="1462088"/>
                <a:ext cx="6236079" cy="4831703"/>
              </a:xfrm>
              <a:prstGeom prst="rect">
                <a:avLst/>
              </a:prstGeom>
              <a:blipFill>
                <a:blip r:embed="rId3"/>
                <a:stretch>
                  <a:fillRect l="-880" t="-1894"/>
                </a:stretch>
              </a:blipFill>
            </p:spPr>
            <p:txBody>
              <a:bodyPr/>
              <a:lstStyle/>
              <a:p>
                <a:r>
                  <a:rPr lang="zh-CN" altLang="en-US">
                    <a:noFill/>
                  </a:rPr>
                  <a:t> </a:t>
                </a:r>
              </a:p>
            </p:txBody>
          </p:sp>
        </mc:Fallback>
      </mc:AlternateContent>
      <p:sp>
        <p:nvSpPr>
          <p:cNvPr id="51" name="Rounded Rectangle 37">
            <a:extLst>
              <a:ext uri="{FF2B5EF4-FFF2-40B4-BE49-F238E27FC236}">
                <a16:creationId xmlns:a16="http://schemas.microsoft.com/office/drawing/2014/main" id="{A05BD5E4-E7F1-4A6F-BD80-703E8C13B147}"/>
              </a:ext>
            </a:extLst>
          </p:cNvPr>
          <p:cNvSpPr/>
          <p:nvPr/>
        </p:nvSpPr>
        <p:spPr>
          <a:xfrm>
            <a:off x="7422490" y="1522765"/>
            <a:ext cx="715366" cy="36333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p:sp>
        <p:nvSpPr>
          <p:cNvPr id="52" name="Rounded Rectangle 57">
            <a:extLst>
              <a:ext uri="{FF2B5EF4-FFF2-40B4-BE49-F238E27FC236}">
                <a16:creationId xmlns:a16="http://schemas.microsoft.com/office/drawing/2014/main" id="{26EB7823-381F-4704-B7E5-22C08C7B7337}"/>
              </a:ext>
            </a:extLst>
          </p:cNvPr>
          <p:cNvSpPr/>
          <p:nvPr/>
        </p:nvSpPr>
        <p:spPr>
          <a:xfrm>
            <a:off x="9358884" y="1522765"/>
            <a:ext cx="715366" cy="36333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58B02D3-685A-4C66-8FDC-A52B06D44114}"/>
                  </a:ext>
                </a:extLst>
              </p:cNvPr>
              <p:cNvSpPr txBox="1"/>
              <p:nvPr/>
            </p:nvSpPr>
            <p:spPr>
              <a:xfrm>
                <a:off x="7630269" y="1516168"/>
                <a:ext cx="299809" cy="376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53" name="TextBox 52">
                <a:extLst>
                  <a:ext uri="{FF2B5EF4-FFF2-40B4-BE49-F238E27FC236}">
                    <a16:creationId xmlns:a16="http://schemas.microsoft.com/office/drawing/2014/main" id="{958B02D3-685A-4C66-8FDC-A52B06D44114}"/>
                  </a:ext>
                </a:extLst>
              </p:cNvPr>
              <p:cNvSpPr txBox="1">
                <a:spLocks noRot="1" noChangeAspect="1" noMove="1" noResize="1" noEditPoints="1" noAdjustHandles="1" noChangeArrowheads="1" noChangeShapeType="1" noTextEdit="1"/>
              </p:cNvSpPr>
              <p:nvPr/>
            </p:nvSpPr>
            <p:spPr>
              <a:xfrm>
                <a:off x="7630269" y="1516168"/>
                <a:ext cx="299809" cy="376532"/>
              </a:xfrm>
              <a:prstGeom prst="rect">
                <a:avLst/>
              </a:prstGeom>
              <a:blipFill>
                <a:blip r:embed="rId4"/>
                <a:stretch>
                  <a:fillRect l="-6122" r="-30612"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034A2EE-4730-4D98-A47D-75EB468DEF82}"/>
                  </a:ext>
                </a:extLst>
              </p:cNvPr>
              <p:cNvSpPr txBox="1"/>
              <p:nvPr/>
            </p:nvSpPr>
            <p:spPr>
              <a:xfrm>
                <a:off x="9566663" y="1516168"/>
                <a:ext cx="299809" cy="376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55" name="TextBox 54">
                <a:extLst>
                  <a:ext uri="{FF2B5EF4-FFF2-40B4-BE49-F238E27FC236}">
                    <a16:creationId xmlns:a16="http://schemas.microsoft.com/office/drawing/2014/main" id="{8034A2EE-4730-4D98-A47D-75EB468DEF82}"/>
                  </a:ext>
                </a:extLst>
              </p:cNvPr>
              <p:cNvSpPr txBox="1">
                <a:spLocks noRot="1" noChangeAspect="1" noMove="1" noResize="1" noEditPoints="1" noAdjustHandles="1" noChangeArrowheads="1" noChangeShapeType="1" noTextEdit="1"/>
              </p:cNvSpPr>
              <p:nvPr/>
            </p:nvSpPr>
            <p:spPr>
              <a:xfrm>
                <a:off x="9566663" y="1516168"/>
                <a:ext cx="299809" cy="376532"/>
              </a:xfrm>
              <a:prstGeom prst="rect">
                <a:avLst/>
              </a:prstGeom>
              <a:blipFill>
                <a:blip r:embed="rId5"/>
                <a:stretch>
                  <a:fillRect l="-4000" r="-26000" b="-18033"/>
                </a:stretch>
              </a:blipFill>
            </p:spPr>
            <p:txBody>
              <a:bodyPr/>
              <a:lstStyle/>
              <a:p>
                <a:r>
                  <a:rPr lang="zh-CN" altLang="en-US">
                    <a:noFill/>
                  </a:rPr>
                  <a:t> </a:t>
                </a:r>
              </a:p>
            </p:txBody>
          </p:sp>
        </mc:Fallback>
      </mc:AlternateContent>
      <p:cxnSp>
        <p:nvCxnSpPr>
          <p:cNvPr id="56" name="Straight Arrow Connector 55">
            <a:extLst>
              <a:ext uri="{FF2B5EF4-FFF2-40B4-BE49-F238E27FC236}">
                <a16:creationId xmlns:a16="http://schemas.microsoft.com/office/drawing/2014/main" id="{A7FFBF87-BCF8-424B-BCF7-8DDB47F77C7B}"/>
              </a:ext>
            </a:extLst>
          </p:cNvPr>
          <p:cNvCxnSpPr>
            <a:stCxn id="51" idx="3"/>
            <a:endCxn id="52" idx="1"/>
          </p:cNvCxnSpPr>
          <p:nvPr/>
        </p:nvCxnSpPr>
        <p:spPr>
          <a:xfrm>
            <a:off x="8137856" y="1704434"/>
            <a:ext cx="1221028" cy="0"/>
          </a:xfrm>
          <a:prstGeom prst="straightConnector1">
            <a:avLst/>
          </a:prstGeom>
          <a:ln w="25400">
            <a:gradFill flip="none" rotWithShape="1">
              <a:gsLst>
                <a:gs pos="0">
                  <a:srgbClr val="699C93"/>
                </a:gs>
                <a:gs pos="100000">
                  <a:srgbClr val="BD8F9C"/>
                </a:gs>
              </a:gsLst>
              <a:lin ang="0" scaled="1"/>
              <a:tileRect/>
            </a:gra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4254C846-3B6B-4377-B09B-B642D7B0A43C}"/>
              </a:ext>
            </a:extLst>
          </p:cNvPr>
          <p:cNvGrpSpPr/>
          <p:nvPr/>
        </p:nvGrpSpPr>
        <p:grpSpPr>
          <a:xfrm>
            <a:off x="8390687" y="2785557"/>
            <a:ext cx="715366" cy="376531"/>
            <a:chOff x="8872329" y="3588540"/>
            <a:chExt cx="1097280" cy="461665"/>
          </a:xfrm>
        </p:grpSpPr>
        <p:sp>
          <p:nvSpPr>
            <p:cNvPr id="58" name="Rounded Rectangle 37">
              <a:extLst>
                <a:ext uri="{FF2B5EF4-FFF2-40B4-BE49-F238E27FC236}">
                  <a16:creationId xmlns:a16="http://schemas.microsoft.com/office/drawing/2014/main" id="{47238F90-CA56-40B2-A1A9-D57B0C6C9B9D}"/>
                </a:ext>
              </a:extLst>
            </p:cNvPr>
            <p:cNvSpPr/>
            <p:nvPr/>
          </p:nvSpPr>
          <p:spPr>
            <a:xfrm>
              <a:off x="8872329" y="3596628"/>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CA9C538-7471-41AC-B508-25A439E98CFE}"/>
                    </a:ext>
                  </a:extLst>
                </p:cNvPr>
                <p:cNvSpPr txBox="1"/>
                <p:nvPr/>
              </p:nvSpPr>
              <p:spPr>
                <a:xfrm>
                  <a:off x="9199049" y="3588540"/>
                  <a:ext cx="443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oMath>
                    </m:oMathPara>
                  </a14:m>
                  <a:endParaRPr lang="en-US" dirty="0"/>
                </a:p>
              </p:txBody>
            </p:sp>
          </mc:Choice>
          <mc:Fallback xmlns="">
            <p:sp>
              <p:nvSpPr>
                <p:cNvPr id="14" name="TextBox 13">
                  <a:extLst>
                    <a:ext uri="{FF2B5EF4-FFF2-40B4-BE49-F238E27FC236}">
                      <a16:creationId xmlns:a16="http://schemas.microsoft.com/office/drawing/2014/main" id="{2CA9C538-7471-41AC-B508-25A439E98CFE}"/>
                    </a:ext>
                  </a:extLst>
                </p:cNvPr>
                <p:cNvSpPr txBox="1">
                  <a:spLocks noRot="1" noChangeAspect="1" noMove="1" noResize="1" noEditPoints="1" noAdjustHandles="1" noChangeArrowheads="1" noChangeShapeType="1" noTextEdit="1"/>
                </p:cNvSpPr>
                <p:nvPr/>
              </p:nvSpPr>
              <p:spPr>
                <a:xfrm>
                  <a:off x="9199049" y="3588540"/>
                  <a:ext cx="443839" cy="461665"/>
                </a:xfrm>
                <a:prstGeom prst="rect">
                  <a:avLst/>
                </a:prstGeom>
                <a:blipFill>
                  <a:blip r:embed="rId7"/>
                  <a:stretch>
                    <a:fillRect/>
                  </a:stretch>
                </a:blipFill>
              </p:spPr>
              <p:txBody>
                <a:bodyPr/>
                <a:lstStyle/>
                <a:p>
                  <a:r>
                    <a:rPr lang="en-US">
                      <a:noFill/>
                    </a:rPr>
                    <a:t> </a:t>
                  </a:r>
                </a:p>
              </p:txBody>
            </p:sp>
          </mc:Fallback>
        </mc:AlternateContent>
      </p:grpSp>
      <p:cxnSp>
        <p:nvCxnSpPr>
          <p:cNvPr id="64" name="Straight Arrow Connector 63">
            <a:extLst>
              <a:ext uri="{FF2B5EF4-FFF2-40B4-BE49-F238E27FC236}">
                <a16:creationId xmlns:a16="http://schemas.microsoft.com/office/drawing/2014/main" id="{523E2E19-3360-46CE-BFD1-0A76213870BD}"/>
              </a:ext>
            </a:extLst>
          </p:cNvPr>
          <p:cNvCxnSpPr>
            <a:cxnSpLocks/>
            <a:stCxn id="53" idx="2"/>
            <a:endCxn id="58" idx="1"/>
          </p:cNvCxnSpPr>
          <p:nvPr/>
        </p:nvCxnSpPr>
        <p:spPr>
          <a:xfrm>
            <a:off x="7780174" y="1892700"/>
            <a:ext cx="610513" cy="1081123"/>
          </a:xfrm>
          <a:prstGeom prst="straightConnector1">
            <a:avLst/>
          </a:prstGeom>
          <a:ln w="25400">
            <a:gradFill flip="none" rotWithShape="1">
              <a:gsLst>
                <a:gs pos="0">
                  <a:srgbClr val="699C93"/>
                </a:gs>
                <a:gs pos="100000">
                  <a:srgbClr val="2F5597"/>
                </a:gs>
              </a:gsLst>
              <a:lin ang="0" scaled="1"/>
              <a:tileRect/>
            </a:gra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119BD97-3E7F-4AF4-93B4-5E0F83F4424A}"/>
              </a:ext>
            </a:extLst>
          </p:cNvPr>
          <p:cNvCxnSpPr>
            <a:cxnSpLocks/>
            <a:stCxn id="58" idx="3"/>
            <a:endCxn id="55" idx="2"/>
          </p:cNvCxnSpPr>
          <p:nvPr/>
        </p:nvCxnSpPr>
        <p:spPr>
          <a:xfrm flipV="1">
            <a:off x="9106053" y="1892700"/>
            <a:ext cx="610515" cy="1081123"/>
          </a:xfrm>
          <a:prstGeom prst="straightConnector1">
            <a:avLst/>
          </a:prstGeom>
          <a:ln w="25400">
            <a:gradFill flip="none" rotWithShape="1">
              <a:gsLst>
                <a:gs pos="0">
                  <a:srgbClr val="2F5597"/>
                </a:gs>
                <a:gs pos="100000">
                  <a:srgbClr val="BD8F9C"/>
                </a:gs>
              </a:gsLst>
              <a:lin ang="0" scaled="1"/>
              <a:tileRect/>
            </a:gradFill>
            <a:headEnd type="stealth" w="lg" len="lg"/>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2645912-22AB-43A0-9CC0-A45FD24598AB}"/>
                  </a:ext>
                </a:extLst>
              </p:cNvPr>
              <p:cNvSpPr txBox="1"/>
              <p:nvPr/>
            </p:nvSpPr>
            <p:spPr>
              <a:xfrm rot="3707309">
                <a:off x="7688850" y="2395774"/>
                <a:ext cx="672317" cy="180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m:oMathPara>
                </a14:m>
                <a:endParaRPr lang="en-US" dirty="0"/>
              </a:p>
            </p:txBody>
          </p:sp>
        </mc:Choice>
        <mc:Fallback xmlns="">
          <p:sp>
            <p:nvSpPr>
              <p:cNvPr id="66" name="TextBox 65">
                <a:extLst>
                  <a:ext uri="{FF2B5EF4-FFF2-40B4-BE49-F238E27FC236}">
                    <a16:creationId xmlns:a16="http://schemas.microsoft.com/office/drawing/2014/main" id="{E2645912-22AB-43A0-9CC0-A45FD24598AB}"/>
                  </a:ext>
                </a:extLst>
              </p:cNvPr>
              <p:cNvSpPr txBox="1">
                <a:spLocks noRot="1" noChangeAspect="1" noMove="1" noResize="1" noEditPoints="1" noAdjustHandles="1" noChangeArrowheads="1" noChangeShapeType="1" noTextEdit="1"/>
              </p:cNvSpPr>
              <p:nvPr/>
            </p:nvSpPr>
            <p:spPr>
              <a:xfrm rot="3707309">
                <a:off x="7688850" y="2395774"/>
                <a:ext cx="672317" cy="180588"/>
              </a:xfrm>
              <a:prstGeom prst="rect">
                <a:avLst/>
              </a:prstGeom>
              <a:blipFill>
                <a:blip r:embed="rId8"/>
                <a:stretch>
                  <a:fillRect l="-37975" t="-7143" r="-24051" b="-39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0FE935C-AD21-4BF8-8A08-7DD0343C358A}"/>
                  </a:ext>
                </a:extLst>
              </p:cNvPr>
              <p:cNvSpPr txBox="1"/>
              <p:nvPr/>
            </p:nvSpPr>
            <p:spPr>
              <a:xfrm rot="18093804">
                <a:off x="9170846" y="2395774"/>
                <a:ext cx="677547" cy="180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m:oMathPara>
                </a14:m>
                <a:endParaRPr lang="en-US" dirty="0"/>
              </a:p>
            </p:txBody>
          </p:sp>
        </mc:Choice>
        <mc:Fallback xmlns="">
          <p:sp>
            <p:nvSpPr>
              <p:cNvPr id="67" name="TextBox 66">
                <a:extLst>
                  <a:ext uri="{FF2B5EF4-FFF2-40B4-BE49-F238E27FC236}">
                    <a16:creationId xmlns:a16="http://schemas.microsoft.com/office/drawing/2014/main" id="{A0FE935C-AD21-4BF8-8A08-7DD0343C358A}"/>
                  </a:ext>
                </a:extLst>
              </p:cNvPr>
              <p:cNvSpPr txBox="1">
                <a:spLocks noRot="1" noChangeAspect="1" noMove="1" noResize="1" noEditPoints="1" noAdjustHandles="1" noChangeArrowheads="1" noChangeShapeType="1" noTextEdit="1"/>
              </p:cNvSpPr>
              <p:nvPr/>
            </p:nvSpPr>
            <p:spPr>
              <a:xfrm rot="18093804">
                <a:off x="9170846" y="2395774"/>
                <a:ext cx="677547" cy="180588"/>
              </a:xfrm>
              <a:prstGeom prst="rect">
                <a:avLst/>
              </a:prstGeom>
              <a:blipFill>
                <a:blip r:embed="rId9"/>
                <a:stretch>
                  <a:fillRect t="-27027" r="-52381" b="-23423"/>
                </a:stretch>
              </a:blipFill>
            </p:spPr>
            <p:txBody>
              <a:bodyPr/>
              <a:lstStyle/>
              <a:p>
                <a:r>
                  <a:rPr lang="zh-CN" altLang="en-US">
                    <a:noFill/>
                  </a:rPr>
                  <a:t> </a:t>
                </a:r>
              </a:p>
            </p:txBody>
          </p:sp>
        </mc:Fallback>
      </mc:AlternateContent>
      <p:grpSp>
        <p:nvGrpSpPr>
          <p:cNvPr id="68" name="Group 67">
            <a:extLst>
              <a:ext uri="{FF2B5EF4-FFF2-40B4-BE49-F238E27FC236}">
                <a16:creationId xmlns:a16="http://schemas.microsoft.com/office/drawing/2014/main" id="{7812C991-36AC-4201-9B24-2A35A92485FC}"/>
              </a:ext>
            </a:extLst>
          </p:cNvPr>
          <p:cNvGrpSpPr/>
          <p:nvPr/>
        </p:nvGrpSpPr>
        <p:grpSpPr>
          <a:xfrm>
            <a:off x="8334558" y="1825470"/>
            <a:ext cx="923040" cy="1057258"/>
            <a:chOff x="8334558" y="1825470"/>
            <a:chExt cx="923040" cy="1057258"/>
          </a:xfrm>
        </p:grpSpPr>
        <p:sp>
          <p:nvSpPr>
            <p:cNvPr id="69" name="Arrow: Right 43">
              <a:extLst>
                <a:ext uri="{FF2B5EF4-FFF2-40B4-BE49-F238E27FC236}">
                  <a16:creationId xmlns:a16="http://schemas.microsoft.com/office/drawing/2014/main" id="{B2DDF1C9-8307-4C7E-84AB-B980D794DF0B}"/>
                </a:ext>
              </a:extLst>
            </p:cNvPr>
            <p:cNvSpPr/>
            <p:nvPr/>
          </p:nvSpPr>
          <p:spPr>
            <a:xfrm rot="3292641">
              <a:off x="7931740" y="2228288"/>
              <a:ext cx="1044092" cy="238455"/>
            </a:xfrm>
            <a:prstGeom prst="rightArrow">
              <a:avLst/>
            </a:prstGeom>
            <a:gradFill>
              <a:gsLst>
                <a:gs pos="0">
                  <a:srgbClr val="699C93"/>
                </a:gs>
                <a:gs pos="100000">
                  <a:srgbClr val="2F5597"/>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Right 45">
              <a:extLst>
                <a:ext uri="{FF2B5EF4-FFF2-40B4-BE49-F238E27FC236}">
                  <a16:creationId xmlns:a16="http://schemas.microsoft.com/office/drawing/2014/main" id="{389A8AF0-FA19-45E8-A143-EA441DE67F51}"/>
                </a:ext>
              </a:extLst>
            </p:cNvPr>
            <p:cNvSpPr/>
            <p:nvPr/>
          </p:nvSpPr>
          <p:spPr>
            <a:xfrm rot="7558365">
              <a:off x="8616325" y="2241454"/>
              <a:ext cx="1044092" cy="238455"/>
            </a:xfrm>
            <a:prstGeom prst="rightArrow">
              <a:avLst/>
            </a:prstGeom>
            <a:gradFill>
              <a:gsLst>
                <a:gs pos="0">
                  <a:srgbClr val="BD8F9C"/>
                </a:gs>
                <a:gs pos="100000">
                  <a:srgbClr val="2F5597"/>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8172A884-98E5-4084-8F4B-7B5476F2C690}"/>
              </a:ext>
            </a:extLst>
          </p:cNvPr>
          <p:cNvGrpSpPr/>
          <p:nvPr/>
        </p:nvGrpSpPr>
        <p:grpSpPr>
          <a:xfrm>
            <a:off x="7466136" y="3541620"/>
            <a:ext cx="2651760" cy="1645920"/>
            <a:chOff x="7495894" y="4139795"/>
            <a:chExt cx="4067461" cy="2018061"/>
          </a:xfrm>
        </p:grpSpPr>
        <p:grpSp>
          <p:nvGrpSpPr>
            <p:cNvPr id="72" name="Group 71">
              <a:extLst>
                <a:ext uri="{FF2B5EF4-FFF2-40B4-BE49-F238E27FC236}">
                  <a16:creationId xmlns:a16="http://schemas.microsoft.com/office/drawing/2014/main" id="{A6D401D8-1199-432F-A5C1-541E91A4A306}"/>
                </a:ext>
              </a:extLst>
            </p:cNvPr>
            <p:cNvGrpSpPr/>
            <p:nvPr/>
          </p:nvGrpSpPr>
          <p:grpSpPr>
            <a:xfrm>
              <a:off x="7495894" y="4139795"/>
              <a:ext cx="4067461" cy="461665"/>
              <a:chOff x="6696075" y="1459855"/>
              <a:chExt cx="4067461" cy="461665"/>
            </a:xfrm>
          </p:grpSpPr>
          <p:sp>
            <p:nvSpPr>
              <p:cNvPr id="81" name="Rounded Rectangle 37">
                <a:extLst>
                  <a:ext uri="{FF2B5EF4-FFF2-40B4-BE49-F238E27FC236}">
                    <a16:creationId xmlns:a16="http://schemas.microsoft.com/office/drawing/2014/main" id="{8F57C1A4-A1F0-4406-B54F-B0F64C92D737}"/>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p:sp>
            <p:nvSpPr>
              <p:cNvPr id="82" name="Rounded Rectangle 57">
                <a:extLst>
                  <a:ext uri="{FF2B5EF4-FFF2-40B4-BE49-F238E27FC236}">
                    <a16:creationId xmlns:a16="http://schemas.microsoft.com/office/drawing/2014/main" id="{53EE6BE1-75C6-4A31-997D-F796290FE269}"/>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298D0CE6-8298-4953-8D0E-4AEFA2A0E047}"/>
                      </a:ext>
                    </a:extLst>
                  </p:cNvPr>
                  <p:cNvSpPr txBox="1"/>
                  <p:nvPr/>
                </p:nvSpPr>
                <p:spPr>
                  <a:xfrm>
                    <a:off x="7014781"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10" name="TextBox 9">
                    <a:extLst>
                      <a:ext uri="{FF2B5EF4-FFF2-40B4-BE49-F238E27FC236}">
                        <a16:creationId xmlns:a16="http://schemas.microsoft.com/office/drawing/2014/main" id="{958B02D3-685A-4C66-8FDC-A52B06D44114}"/>
                      </a:ext>
                    </a:extLst>
                  </p:cNvPr>
                  <p:cNvSpPr txBox="1">
                    <a:spLocks noRot="1" noChangeAspect="1" noMove="1" noResize="1" noEditPoints="1" noAdjustHandles="1" noChangeArrowheads="1" noChangeShapeType="1" noTextEdit="1"/>
                  </p:cNvSpPr>
                  <p:nvPr/>
                </p:nvSpPr>
                <p:spPr>
                  <a:xfrm>
                    <a:off x="7014781" y="1459855"/>
                    <a:ext cx="459869"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D3A4A6D-5C95-41C2-95D1-8BA77E2BC1F7}"/>
                      </a:ext>
                    </a:extLst>
                  </p:cNvPr>
                  <p:cNvSpPr txBox="1"/>
                  <p:nvPr/>
                </p:nvSpPr>
                <p:spPr>
                  <a:xfrm>
                    <a:off x="9984962" y="1459855"/>
                    <a:ext cx="4598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11" name="TextBox 10">
                    <a:extLst>
                      <a:ext uri="{FF2B5EF4-FFF2-40B4-BE49-F238E27FC236}">
                        <a16:creationId xmlns:a16="http://schemas.microsoft.com/office/drawing/2014/main" id="{8034A2EE-4730-4D98-A47D-75EB468DEF82}"/>
                      </a:ext>
                    </a:extLst>
                  </p:cNvPr>
                  <p:cNvSpPr txBox="1">
                    <a:spLocks noRot="1" noChangeAspect="1" noMove="1" noResize="1" noEditPoints="1" noAdjustHandles="1" noChangeArrowheads="1" noChangeShapeType="1" noTextEdit="1"/>
                  </p:cNvSpPr>
                  <p:nvPr/>
                </p:nvSpPr>
                <p:spPr>
                  <a:xfrm>
                    <a:off x="9984962" y="1459855"/>
                    <a:ext cx="459869" cy="461665"/>
                  </a:xfrm>
                  <a:prstGeom prst="rect">
                    <a:avLst/>
                  </a:prstGeom>
                  <a:blipFill>
                    <a:blip r:embed="rId6"/>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3886D2C9-1510-4C51-A942-63422C315C2D}"/>
                  </a:ext>
                </a:extLst>
              </p:cNvPr>
              <p:cNvCxnSpPr>
                <a:stCxn id="81" idx="3"/>
                <a:endCxn id="82" idx="1"/>
              </p:cNvCxnSpPr>
              <p:nvPr/>
            </p:nvCxnSpPr>
            <p:spPr>
              <a:xfrm>
                <a:off x="7793355" y="1690688"/>
                <a:ext cx="1872901" cy="0"/>
              </a:xfrm>
              <a:prstGeom prst="straightConnector1">
                <a:avLst/>
              </a:prstGeom>
              <a:ln w="25400">
                <a:gradFill flip="none" rotWithShape="1">
                  <a:gsLst>
                    <a:gs pos="0">
                      <a:srgbClr val="699C93"/>
                    </a:gs>
                    <a:gs pos="100000">
                      <a:srgbClr val="BD8F9C"/>
                    </a:gs>
                  </a:gsLst>
                  <a:lin ang="0" scaled="1"/>
                  <a:tileRect/>
                </a:gra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F42513B5-59A1-43D1-AAEC-563021602CB9}"/>
                </a:ext>
              </a:extLst>
            </p:cNvPr>
            <p:cNvGrpSpPr/>
            <p:nvPr/>
          </p:nvGrpSpPr>
          <p:grpSpPr>
            <a:xfrm>
              <a:off x="8044535" y="4601460"/>
              <a:ext cx="2970181" cy="1556396"/>
              <a:chOff x="8044535" y="4601460"/>
              <a:chExt cx="2970181" cy="1556396"/>
            </a:xfrm>
          </p:grpSpPr>
          <p:grpSp>
            <p:nvGrpSpPr>
              <p:cNvPr id="74" name="Group 73">
                <a:extLst>
                  <a:ext uri="{FF2B5EF4-FFF2-40B4-BE49-F238E27FC236}">
                    <a16:creationId xmlns:a16="http://schemas.microsoft.com/office/drawing/2014/main" id="{F487F4DC-8D03-414F-A4EC-8428D3109B4C}"/>
                  </a:ext>
                </a:extLst>
              </p:cNvPr>
              <p:cNvGrpSpPr/>
              <p:nvPr/>
            </p:nvGrpSpPr>
            <p:grpSpPr>
              <a:xfrm>
                <a:off x="8980984" y="5696191"/>
                <a:ext cx="1097280" cy="461665"/>
                <a:chOff x="8872329" y="3588540"/>
                <a:chExt cx="1097280" cy="461665"/>
              </a:xfrm>
            </p:grpSpPr>
            <p:sp>
              <p:nvSpPr>
                <p:cNvPr id="79" name="Rounded Rectangle 37">
                  <a:extLst>
                    <a:ext uri="{FF2B5EF4-FFF2-40B4-BE49-F238E27FC236}">
                      <a16:creationId xmlns:a16="http://schemas.microsoft.com/office/drawing/2014/main" id="{56D2CD8E-E722-4AE1-A430-31FE17976276}"/>
                    </a:ext>
                  </a:extLst>
                </p:cNvPr>
                <p:cNvSpPr/>
                <p:nvPr/>
              </p:nvSpPr>
              <p:spPr>
                <a:xfrm>
                  <a:off x="8872329" y="3596628"/>
                  <a:ext cx="1097280" cy="445489"/>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Calibri Light" panose="020F030202020403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5E373705-64C0-46B3-A4FE-DA6CEA0557A6}"/>
                        </a:ext>
                      </a:extLst>
                    </p:cNvPr>
                    <p:cNvSpPr txBox="1"/>
                    <p:nvPr/>
                  </p:nvSpPr>
                  <p:spPr>
                    <a:xfrm>
                      <a:off x="9199049" y="3588540"/>
                      <a:ext cx="443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oMath>
                        </m:oMathPara>
                      </a14:m>
                      <a:endParaRPr lang="en-US" dirty="0"/>
                    </a:p>
                  </p:txBody>
                </p:sp>
              </mc:Choice>
              <mc:Fallback xmlns="">
                <p:sp>
                  <p:nvSpPr>
                    <p:cNvPr id="14" name="TextBox 13">
                      <a:extLst>
                        <a:ext uri="{FF2B5EF4-FFF2-40B4-BE49-F238E27FC236}">
                          <a16:creationId xmlns:a16="http://schemas.microsoft.com/office/drawing/2014/main" id="{2CA9C538-7471-41AC-B508-25A439E98CFE}"/>
                        </a:ext>
                      </a:extLst>
                    </p:cNvPr>
                    <p:cNvSpPr txBox="1">
                      <a:spLocks noRot="1" noChangeAspect="1" noMove="1" noResize="1" noEditPoints="1" noAdjustHandles="1" noChangeArrowheads="1" noChangeShapeType="1" noTextEdit="1"/>
                    </p:cNvSpPr>
                    <p:nvPr/>
                  </p:nvSpPr>
                  <p:spPr>
                    <a:xfrm>
                      <a:off x="9199049" y="3588540"/>
                      <a:ext cx="443839" cy="461665"/>
                    </a:xfrm>
                    <a:prstGeom prst="rect">
                      <a:avLst/>
                    </a:prstGeom>
                    <a:blipFill>
                      <a:blip r:embed="rId7"/>
                      <a:stretch>
                        <a:fillRect/>
                      </a:stretch>
                    </a:blipFill>
                  </p:spPr>
                  <p:txBody>
                    <a:bodyPr/>
                    <a:lstStyle/>
                    <a:p>
                      <a:r>
                        <a:rPr lang="en-US">
                          <a:noFill/>
                        </a:rPr>
                        <a:t> </a:t>
                      </a:r>
                    </a:p>
                  </p:txBody>
                </p:sp>
              </mc:Fallback>
            </mc:AlternateContent>
          </p:grpSp>
          <p:cxnSp>
            <p:nvCxnSpPr>
              <p:cNvPr id="75" name="Straight Arrow Connector 74">
                <a:extLst>
                  <a:ext uri="{FF2B5EF4-FFF2-40B4-BE49-F238E27FC236}">
                    <a16:creationId xmlns:a16="http://schemas.microsoft.com/office/drawing/2014/main" id="{0852C62A-14B4-4AE5-AFF7-9B6CE01D3B54}"/>
                  </a:ext>
                </a:extLst>
              </p:cNvPr>
              <p:cNvCxnSpPr>
                <a:cxnSpLocks/>
                <a:stCxn id="83" idx="2"/>
                <a:endCxn id="79" idx="1"/>
              </p:cNvCxnSpPr>
              <p:nvPr/>
            </p:nvCxnSpPr>
            <p:spPr>
              <a:xfrm>
                <a:off x="8044535" y="4601460"/>
                <a:ext cx="936449" cy="1325564"/>
              </a:xfrm>
              <a:prstGeom prst="straightConnector1">
                <a:avLst/>
              </a:prstGeom>
              <a:ln w="25400">
                <a:gradFill flip="none" rotWithShape="1">
                  <a:gsLst>
                    <a:gs pos="0">
                      <a:srgbClr val="699C93"/>
                    </a:gs>
                    <a:gs pos="100000">
                      <a:srgbClr val="2F5597"/>
                    </a:gs>
                  </a:gsLst>
                  <a:lin ang="0" scaled="1"/>
                  <a:tileRect/>
                </a:gra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D34BB09-BF11-4EF3-B78E-73EF62B6DB23}"/>
                  </a:ext>
                </a:extLst>
              </p:cNvPr>
              <p:cNvCxnSpPr>
                <a:cxnSpLocks/>
                <a:stCxn id="79" idx="3"/>
                <a:endCxn id="84" idx="2"/>
              </p:cNvCxnSpPr>
              <p:nvPr/>
            </p:nvCxnSpPr>
            <p:spPr>
              <a:xfrm flipV="1">
                <a:off x="10078264" y="4601460"/>
                <a:ext cx="936452" cy="1325564"/>
              </a:xfrm>
              <a:prstGeom prst="straightConnector1">
                <a:avLst/>
              </a:prstGeom>
              <a:ln w="25400">
                <a:gradFill flip="none" rotWithShape="1">
                  <a:gsLst>
                    <a:gs pos="0">
                      <a:srgbClr val="2F5597"/>
                    </a:gs>
                    <a:gs pos="100000">
                      <a:srgbClr val="BD8F9C"/>
                    </a:gs>
                  </a:gsLst>
                  <a:lin ang="0" scaled="1"/>
                  <a:tileRect/>
                </a:gradFill>
                <a:headEnd type="none"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A34994B-D316-4396-A2EE-8591DF8BCE4B}"/>
                      </a:ext>
                    </a:extLst>
                  </p:cNvPr>
                  <p:cNvSpPr txBox="1"/>
                  <p:nvPr/>
                </p:nvSpPr>
                <p:spPr>
                  <a:xfrm rot="3578255">
                    <a:off x="8024077" y="5191148"/>
                    <a:ext cx="824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FA34994B-D316-4396-A2EE-8591DF8BCE4B}"/>
                      </a:ext>
                    </a:extLst>
                  </p:cNvPr>
                  <p:cNvSpPr txBox="1">
                    <a:spLocks noRot="1" noChangeAspect="1" noMove="1" noResize="1" noEditPoints="1" noAdjustHandles="1" noChangeArrowheads="1" noChangeShapeType="1" noTextEdit="1"/>
                  </p:cNvSpPr>
                  <p:nvPr/>
                </p:nvSpPr>
                <p:spPr>
                  <a:xfrm rot="3578255">
                    <a:off x="8024077" y="5191148"/>
                    <a:ext cx="824328" cy="276999"/>
                  </a:xfrm>
                  <a:prstGeom prst="rect">
                    <a:avLst/>
                  </a:prstGeom>
                  <a:blipFill>
                    <a:blip r:embed="rId11"/>
                    <a:stretch>
                      <a:fillRect l="-36585" t="-6306" r="-24390" b="-396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A01159FB-9A05-4AD5-B14C-1348566BF355}"/>
                      </a:ext>
                    </a:extLst>
                  </p:cNvPr>
                  <p:cNvSpPr txBox="1"/>
                  <p:nvPr/>
                </p:nvSpPr>
                <p:spPr>
                  <a:xfrm rot="17933575">
                    <a:off x="10305593" y="5191148"/>
                    <a:ext cx="8307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A01159FB-9A05-4AD5-B14C-1348566BF355}"/>
                      </a:ext>
                    </a:extLst>
                  </p:cNvPr>
                  <p:cNvSpPr txBox="1">
                    <a:spLocks noRot="1" noChangeAspect="1" noMove="1" noResize="1" noEditPoints="1" noAdjustHandles="1" noChangeArrowheads="1" noChangeShapeType="1" noTextEdit="1"/>
                  </p:cNvSpPr>
                  <p:nvPr/>
                </p:nvSpPr>
                <p:spPr>
                  <a:xfrm rot="17933575">
                    <a:off x="10305593" y="5191148"/>
                    <a:ext cx="830740" cy="276999"/>
                  </a:xfrm>
                  <a:prstGeom prst="rect">
                    <a:avLst/>
                  </a:prstGeom>
                  <a:blipFill>
                    <a:blip r:embed="rId12"/>
                    <a:stretch>
                      <a:fillRect t="-27679" r="-53086" b="-22321"/>
                    </a:stretch>
                  </a:blipFill>
                </p:spPr>
                <p:txBody>
                  <a:bodyPr/>
                  <a:lstStyle/>
                  <a:p>
                    <a:r>
                      <a:rPr lang="en-US">
                        <a:noFill/>
                      </a:rPr>
                      <a:t> </a:t>
                    </a:r>
                  </a:p>
                </p:txBody>
              </p:sp>
            </mc:Fallback>
          </mc:AlternateContent>
        </p:grpSp>
      </p:grpSp>
      <p:sp>
        <p:nvSpPr>
          <p:cNvPr id="86" name="Arrow: Curved Up 46">
            <a:extLst>
              <a:ext uri="{FF2B5EF4-FFF2-40B4-BE49-F238E27FC236}">
                <a16:creationId xmlns:a16="http://schemas.microsoft.com/office/drawing/2014/main" id="{CFB3D649-AB32-4FE7-82FD-729B64AB7FEC}"/>
              </a:ext>
            </a:extLst>
          </p:cNvPr>
          <p:cNvSpPr/>
          <p:nvPr/>
        </p:nvSpPr>
        <p:spPr>
          <a:xfrm>
            <a:off x="8324667" y="3913921"/>
            <a:ext cx="1064873" cy="663234"/>
          </a:xfrm>
          <a:prstGeom prst="curvedUpArrow">
            <a:avLst/>
          </a:prstGeom>
          <a:gradFill>
            <a:gsLst>
              <a:gs pos="54900">
                <a:srgbClr val="2F5597"/>
              </a:gs>
              <a:gs pos="0">
                <a:srgbClr val="699C93"/>
              </a:gs>
              <a:gs pos="100000">
                <a:srgbClr val="BD8F9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C39A370D-8E14-4A51-9F84-FB918B9E9F5B}"/>
                  </a:ext>
                </a:extLst>
              </p:cNvPr>
              <p:cNvSpPr/>
              <p:nvPr/>
            </p:nvSpPr>
            <p:spPr>
              <a:xfrm>
                <a:off x="5492769" y="6139034"/>
                <a:ext cx="6598491" cy="430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to train 4 models jointly ?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𝑧</m:t>
                        </m:r>
                      </m:e>
                      <m:e>
                        <m:r>
                          <a:rPr lang="en-US"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dirty="0"/>
                  <a:t>.</a:t>
                </a:r>
              </a:p>
            </p:txBody>
          </p:sp>
        </mc:Choice>
        <mc:Fallback xmlns="">
          <p:sp>
            <p:nvSpPr>
              <p:cNvPr id="89" name="Rectangle 88">
                <a:extLst>
                  <a:ext uri="{FF2B5EF4-FFF2-40B4-BE49-F238E27FC236}">
                    <a16:creationId xmlns:a16="http://schemas.microsoft.com/office/drawing/2014/main" id="{C39A370D-8E14-4A51-9F84-FB918B9E9F5B}"/>
                  </a:ext>
                </a:extLst>
              </p:cNvPr>
              <p:cNvSpPr>
                <a:spLocks noRot="1" noChangeAspect="1" noMove="1" noResize="1" noEditPoints="1" noAdjustHandles="1" noChangeArrowheads="1" noChangeShapeType="1" noTextEdit="1"/>
              </p:cNvSpPr>
              <p:nvPr/>
            </p:nvSpPr>
            <p:spPr>
              <a:xfrm>
                <a:off x="5492769" y="6139034"/>
                <a:ext cx="6598491" cy="430131"/>
              </a:xfrm>
              <a:prstGeom prst="rect">
                <a:avLst/>
              </a:prstGeom>
              <a:blipFill>
                <a:blip r:embed="rId13"/>
                <a:stretch>
                  <a:fillRect l="-739" b="-1408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565418" y="2010796"/>
                <a:ext cx="2780056" cy="473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b="0" i="0" smtClean="0">
                                  <a:latin typeface="Cambria Math" panose="02040503050406030204" pitchFamily="18" charset="0"/>
                                </a:rPr>
                                <m:t>arg</m:t>
                              </m:r>
                              <m:r>
                                <a:rPr lang="en-US" altLang="zh-CN" b="0" i="0" smtClean="0">
                                  <a:latin typeface="Cambria Math" panose="02040503050406030204" pitchFamily="18" charset="0"/>
                                </a:rPr>
                                <m:t> </m:t>
                              </m:r>
                              <m:r>
                                <m:rPr>
                                  <m:sty m:val="p"/>
                                </m:rPr>
                                <a:rPr lang="en-US" altLang="zh-CN" i="0" smtClean="0">
                                  <a:latin typeface="Cambria Math" panose="02040503050406030204" pitchFamily="18" charset="0"/>
                                </a:rPr>
                                <m:t>min</m:t>
                              </m:r>
                            </m:e>
                            <m:lim>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Θ</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b>
                              </m:sSub>
                            </m:lim>
                          </m:limLow>
                        </m:fName>
                        <m:e>
                          <m:r>
                            <a:rPr lang="en-US" altLang="zh-CN" b="0" i="1" smtClean="0">
                              <a:latin typeface="Cambria Math" panose="02040503050406030204" pitchFamily="18" charset="0"/>
                            </a:rPr>
                            <m:t>𝐾𝐿</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func>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565418" y="2010796"/>
                <a:ext cx="2780056" cy="473078"/>
              </a:xfrm>
              <a:prstGeom prst="rect">
                <a:avLst/>
              </a:prstGeom>
              <a:blipFill>
                <a:blip r:embed="rId14"/>
                <a:stretch>
                  <a:fillRect l="-1535" r="-2412" b="-155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2218780" y="3877939"/>
                <a:ext cx="3474926" cy="707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b="0" i="0" smtClean="0">
                                  <a:latin typeface="Cambria Math" panose="02040503050406030204" pitchFamily="18" charset="0"/>
                                </a:rPr>
                                <m:t>arg</m:t>
                              </m:r>
                              <m:r>
                                <a:rPr lang="en-US" altLang="zh-CN" b="0" i="0" smtClean="0">
                                  <a:latin typeface="Cambria Math" panose="02040503050406030204" pitchFamily="18" charset="0"/>
                                </a:rPr>
                                <m:t> </m:t>
                              </m:r>
                              <m:r>
                                <m:rPr>
                                  <m:sty m:val="p"/>
                                </m:rPr>
                                <a:rPr lang="en-US" altLang="zh-CN" i="0" smtClean="0">
                                  <a:latin typeface="Cambria Math" panose="02040503050406030204" pitchFamily="18" charset="0"/>
                                </a:rPr>
                                <m:t>m</m:t>
                              </m:r>
                              <m:r>
                                <a:rPr lang="en-US" altLang="zh-CN" b="0" i="1" smtClean="0">
                                  <a:latin typeface="Cambria Math" panose="02040503050406030204" pitchFamily="18" charset="0"/>
                                </a:rPr>
                                <m:t>𝑎𝑥</m:t>
                              </m:r>
                            </m:e>
                            <m:lim>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Θ</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sub>
                              </m:sSub>
                            </m:lim>
                          </m:limLow>
                        </m:fName>
                        <m:e>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sub>
                            <m:sup/>
                            <m:e>
                              <m:sSub>
                                <m:sSubPr>
                                  <m:ctrlPr>
                                    <a:rPr lang="en-US" altLang="zh-CN"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𝔼</m:t>
                                  </m:r>
                                </m:e>
                                <m:sub>
                                  <m:r>
                                    <a:rPr lang="en-US" altLang="zh-CN" i="1">
                                      <a:solidFill>
                                        <a:prstClr val="black"/>
                                      </a:solidFill>
                                      <a:latin typeface="Cambria Math" panose="02040503050406030204" pitchFamily="18" charset="0"/>
                                    </a:rPr>
                                    <m:t>𝑧</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𝑝</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𝑧</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𝑥</m:t>
                                  </m:r>
                                  <m:r>
                                    <a:rPr lang="en-US" altLang="zh-CN" i="1">
                                      <a:solidFill>
                                        <a:prstClr val="black"/>
                                      </a:solidFill>
                                      <a:latin typeface="Cambria Math" panose="02040503050406030204" pitchFamily="18" charset="0"/>
                                    </a:rPr>
                                    <m:t>)</m:t>
                                  </m:r>
                                </m:sub>
                              </m:sSub>
                              <m:func>
                                <m:funcPr>
                                  <m:ctrlPr>
                                    <a:rPr lang="en-US" altLang="zh-CN" i="1">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log</m:t>
                                  </m:r>
                                </m:fName>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𝑧</m:t>
                                      </m:r>
                                    </m:e>
                                  </m:d>
                                </m:e>
                              </m:func>
                            </m:e>
                          </m:nary>
                        </m:e>
                      </m:func>
                    </m:oMath>
                  </m:oMathPara>
                </a14:m>
                <a:endParaRPr lang="zh-CN" alt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2218780" y="3877939"/>
                <a:ext cx="3474926" cy="707886"/>
              </a:xfrm>
              <a:prstGeom prst="rect">
                <a:avLst/>
              </a:prstGeom>
              <a:blipFill>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408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4" end="4"/>
                                            </p:txEl>
                                          </p:spTgt>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8"/>
                                        </p:tgtEl>
                                        <p:attrNameLst>
                                          <p:attrName>style.visibility</p:attrName>
                                        </p:attrNameLst>
                                      </p:cBhvr>
                                      <p:to>
                                        <p:strVal val="visible"/>
                                      </p:to>
                                    </p:set>
                                    <p:animEffect transition="in" filter="wipe(up)">
                                      <p:cBhvr>
                                        <p:cTn id="9" dur="500"/>
                                        <p:tgtEl>
                                          <p:spTgt spid="6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0">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0">
                                            <p:txEl>
                                              <p:pRg st="10" end="10"/>
                                            </p:txEl>
                                          </p:spTgt>
                                        </p:tgtEl>
                                        <p:attrNameLst>
                                          <p:attrName>style.visibility</p:attrName>
                                        </p:attrNameLst>
                                      </p:cBhvr>
                                      <p:to>
                                        <p:strVal val="visible"/>
                                      </p:to>
                                    </p:set>
                                  </p:childTnLst>
                                </p:cTn>
                              </p:par>
                              <p:par>
                                <p:cTn id="22" presetID="22" presetClass="entr" presetSubtype="8"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wipe(left)">
                                      <p:cBhvr>
                                        <p:cTn id="24" dur="500"/>
                                        <p:tgtEl>
                                          <p:spTgt spid="8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C263-ADF1-4810-8B8A-605099197CC5}"/>
              </a:ext>
            </a:extLst>
          </p:cNvPr>
          <p:cNvSpPr>
            <a:spLocks noGrp="1"/>
          </p:cNvSpPr>
          <p:nvPr>
            <p:ph type="title"/>
          </p:nvPr>
        </p:nvSpPr>
        <p:spPr>
          <a:xfrm>
            <a:off x="838202" y="211499"/>
            <a:ext cx="10515600" cy="1325563"/>
          </a:xfrm>
        </p:spPr>
        <p:txBody>
          <a:bodyPr/>
          <a:lstStyle/>
          <a:p>
            <a:r>
              <a:rPr lang="en-US" dirty="0"/>
              <a:t>Joint EM Training</a:t>
            </a:r>
          </a:p>
        </p:txBody>
      </p:sp>
      <p:grpSp>
        <p:nvGrpSpPr>
          <p:cNvPr id="12" name="Group 11">
            <a:extLst>
              <a:ext uri="{FF2B5EF4-FFF2-40B4-BE49-F238E27FC236}">
                <a16:creationId xmlns:a16="http://schemas.microsoft.com/office/drawing/2014/main" id="{AE88DF71-3D46-4FCE-AE8D-9E16ED8EB5F0}"/>
              </a:ext>
            </a:extLst>
          </p:cNvPr>
          <p:cNvGrpSpPr/>
          <p:nvPr/>
        </p:nvGrpSpPr>
        <p:grpSpPr>
          <a:xfrm>
            <a:off x="1502291" y="1774783"/>
            <a:ext cx="2457877" cy="1676188"/>
            <a:chOff x="2119415" y="1752812"/>
            <a:chExt cx="2239674" cy="1676188"/>
          </a:xfrm>
        </p:grpSpPr>
        <p:grpSp>
          <p:nvGrpSpPr>
            <p:cNvPr id="6" name="Group 5">
              <a:extLst>
                <a:ext uri="{FF2B5EF4-FFF2-40B4-BE49-F238E27FC236}">
                  <a16:creationId xmlns:a16="http://schemas.microsoft.com/office/drawing/2014/main" id="{758D9A4B-B090-4E52-99E2-075534D0DF42}"/>
                </a:ext>
              </a:extLst>
            </p:cNvPr>
            <p:cNvGrpSpPr/>
            <p:nvPr/>
          </p:nvGrpSpPr>
          <p:grpSpPr>
            <a:xfrm>
              <a:off x="2255969" y="2148840"/>
              <a:ext cx="2103120" cy="1280160"/>
              <a:chOff x="6369907" y="1816500"/>
              <a:chExt cx="2103120" cy="1280160"/>
            </a:xfrm>
          </p:grpSpPr>
          <p:pic>
            <p:nvPicPr>
              <p:cNvPr id="22" name="Picture 21">
                <a:extLst>
                  <a:ext uri="{FF2B5EF4-FFF2-40B4-BE49-F238E27FC236}">
                    <a16:creationId xmlns:a16="http://schemas.microsoft.com/office/drawing/2014/main" id="{0E8098DF-8635-4AF0-83B7-6CE02524DC66}"/>
                  </a:ext>
                </a:extLst>
              </p:cNvPr>
              <p:cNvPicPr preferRelativeResize="0">
                <a:picLocks/>
              </p:cNvPicPr>
              <p:nvPr/>
            </p:nvPicPr>
            <p:blipFill>
              <a:blip r:embed="rId3"/>
              <a:stretch>
                <a:fillRect/>
              </a:stretch>
            </p:blipFill>
            <p:spPr>
              <a:xfrm>
                <a:off x="6369907" y="1816500"/>
                <a:ext cx="2103120" cy="1280160"/>
              </a:xfrm>
              <a:prstGeom prst="rect">
                <a:avLst/>
              </a:prstGeom>
            </p:spPr>
          </p:pic>
          <p:sp>
            <p:nvSpPr>
              <p:cNvPr id="26" name="Rectangle: Rounded Corners 25">
                <a:extLst>
                  <a:ext uri="{FF2B5EF4-FFF2-40B4-BE49-F238E27FC236}">
                    <a16:creationId xmlns:a16="http://schemas.microsoft.com/office/drawing/2014/main" id="{ECFDC8FA-E7E6-4376-BE34-4E352131273B}"/>
                  </a:ext>
                </a:extLst>
              </p:cNvPr>
              <p:cNvSpPr/>
              <p:nvPr/>
            </p:nvSpPr>
            <p:spPr>
              <a:xfrm rot="3562555">
                <a:off x="6729646" y="2373313"/>
                <a:ext cx="514350" cy="166533"/>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F8C52200-4BFE-4B68-B91D-9EB4A7C7AEAB}"/>
                </a:ext>
              </a:extLst>
            </p:cNvPr>
            <p:cNvSpPr txBox="1"/>
            <p:nvPr/>
          </p:nvSpPr>
          <p:spPr>
            <a:xfrm>
              <a:off x="2119415" y="1752812"/>
              <a:ext cx="2205940" cy="369332"/>
            </a:xfrm>
            <a:prstGeom prst="rect">
              <a:avLst/>
            </a:prstGeom>
            <a:noFill/>
          </p:spPr>
          <p:txBody>
            <a:bodyPr wrap="none" rtlCol="0">
              <a:spAutoFit/>
            </a:bodyPr>
            <a:lstStyle/>
            <a:p>
              <a:r>
                <a:rPr lang="en-US" b="1" dirty="0">
                  <a:solidFill>
                    <a:srgbClr val="C00000"/>
                  </a:solidFill>
                  <a:latin typeface="+mj-lt"/>
                </a:rPr>
                <a:t>E</a:t>
              </a:r>
              <a:r>
                <a:rPr lang="en-US" dirty="0">
                  <a:solidFill>
                    <a:srgbClr val="C00000"/>
                  </a:solidFill>
                  <a:latin typeface="+mj-lt"/>
                </a:rPr>
                <a:t>:</a:t>
              </a:r>
              <a:r>
                <a:rPr lang="en-US" dirty="0">
                  <a:latin typeface="+mj-lt"/>
                </a:rPr>
                <a:t>Find the lower bound</a:t>
              </a:r>
            </a:p>
          </p:txBody>
        </p:sp>
      </p:grpSp>
      <p:sp>
        <p:nvSpPr>
          <p:cNvPr id="64" name="Arrow: Right 63">
            <a:extLst>
              <a:ext uri="{FF2B5EF4-FFF2-40B4-BE49-F238E27FC236}">
                <a16:creationId xmlns:a16="http://schemas.microsoft.com/office/drawing/2014/main" id="{A8006B51-F5C4-447E-A58F-60CB8A017A58}"/>
              </a:ext>
            </a:extLst>
          </p:cNvPr>
          <p:cNvSpPr/>
          <p:nvPr/>
        </p:nvSpPr>
        <p:spPr>
          <a:xfrm>
            <a:off x="4328080" y="2573529"/>
            <a:ext cx="378868" cy="47472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07851" y="1764468"/>
            <a:ext cx="3267241" cy="1686503"/>
            <a:chOff x="4507851" y="1764468"/>
            <a:chExt cx="3267241" cy="1686503"/>
          </a:xfrm>
        </p:grpSpPr>
        <p:grpSp>
          <p:nvGrpSpPr>
            <p:cNvPr id="7" name="Group 6">
              <a:extLst>
                <a:ext uri="{FF2B5EF4-FFF2-40B4-BE49-F238E27FC236}">
                  <a16:creationId xmlns:a16="http://schemas.microsoft.com/office/drawing/2014/main" id="{F2AF6137-E58A-4142-AF36-DB77343FB375}"/>
                </a:ext>
              </a:extLst>
            </p:cNvPr>
            <p:cNvGrpSpPr/>
            <p:nvPr/>
          </p:nvGrpSpPr>
          <p:grpSpPr>
            <a:xfrm>
              <a:off x="5097854" y="2170811"/>
              <a:ext cx="2308019" cy="1280160"/>
              <a:chOff x="9398754" y="1816500"/>
              <a:chExt cx="2103120" cy="1280160"/>
            </a:xfrm>
          </p:grpSpPr>
          <p:pic>
            <p:nvPicPr>
              <p:cNvPr id="23" name="Picture 22">
                <a:extLst>
                  <a:ext uri="{FF2B5EF4-FFF2-40B4-BE49-F238E27FC236}">
                    <a16:creationId xmlns:a16="http://schemas.microsoft.com/office/drawing/2014/main" id="{627B238F-421B-4741-8F7B-93BF75843916}"/>
                  </a:ext>
                </a:extLst>
              </p:cNvPr>
              <p:cNvPicPr preferRelativeResize="0">
                <a:picLocks/>
              </p:cNvPicPr>
              <p:nvPr/>
            </p:nvPicPr>
            <p:blipFill>
              <a:blip r:embed="rId4"/>
              <a:stretch>
                <a:fillRect/>
              </a:stretch>
            </p:blipFill>
            <p:spPr>
              <a:xfrm>
                <a:off x="9398754" y="1816500"/>
                <a:ext cx="2103120" cy="1280160"/>
              </a:xfrm>
              <a:prstGeom prst="rect">
                <a:avLst/>
              </a:prstGeom>
            </p:spPr>
          </p:pic>
          <p:sp>
            <p:nvSpPr>
              <p:cNvPr id="69" name="Rectangle: Rounded Corners 68">
                <a:extLst>
                  <a:ext uri="{FF2B5EF4-FFF2-40B4-BE49-F238E27FC236}">
                    <a16:creationId xmlns:a16="http://schemas.microsoft.com/office/drawing/2014/main" id="{568D62F0-EDB4-4D50-B46A-DC0A703104B1}"/>
                  </a:ext>
                </a:extLst>
              </p:cNvPr>
              <p:cNvSpPr/>
              <p:nvPr/>
            </p:nvSpPr>
            <p:spPr>
              <a:xfrm rot="7017939">
                <a:off x="10610552" y="2459458"/>
                <a:ext cx="514350" cy="166533"/>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5CCA0583-A25D-4857-81E8-20D7CD177D50}"/>
                </a:ext>
              </a:extLst>
            </p:cNvPr>
            <p:cNvSpPr txBox="1"/>
            <p:nvPr/>
          </p:nvSpPr>
          <p:spPr>
            <a:xfrm>
              <a:off x="4507851" y="1764468"/>
              <a:ext cx="3267241" cy="369332"/>
            </a:xfrm>
            <a:prstGeom prst="rect">
              <a:avLst/>
            </a:prstGeom>
            <a:noFill/>
          </p:spPr>
          <p:txBody>
            <a:bodyPr wrap="none" rtlCol="0">
              <a:spAutoFit/>
            </a:bodyPr>
            <a:lstStyle/>
            <a:p>
              <a:r>
                <a:rPr lang="en-US" b="1" dirty="0">
                  <a:solidFill>
                    <a:schemeClr val="accent6">
                      <a:lumMod val="75000"/>
                    </a:schemeClr>
                  </a:solidFill>
                  <a:latin typeface="+mj-lt"/>
                </a:rPr>
                <a:t>M</a:t>
              </a:r>
              <a:r>
                <a:rPr lang="en-US" dirty="0">
                  <a:latin typeface="+mj-lt"/>
                </a:rPr>
                <a:t>:Maxmize the Expectation of y</a:t>
              </a:r>
            </a:p>
          </p:txBody>
        </p:sp>
      </p:grpSp>
      <p:cxnSp>
        <p:nvCxnSpPr>
          <p:cNvPr id="10" name="Straight Arrow Connector 9">
            <a:extLst>
              <a:ext uri="{FF2B5EF4-FFF2-40B4-BE49-F238E27FC236}">
                <a16:creationId xmlns:a16="http://schemas.microsoft.com/office/drawing/2014/main" id="{A19403E3-21D1-49CC-9FA4-54B195758791}"/>
              </a:ext>
            </a:extLst>
          </p:cNvPr>
          <p:cNvCxnSpPr/>
          <p:nvPr/>
        </p:nvCxnSpPr>
        <p:spPr>
          <a:xfrm>
            <a:off x="1247964" y="1616183"/>
            <a:ext cx="615843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145DA52-9087-4436-8583-2692CBE67C0C}"/>
              </a:ext>
            </a:extLst>
          </p:cNvPr>
          <p:cNvSpPr/>
          <p:nvPr/>
        </p:nvSpPr>
        <p:spPr>
          <a:xfrm>
            <a:off x="3435982" y="1114350"/>
            <a:ext cx="1782399" cy="584775"/>
          </a:xfrm>
          <a:prstGeom prst="rect">
            <a:avLst/>
          </a:prstGeom>
        </p:spPr>
        <p:txBody>
          <a:bodyPr wrap="none">
            <a:spAutoFit/>
          </a:bodyPr>
          <a:lstStyle/>
          <a:p>
            <a:r>
              <a:rPr lang="en-US" sz="3200" b="1" dirty="0"/>
              <a:t>X</a:t>
            </a:r>
            <a:r>
              <a:rPr lang="en-US" sz="3200" b="1" dirty="0">
                <a:sym typeface="Wingdings" panose="05000000000000000000" pitchFamily="2" charset="2"/>
              </a:rPr>
              <a:t>ZY</a:t>
            </a:r>
            <a:endParaRPr lang="en-US" sz="3200" b="1" dirty="0"/>
          </a:p>
        </p:txBody>
      </p:sp>
      <p:sp>
        <p:nvSpPr>
          <p:cNvPr id="59" name="Arrow: Curved Up 58">
            <a:extLst>
              <a:ext uri="{FF2B5EF4-FFF2-40B4-BE49-F238E27FC236}">
                <a16:creationId xmlns:a16="http://schemas.microsoft.com/office/drawing/2014/main" id="{43763750-3691-440E-A5D0-465DB0B12578}"/>
              </a:ext>
            </a:extLst>
          </p:cNvPr>
          <p:cNvSpPr/>
          <p:nvPr/>
        </p:nvSpPr>
        <p:spPr>
          <a:xfrm rot="10800000" flipV="1">
            <a:off x="3834536" y="3820381"/>
            <a:ext cx="1422536" cy="527445"/>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Arrow: Curved Up 59">
            <a:extLst>
              <a:ext uri="{FF2B5EF4-FFF2-40B4-BE49-F238E27FC236}">
                <a16:creationId xmlns:a16="http://schemas.microsoft.com/office/drawing/2014/main" id="{F25C4B2A-4284-4CDB-BFEF-00A4BA40ED46}"/>
              </a:ext>
            </a:extLst>
          </p:cNvPr>
          <p:cNvSpPr/>
          <p:nvPr/>
        </p:nvSpPr>
        <p:spPr>
          <a:xfrm rot="10800000" flipH="1">
            <a:off x="3905947" y="3206263"/>
            <a:ext cx="1422536" cy="527445"/>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Arrow: Right 66">
            <a:extLst>
              <a:ext uri="{FF2B5EF4-FFF2-40B4-BE49-F238E27FC236}">
                <a16:creationId xmlns:a16="http://schemas.microsoft.com/office/drawing/2014/main" id="{235BCFC9-03A5-49B0-AA8E-3E5EEF9D4FDD}"/>
              </a:ext>
            </a:extLst>
          </p:cNvPr>
          <p:cNvSpPr/>
          <p:nvPr/>
        </p:nvSpPr>
        <p:spPr>
          <a:xfrm rot="16200000">
            <a:off x="2633543" y="3566123"/>
            <a:ext cx="345233" cy="52097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0D4ABCF-4614-4721-9091-7429349D3336}"/>
              </a:ext>
            </a:extLst>
          </p:cNvPr>
          <p:cNvSpPr/>
          <p:nvPr/>
        </p:nvSpPr>
        <p:spPr>
          <a:xfrm rot="5400000">
            <a:off x="6079248" y="3566123"/>
            <a:ext cx="345233" cy="52097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947996" y="4244782"/>
            <a:ext cx="2457877" cy="1699755"/>
            <a:chOff x="4947996" y="4244782"/>
            <a:chExt cx="2457877" cy="1699755"/>
          </a:xfrm>
        </p:grpSpPr>
        <p:grpSp>
          <p:nvGrpSpPr>
            <p:cNvPr id="8" name="Group 7">
              <a:extLst>
                <a:ext uri="{FF2B5EF4-FFF2-40B4-BE49-F238E27FC236}">
                  <a16:creationId xmlns:a16="http://schemas.microsoft.com/office/drawing/2014/main" id="{9E8018A5-B3FF-4BC1-8B58-3EC0CB0CB3E5}"/>
                </a:ext>
              </a:extLst>
            </p:cNvPr>
            <p:cNvGrpSpPr/>
            <p:nvPr/>
          </p:nvGrpSpPr>
          <p:grpSpPr>
            <a:xfrm>
              <a:off x="5097854" y="4244782"/>
              <a:ext cx="2308019" cy="1280160"/>
              <a:chOff x="9398754" y="4528426"/>
              <a:chExt cx="2103120" cy="1280160"/>
            </a:xfrm>
          </p:grpSpPr>
          <p:pic>
            <p:nvPicPr>
              <p:cNvPr id="63" name="Picture 62">
                <a:extLst>
                  <a:ext uri="{FF2B5EF4-FFF2-40B4-BE49-F238E27FC236}">
                    <a16:creationId xmlns:a16="http://schemas.microsoft.com/office/drawing/2014/main" id="{A8B4817B-D8B7-497F-A532-1F42D0C58118}"/>
                  </a:ext>
                </a:extLst>
              </p:cNvPr>
              <p:cNvPicPr preferRelativeResize="0">
                <a:picLocks/>
              </p:cNvPicPr>
              <p:nvPr/>
            </p:nvPicPr>
            <p:blipFill>
              <a:blip r:embed="rId3"/>
              <a:stretch>
                <a:fillRect/>
              </a:stretch>
            </p:blipFill>
            <p:spPr>
              <a:xfrm>
                <a:off x="9398754" y="4528426"/>
                <a:ext cx="2103120" cy="1280160"/>
              </a:xfrm>
              <a:prstGeom prst="rect">
                <a:avLst/>
              </a:prstGeom>
            </p:spPr>
          </p:pic>
          <p:sp>
            <p:nvSpPr>
              <p:cNvPr id="70" name="Rectangle: Rounded Corners 69">
                <a:extLst>
                  <a:ext uri="{FF2B5EF4-FFF2-40B4-BE49-F238E27FC236}">
                    <a16:creationId xmlns:a16="http://schemas.microsoft.com/office/drawing/2014/main" id="{DA3A78ED-FCFC-434E-B985-EE9AE46564BB}"/>
                  </a:ext>
                </a:extLst>
              </p:cNvPr>
              <p:cNvSpPr/>
              <p:nvPr/>
            </p:nvSpPr>
            <p:spPr>
              <a:xfrm rot="7238656">
                <a:off x="10634366" y="5164624"/>
                <a:ext cx="514350" cy="166533"/>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D2B477D8-1981-4AF1-B12D-E5439CEBCD19}"/>
                </a:ext>
              </a:extLst>
            </p:cNvPr>
            <p:cNvSpPr txBox="1"/>
            <p:nvPr/>
          </p:nvSpPr>
          <p:spPr>
            <a:xfrm>
              <a:off x="4947996" y="5575205"/>
              <a:ext cx="2420856" cy="369332"/>
            </a:xfrm>
            <a:prstGeom prst="rect">
              <a:avLst/>
            </a:prstGeom>
            <a:noFill/>
          </p:spPr>
          <p:txBody>
            <a:bodyPr wrap="none" rtlCol="0">
              <a:spAutoFit/>
            </a:bodyPr>
            <a:lstStyle/>
            <a:p>
              <a:r>
                <a:rPr lang="en-US" b="1" dirty="0">
                  <a:solidFill>
                    <a:srgbClr val="C00000"/>
                  </a:solidFill>
                  <a:latin typeface="+mj-lt"/>
                </a:rPr>
                <a:t>E</a:t>
              </a:r>
              <a:r>
                <a:rPr lang="en-US" dirty="0">
                  <a:solidFill>
                    <a:srgbClr val="C00000"/>
                  </a:solidFill>
                  <a:latin typeface="+mj-lt"/>
                </a:rPr>
                <a:t>:</a:t>
              </a:r>
              <a:r>
                <a:rPr lang="en-US" dirty="0">
                  <a:latin typeface="+mj-lt"/>
                </a:rPr>
                <a:t>Find the lower bound</a:t>
              </a:r>
            </a:p>
          </p:txBody>
        </p:sp>
      </p:grpSp>
      <p:sp>
        <p:nvSpPr>
          <p:cNvPr id="66" name="Arrow: Right 65">
            <a:extLst>
              <a:ext uri="{FF2B5EF4-FFF2-40B4-BE49-F238E27FC236}">
                <a16:creationId xmlns:a16="http://schemas.microsoft.com/office/drawing/2014/main" id="{61ED258A-18BE-4985-A716-272215A22185}"/>
              </a:ext>
            </a:extLst>
          </p:cNvPr>
          <p:cNvSpPr/>
          <p:nvPr/>
        </p:nvSpPr>
        <p:spPr>
          <a:xfrm rot="10800000">
            <a:off x="4328080" y="4647499"/>
            <a:ext cx="378868" cy="47472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8627" y="4244782"/>
            <a:ext cx="3260829" cy="1699755"/>
            <a:chOff x="1058627" y="4244782"/>
            <a:chExt cx="3260829" cy="1699755"/>
          </a:xfrm>
        </p:grpSpPr>
        <p:grpSp>
          <p:nvGrpSpPr>
            <p:cNvPr id="5" name="Group 4">
              <a:extLst>
                <a:ext uri="{FF2B5EF4-FFF2-40B4-BE49-F238E27FC236}">
                  <a16:creationId xmlns:a16="http://schemas.microsoft.com/office/drawing/2014/main" id="{C543AB3C-632A-4D40-825F-5D4BEFB74081}"/>
                </a:ext>
              </a:extLst>
            </p:cNvPr>
            <p:cNvGrpSpPr/>
            <p:nvPr/>
          </p:nvGrpSpPr>
          <p:grpSpPr>
            <a:xfrm>
              <a:off x="1652149" y="4244782"/>
              <a:ext cx="2308020" cy="1280160"/>
              <a:chOff x="6369907" y="4528426"/>
              <a:chExt cx="2103120" cy="1280160"/>
            </a:xfrm>
          </p:grpSpPr>
          <p:pic>
            <p:nvPicPr>
              <p:cNvPr id="24" name="Picture 23">
                <a:extLst>
                  <a:ext uri="{FF2B5EF4-FFF2-40B4-BE49-F238E27FC236}">
                    <a16:creationId xmlns:a16="http://schemas.microsoft.com/office/drawing/2014/main" id="{9424010E-5414-4983-9B6C-2AB08F4E950D}"/>
                  </a:ext>
                </a:extLst>
              </p:cNvPr>
              <p:cNvPicPr preferRelativeResize="0">
                <a:picLocks/>
              </p:cNvPicPr>
              <p:nvPr/>
            </p:nvPicPr>
            <p:blipFill>
              <a:blip r:embed="rId5"/>
              <a:stretch>
                <a:fillRect/>
              </a:stretch>
            </p:blipFill>
            <p:spPr>
              <a:xfrm>
                <a:off x="6369907" y="4528426"/>
                <a:ext cx="2103120" cy="1280160"/>
              </a:xfrm>
              <a:prstGeom prst="rect">
                <a:avLst/>
              </a:prstGeom>
            </p:spPr>
          </p:pic>
          <p:sp>
            <p:nvSpPr>
              <p:cNvPr id="68" name="Rectangle: Rounded Corners 67">
                <a:extLst>
                  <a:ext uri="{FF2B5EF4-FFF2-40B4-BE49-F238E27FC236}">
                    <a16:creationId xmlns:a16="http://schemas.microsoft.com/office/drawing/2014/main" id="{44491832-0015-448A-859C-2CF911C79E91}"/>
                  </a:ext>
                </a:extLst>
              </p:cNvPr>
              <p:cNvSpPr/>
              <p:nvPr/>
            </p:nvSpPr>
            <p:spPr>
              <a:xfrm rot="3562555">
                <a:off x="6737053" y="5111598"/>
                <a:ext cx="514350" cy="166533"/>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7A5F29C3-ADDF-4C86-A92E-08DCDB78AB7B}"/>
                </a:ext>
              </a:extLst>
            </p:cNvPr>
            <p:cNvSpPr txBox="1"/>
            <p:nvPr/>
          </p:nvSpPr>
          <p:spPr>
            <a:xfrm>
              <a:off x="1058627" y="5575205"/>
              <a:ext cx="3260829" cy="369332"/>
            </a:xfrm>
            <a:prstGeom prst="rect">
              <a:avLst/>
            </a:prstGeom>
            <a:noFill/>
          </p:spPr>
          <p:txBody>
            <a:bodyPr wrap="none" rtlCol="0">
              <a:spAutoFit/>
            </a:bodyPr>
            <a:lstStyle/>
            <a:p>
              <a:r>
                <a:rPr lang="en-US" b="1" dirty="0">
                  <a:solidFill>
                    <a:schemeClr val="accent6">
                      <a:lumMod val="75000"/>
                    </a:schemeClr>
                  </a:solidFill>
                  <a:latin typeface="+mj-lt"/>
                </a:rPr>
                <a:t>M</a:t>
              </a:r>
              <a:r>
                <a:rPr lang="en-US" dirty="0">
                  <a:solidFill>
                    <a:schemeClr val="accent6">
                      <a:lumMod val="75000"/>
                    </a:schemeClr>
                  </a:solidFill>
                  <a:latin typeface="+mj-lt"/>
                </a:rPr>
                <a:t>:</a:t>
              </a:r>
              <a:r>
                <a:rPr lang="en-US" dirty="0">
                  <a:latin typeface="+mj-lt"/>
                </a:rPr>
                <a:t>Maxmize the Expectation of x</a:t>
              </a:r>
            </a:p>
          </p:txBody>
        </p:sp>
      </p:grpSp>
      <p:cxnSp>
        <p:nvCxnSpPr>
          <p:cNvPr id="35" name="Straight Arrow Connector 34">
            <a:extLst>
              <a:ext uri="{FF2B5EF4-FFF2-40B4-BE49-F238E27FC236}">
                <a16:creationId xmlns:a16="http://schemas.microsoft.com/office/drawing/2014/main" id="{98466515-65F2-43EE-BCFE-015E2F864C79}"/>
              </a:ext>
            </a:extLst>
          </p:cNvPr>
          <p:cNvCxnSpPr>
            <a:cxnSpLocks/>
          </p:cNvCxnSpPr>
          <p:nvPr/>
        </p:nvCxnSpPr>
        <p:spPr>
          <a:xfrm flipH="1">
            <a:off x="1132561" y="5994800"/>
            <a:ext cx="6389242" cy="258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95AA7E1-A678-4569-BE26-FE93C5C29F7E}"/>
              </a:ext>
            </a:extLst>
          </p:cNvPr>
          <p:cNvSpPr/>
          <p:nvPr/>
        </p:nvSpPr>
        <p:spPr>
          <a:xfrm>
            <a:off x="3435982" y="6026365"/>
            <a:ext cx="1782399" cy="584775"/>
          </a:xfrm>
          <a:prstGeom prst="rect">
            <a:avLst/>
          </a:prstGeom>
        </p:spPr>
        <p:txBody>
          <a:bodyPr wrap="none">
            <a:spAutoFit/>
          </a:bodyPr>
          <a:lstStyle/>
          <a:p>
            <a:r>
              <a:rPr lang="en-US" sz="3200" b="1" dirty="0">
                <a:sym typeface="Wingdings" panose="05000000000000000000" pitchFamily="2" charset="2"/>
              </a:rPr>
              <a:t>XZY</a:t>
            </a:r>
            <a:endParaRPr lang="en-US" sz="3200"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E4193B-B6F1-4CA6-B578-E1CE880ADFDD}"/>
                  </a:ext>
                </a:extLst>
              </p:cNvPr>
              <p:cNvSpPr txBox="1"/>
              <p:nvPr/>
            </p:nvSpPr>
            <p:spPr>
              <a:xfrm>
                <a:off x="8624188" y="1462088"/>
                <a:ext cx="3121945" cy="4801314"/>
              </a:xfrm>
              <a:prstGeom prst="rect">
                <a:avLst/>
              </a:prstGeom>
              <a:noFill/>
            </p:spPr>
            <p:txBody>
              <a:bodyPr wrap="none" rtlCol="0">
                <a:spAutoFit/>
              </a:bodyPr>
              <a:lstStyle/>
              <a:p>
                <a:r>
                  <a:rPr lang="en-US" b="1" dirty="0">
                    <a:solidFill>
                      <a:srgbClr val="C00000"/>
                    </a:solidFill>
                  </a:rPr>
                  <a:t>E-Step</a:t>
                </a:r>
                <a:r>
                  <a:rPr lang="en-US" dirty="0"/>
                  <a:t> </a:t>
                </a:r>
                <a:r>
                  <a:rPr lang="en-US" altLang="zh-CN" dirty="0"/>
                  <a:t>of X</a:t>
                </a:r>
                <a:r>
                  <a:rPr lang="en-US" altLang="zh-CN" dirty="0">
                    <a:sym typeface="Wingdings" panose="05000000000000000000" pitchFamily="2" charset="2"/>
                  </a:rPr>
                  <a:t>ZY: </a:t>
                </a:r>
              </a:p>
              <a:p>
                <a:r>
                  <a:rPr lang="en-US" altLang="zh-CN" dirty="0">
                    <a:sym typeface="Wingdings" panose="05000000000000000000" pitchFamily="2" charset="2"/>
                  </a:rPr>
                  <a:t>Update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𝑥</m:t>
                    </m:r>
                    <m:r>
                      <a:rPr lang="zh-CN" altLang="en-US" i="1" smtClean="0">
                        <a:latin typeface="Cambria Math" panose="02040503050406030204" pitchFamily="18" charset="0"/>
                      </a:rPr>
                      <m:t>）</m:t>
                    </m:r>
                  </m:oMath>
                </a14:m>
                <a:r>
                  <a:rPr lang="en-US" altLang="zh-CN" dirty="0">
                    <a:sym typeface="Wingdings" panose="05000000000000000000" pitchFamily="2" charset="2"/>
                  </a:rPr>
                  <a:t>using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a14:m>
                <a:endParaRPr lang="en-US" dirty="0"/>
              </a:p>
              <a:p>
                <a:r>
                  <a:rPr lang="en-US" b="1" dirty="0">
                    <a:solidFill>
                      <a:schemeClr val="accent6">
                        <a:lumMod val="50000"/>
                      </a:schemeClr>
                    </a:solidFill>
                  </a:rPr>
                  <a:t>M</a:t>
                </a:r>
                <a:r>
                  <a:rPr lang="en-US" altLang="zh-CN" b="1" dirty="0">
                    <a:solidFill>
                      <a:schemeClr val="accent6">
                        <a:lumMod val="50000"/>
                      </a:schemeClr>
                    </a:solidFill>
                  </a:rPr>
                  <a:t>-Step</a:t>
                </a:r>
                <a:r>
                  <a:rPr lang="en-US" dirty="0"/>
                  <a:t> </a:t>
                </a:r>
                <a:r>
                  <a:rPr lang="en-US" altLang="zh-CN" dirty="0"/>
                  <a:t>of X</a:t>
                </a:r>
                <a:r>
                  <a:rPr lang="en-US" altLang="zh-CN" dirty="0">
                    <a:sym typeface="Wingdings" panose="05000000000000000000" pitchFamily="2" charset="2"/>
                  </a:rPr>
                  <a:t>ZY: </a:t>
                </a:r>
              </a:p>
              <a:p>
                <a:r>
                  <a:rPr lang="en-US" altLang="zh-CN" dirty="0">
                    <a:sym typeface="Wingdings" panose="05000000000000000000" pitchFamily="2" charset="2"/>
                  </a:rPr>
                  <a:t>Update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𝑧</m:t>
                    </m:r>
                    <m:r>
                      <a:rPr lang="zh-CN" altLang="en-US" i="1">
                        <a:latin typeface="Cambria Math" panose="02040503050406030204" pitchFamily="18" charset="0"/>
                      </a:rPr>
                      <m:t>）</m:t>
                    </m:r>
                  </m:oMath>
                </a14:m>
                <a:r>
                  <a:rPr lang="en-US" altLang="zh-CN" dirty="0">
                    <a:sym typeface="Wingdings" panose="05000000000000000000" pitchFamily="2" charset="2"/>
                  </a:rPr>
                  <a:t>using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a14:m>
                <a:endParaRPr lang="en-US" dirty="0"/>
              </a:p>
              <a:p>
                <a:r>
                  <a:rPr lang="en-US" b="1" dirty="0">
                    <a:solidFill>
                      <a:srgbClr val="C00000"/>
                    </a:solidFill>
                  </a:rPr>
                  <a:t>E-Step</a:t>
                </a:r>
                <a:r>
                  <a:rPr lang="en-US" dirty="0"/>
                  <a:t> </a:t>
                </a:r>
                <a:r>
                  <a:rPr lang="en-US" altLang="zh-CN" dirty="0"/>
                  <a:t>of Y</a:t>
                </a:r>
                <a:r>
                  <a:rPr lang="en-US" altLang="zh-CN" dirty="0">
                    <a:sym typeface="Wingdings" panose="05000000000000000000" pitchFamily="2" charset="2"/>
                  </a:rPr>
                  <a:t>ZX: </a:t>
                </a:r>
              </a:p>
              <a:p>
                <a:r>
                  <a:rPr lang="en-US" altLang="zh-CN" dirty="0">
                    <a:sym typeface="Wingdings" panose="05000000000000000000" pitchFamily="2" charset="2"/>
                  </a:rPr>
                  <a:t>Update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a14:m>
                <a:r>
                  <a:rPr lang="en-US" altLang="zh-CN" dirty="0">
                    <a:sym typeface="Wingdings" panose="05000000000000000000" pitchFamily="2" charset="2"/>
                  </a:rPr>
                  <a:t>using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b="0" i="1" smtClean="0">
                        <a:latin typeface="Cambria Math" panose="02040503050406030204" pitchFamily="18" charset="0"/>
                      </a:rPr>
                      <m:t>𝑥</m:t>
                    </m:r>
                    <m:r>
                      <a:rPr lang="zh-CN" altLang="en-US" i="1">
                        <a:latin typeface="Cambria Math" panose="02040503050406030204" pitchFamily="18" charset="0"/>
                      </a:rPr>
                      <m:t>）</m:t>
                    </m:r>
                  </m:oMath>
                </a14:m>
                <a:endParaRPr lang="en-US" dirty="0"/>
              </a:p>
              <a:p>
                <a:r>
                  <a:rPr lang="en-US" b="1" dirty="0">
                    <a:solidFill>
                      <a:schemeClr val="accent6">
                        <a:lumMod val="50000"/>
                      </a:schemeClr>
                    </a:solidFill>
                  </a:rPr>
                  <a:t>M</a:t>
                </a:r>
                <a:r>
                  <a:rPr lang="en-US" altLang="zh-CN" b="1" dirty="0">
                    <a:solidFill>
                      <a:schemeClr val="accent6">
                        <a:lumMod val="50000"/>
                      </a:schemeClr>
                    </a:solidFill>
                  </a:rPr>
                  <a:t>-Step</a:t>
                </a:r>
                <a:r>
                  <a:rPr lang="en-US" dirty="0"/>
                  <a:t> </a:t>
                </a:r>
                <a:r>
                  <a:rPr lang="en-US" altLang="zh-CN" dirty="0"/>
                  <a:t>of Y</a:t>
                </a:r>
                <a:r>
                  <a:rPr lang="en-US" altLang="zh-CN" dirty="0">
                    <a:sym typeface="Wingdings" panose="05000000000000000000" pitchFamily="2" charset="2"/>
                  </a:rPr>
                  <a:t>ZX: </a:t>
                </a:r>
              </a:p>
              <a:p>
                <a:r>
                  <a:rPr lang="en-US" altLang="zh-CN" dirty="0">
                    <a:sym typeface="Wingdings" panose="05000000000000000000" pitchFamily="2" charset="2"/>
                  </a:rPr>
                  <a:t>Update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r>
                      <a:rPr lang="zh-CN" altLang="en-US" i="1">
                        <a:latin typeface="Cambria Math" panose="02040503050406030204" pitchFamily="18" charset="0"/>
                      </a:rPr>
                      <m:t>）</m:t>
                    </m:r>
                  </m:oMath>
                </a14:m>
                <a:r>
                  <a:rPr lang="en-US" altLang="zh-CN" dirty="0">
                    <a:sym typeface="Wingdings" panose="05000000000000000000" pitchFamily="2" charset="2"/>
                  </a:rPr>
                  <a:t>using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b="0" i="1" smtClean="0">
                        <a:latin typeface="Cambria Math" panose="02040503050406030204" pitchFamily="18" charset="0"/>
                      </a:rPr>
                      <m:t>𝑦</m:t>
                    </m:r>
                    <m:r>
                      <a:rPr lang="zh-CN" altLang="en-US" i="1">
                        <a:latin typeface="Cambria Math" panose="02040503050406030204" pitchFamily="18" charset="0"/>
                      </a:rPr>
                      <m:t>）</m:t>
                    </m:r>
                  </m:oMath>
                </a14:m>
                <a:endParaRPr lang="en-US" dirty="0"/>
              </a:p>
              <a:p>
                <a:r>
                  <a:rPr lang="en-US" b="1" dirty="0">
                    <a:solidFill>
                      <a:srgbClr val="C00000"/>
                    </a:solidFill>
                  </a:rPr>
                  <a:t>E-Step</a:t>
                </a:r>
                <a:r>
                  <a:rPr lang="en-US" dirty="0"/>
                  <a:t> </a:t>
                </a:r>
                <a:r>
                  <a:rPr lang="en-US" altLang="zh-CN" dirty="0"/>
                  <a:t>of X</a:t>
                </a:r>
                <a:r>
                  <a:rPr lang="en-US" altLang="zh-CN" dirty="0">
                    <a:sym typeface="Wingdings" panose="05000000000000000000" pitchFamily="2" charset="2"/>
                  </a:rPr>
                  <a:t>ZY: </a:t>
                </a:r>
              </a:p>
              <a:p>
                <a:r>
                  <a:rPr lang="en-US" altLang="zh-CN" dirty="0">
                    <a:sym typeface="Wingdings" panose="05000000000000000000" pitchFamily="2" charset="2"/>
                  </a:rPr>
                  <a:t>Update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𝑥</m:t>
                    </m:r>
                    <m:r>
                      <a:rPr lang="zh-CN" altLang="en-US" i="1">
                        <a:latin typeface="Cambria Math" panose="02040503050406030204" pitchFamily="18" charset="0"/>
                      </a:rPr>
                      <m:t>）</m:t>
                    </m:r>
                  </m:oMath>
                </a14:m>
                <a:r>
                  <a:rPr lang="en-US" altLang="zh-CN" dirty="0">
                    <a:sym typeface="Wingdings" panose="05000000000000000000" pitchFamily="2" charset="2"/>
                  </a:rPr>
                  <a:t>using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𝑦</m:t>
                    </m:r>
                    <m:r>
                      <a:rPr lang="zh-CN" altLang="en-US" i="1">
                        <a:latin typeface="Cambria Math" panose="02040503050406030204" pitchFamily="18" charset="0"/>
                      </a:rPr>
                      <m:t>）</m:t>
                    </m:r>
                  </m:oMath>
                </a14:m>
                <a:endParaRPr lang="en-US" dirty="0"/>
              </a:p>
              <a:p>
                <a:r>
                  <a:rPr lang="en-US" b="1" dirty="0">
                    <a:solidFill>
                      <a:schemeClr val="accent6">
                        <a:lumMod val="50000"/>
                      </a:schemeClr>
                    </a:solidFill>
                  </a:rPr>
                  <a:t>M</a:t>
                </a:r>
                <a:r>
                  <a:rPr lang="en-US" altLang="zh-CN" b="1" dirty="0">
                    <a:solidFill>
                      <a:schemeClr val="accent6">
                        <a:lumMod val="50000"/>
                      </a:schemeClr>
                    </a:solidFill>
                  </a:rPr>
                  <a:t>-Step</a:t>
                </a:r>
                <a:r>
                  <a:rPr lang="en-US" dirty="0"/>
                  <a:t> </a:t>
                </a:r>
                <a:r>
                  <a:rPr lang="en-US" altLang="zh-CN" dirty="0"/>
                  <a:t>of X</a:t>
                </a:r>
                <a:r>
                  <a:rPr lang="en-US" altLang="zh-CN" dirty="0">
                    <a:sym typeface="Wingdings" panose="05000000000000000000" pitchFamily="2" charset="2"/>
                  </a:rPr>
                  <a:t>ZY: </a:t>
                </a:r>
              </a:p>
              <a:p>
                <a:r>
                  <a:rPr lang="en-US" altLang="zh-CN" dirty="0">
                    <a:sym typeface="Wingdings" panose="05000000000000000000" pitchFamily="2" charset="2"/>
                  </a:rPr>
                  <a:t>Update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zh-CN" altLang="en-US" i="1">
                        <a:latin typeface="Cambria Math" panose="02040503050406030204" pitchFamily="18" charset="0"/>
                      </a:rPr>
                      <m:t>）</m:t>
                    </m:r>
                  </m:oMath>
                </a14:m>
                <a:r>
                  <a:rPr lang="en-US" altLang="zh-CN" dirty="0">
                    <a:sym typeface="Wingdings" panose="05000000000000000000" pitchFamily="2" charset="2"/>
                  </a:rPr>
                  <a:t>using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𝑥</m:t>
                    </m:r>
                    <m:r>
                      <a:rPr lang="zh-CN" altLang="en-US" i="1">
                        <a:latin typeface="Cambria Math" panose="02040503050406030204" pitchFamily="18" charset="0"/>
                      </a:rPr>
                      <m:t>）</m:t>
                    </m:r>
                  </m:oMath>
                </a14:m>
                <a:endParaRPr lang="en-US" dirty="0"/>
              </a:p>
              <a:p>
                <a:r>
                  <a:rPr lang="en-US" b="1" dirty="0">
                    <a:solidFill>
                      <a:srgbClr val="C00000"/>
                    </a:solidFill>
                  </a:rPr>
                  <a:t>E-Step</a:t>
                </a:r>
                <a:r>
                  <a:rPr lang="en-US" dirty="0"/>
                  <a:t> </a:t>
                </a:r>
                <a:r>
                  <a:rPr lang="en-US" altLang="zh-CN" dirty="0"/>
                  <a:t>of Y</a:t>
                </a:r>
                <a:r>
                  <a:rPr lang="en-US" altLang="zh-CN" dirty="0">
                    <a:sym typeface="Wingdings" panose="05000000000000000000" pitchFamily="2" charset="2"/>
                  </a:rPr>
                  <a:t>ZX: </a:t>
                </a:r>
              </a:p>
              <a:p>
                <a:r>
                  <a:rPr lang="en-US" altLang="zh-CN" dirty="0">
                    <a:sym typeface="Wingdings" panose="05000000000000000000" pitchFamily="2" charset="2"/>
                  </a:rPr>
                  <a:t>Update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𝑦</m:t>
                    </m:r>
                    <m:r>
                      <a:rPr lang="zh-CN" altLang="en-US" i="1">
                        <a:latin typeface="Cambria Math" panose="02040503050406030204" pitchFamily="18" charset="0"/>
                      </a:rPr>
                      <m:t>）</m:t>
                    </m:r>
                  </m:oMath>
                </a14:m>
                <a:r>
                  <a:rPr lang="en-US" altLang="zh-CN" dirty="0">
                    <a:sym typeface="Wingdings" panose="05000000000000000000" pitchFamily="2" charset="2"/>
                  </a:rPr>
                  <a:t>using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𝑥</m:t>
                    </m:r>
                    <m:r>
                      <a:rPr lang="zh-CN" altLang="en-US" i="1">
                        <a:latin typeface="Cambria Math" panose="02040503050406030204" pitchFamily="18" charset="0"/>
                      </a:rPr>
                      <m:t>）</m:t>
                    </m:r>
                  </m:oMath>
                </a14:m>
                <a:endParaRPr lang="en-US" dirty="0"/>
              </a:p>
              <a:p>
                <a:r>
                  <a:rPr lang="en-US" b="1" dirty="0">
                    <a:solidFill>
                      <a:schemeClr val="accent6">
                        <a:lumMod val="50000"/>
                      </a:schemeClr>
                    </a:solidFill>
                  </a:rPr>
                  <a:t>M</a:t>
                </a:r>
                <a:r>
                  <a:rPr lang="en-US" altLang="zh-CN" b="1" dirty="0">
                    <a:solidFill>
                      <a:schemeClr val="accent6">
                        <a:lumMod val="50000"/>
                      </a:schemeClr>
                    </a:solidFill>
                  </a:rPr>
                  <a:t>-Step</a:t>
                </a:r>
                <a:r>
                  <a:rPr lang="en-US" dirty="0"/>
                  <a:t> </a:t>
                </a:r>
                <a:r>
                  <a:rPr lang="en-US" altLang="zh-CN" dirty="0"/>
                  <a:t>of Y</a:t>
                </a:r>
                <a:r>
                  <a:rPr lang="en-US" altLang="zh-CN" dirty="0">
                    <a:sym typeface="Wingdings" panose="05000000000000000000" pitchFamily="2" charset="2"/>
                  </a:rPr>
                  <a:t>ZX: </a:t>
                </a:r>
              </a:p>
              <a:p>
                <a:r>
                  <a:rPr lang="en-US" altLang="zh-CN" dirty="0">
                    <a:sym typeface="Wingdings" panose="05000000000000000000" pitchFamily="2" charset="2"/>
                  </a:rPr>
                  <a:t>Update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r>
                      <a:rPr lang="zh-CN" altLang="en-US" i="1">
                        <a:latin typeface="Cambria Math" panose="02040503050406030204" pitchFamily="18" charset="0"/>
                      </a:rPr>
                      <m:t>）</m:t>
                    </m:r>
                  </m:oMath>
                </a14:m>
                <a:r>
                  <a:rPr lang="en-US" altLang="zh-CN" dirty="0">
                    <a:sym typeface="Wingdings" panose="05000000000000000000" pitchFamily="2" charset="2"/>
                  </a:rPr>
                  <a:t>using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𝑦</m:t>
                    </m:r>
                  </m:oMath>
                </a14:m>
                <a:r>
                  <a:rPr lang="en-US" dirty="0"/>
                  <a:t>)</a:t>
                </a:r>
              </a:p>
              <a:p>
                <a:r>
                  <a:rPr lang="en-US" altLang="zh-CN" dirty="0">
                    <a:sym typeface="Wingdings" panose="05000000000000000000" pitchFamily="2" charset="2"/>
                  </a:rPr>
                  <a:t> ……</a:t>
                </a:r>
                <a:endParaRPr lang="en-US" dirty="0"/>
              </a:p>
            </p:txBody>
          </p:sp>
        </mc:Choice>
        <mc:Fallback xmlns="">
          <p:sp>
            <p:nvSpPr>
              <p:cNvPr id="3" name="TextBox 2">
                <a:extLst>
                  <a:ext uri="{FF2B5EF4-FFF2-40B4-BE49-F238E27FC236}">
                    <a16:creationId xmlns:a16="http://schemas.microsoft.com/office/drawing/2014/main" id="{3FE4193B-B6F1-4CA6-B578-E1CE880ADFDD}"/>
                  </a:ext>
                </a:extLst>
              </p:cNvPr>
              <p:cNvSpPr txBox="1">
                <a:spLocks noRot="1" noChangeAspect="1" noMove="1" noResize="1" noEditPoints="1" noAdjustHandles="1" noChangeArrowheads="1" noChangeShapeType="1" noTextEdit="1"/>
              </p:cNvSpPr>
              <p:nvPr/>
            </p:nvSpPr>
            <p:spPr>
              <a:xfrm>
                <a:off x="8624188" y="1462088"/>
                <a:ext cx="3121945" cy="4801314"/>
              </a:xfrm>
              <a:prstGeom prst="rect">
                <a:avLst/>
              </a:prstGeom>
              <a:blipFill>
                <a:blip r:embed="rId6"/>
                <a:stretch>
                  <a:fillRect l="-1758" t="-889" b="-1144"/>
                </a:stretch>
              </a:blipFill>
            </p:spPr>
            <p:txBody>
              <a:bodyPr/>
              <a:lstStyle/>
              <a:p>
                <a:r>
                  <a:rPr lang="zh-CN" altLang="en-US">
                    <a:noFill/>
                  </a:rPr>
                  <a:t> </a:t>
                </a:r>
              </a:p>
            </p:txBody>
          </p:sp>
        </mc:Fallback>
      </mc:AlternateContent>
      <p:sp>
        <p:nvSpPr>
          <p:cNvPr id="14" name="TextBox 13"/>
          <p:cNvSpPr txBox="1"/>
          <p:nvPr/>
        </p:nvSpPr>
        <p:spPr>
          <a:xfrm>
            <a:off x="8749706" y="760792"/>
            <a:ext cx="1243712" cy="400110"/>
          </a:xfrm>
          <a:prstGeom prst="rect">
            <a:avLst/>
          </a:prstGeom>
          <a:solidFill>
            <a:srgbClr val="C00000"/>
          </a:solidFill>
          <a:ln w="19050">
            <a:solidFill>
              <a:srgbClr val="C00000"/>
            </a:solidFill>
          </a:ln>
        </p:spPr>
        <p:txBody>
          <a:bodyPr wrap="square" rtlCol="0">
            <a:spAutoFit/>
          </a:bodyPr>
          <a:lstStyle/>
          <a:p>
            <a:r>
              <a:rPr lang="en-US" altLang="zh-CN" sz="2000" dirty="0">
                <a:solidFill>
                  <a:schemeClr val="bg1"/>
                </a:solidFill>
              </a:rPr>
              <a:t>TA-NMT</a:t>
            </a:r>
            <a:endParaRPr lang="zh-CN" altLang="en-US" sz="2000" dirty="0">
              <a:solidFill>
                <a:schemeClr val="bg1"/>
              </a:solidFill>
            </a:endParaRPr>
          </a:p>
        </p:txBody>
      </p:sp>
      <p:graphicFrame>
        <p:nvGraphicFramePr>
          <p:cNvPr id="41" name="Table 40">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3881695869"/>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Related Work</a:t>
                      </a:r>
                      <a:endParaRPr lang="en-US" sz="1400" dirty="0"/>
                    </a:p>
                  </a:txBody>
                  <a:tcPr>
                    <a:solidFill>
                      <a:srgbClr val="B4C7E7"/>
                    </a:solidFill>
                  </a:tcPr>
                </a:tc>
                <a:tc>
                  <a:txBody>
                    <a:bodyPr/>
                    <a:lstStyle/>
                    <a:p>
                      <a:pPr algn="ctr"/>
                      <a:r>
                        <a:rPr lang="en-US" sz="1400" dirty="0"/>
                        <a:t>Method</a:t>
                      </a:r>
                    </a:p>
                  </a:txBody>
                  <a:tcPr>
                    <a:solidFill>
                      <a:srgbClr val="4472C4"/>
                    </a:solidFill>
                  </a:tcPr>
                </a:tc>
                <a:tc>
                  <a:txBody>
                    <a:bodyPr/>
                    <a:lstStyle/>
                    <a:p>
                      <a:pPr algn="ctr"/>
                      <a:r>
                        <a:rPr lang="en-US" sz="1400" dirty="0"/>
                        <a:t>Experiment</a:t>
                      </a:r>
                    </a:p>
                  </a:txBody>
                  <a:tcPr>
                    <a:solidFill>
                      <a:srgbClr val="B4C7E7"/>
                    </a:solidFill>
                  </a:tcPr>
                </a:tc>
                <a:extLst>
                  <a:ext uri="{0D108BD9-81ED-4DB2-BD59-A6C34878D82A}">
                    <a16:rowId xmlns:a16="http://schemas.microsoft.com/office/drawing/2014/main" val="3821368398"/>
                  </a:ext>
                </a:extLst>
              </a:tr>
            </a:tbl>
          </a:graphicData>
        </a:graphic>
      </p:graphicFrame>
      <p:cxnSp>
        <p:nvCxnSpPr>
          <p:cNvPr id="50" name="Straight Connector 49">
            <a:extLst>
              <a:ext uri="{FF2B5EF4-FFF2-40B4-BE49-F238E27FC236}">
                <a16:creationId xmlns:a16="http://schemas.microsoft.com/office/drawing/2014/main" id="{E92E1AA6-2B49-48D7-815B-12C9FCD75942}"/>
              </a:ext>
            </a:extLst>
          </p:cNvPr>
          <p:cNvCxnSpPr>
            <a:cxnSpLocks/>
          </p:cNvCxnSpPr>
          <p:nvPr/>
        </p:nvCxnSpPr>
        <p:spPr>
          <a:xfrm>
            <a:off x="6102350" y="321534"/>
            <a:ext cx="752137"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2E1AA6-2B49-48D7-815B-12C9FCD75942}"/>
              </a:ext>
            </a:extLst>
          </p:cNvPr>
          <p:cNvCxnSpPr>
            <a:cxnSpLocks/>
          </p:cNvCxnSpPr>
          <p:nvPr/>
        </p:nvCxnSpPr>
        <p:spPr>
          <a:xfrm>
            <a:off x="6854487" y="321534"/>
            <a:ext cx="771863"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92E1AA6-2B49-48D7-815B-12C9FCD75942}"/>
              </a:ext>
            </a:extLst>
          </p:cNvPr>
          <p:cNvCxnSpPr>
            <a:cxnSpLocks/>
          </p:cNvCxnSpPr>
          <p:nvPr/>
        </p:nvCxnSpPr>
        <p:spPr>
          <a:xfrm>
            <a:off x="7620000" y="321534"/>
            <a:ext cx="771863"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92E1AA6-2B49-48D7-815B-12C9FCD75942}"/>
              </a:ext>
            </a:extLst>
          </p:cNvPr>
          <p:cNvCxnSpPr>
            <a:cxnSpLocks/>
          </p:cNvCxnSpPr>
          <p:nvPr/>
        </p:nvCxnSpPr>
        <p:spPr>
          <a:xfrm>
            <a:off x="8385513" y="321534"/>
            <a:ext cx="752137"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500"/>
                                        <p:tgtEl>
                                          <p:spTgt spid="65"/>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right)">
                                      <p:cBhvr>
                                        <p:cTn id="45" dur="500"/>
                                        <p:tgtEl>
                                          <p:spTgt spid="66"/>
                                        </p:tgtEl>
                                      </p:cBhvr>
                                    </p:animEffec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down)">
                                      <p:cBhvr>
                                        <p:cTn id="59" dur="500"/>
                                        <p:tgtEl>
                                          <p:spTgt spid="67"/>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wipe(left)">
                                      <p:cBhvr>
                                        <p:cTn id="63" dur="500"/>
                                        <p:tgtEl>
                                          <p:spTgt spid="60"/>
                                        </p:tgtEl>
                                      </p:cBhvr>
                                    </p:animEffect>
                                  </p:childTnLst>
                                </p:cTn>
                              </p:par>
                              <p:par>
                                <p:cTn id="64" presetID="1" presetClass="entr" presetSubtype="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right)">
                                      <p:cBhvr>
                                        <p:cTn id="76" dur="500"/>
                                        <p:tgtEl>
                                          <p:spTgt spid="59"/>
                                        </p:tgtEl>
                                      </p:cBhvr>
                                    </p:animEffect>
                                  </p:childTnLst>
                                </p:cTn>
                              </p:par>
                              <p:par>
                                <p:cTn id="77" presetID="1" presetClass="entr" presetSubtype="0" fill="hold" nodeType="with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9" grpId="0" animBg="1"/>
      <p:bldP spid="60" grpId="0" animBg="1"/>
      <p:bldP spid="67" grpId="0" animBg="1"/>
      <p:bldP spid="65" grpId="0" animBg="1"/>
      <p:bldP spid="66"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518304807"/>
                  </p:ext>
                </p:extLst>
              </p:nvPr>
            </p:nvGraphicFramePr>
            <p:xfrm>
              <a:off x="3496992" y="2587825"/>
              <a:ext cx="5111630" cy="3291840"/>
            </p:xfrm>
            <a:graphic>
              <a:graphicData uri="http://schemas.openxmlformats.org/drawingml/2006/table">
                <a:tbl>
                  <a:tblPr firstRow="1" bandRow="1">
                    <a:tableStyleId>{5940675A-B579-460E-94D1-54222C63F5DA}</a:tableStyleId>
                  </a:tblPr>
                  <a:tblGrid>
                    <a:gridCol w="1022326">
                      <a:extLst>
                        <a:ext uri="{9D8B030D-6E8A-4147-A177-3AD203B41FA5}">
                          <a16:colId xmlns:a16="http://schemas.microsoft.com/office/drawing/2014/main" val="609042926"/>
                        </a:ext>
                      </a:extLst>
                    </a:gridCol>
                    <a:gridCol w="1022326">
                      <a:extLst>
                        <a:ext uri="{9D8B030D-6E8A-4147-A177-3AD203B41FA5}">
                          <a16:colId xmlns:a16="http://schemas.microsoft.com/office/drawing/2014/main" val="1621486813"/>
                        </a:ext>
                      </a:extLst>
                    </a:gridCol>
                    <a:gridCol w="1022326">
                      <a:extLst>
                        <a:ext uri="{9D8B030D-6E8A-4147-A177-3AD203B41FA5}">
                          <a16:colId xmlns:a16="http://schemas.microsoft.com/office/drawing/2014/main" val="2750627110"/>
                        </a:ext>
                      </a:extLst>
                    </a:gridCol>
                    <a:gridCol w="1022326">
                      <a:extLst>
                        <a:ext uri="{9D8B030D-6E8A-4147-A177-3AD203B41FA5}">
                          <a16:colId xmlns:a16="http://schemas.microsoft.com/office/drawing/2014/main" val="167275330"/>
                        </a:ext>
                      </a:extLst>
                    </a:gridCol>
                    <a:gridCol w="1022326">
                      <a:extLst>
                        <a:ext uri="{9D8B030D-6E8A-4147-A177-3AD203B41FA5}">
                          <a16:colId xmlns:a16="http://schemas.microsoft.com/office/drawing/2014/main" val="1969258231"/>
                        </a:ext>
                      </a:extLst>
                    </a:gridCol>
                  </a:tblGrid>
                  <a:tr h="319628">
                    <a:tc rowSpan="2">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Pair</a:t>
                          </a:r>
                          <a:endParaRPr lang="zh-CN" altLang="en-US" dirty="0">
                            <a:latin typeface="Cambria Math" panose="02040503050406030204" pitchFamily="18" charset="0"/>
                            <a:cs typeface="Calibri" panose="020F0502020204030204" pitchFamily="34" charset="0"/>
                          </a:endParaRPr>
                        </a:p>
                      </a:txBody>
                      <a:tcPr anchor="ctr">
                        <a:lnL w="12700" cmpd="sng">
                          <a:noFill/>
                        </a:lnL>
                        <a:lnR w="12700" cap="flat" cmpd="sng" algn="ctr">
                          <a:solidFill>
                            <a:srgbClr val="4472C4"/>
                          </a:solidFill>
                          <a:prstDash val="solid"/>
                          <a:round/>
                          <a:headEnd type="none" w="med" len="med"/>
                          <a:tailEnd type="none" w="med" len="med"/>
                        </a:lnR>
                        <a:lnT w="12700" cmpd="sng">
                          <a:noFill/>
                        </a:lnT>
                        <a:lnB w="1270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gridSpan="2">
                      <a:txBody>
                        <a:bodyPr/>
                        <a:lstStyle/>
                        <a:p>
                          <a:pPr algn="ctr"/>
                          <a:r>
                            <a:rPr lang="en-US" altLang="zh-CN" dirty="0" err="1">
                              <a:latin typeface="Cambria Math" panose="02040503050406030204" pitchFamily="18" charset="0"/>
                              <a:ea typeface="Cambria Math" panose="02040503050406030204" pitchFamily="18" charset="0"/>
                              <a:cs typeface="Calibri" panose="020F0502020204030204" pitchFamily="34" charset="0"/>
                            </a:rPr>
                            <a:t>MultiUN</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endParaRPr lang="zh-CN" altLang="en-US" dirty="0"/>
                        </a:p>
                      </a:txBody>
                      <a:tcPr/>
                    </a:tc>
                    <a:tc gridSpan="2">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IWSLT2012</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endParaRPr lang="zh-CN" altLang="en-US" dirty="0"/>
                        </a:p>
                      </a:txBody>
                      <a:tcPr/>
                    </a:tc>
                    <a:extLst>
                      <a:ext uri="{0D108BD9-81ED-4DB2-BD59-A6C34878D82A}">
                        <a16:rowId xmlns:a16="http://schemas.microsoft.com/office/drawing/2014/main" val="2838952221"/>
                      </a:ext>
                    </a:extLst>
                  </a:tr>
                  <a:tr h="319628">
                    <a:tc vMerge="1">
                      <a:txBody>
                        <a:bodyPr/>
                        <a:lstStyle/>
                        <a:p>
                          <a:endParaRPr lang="zh-CN" altLang="en-US" dirty="0"/>
                        </a:p>
                      </a:txBody>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Lang</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Size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Lang</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Size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73847726"/>
                      </a:ext>
                    </a:extLst>
                  </a:tr>
                  <a:tr h="319628">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EN-FR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9.9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EN-FR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7.9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641459"/>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112.6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67453322"/>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FR-AR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FR-HE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116.3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7416789"/>
                      </a:ext>
                    </a:extLst>
                  </a:tr>
                  <a:tr h="319628">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Mono</a:t>
                          </a:r>
                          <a:r>
                            <a:rPr lang="en-US" altLang="zh-CN" baseline="0" dirty="0">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𝑍</m:t>
                              </m:r>
                            </m:oMath>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3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512.5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4197493"/>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EN-RO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467.3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3663970"/>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FR-ES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FR-RO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111.6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557639"/>
                      </a:ext>
                    </a:extLst>
                  </a:tr>
                  <a:tr h="319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Cambria Math" panose="02040503050406030204" pitchFamily="18" charset="0"/>
                              <a:ea typeface="Cambria Math" panose="02040503050406030204" pitchFamily="18" charset="0"/>
                              <a:cs typeface="Calibri" panose="020F0502020204030204" pitchFamily="34" charset="0"/>
                            </a:rPr>
                            <a:t>Mono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𝑍</m:t>
                              </m:r>
                            </m:oMath>
                          </a14:m>
                          <a:endParaRPr lang="zh-CN" altLang="en-US" dirty="0">
                            <a:latin typeface="Cambria Math" panose="02040503050406030204" pitchFamily="18"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3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latin typeface="Cambria Math" panose="02040503050406030204" pitchFamily="18" charset="0"/>
                              <a:ea typeface="Cambria Math" panose="02040503050406030204" pitchFamily="18" charset="0"/>
                              <a:cs typeface="Calibri" panose="020F0502020204030204" pitchFamily="34" charset="0"/>
                            </a:rPr>
                            <a:t>885.0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3032802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518304807"/>
                  </p:ext>
                </p:extLst>
              </p:nvPr>
            </p:nvGraphicFramePr>
            <p:xfrm>
              <a:off x="3496992" y="2587825"/>
              <a:ext cx="5111630" cy="3291840"/>
            </p:xfrm>
            <a:graphic>
              <a:graphicData uri="http://schemas.openxmlformats.org/drawingml/2006/table">
                <a:tbl>
                  <a:tblPr firstRow="1" bandRow="1">
                    <a:tableStyleId>{5940675A-B579-460E-94D1-54222C63F5DA}</a:tableStyleId>
                  </a:tblPr>
                  <a:tblGrid>
                    <a:gridCol w="1022326">
                      <a:extLst>
                        <a:ext uri="{9D8B030D-6E8A-4147-A177-3AD203B41FA5}">
                          <a16:colId xmlns:a16="http://schemas.microsoft.com/office/drawing/2014/main" val="609042926"/>
                        </a:ext>
                      </a:extLst>
                    </a:gridCol>
                    <a:gridCol w="1022326">
                      <a:extLst>
                        <a:ext uri="{9D8B030D-6E8A-4147-A177-3AD203B41FA5}">
                          <a16:colId xmlns:a16="http://schemas.microsoft.com/office/drawing/2014/main" val="1621486813"/>
                        </a:ext>
                      </a:extLst>
                    </a:gridCol>
                    <a:gridCol w="1022326">
                      <a:extLst>
                        <a:ext uri="{9D8B030D-6E8A-4147-A177-3AD203B41FA5}">
                          <a16:colId xmlns:a16="http://schemas.microsoft.com/office/drawing/2014/main" val="2750627110"/>
                        </a:ext>
                      </a:extLst>
                    </a:gridCol>
                    <a:gridCol w="1022326">
                      <a:extLst>
                        <a:ext uri="{9D8B030D-6E8A-4147-A177-3AD203B41FA5}">
                          <a16:colId xmlns:a16="http://schemas.microsoft.com/office/drawing/2014/main" val="167275330"/>
                        </a:ext>
                      </a:extLst>
                    </a:gridCol>
                    <a:gridCol w="1022326">
                      <a:extLst>
                        <a:ext uri="{9D8B030D-6E8A-4147-A177-3AD203B41FA5}">
                          <a16:colId xmlns:a16="http://schemas.microsoft.com/office/drawing/2014/main" val="1969258231"/>
                        </a:ext>
                      </a:extLst>
                    </a:gridCol>
                  </a:tblGrid>
                  <a:tr h="365760">
                    <a:tc rowSpan="2">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Pair</a:t>
                          </a:r>
                          <a:endParaRPr lang="zh-CN" altLang="en-US" dirty="0">
                            <a:latin typeface="Cambria Math" panose="02040503050406030204" pitchFamily="18" charset="0"/>
                            <a:cs typeface="Calibri" panose="020F0502020204030204" pitchFamily="34" charset="0"/>
                          </a:endParaRPr>
                        </a:p>
                      </a:txBody>
                      <a:tcPr anchor="ctr">
                        <a:lnL w="12700" cmpd="sng">
                          <a:noFill/>
                        </a:lnL>
                        <a:lnR w="12700" cap="flat" cmpd="sng" algn="ctr">
                          <a:solidFill>
                            <a:srgbClr val="4472C4"/>
                          </a:solidFill>
                          <a:prstDash val="solid"/>
                          <a:round/>
                          <a:headEnd type="none" w="med" len="med"/>
                          <a:tailEnd type="none" w="med" len="med"/>
                        </a:lnR>
                        <a:lnT w="12700" cmpd="sng">
                          <a:noFill/>
                        </a:lnT>
                        <a:lnB w="12700" cap="flat" cmpd="sng" algn="ctr">
                          <a:solidFill>
                            <a:srgbClr val="4472C4"/>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gridSpan="2">
                      <a:txBody>
                        <a:bodyPr/>
                        <a:lstStyle/>
                        <a:p>
                          <a:pPr algn="ctr"/>
                          <a:r>
                            <a:rPr lang="en-US" altLang="zh-CN" dirty="0" err="1" smtClean="0">
                              <a:latin typeface="Cambria Math" panose="02040503050406030204" pitchFamily="18" charset="0"/>
                              <a:ea typeface="Cambria Math" panose="02040503050406030204" pitchFamily="18" charset="0"/>
                              <a:cs typeface="Calibri" panose="020F0502020204030204" pitchFamily="34" charset="0"/>
                            </a:rPr>
                            <a:t>MultiUN</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endParaRPr lang="zh-CN" altLang="en-US" dirty="0"/>
                        </a:p>
                      </a:txBody>
                      <a:tcPr/>
                    </a:tc>
                    <a:tc gridSpan="2">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IWSLT2012</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B4C7E7"/>
                        </a:solidFill>
                      </a:tcPr>
                    </a:tc>
                    <a:tc hMerge="1">
                      <a:txBody>
                        <a:bodyPr/>
                        <a:lstStyle/>
                        <a:p>
                          <a:endParaRPr lang="zh-CN" altLang="en-US" dirty="0"/>
                        </a:p>
                      </a:txBody>
                      <a:tcPr/>
                    </a:tc>
                    <a:extLst>
                      <a:ext uri="{0D108BD9-81ED-4DB2-BD59-A6C34878D82A}">
                        <a16:rowId xmlns:a16="http://schemas.microsoft.com/office/drawing/2014/main" val="2838952221"/>
                      </a:ext>
                    </a:extLst>
                  </a:tr>
                  <a:tr h="365760">
                    <a:tc vMerge="1">
                      <a:txBody>
                        <a:bodyPr/>
                        <a:lstStyle/>
                        <a:p>
                          <a:endParaRPr lang="zh-CN" altLang="en-US" dirty="0"/>
                        </a:p>
                      </a:txBody>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Lang</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Size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Lang</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Size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73847726"/>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t="-210000" r="-400595" b="-626667"/>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EN-FR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9.9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EN-FR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7.9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641459"/>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t="-310000" r="-400595" b="-526667"/>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112.6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67453322"/>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t="-403279" r="-400595" b="-418033"/>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FR-AR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FR-HE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116.3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7416789"/>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t="-511667" r="-400595" b="-325000"/>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AR</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3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HE</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512.5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4197493"/>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t="-611667" r="-400595" b="-225000"/>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EN-RO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467.3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3663970"/>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t="-711667" r="-400595" b="-125000"/>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FR-ES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FR-RO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111.6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557639"/>
                      </a:ext>
                    </a:extLst>
                  </a:tr>
                  <a:tr h="365760">
                    <a:tc>
                      <a:txBody>
                        <a:bodyPr/>
                        <a:lstStyle/>
                        <a:p>
                          <a:endParaRPr lang="zh-CN"/>
                        </a:p>
                      </a:txBody>
                      <a:tcPr anchor="ctr">
                        <a:lnL w="12700" cap="flat" cmpd="sng" algn="ctr">
                          <a:no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t="-811667" r="-400595" b="-25000"/>
                          </a:stretch>
                        </a:blipFill>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ES</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3 M</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RO</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latin typeface="Cambria Math" panose="02040503050406030204" pitchFamily="18" charset="0"/>
                              <a:ea typeface="Cambria Math" panose="02040503050406030204" pitchFamily="18" charset="0"/>
                              <a:cs typeface="Calibri" panose="020F0502020204030204" pitchFamily="34" charset="0"/>
                            </a:rPr>
                            <a:t>885.0 K</a:t>
                          </a:r>
                          <a:endParaRPr lang="zh-CN" altLang="en-US" dirty="0">
                            <a:latin typeface="Cambria Math" panose="02040503050406030204" pitchFamily="18" charset="0"/>
                            <a:cs typeface="Calibri" panose="020F0502020204030204" pitchFamily="34" charset="0"/>
                          </a:endParaRPr>
                        </a:p>
                      </a:txBody>
                      <a:tcPr anchor="ctr">
                        <a:lnL w="12700" cap="flat" cmpd="sng" algn="ctr">
                          <a:solidFill>
                            <a:srgbClr val="4472C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30328028"/>
                      </a:ext>
                    </a:extLst>
                  </a:tr>
                </a:tbl>
              </a:graphicData>
            </a:graphic>
          </p:graphicFrame>
        </mc:Fallback>
      </mc:AlternateContent>
      <p:graphicFrame>
        <p:nvGraphicFramePr>
          <p:cNvPr id="5" name="Table 4">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4110705646"/>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9" name="Straight Connector 8">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C65029E-9E4A-464F-B74D-0E177D482F94}"/>
              </a:ext>
            </a:extLst>
          </p:cNvPr>
          <p:cNvGrpSpPr/>
          <p:nvPr/>
        </p:nvGrpSpPr>
        <p:grpSpPr>
          <a:xfrm>
            <a:off x="1172300" y="2994225"/>
            <a:ext cx="1645222" cy="1204281"/>
            <a:chOff x="247371" y="1807613"/>
            <a:chExt cx="2427240" cy="1433975"/>
          </a:xfrm>
        </p:grpSpPr>
        <p:sp>
          <p:nvSpPr>
            <p:cNvPr id="18" name="Rounded Rectangle 37">
              <a:extLst>
                <a:ext uri="{FF2B5EF4-FFF2-40B4-BE49-F238E27FC236}">
                  <a16:creationId xmlns:a16="http://schemas.microsoft.com/office/drawing/2014/main" id="{7AECBEC3-060A-46DE-92BA-45616B9D7EFF}"/>
                </a:ext>
              </a:extLst>
            </p:cNvPr>
            <p:cNvSpPr/>
            <p:nvPr/>
          </p:nvSpPr>
          <p:spPr>
            <a:xfrm>
              <a:off x="1062095" y="2841338"/>
              <a:ext cx="776287" cy="385612"/>
            </a:xfrm>
            <a:prstGeom prst="roundRect">
              <a:avLst/>
            </a:prstGeom>
            <a:solidFill>
              <a:schemeClr val="accent1">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19" name="TextBox 18">
              <a:extLst>
                <a:ext uri="{FF2B5EF4-FFF2-40B4-BE49-F238E27FC236}">
                  <a16:creationId xmlns:a16="http://schemas.microsoft.com/office/drawing/2014/main" id="{27DA48A4-9E9E-4378-909D-2E46CF34687C}"/>
                </a:ext>
              </a:extLst>
            </p:cNvPr>
            <p:cNvSpPr txBox="1"/>
            <p:nvPr/>
          </p:nvSpPr>
          <p:spPr>
            <a:xfrm>
              <a:off x="1211501" y="2801813"/>
              <a:ext cx="466368" cy="439775"/>
            </a:xfrm>
            <a:prstGeom prst="rect">
              <a:avLst/>
            </a:prstGeom>
            <a:noFill/>
          </p:spPr>
          <p:txBody>
            <a:bodyPr wrap="none" rtlCol="0">
              <a:spAutoFit/>
            </a:bodyPr>
            <a:lstStyle>
              <a:defPPr>
                <a:defRPr lang="en-US"/>
              </a:defPPr>
              <a:lvl1pPr>
                <a:defRPr sz="2400"/>
              </a:lvl1pPr>
            </a:lstStyle>
            <a:p>
              <a:pPr algn="ctr"/>
              <a:r>
                <a:rPr lang="en-US" sz="1800" dirty="0">
                  <a:solidFill>
                    <a:schemeClr val="bg1"/>
                  </a:solidFill>
                </a:rPr>
                <a:t>Z</a:t>
              </a:r>
            </a:p>
          </p:txBody>
        </p:sp>
        <p:grpSp>
          <p:nvGrpSpPr>
            <p:cNvPr id="20" name="Group 19">
              <a:extLst>
                <a:ext uri="{FF2B5EF4-FFF2-40B4-BE49-F238E27FC236}">
                  <a16:creationId xmlns:a16="http://schemas.microsoft.com/office/drawing/2014/main" id="{AB6A8D1C-E7F2-43B5-BEC3-C55DE8ABC848}"/>
                </a:ext>
              </a:extLst>
            </p:cNvPr>
            <p:cNvGrpSpPr/>
            <p:nvPr/>
          </p:nvGrpSpPr>
          <p:grpSpPr>
            <a:xfrm>
              <a:off x="247371" y="1807613"/>
              <a:ext cx="2427240" cy="452017"/>
              <a:chOff x="6696075" y="1424010"/>
              <a:chExt cx="4067461" cy="522206"/>
            </a:xfrm>
          </p:grpSpPr>
          <p:sp>
            <p:nvSpPr>
              <p:cNvPr id="23" name="Rounded Rectangle 37">
                <a:extLst>
                  <a:ext uri="{FF2B5EF4-FFF2-40B4-BE49-F238E27FC236}">
                    <a16:creationId xmlns:a16="http://schemas.microsoft.com/office/drawing/2014/main" id="{451B5844-4016-40C2-94CA-6CE4D562D36D}"/>
                  </a:ext>
                </a:extLst>
              </p:cNvPr>
              <p:cNvSpPr/>
              <p:nvPr/>
            </p:nvSpPr>
            <p:spPr>
              <a:xfrm>
                <a:off x="6696075" y="1467943"/>
                <a:ext cx="1097280" cy="445489"/>
              </a:xfrm>
              <a:prstGeom prst="roundRect">
                <a:avLst/>
              </a:prstGeom>
              <a:solidFill>
                <a:srgbClr val="699C93"/>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24" name="Rounded Rectangle 57">
                <a:extLst>
                  <a:ext uri="{FF2B5EF4-FFF2-40B4-BE49-F238E27FC236}">
                    <a16:creationId xmlns:a16="http://schemas.microsoft.com/office/drawing/2014/main" id="{0283675D-C3B8-4F4C-9A5B-6236EF827AB4}"/>
                  </a:ext>
                </a:extLst>
              </p:cNvPr>
              <p:cNvSpPr/>
              <p:nvPr/>
            </p:nvSpPr>
            <p:spPr>
              <a:xfrm>
                <a:off x="9666256" y="1467943"/>
                <a:ext cx="1097280" cy="445489"/>
              </a:xfrm>
              <a:prstGeom prst="roundRect">
                <a:avLst/>
              </a:prstGeom>
              <a:solidFill>
                <a:srgbClr val="BD8F9C"/>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Calibri Light" panose="020F0302020204030204" pitchFamily="34" charset="0"/>
                </a:endParaRPr>
              </a:p>
            </p:txBody>
          </p:sp>
          <p:sp>
            <p:nvSpPr>
              <p:cNvPr id="25" name="TextBox 24">
                <a:extLst>
                  <a:ext uri="{FF2B5EF4-FFF2-40B4-BE49-F238E27FC236}">
                    <a16:creationId xmlns:a16="http://schemas.microsoft.com/office/drawing/2014/main" id="{25ED6889-9B49-411B-9A93-0BAF18383FD0}"/>
                  </a:ext>
                </a:extLst>
              </p:cNvPr>
              <p:cNvSpPr txBox="1"/>
              <p:nvPr/>
            </p:nvSpPr>
            <p:spPr>
              <a:xfrm>
                <a:off x="6847023" y="1438153"/>
                <a:ext cx="785485" cy="508063"/>
              </a:xfrm>
              <a:prstGeom prst="rect">
                <a:avLst/>
              </a:prstGeom>
              <a:noFill/>
            </p:spPr>
            <p:txBody>
              <a:bodyPr wrap="none" rtlCol="0">
                <a:spAutoFit/>
              </a:bodyPr>
              <a:lstStyle/>
              <a:p>
                <a:r>
                  <a:rPr lang="en-US" dirty="0">
                    <a:solidFill>
                      <a:schemeClr val="bg1"/>
                    </a:solidFill>
                  </a:rPr>
                  <a:t>X</a:t>
                </a:r>
              </a:p>
            </p:txBody>
          </p:sp>
          <p:sp>
            <p:nvSpPr>
              <p:cNvPr id="26" name="TextBox 25">
                <a:extLst>
                  <a:ext uri="{FF2B5EF4-FFF2-40B4-BE49-F238E27FC236}">
                    <a16:creationId xmlns:a16="http://schemas.microsoft.com/office/drawing/2014/main" id="{426787EC-6CA1-47A6-99CC-A402B2BE21C5}"/>
                  </a:ext>
                </a:extLst>
              </p:cNvPr>
              <p:cNvSpPr txBox="1"/>
              <p:nvPr/>
            </p:nvSpPr>
            <p:spPr>
              <a:xfrm>
                <a:off x="9829573" y="1424010"/>
                <a:ext cx="769633" cy="508063"/>
              </a:xfrm>
              <a:prstGeom prst="rect">
                <a:avLst/>
              </a:prstGeom>
              <a:noFill/>
            </p:spPr>
            <p:txBody>
              <a:bodyPr wrap="none" rtlCol="0">
                <a:spAutoFit/>
              </a:bodyPr>
              <a:lstStyle/>
              <a:p>
                <a:r>
                  <a:rPr lang="en-US" dirty="0">
                    <a:solidFill>
                      <a:schemeClr val="bg1"/>
                    </a:solidFill>
                  </a:rPr>
                  <a:t>Y</a:t>
                </a:r>
              </a:p>
            </p:txBody>
          </p:sp>
          <p:cxnSp>
            <p:nvCxnSpPr>
              <p:cNvPr id="27" name="Straight Arrow Connector 26">
                <a:extLst>
                  <a:ext uri="{FF2B5EF4-FFF2-40B4-BE49-F238E27FC236}">
                    <a16:creationId xmlns:a16="http://schemas.microsoft.com/office/drawing/2014/main" id="{28AA60A0-489A-48C9-9341-065CAA5ED45C}"/>
                  </a:ext>
                </a:extLst>
              </p:cNvPr>
              <p:cNvCxnSpPr>
                <a:stCxn id="23" idx="3"/>
                <a:endCxn id="24" idx="1"/>
              </p:cNvCxnSpPr>
              <p:nvPr/>
            </p:nvCxnSpPr>
            <p:spPr>
              <a:xfrm>
                <a:off x="7793355" y="1690688"/>
                <a:ext cx="1872901" cy="0"/>
              </a:xfrm>
              <a:prstGeom prst="straightConnector1">
                <a:avLst/>
              </a:prstGeom>
              <a:ln w="76200">
                <a:gradFill flip="none" rotWithShape="1">
                  <a:gsLst>
                    <a:gs pos="0">
                      <a:srgbClr val="699C93"/>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7896CEBF-9EC1-47B1-8034-E84930D23916}"/>
                </a:ext>
              </a:extLst>
            </p:cNvPr>
            <p:cNvCxnSpPr>
              <a:cxnSpLocks/>
              <a:stCxn id="23" idx="3"/>
              <a:endCxn id="19" idx="0"/>
            </p:cNvCxnSpPr>
            <p:nvPr/>
          </p:nvCxnSpPr>
          <p:spPr>
            <a:xfrm>
              <a:off x="902168" y="2038447"/>
              <a:ext cx="542517" cy="763366"/>
            </a:xfrm>
            <a:prstGeom prst="straightConnector1">
              <a:avLst/>
            </a:prstGeom>
            <a:ln w="25400">
              <a:gradFill flip="none" rotWithShape="1">
                <a:gsLst>
                  <a:gs pos="0">
                    <a:srgbClr val="699C93"/>
                  </a:gs>
                  <a:gs pos="100000">
                    <a:srgbClr val="2F559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F7378A-A019-46F5-ABA1-923B75900BCB}"/>
                </a:ext>
              </a:extLst>
            </p:cNvPr>
            <p:cNvCxnSpPr>
              <a:cxnSpLocks/>
              <a:stCxn id="19" idx="0"/>
              <a:endCxn id="24" idx="1"/>
            </p:cNvCxnSpPr>
            <p:nvPr/>
          </p:nvCxnSpPr>
          <p:spPr>
            <a:xfrm flipV="1">
              <a:off x="1444686" y="2038447"/>
              <a:ext cx="575128" cy="763366"/>
            </a:xfrm>
            <a:prstGeom prst="straightConnector1">
              <a:avLst/>
            </a:prstGeom>
            <a:ln w="25400">
              <a:gradFill flip="none" rotWithShape="1">
                <a:gsLst>
                  <a:gs pos="0">
                    <a:srgbClr val="2F5597"/>
                  </a:gs>
                  <a:gs pos="100000">
                    <a:srgbClr val="BD8F9C"/>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椭圆 4"/>
          <p:cNvSpPr/>
          <p:nvPr/>
        </p:nvSpPr>
        <p:spPr>
          <a:xfrm>
            <a:off x="4855932" y="2589802"/>
            <a:ext cx="1320800" cy="4064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4"/>
          <p:cNvSpPr/>
          <p:nvPr/>
        </p:nvSpPr>
        <p:spPr>
          <a:xfrm>
            <a:off x="6920262" y="2587825"/>
            <a:ext cx="1320800" cy="4064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a:t>
            </a:r>
          </a:p>
        </p:txBody>
      </p:sp>
      <p:sp>
        <p:nvSpPr>
          <p:cNvPr id="2" name="Speech Bubble: Rectangle with Corners Rounded 1">
            <a:extLst>
              <a:ext uri="{FF2B5EF4-FFF2-40B4-BE49-F238E27FC236}">
                <a16:creationId xmlns:a16="http://schemas.microsoft.com/office/drawing/2014/main" id="{CB06C4F0-8132-447B-8A1E-A4A663D6FF21}"/>
              </a:ext>
            </a:extLst>
          </p:cNvPr>
          <p:cNvSpPr/>
          <p:nvPr/>
        </p:nvSpPr>
        <p:spPr>
          <a:xfrm>
            <a:off x="4359567" y="1639811"/>
            <a:ext cx="2053107" cy="723616"/>
          </a:xfrm>
          <a:prstGeom prst="wedgeRoundRectCallout">
            <a:avLst>
              <a:gd name="adj1" fmla="val -5857"/>
              <a:gd name="adj2" fmla="val 70945"/>
              <a:gd name="adj3" fmla="val 16667"/>
            </a:avLst>
          </a:prstGeom>
          <a:ln w="12700">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r>
              <a:rPr lang="en-US" altLang="zh-CN" dirty="0"/>
              <a:t>Simulated rare language scenario</a:t>
            </a:r>
            <a:endParaRPr lang="zh-CN" altLang="en-US" dirty="0"/>
          </a:p>
        </p:txBody>
      </p:sp>
      <p:sp>
        <p:nvSpPr>
          <p:cNvPr id="28" name="Speech Bubble: Rectangle with Corners Rounded 1">
            <a:extLst>
              <a:ext uri="{FF2B5EF4-FFF2-40B4-BE49-F238E27FC236}">
                <a16:creationId xmlns:a16="http://schemas.microsoft.com/office/drawing/2014/main" id="{CB06C4F0-8132-447B-8A1E-A4A663D6FF21}"/>
              </a:ext>
            </a:extLst>
          </p:cNvPr>
          <p:cNvSpPr/>
          <p:nvPr/>
        </p:nvSpPr>
        <p:spPr>
          <a:xfrm flipH="1">
            <a:off x="6531428" y="1639811"/>
            <a:ext cx="2098468" cy="723616"/>
          </a:xfrm>
          <a:prstGeom prst="wedgeRoundRectCallout">
            <a:avLst>
              <a:gd name="adj1" fmla="val -5857"/>
              <a:gd name="adj2" fmla="val 70945"/>
              <a:gd name="adj3" fmla="val 16667"/>
            </a:avLst>
          </a:prstGeom>
          <a:ln w="12700">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r>
              <a:rPr lang="en-US" altLang="zh-CN" dirty="0" smtClean="0"/>
              <a:t>Real </a:t>
            </a:r>
            <a:r>
              <a:rPr lang="en-US" altLang="zh-CN" dirty="0"/>
              <a:t>rare language scenario</a:t>
            </a:r>
            <a:endParaRPr lang="zh-CN" altLang="en-US" dirty="0"/>
          </a:p>
        </p:txBody>
      </p:sp>
    </p:spTree>
    <p:extLst>
      <p:ext uri="{BB962C8B-B14F-4D97-AF65-F5344CB8AC3E}">
        <p14:creationId xmlns:p14="http://schemas.microsoft.com/office/powerpoint/2010/main" val="125994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5" grpId="0" animBg="1"/>
      <p:bldP spid="2"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E1528611-FAE2-43CA-B19C-51184540A21D}"/>
              </a:ext>
            </a:extLst>
          </p:cNvPr>
          <p:cNvSpPr txBox="1">
            <a:spLocks/>
          </p:cNvSpPr>
          <p:nvPr/>
        </p:nvSpPr>
        <p:spPr>
          <a:xfrm>
            <a:off x="837407" y="1555668"/>
            <a:ext cx="10697736" cy="2103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err="1">
                <a:latin typeface="+mj-lt"/>
                <a:ea typeface="+mj-ea"/>
              </a:rPr>
              <a:t>RNNSearch</a:t>
            </a:r>
            <a:r>
              <a:rPr lang="en-US" sz="2200" dirty="0">
                <a:latin typeface="+mj-lt"/>
                <a:ea typeface="+mj-ea"/>
              </a:rPr>
              <a:t>: </a:t>
            </a:r>
            <a:r>
              <a:rPr lang="en-US" sz="2200" dirty="0" err="1">
                <a:latin typeface="+mj-lt"/>
                <a:ea typeface="+mj-ea"/>
              </a:rPr>
              <a:t>Singual</a:t>
            </a:r>
            <a:r>
              <a:rPr lang="en-US" sz="2200" dirty="0">
                <a:latin typeface="+mj-lt"/>
                <a:ea typeface="+mj-ea"/>
              </a:rPr>
              <a:t> layer GRU-based NMT system trained only with low-resource bilingual data.</a:t>
            </a:r>
          </a:p>
          <a:p>
            <a:r>
              <a:rPr lang="en-US" sz="2200" dirty="0">
                <a:latin typeface="+mj-lt"/>
                <a:ea typeface="+mj-ea"/>
              </a:rPr>
              <a:t>PBSMT: Phrase based statistical machine translation system.</a:t>
            </a:r>
          </a:p>
          <a:p>
            <a:r>
              <a:rPr lang="en-US" sz="2200" dirty="0">
                <a:latin typeface="+mj-lt"/>
                <a:ea typeface="+mj-ea"/>
              </a:rPr>
              <a:t>T-S: Teacher-student training method.</a:t>
            </a:r>
          </a:p>
          <a:p>
            <a:r>
              <a:rPr lang="en-US" sz="2200" dirty="0" err="1">
                <a:latin typeface="+mj-lt"/>
                <a:ea typeface="+mj-ea"/>
              </a:rPr>
              <a:t>BackTrans</a:t>
            </a:r>
            <a:r>
              <a:rPr lang="en-US" sz="2200" dirty="0">
                <a:latin typeface="+mj-lt"/>
                <a:ea typeface="+mj-ea"/>
              </a:rPr>
              <a:t>: Back translation with monolingual data.</a:t>
            </a:r>
          </a:p>
        </p:txBody>
      </p:sp>
      <p:graphicFrame>
        <p:nvGraphicFramePr>
          <p:cNvPr id="5" name="Table 4">
            <a:extLst>
              <a:ext uri="{FF2B5EF4-FFF2-40B4-BE49-F238E27FC236}">
                <a16:creationId xmlns:a16="http://schemas.microsoft.com/office/drawing/2014/main" id="{6A8E7400-32E3-4E44-93BF-7402A4516A8A}"/>
              </a:ext>
            </a:extLst>
          </p:cNvPr>
          <p:cNvGraphicFramePr>
            <a:graphicFrameLocks noGrp="1"/>
          </p:cNvGraphicFramePr>
          <p:nvPr>
            <p:extLst>
              <p:ext uri="{D42A27DB-BD31-4B8C-83A1-F6EECF244321}">
                <p14:modId xmlns:p14="http://schemas.microsoft.com/office/powerpoint/2010/main" val="2138041922"/>
              </p:ext>
            </p:extLst>
          </p:nvPr>
        </p:nvGraphicFramePr>
        <p:xfrm>
          <a:off x="0" y="9236"/>
          <a:ext cx="12192004" cy="3048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3794452421"/>
                    </a:ext>
                  </a:extLst>
                </a:gridCol>
                <a:gridCol w="3048001">
                  <a:extLst>
                    <a:ext uri="{9D8B030D-6E8A-4147-A177-3AD203B41FA5}">
                      <a16:colId xmlns:a16="http://schemas.microsoft.com/office/drawing/2014/main" val="1066121297"/>
                    </a:ext>
                  </a:extLst>
                </a:gridCol>
                <a:gridCol w="3048001">
                  <a:extLst>
                    <a:ext uri="{9D8B030D-6E8A-4147-A177-3AD203B41FA5}">
                      <a16:colId xmlns:a16="http://schemas.microsoft.com/office/drawing/2014/main" val="222206408"/>
                    </a:ext>
                  </a:extLst>
                </a:gridCol>
                <a:gridCol w="3048001">
                  <a:extLst>
                    <a:ext uri="{9D8B030D-6E8A-4147-A177-3AD203B41FA5}">
                      <a16:colId xmlns:a16="http://schemas.microsoft.com/office/drawing/2014/main" val="1085139672"/>
                    </a:ext>
                  </a:extLst>
                </a:gridCol>
              </a:tblGrid>
              <a:tr h="0">
                <a:tc>
                  <a:txBody>
                    <a:bodyPr/>
                    <a:lstStyle/>
                    <a:p>
                      <a:pPr algn="ctr"/>
                      <a:r>
                        <a:rPr lang="en-US" sz="1400" dirty="0"/>
                        <a:t>Motivation</a:t>
                      </a:r>
                    </a:p>
                  </a:txBody>
                  <a:tcPr>
                    <a:solidFill>
                      <a:srgbClr val="B4C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Related Work</a:t>
                      </a:r>
                      <a:endParaRPr lang="en-US" sz="1400" dirty="0"/>
                    </a:p>
                  </a:txBody>
                  <a:tcPr>
                    <a:solidFill>
                      <a:srgbClr val="B4C7E7"/>
                    </a:solidFill>
                  </a:tcPr>
                </a:tc>
                <a:tc>
                  <a:txBody>
                    <a:bodyPr/>
                    <a:lstStyle/>
                    <a:p>
                      <a:pPr algn="ctr"/>
                      <a:r>
                        <a:rPr lang="en-US" sz="1400" dirty="0" smtClean="0"/>
                        <a:t>Method</a:t>
                      </a:r>
                      <a:endParaRPr lang="en-US" sz="1400" dirty="0"/>
                    </a:p>
                  </a:txBody>
                  <a:tcPr>
                    <a:solidFill>
                      <a:srgbClr val="B4C7E7"/>
                    </a:solidFill>
                  </a:tcPr>
                </a:tc>
                <a:tc>
                  <a:txBody>
                    <a:bodyPr/>
                    <a:lstStyle/>
                    <a:p>
                      <a:pPr algn="ctr"/>
                      <a:r>
                        <a:rPr lang="en-US" sz="1400" dirty="0"/>
                        <a:t>Experiment</a:t>
                      </a:r>
                    </a:p>
                  </a:txBody>
                  <a:tcPr>
                    <a:solidFill>
                      <a:srgbClr val="4472C4"/>
                    </a:solidFill>
                  </a:tcPr>
                </a:tc>
                <a:extLst>
                  <a:ext uri="{0D108BD9-81ED-4DB2-BD59-A6C34878D82A}">
                    <a16:rowId xmlns:a16="http://schemas.microsoft.com/office/drawing/2014/main" val="3821368398"/>
                  </a:ext>
                </a:extLst>
              </a:tr>
            </a:tbl>
          </a:graphicData>
        </a:graphic>
      </p:graphicFrame>
      <p:cxnSp>
        <p:nvCxnSpPr>
          <p:cNvPr id="9" name="Straight Connector 8">
            <a:extLst>
              <a:ext uri="{FF2B5EF4-FFF2-40B4-BE49-F238E27FC236}">
                <a16:creationId xmlns:a16="http://schemas.microsoft.com/office/drawing/2014/main" id="{E92E1AA6-2B49-48D7-815B-12C9FCD75942}"/>
              </a:ext>
            </a:extLst>
          </p:cNvPr>
          <p:cNvCxnSpPr>
            <a:cxnSpLocks/>
          </p:cNvCxnSpPr>
          <p:nvPr/>
        </p:nvCxnSpPr>
        <p:spPr>
          <a:xfrm>
            <a:off x="9151620"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624CF42-F2AE-4E09-B37B-8B57424BD5BC}"/>
              </a:ext>
            </a:extLst>
          </p:cNvPr>
          <p:cNvCxnSpPr>
            <a:cxnSpLocks/>
          </p:cNvCxnSpPr>
          <p:nvPr/>
        </p:nvCxnSpPr>
        <p:spPr>
          <a:xfrm>
            <a:off x="9660636" y="323734"/>
            <a:ext cx="502920" cy="0"/>
          </a:xfrm>
          <a:prstGeom prst="line">
            <a:avLst/>
          </a:prstGeom>
          <a:ln w="254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6A764E-BC92-4906-9003-5059F1BD5A48}"/>
              </a:ext>
            </a:extLst>
          </p:cNvPr>
          <p:cNvCxnSpPr>
            <a:cxnSpLocks/>
          </p:cNvCxnSpPr>
          <p:nvPr/>
        </p:nvCxnSpPr>
        <p:spPr>
          <a:xfrm>
            <a:off x="10158222"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ED8F06-BEE2-44D8-8993-E2144FE08B9C}"/>
              </a:ext>
            </a:extLst>
          </p:cNvPr>
          <p:cNvCxnSpPr>
            <a:cxnSpLocks/>
          </p:cNvCxnSpPr>
          <p:nvPr/>
        </p:nvCxnSpPr>
        <p:spPr>
          <a:xfrm>
            <a:off x="10667238"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B9BCBE-E078-4BFF-8892-F875E0997A14}"/>
              </a:ext>
            </a:extLst>
          </p:cNvPr>
          <p:cNvCxnSpPr>
            <a:cxnSpLocks/>
          </p:cNvCxnSpPr>
          <p:nvPr/>
        </p:nvCxnSpPr>
        <p:spPr>
          <a:xfrm>
            <a:off x="11164824"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78D403-B2AA-41AB-8F40-CE8DE26B8A1F}"/>
              </a:ext>
            </a:extLst>
          </p:cNvPr>
          <p:cNvCxnSpPr>
            <a:cxnSpLocks/>
          </p:cNvCxnSpPr>
          <p:nvPr/>
        </p:nvCxnSpPr>
        <p:spPr>
          <a:xfrm>
            <a:off x="11673840" y="323734"/>
            <a:ext cx="502920" cy="0"/>
          </a:xfrm>
          <a:prstGeom prst="line">
            <a:avLst/>
          </a:prstGeom>
          <a:ln w="25400">
            <a:solidFill>
              <a:srgbClr val="B4C7E7"/>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376EC263-ADF1-4810-8B8A-605099197CC5}"/>
              </a:ext>
            </a:extLst>
          </p:cNvPr>
          <p:cNvSpPr txBox="1">
            <a:spLocks/>
          </p:cNvSpPr>
          <p:nvPr/>
        </p:nvSpPr>
        <p:spPr>
          <a:xfrm>
            <a:off x="838200" y="314248"/>
            <a:ext cx="1092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Baselines</a:t>
            </a:r>
          </a:p>
        </p:txBody>
      </p:sp>
    </p:spTree>
    <p:extLst>
      <p:ext uri="{BB962C8B-B14F-4D97-AF65-F5344CB8AC3E}">
        <p14:creationId xmlns:p14="http://schemas.microsoft.com/office/powerpoint/2010/main" val="2422999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2366</TotalTime>
  <Words>3595</Words>
  <Application>Microsoft Office PowerPoint</Application>
  <PresentationFormat>宽屏</PresentationFormat>
  <Paragraphs>574</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Arial</vt:lpstr>
      <vt:lpstr>Calibri</vt:lpstr>
      <vt:lpstr>Calibri Light</vt:lpstr>
      <vt:lpstr>Cambria Math</vt:lpstr>
      <vt:lpstr>Times New Roman</vt:lpstr>
      <vt:lpstr>Wingdings</vt:lpstr>
      <vt:lpstr>Office Theme</vt:lpstr>
      <vt:lpstr>Triangular Architecture for Rare Language Translation</vt:lpstr>
      <vt:lpstr>PowerPoint 演示文稿</vt:lpstr>
      <vt:lpstr>Methods to Tackle Low-resource Problem</vt:lpstr>
      <vt:lpstr>PowerPoint 演示文稿</vt:lpstr>
      <vt:lpstr>PowerPoint 演示文稿</vt:lpstr>
      <vt:lpstr>PowerPoint 演示文稿</vt:lpstr>
      <vt:lpstr>Joint EM Training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Thanks! Q &amp; A</vt:lpstr>
      <vt:lpstr>Related work</vt:lpstr>
      <vt:lpstr>Related work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Triangular architecture for rare language translation</dc:title>
  <dc:creator>Shuo Ren (MSR Student-FATalent)</dc:creator>
  <cp:lastModifiedBy>Ren Shuo</cp:lastModifiedBy>
  <cp:revision>333</cp:revision>
  <dcterms:created xsi:type="dcterms:W3CDTF">2018-07-05T06:25:15Z</dcterms:created>
  <dcterms:modified xsi:type="dcterms:W3CDTF">2018-07-16T00:45:31Z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shujliu@microsoft.com</vt:lpwstr>
  </property>
  <property fmtid="{D5CDD505-2E9C-101B-9397-08002B2CF9AE}" pid="5" name="MSIP_Label_f42aa342-8706-4288-bd11-ebb85995028c_SetDate">
    <vt:lpwstr>2018-07-13T05:45:16.3607697Z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