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22"/>
  </p:notesMasterIdLst>
  <p:sldIdLst>
    <p:sldId id="256" r:id="rId2"/>
    <p:sldId id="357" r:id="rId3"/>
    <p:sldId id="358" r:id="rId4"/>
    <p:sldId id="359" r:id="rId5"/>
    <p:sldId id="360" r:id="rId6"/>
    <p:sldId id="361" r:id="rId7"/>
    <p:sldId id="363" r:id="rId8"/>
    <p:sldId id="364" r:id="rId9"/>
    <p:sldId id="365" r:id="rId10"/>
    <p:sldId id="366" r:id="rId11"/>
    <p:sldId id="367" r:id="rId12"/>
    <p:sldId id="369" r:id="rId13"/>
    <p:sldId id="371" r:id="rId14"/>
    <p:sldId id="349" r:id="rId15"/>
    <p:sldId id="350" r:id="rId16"/>
    <p:sldId id="356" r:id="rId17"/>
    <p:sldId id="373" r:id="rId18"/>
    <p:sldId id="372" r:id="rId19"/>
    <p:sldId id="351" r:id="rId20"/>
    <p:sldId id="35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3D5B"/>
    <a:srgbClr val="EAE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9"/>
    <p:restoredTop sz="90752"/>
  </p:normalViewPr>
  <p:slideViewPr>
    <p:cSldViewPr snapToGrid="0" snapToObjects="1">
      <p:cViewPr>
        <p:scale>
          <a:sx n="86" d="100"/>
          <a:sy n="86" d="100"/>
        </p:scale>
        <p:origin x="14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mr-IN" sz="2000" b="1" dirty="0" err="1"/>
              <a:t>Vocab</a:t>
            </a:r>
            <a:r>
              <a:rPr lang="mr-IN" sz="2000" b="1" dirty="0"/>
              <a:t>@-3</a:t>
            </a:r>
            <a:r>
              <a:rPr lang="mr-IN" sz="2000" b="1" dirty="0" smtClean="0"/>
              <a:t>%</a:t>
            </a:r>
            <a:r>
              <a:rPr lang="en-US" sz="2000" b="1" dirty="0" smtClean="0"/>
              <a:t> (Original Vocab=30K)</a:t>
            </a:r>
            <a:endParaRPr lang="mr-IN" sz="20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42419892825896"/>
          <c:y val="0.20088784051807"/>
          <c:w val="0.90575801071741"/>
          <c:h val="0.5255878366008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Vocab@-3%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Frequency-based</c:v>
                </c:pt>
                <c:pt idx="1">
                  <c:v>Group Lasso</c:v>
                </c:pt>
                <c:pt idx="2">
                  <c:v>Variational Dropout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70252208"/>
        <c:axId val="-1971401664"/>
      </c:barChart>
      <c:catAx>
        <c:axId val="-197025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1401664"/>
        <c:crosses val="autoZero"/>
        <c:auto val="1"/>
        <c:lblAlgn val="ctr"/>
        <c:lblOffset val="100"/>
        <c:noMultiLvlLbl val="0"/>
      </c:catAx>
      <c:valAx>
        <c:axId val="-197140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025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mr-IN" sz="2000" b="1" dirty="0" err="1"/>
              <a:t>Vocab</a:t>
            </a:r>
            <a:r>
              <a:rPr lang="mr-IN" sz="2000" b="1" dirty="0"/>
              <a:t>@-3</a:t>
            </a:r>
            <a:r>
              <a:rPr lang="mr-IN" sz="2000" b="1" dirty="0" smtClean="0"/>
              <a:t>%</a:t>
            </a:r>
            <a:r>
              <a:rPr lang="en-US" sz="2000" b="1" dirty="0" smtClean="0"/>
              <a:t> (Original Vocab=30K)</a:t>
            </a:r>
            <a:endParaRPr lang="mr-IN" sz="20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42419892825896"/>
          <c:y val="0.20088784051807"/>
          <c:w val="0.90575801071741"/>
          <c:h val="0.5255878366008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Vocab@-3%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Frequency-based</c:v>
                </c:pt>
                <c:pt idx="1">
                  <c:v>Group Lasso</c:v>
                </c:pt>
                <c:pt idx="2">
                  <c:v>Variational Dropout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1000.0</c:v>
                </c:pt>
                <c:pt idx="1">
                  <c:v>768.0</c:v>
                </c:pt>
                <c:pt idx="2">
                  <c:v>427.0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76089200"/>
        <c:axId val="-1975672416"/>
      </c:barChart>
      <c:catAx>
        <c:axId val="-197608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5672416"/>
        <c:crosses val="autoZero"/>
        <c:auto val="1"/>
        <c:lblAlgn val="ctr"/>
        <c:lblOffset val="100"/>
        <c:noMultiLvlLbl val="0"/>
      </c:catAx>
      <c:valAx>
        <c:axId val="-197567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608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840C7-9F23-7A46-B96D-52B8AE08AF7D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3DCF1-F9EF-AA44-A123-FD1B42A0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4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D4E4-FF10-C349-8645-B54EC115892F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2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F8BD-0F31-8248-94C2-20516F6AEB54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260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F8BD-0F31-8248-94C2-20516F6AEB54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804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F8BD-0F31-8248-94C2-20516F6AEB54}" type="datetime1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F8BD-0F31-8248-94C2-20516F6AEB54}" type="datetime1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2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F4A-DEB0-9E42-BEFA-DA0BB8C545A8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0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F8BD-0F31-8248-94C2-20516F6AEB54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2842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F8BD-0F31-8248-94C2-20516F6AEB54}" type="datetime1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738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F8BD-0F31-8248-94C2-20516F6AEB54}" type="datetime1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612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1103-8F37-D347-9CA8-20AB17F9D6CF}" type="datetime1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F8BD-0F31-8248-94C2-20516F6AEB54}" type="datetime1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98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F8BD-0F31-8248-94C2-20516F6AEB54}" type="datetime1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6220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F8BD-0F31-8248-94C2-20516F6AEB54}" type="datetime1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0397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3F8BD-0F31-8248-94C2-20516F6AEB54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2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7" r:id="rId12"/>
    <p:sldLayoutId id="214748366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wenhuchen/Variational-Vocabulary-Selec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199" y="550863"/>
            <a:ext cx="10888133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Large A Vocabulary Does Text Classification Need? A </a:t>
            </a:r>
            <a:r>
              <a:rPr lang="en-US" b="1" dirty="0" err="1"/>
              <a:t>Variational</a:t>
            </a:r>
            <a:r>
              <a:rPr lang="en-US" b="1" dirty="0"/>
              <a:t> Approach </a:t>
            </a:r>
            <a:r>
              <a:rPr lang="en-US" b="1" dirty="0" smtClean="0"/>
              <a:t>to Vocabulary </a:t>
            </a:r>
            <a:r>
              <a:rPr lang="en-US" b="1" dirty="0"/>
              <a:t>Selection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373438"/>
            <a:ext cx="7772400" cy="1655762"/>
          </a:xfrm>
        </p:spPr>
        <p:txBody>
          <a:bodyPr>
            <a:normAutofit/>
          </a:bodyPr>
          <a:lstStyle/>
          <a:p>
            <a:r>
              <a:rPr lang="en-US" b="1" dirty="0"/>
              <a:t>Wenhu Chen</a:t>
            </a:r>
            <a:r>
              <a:rPr lang="en-US" dirty="0" smtClean="0"/>
              <a:t>, Yu Su, </a:t>
            </a:r>
            <a:r>
              <a:rPr lang="en-US" dirty="0" err="1" smtClean="0"/>
              <a:t>Xifeng</a:t>
            </a:r>
            <a:r>
              <a:rPr lang="en-US" dirty="0" smtClean="0"/>
              <a:t> Yan, William Wang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UC </a:t>
            </a:r>
            <a:r>
              <a:rPr lang="en-US" dirty="0"/>
              <a:t>Santa Barbara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3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32"/>
    </mc:Choice>
    <mc:Fallback xmlns="">
      <p:transition spd="slow" advTm="2033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Bernouli</a:t>
            </a:r>
            <a:r>
              <a:rPr lang="en-US" dirty="0"/>
              <a:t> Dropout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76375"/>
              </a:xfrm>
            </p:spPr>
            <p:txBody>
              <a:bodyPr/>
              <a:lstStyle/>
              <a:p>
                <a:r>
                  <a:rPr lang="en-US" dirty="0" smtClean="0"/>
                  <a:t>Problem Definition:</a:t>
                </a:r>
                <a:endParaRPr lang="en-US" i="1" dirty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e>
                        <m:r>
                          <a:rPr lang="en-US" sz="2400" b="1" i="1">
                            <a:latin typeface="Cambria Math" charset="0"/>
                          </a:rPr>
                          <m:t>𝒃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</a:rPr>
                          <m:t>𝒃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⊙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𝑂𝑛𝑒𝐻𝑜𝑡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⋅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</m:oMath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charset="0"/>
                        </a:rPr>
                        <m:t>𝒃</m:t>
                      </m:r>
                      <m:r>
                        <a:rPr lang="en-US" sz="2400" i="1">
                          <a:latin typeface="Cambria Math" charset="0"/>
                        </a:rPr>
                        <m:t>~</m:t>
                      </m:r>
                      <m:r>
                        <a:rPr lang="en-US" sz="2400" i="1">
                          <a:latin typeface="Cambria Math" charset="0"/>
                        </a:rPr>
                        <m:t>𝐵𝑒𝑟𝑛𝑜𝑢𝑙𝑖</m:t>
                      </m:r>
                      <m:r>
                        <a:rPr lang="en-US" sz="2400" i="1">
                          <a:latin typeface="Cambria Math" charset="0"/>
                        </a:rPr>
                        <m:t>(1 −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4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76375"/>
              </a:xfrm>
              <a:blipFill rotWithShape="0">
                <a:blip r:embed="rId2"/>
                <a:stretch>
                  <a:fillRect l="-1043" t="-6584" b="-29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3436937"/>
                <a:ext cx="10515600" cy="19446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Training Objective (Marginal Log-Likelihood):</a:t>
                </a:r>
                <a:endParaRPr lang="en-US" dirty="0"/>
              </a:p>
              <a:p>
                <a:pPr marL="0" indent="0">
                  <a:buNone/>
                </a:pPr>
                <a:endParaRPr lang="en-US" sz="240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𝑊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𝑙𝑜𝑔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is-IS" sz="24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b="1" i="1">
                                  <a:latin typeface="Cambria Math" charset="0"/>
                                </a:rPr>
                                <m:t>𝒃</m:t>
                              </m:r>
                              <m:r>
                                <a:rPr lang="en-US" sz="2400" b="1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∈[</m:t>
                              </m:r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𝟎</m:t>
                              </m:r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𝑽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e>
                                          <m:r>
                                            <a:rPr lang="en-US" sz="2400" b="1" i="1">
                                              <a:latin typeface="Cambria Math" charset="0"/>
                                            </a:rPr>
                                            <m:t>𝒃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36937"/>
                <a:ext cx="10515600" cy="1944688"/>
              </a:xfrm>
              <a:prstGeom prst="rect">
                <a:avLst/>
              </a:prstGeom>
              <a:blipFill rotWithShape="0">
                <a:blip r:embed="rId3"/>
                <a:stretch>
                  <a:fillRect l="-1043" t="-5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38200" y="5381625"/>
                <a:ext cx="10515600" cy="974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Enumerate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dirty="0"/>
                  <a:t> combinations, which is Intractable. </a:t>
                </a:r>
                <a:endParaRPr lang="en-US" dirty="0" smtClean="0"/>
              </a:p>
              <a:p>
                <a:r>
                  <a:rPr lang="en-US" dirty="0" err="1" smtClean="0"/>
                  <a:t>Bernouli</a:t>
                </a:r>
                <a:r>
                  <a:rPr lang="en-US" dirty="0" smtClean="0"/>
                  <a:t> </a:t>
                </a:r>
                <a:r>
                  <a:rPr lang="en-US" dirty="0" smtClean="0"/>
                  <a:t>Monte-Carlo sampling </a:t>
                </a:r>
                <a:r>
                  <a:rPr lang="en-US" dirty="0"/>
                  <a:t>has large variance.</a:t>
                </a: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81625"/>
                <a:ext cx="10515600" cy="974725"/>
              </a:xfrm>
              <a:prstGeom prst="rect">
                <a:avLst/>
              </a:prstGeom>
              <a:blipFill rotWithShape="0">
                <a:blip r:embed="rId4"/>
                <a:stretch>
                  <a:fillRect l="-1043" t="-14375"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loud 12"/>
          <p:cNvSpPr/>
          <p:nvPr/>
        </p:nvSpPr>
        <p:spPr>
          <a:xfrm>
            <a:off x="2082800" y="2947324"/>
            <a:ext cx="1100667" cy="41830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mask</a:t>
            </a:r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8948350" y="2856179"/>
            <a:ext cx="1465650" cy="58075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dropout</a:t>
            </a:r>
            <a:endParaRPr lang="en-US"/>
          </a:p>
        </p:txBody>
      </p:sp>
      <p:cxnSp>
        <p:nvCxnSpPr>
          <p:cNvPr id="22" name="Elbow Connector 21"/>
          <p:cNvCxnSpPr>
            <a:stCxn id="13" idx="0"/>
          </p:cNvCxnSpPr>
          <p:nvPr/>
        </p:nvCxnSpPr>
        <p:spPr>
          <a:xfrm flipV="1">
            <a:off x="3182550" y="2876017"/>
            <a:ext cx="1507983" cy="2804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2"/>
          </p:cNvCxnSpPr>
          <p:nvPr/>
        </p:nvCxnSpPr>
        <p:spPr>
          <a:xfrm rot="10800000">
            <a:off x="7441284" y="2947326"/>
            <a:ext cx="1511612" cy="199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33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3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6642"/>
          </a:xfrm>
        </p:spPr>
        <p:txBody>
          <a:bodyPr/>
          <a:lstStyle/>
          <a:p>
            <a:r>
              <a:rPr lang="en-US" dirty="0"/>
              <a:t>Gaussian </a:t>
            </a:r>
            <a:r>
              <a:rPr lang="en-US" dirty="0" smtClean="0"/>
              <a:t>Approximation (Wang </a:t>
            </a:r>
            <a:r>
              <a:rPr lang="en-US" dirty="0"/>
              <a:t>et al.):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3880574"/>
                <a:ext cx="10515600" cy="12953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Lower Bound of Marginal Likelihood: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26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𝑩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~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</m:t>
                              </m:r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latin typeface="Cambria Math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en-US" sz="26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e>
                                          <m:r>
                                            <a:rPr lang="en-US" sz="2600" b="1" i="1">
                                              <a:latin typeface="Cambria Math" charset="0"/>
                                            </a:rPr>
                                            <m:t>𝑩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, </m:t>
                                  </m:r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𝐾𝐿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</m:d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||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𝑩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))</m:t>
                      </m:r>
                    </m:oMath>
                  </m:oMathPara>
                </a14:m>
                <a:endParaRPr lang="en-US" sz="2600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80574"/>
                <a:ext cx="10515600" cy="1295398"/>
              </a:xfrm>
              <a:prstGeom prst="rect">
                <a:avLst/>
              </a:prstGeom>
              <a:blipFill rotWithShape="0">
                <a:blip r:embed="rId2"/>
                <a:stretch>
                  <a:fillRect l="-870" t="-9906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5589586"/>
            <a:ext cx="10515600" cy="766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Gaussian </a:t>
            </a:r>
            <a:r>
              <a:rPr lang="en-US" dirty="0" err="1"/>
              <a:t>Reparameterization</a:t>
            </a:r>
            <a:r>
              <a:rPr lang="en-US" dirty="0"/>
              <a:t> </a:t>
            </a:r>
            <a:r>
              <a:rPr lang="en-US" dirty="0" smtClean="0"/>
              <a:t>decreases variance in training.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69150" y="2650313"/>
                <a:ext cx="4184649" cy="887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e>
                        <m:r>
                          <a:rPr lang="en-US" sz="2400" b="1" i="1">
                            <a:latin typeface="Cambria Math" charset="0"/>
                          </a:rPr>
                          <m:t>𝑩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𝑂𝑛𝑒𝐻𝑜𝑡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⋅</m:t>
                    </m:r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𝑩</m:t>
                    </m:r>
                  </m:oMath>
                </a14:m>
                <a:endParaRPr lang="en-US" sz="2400" b="1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~</m:t>
                      </m:r>
                      <m:r>
                        <a:rPr lang="en-US" sz="2400" i="1">
                          <a:latin typeface="Cambria Math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50" y="2650313"/>
                <a:ext cx="4184649" cy="8871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05467" y="2486679"/>
                <a:ext cx="4800603" cy="1216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e>
                        <m:r>
                          <a:rPr lang="en-US" sz="2400" b="1" i="1">
                            <a:latin typeface="Cambria Math" charset="0"/>
                          </a:rPr>
                          <m:t>𝒛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</a:rPr>
                          <m:t>𝒛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⊙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𝑂𝑛𝑒𝐻𝑜𝑡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⋅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</m:oMath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charset="0"/>
                        </a:rPr>
                        <m:t>𝒛</m:t>
                      </m:r>
                      <m:r>
                        <a:rPr lang="en-US" sz="2400" i="1">
                          <a:latin typeface="Cambria Math" charset="0"/>
                        </a:rPr>
                        <m:t>~</m:t>
                      </m:r>
                      <m:r>
                        <a:rPr lang="en-US" sz="2400" i="1">
                          <a:latin typeface="Cambria Math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1,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467" y="2486679"/>
                <a:ext cx="4800603" cy="12166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6333069" y="2747454"/>
            <a:ext cx="709083" cy="70978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6402764"/>
            <a:ext cx="74919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charset="0"/>
              </a:rPr>
              <a:t>Wang </a:t>
            </a:r>
            <a:r>
              <a:rPr lang="en-US" sz="1600" dirty="0">
                <a:latin typeface="Arial" charset="0"/>
              </a:rPr>
              <a:t>et </a:t>
            </a:r>
            <a:r>
              <a:rPr lang="en-US" sz="1600" dirty="0" smtClean="0">
                <a:latin typeface="Arial" charset="0"/>
              </a:rPr>
              <a:t>al. Fast Dropout Training. </a:t>
            </a:r>
            <a:r>
              <a:rPr lang="en-US" sz="1600" dirty="0">
                <a:latin typeface="Arial" charset="0"/>
              </a:rPr>
              <a:t>In ICML </a:t>
            </a:r>
            <a:r>
              <a:rPr lang="en-US" sz="1600" dirty="0" smtClean="0">
                <a:latin typeface="Arial" charset="0"/>
              </a:rPr>
              <a:t>2013</a:t>
            </a:r>
            <a:endParaRPr lang="en-US" sz="1600" dirty="0">
              <a:latin typeface="Arial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7802111" y="1654991"/>
            <a:ext cx="2918725" cy="65433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Bayesian Neural Network</a:t>
            </a:r>
          </a:p>
        </p:txBody>
      </p:sp>
      <p:cxnSp>
        <p:nvCxnSpPr>
          <p:cNvPr id="13" name="Straight Arrow Connector 12"/>
          <p:cNvCxnSpPr>
            <a:stCxn id="7" idx="1"/>
            <a:endCxn id="8" idx="0"/>
          </p:cNvCxnSpPr>
          <p:nvPr/>
        </p:nvCxnSpPr>
        <p:spPr>
          <a:xfrm>
            <a:off x="9261474" y="2308624"/>
            <a:ext cx="1" cy="34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5688" y="5149567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Reconstruction Objective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59987" y="5149567"/>
            <a:ext cx="152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KL-Divergence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9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/>
      <p:bldP spid="9" grpId="0"/>
      <p:bldP spid="10" grpId="0" animBg="1"/>
      <p:bldP spid="7" grpId="0" animBg="1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Variational</a:t>
            </a:r>
            <a:r>
              <a:rPr lang="en-US" dirty="0"/>
              <a:t> Dropout: 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017266"/>
              </a:xfrm>
            </p:spPr>
            <p:txBody>
              <a:bodyPr/>
              <a:lstStyle/>
              <a:p>
                <a:r>
                  <a:rPr lang="en-US" dirty="0"/>
                  <a:t>After training, we obtain the dropout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 associated with each word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𝑤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017266"/>
              </a:xfrm>
              <a:blipFill rotWithShape="0">
                <a:blip r:embed="rId2"/>
                <a:stretch>
                  <a:fillRect l="-1043" t="-4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38200" y="2805095"/>
                <a:ext cx="10515600" cy="10677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adjust the threshold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dirty="0"/>
                  <a:t> to retain the vocabulary </a:t>
                </a:r>
                <a:r>
                  <a:rPr lang="en-US" dirty="0"/>
                  <a:t>subset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/>
                        </m:ctrlPr>
                      </m:accPr>
                      <m:e>
                        <m:r>
                          <a:rPr lang="en-US"/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and evaluate its accuracy.</a:t>
                </a: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05095"/>
                <a:ext cx="10515600" cy="1067776"/>
              </a:xfrm>
              <a:prstGeom prst="rect">
                <a:avLst/>
              </a:prstGeom>
              <a:blipFill rotWithShape="0">
                <a:blip r:embed="rId3"/>
                <a:stretch>
                  <a:fillRect l="-1043" t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91504" y="3931415"/>
                <a:ext cx="3317062" cy="4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𝑉</m:t>
                          </m:r>
                        </m:e>
                      </m:acc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504" y="3931415"/>
                <a:ext cx="3317062" cy="471539"/>
              </a:xfrm>
              <a:prstGeom prst="rect">
                <a:avLst/>
              </a:prstGeom>
              <a:blipFill rotWithShape="0">
                <a:blip r:embed="rId4"/>
                <a:stretch>
                  <a:fillRect t="-909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838200" y="4686400"/>
                <a:ext cx="10515600" cy="10677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By changing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dirty="0"/>
                  <a:t>, we can draw the vocabulary-accuracy curve to evaluate its </a:t>
                </a:r>
                <a:r>
                  <a:rPr lang="en-US" dirty="0" smtClean="0"/>
                  <a:t>performance using </a:t>
                </a:r>
                <a:r>
                  <a:rPr lang="en-US" dirty="0" smtClean="0"/>
                  <a:t>the proposed metrics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86400"/>
                <a:ext cx="10515600" cy="1067776"/>
              </a:xfrm>
              <a:prstGeom prst="rect">
                <a:avLst/>
              </a:prstGeom>
              <a:blipFill rotWithShape="0">
                <a:blip r:embed="rId5"/>
                <a:stretch>
                  <a:fillRect l="-1043" t="-9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1"/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&amp;Baselines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4908"/>
          </a:xfrm>
        </p:spPr>
        <p:txBody>
          <a:bodyPr>
            <a:normAutofit/>
          </a:bodyPr>
          <a:lstStyle/>
          <a:p>
            <a:r>
              <a:rPr lang="en-US" dirty="0"/>
              <a:t>Tasks:</a:t>
            </a:r>
          </a:p>
          <a:p>
            <a:pPr lvl="1"/>
            <a:r>
              <a:rPr lang="en-US" dirty="0"/>
              <a:t>Document </a:t>
            </a:r>
            <a:r>
              <a:rPr lang="en-US" dirty="0" smtClean="0"/>
              <a:t>Classification (AG-news, Yelp-review, </a:t>
            </a:r>
            <a:r>
              <a:rPr lang="en-US" dirty="0" err="1" smtClean="0"/>
              <a:t>Dbpedia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Spoken Language </a:t>
            </a:r>
            <a:r>
              <a:rPr lang="en-US" dirty="0" smtClean="0"/>
              <a:t>Understanding (ATIS, Snips)</a:t>
            </a:r>
            <a:endParaRPr lang="en-US" dirty="0"/>
          </a:p>
          <a:p>
            <a:pPr lvl="1"/>
            <a:r>
              <a:rPr lang="en-US" dirty="0"/>
              <a:t>Natural Language </a:t>
            </a:r>
            <a:r>
              <a:rPr lang="en-US" dirty="0" smtClean="0"/>
              <a:t>Inference (SNLI, MNLI)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Baselines:</a:t>
            </a:r>
          </a:p>
          <a:p>
            <a:pPr lvl="1"/>
            <a:r>
              <a:rPr lang="en-US" dirty="0" smtClean="0"/>
              <a:t>Frequency Cutoff</a:t>
            </a:r>
            <a:endParaRPr lang="en-US" dirty="0"/>
          </a:p>
          <a:p>
            <a:pPr lvl="1"/>
            <a:r>
              <a:rPr lang="en-US" dirty="0"/>
              <a:t>TF-IDF</a:t>
            </a:r>
          </a:p>
          <a:p>
            <a:pPr lvl="1"/>
            <a:r>
              <a:rPr lang="en-US" dirty="0"/>
              <a:t>Group Lasso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2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927353155"/>
              </p:ext>
            </p:extLst>
          </p:nvPr>
        </p:nvGraphicFramePr>
        <p:xfrm>
          <a:off x="1025291" y="2834366"/>
          <a:ext cx="9202441" cy="375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14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795000" cy="5358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Frequency-based </a:t>
            </a:r>
            <a:r>
              <a:rPr lang="en-US" dirty="0" smtClean="0"/>
              <a:t>Cut-off can shrink </a:t>
            </a:r>
            <a:r>
              <a:rPr lang="en-US" dirty="0"/>
              <a:t>5</a:t>
            </a:r>
            <a:r>
              <a:rPr lang="en-US" dirty="0" smtClean="0"/>
              <a:t>0k </a:t>
            </a:r>
            <a:r>
              <a:rPr lang="en-US" dirty="0" smtClean="0"/>
              <a:t>into 1k with 3% accuracy drop.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2298472"/>
            <a:ext cx="10515600" cy="5358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Variational</a:t>
            </a:r>
            <a:r>
              <a:rPr lang="en-US" dirty="0"/>
              <a:t> Dropout can shrink even further to 4</a:t>
            </a:r>
            <a:r>
              <a:rPr lang="en-US" dirty="0" smtClean="0"/>
              <a:t>00</a:t>
            </a:r>
            <a:r>
              <a:rPr lang="en-US" dirty="0"/>
              <a:t>.</a:t>
            </a: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7157111"/>
              </p:ext>
            </p:extLst>
          </p:nvPr>
        </p:nvGraphicFramePr>
        <p:xfrm>
          <a:off x="1025292" y="2834366"/>
          <a:ext cx="9202441" cy="375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12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10" grpId="0"/>
      <p:bldP spid="12" grpId="0"/>
      <p:bldGraphic spid="11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Vocabulary-Accuracy Curve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21" y="3053056"/>
            <a:ext cx="4213929" cy="3153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36" y="3051966"/>
            <a:ext cx="4215384" cy="315468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519749" y="1793966"/>
            <a:ext cx="7886700" cy="47139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0989" y="3010298"/>
            <a:ext cx="10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AG-News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4918" y="3010298"/>
            <a:ext cx="131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Yelp-Review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0515600" cy="9710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Variational</a:t>
            </a:r>
            <a:r>
              <a:rPr lang="en-US" dirty="0"/>
              <a:t> Dropout achieves better accuracy than baselines </a:t>
            </a:r>
            <a:r>
              <a:rPr lang="en-US" dirty="0" smtClean="0"/>
              <a:t>across different vocabulary budget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681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Variational</a:t>
            </a:r>
            <a:r>
              <a:rPr lang="en-US" dirty="0"/>
              <a:t> Dropout: </a:t>
            </a: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310" y="2829192"/>
            <a:ext cx="6720590" cy="340240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8601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selection algorithm has strong correlation with frequency-based method, but not entirely overlapped with </a:t>
            </a:r>
            <a:r>
              <a:rPr lang="en-US" dirty="0" smtClean="0"/>
              <a:t>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87252" y="6265286"/>
            <a:ext cx="546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Left is the most frequent words, right is the rarest words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Variational</a:t>
            </a:r>
            <a:r>
              <a:rPr lang="en-US" dirty="0"/>
              <a:t> Dropout: Visualization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12" y="2898511"/>
            <a:ext cx="6575269" cy="345783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6"/>
            <a:ext cx="10515600" cy="4378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selected words on a voice assistance SLU dataset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362068"/>
            <a:ext cx="9984698" cy="4378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Important Word: Schedule, movie, neighborhood, theatre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5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</a:t>
            </a:r>
            <a:r>
              <a:rPr lang="en-US" dirty="0" err="1" smtClean="0"/>
              <a:t>Subword</a:t>
            </a:r>
            <a:r>
              <a:rPr lang="en-US" dirty="0" smtClean="0"/>
              <a:t>/Character-based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22214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Pros: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ur method can be used to broader languages which cannot be</a:t>
            </a:r>
            <a:r>
              <a:rPr lang="en-US" dirty="0"/>
              <a:t> </a:t>
            </a:r>
            <a:r>
              <a:rPr lang="en-US" dirty="0" smtClean="0"/>
              <a:t>decomposed into characters/</a:t>
            </a:r>
            <a:r>
              <a:rPr lang="en-US" dirty="0" err="1" smtClean="0"/>
              <a:t>subwords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Our method </a:t>
            </a:r>
            <a:r>
              <a:rPr lang="en-US" dirty="0" smtClean="0"/>
              <a:t>accelerates </a:t>
            </a:r>
            <a:r>
              <a:rPr lang="en-US" dirty="0" smtClean="0"/>
              <a:t>the inference speed, while character-based methods </a:t>
            </a:r>
            <a:r>
              <a:rPr lang="en-US" dirty="0" smtClean="0"/>
              <a:t>reduces </a:t>
            </a:r>
            <a:r>
              <a:rPr lang="en-US" dirty="0" smtClean="0"/>
              <a:t>the </a:t>
            </a:r>
            <a:r>
              <a:rPr lang="en-US" dirty="0" smtClean="0"/>
              <a:t>speed by </a:t>
            </a:r>
            <a:r>
              <a:rPr lang="en-US" altLang="zh-CN" dirty="0" smtClean="0"/>
              <a:t>increasing </a:t>
            </a:r>
            <a:r>
              <a:rPr lang="en-US" dirty="0" smtClean="0"/>
              <a:t>the input length.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82004"/>
            <a:ext cx="10515600" cy="1437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Cons: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ur method suffers </a:t>
            </a:r>
            <a:r>
              <a:rPr lang="en-US" dirty="0" smtClean="0"/>
              <a:t>loss </a:t>
            </a:r>
            <a:r>
              <a:rPr lang="en-US" dirty="0" smtClean="0"/>
              <a:t>of </a:t>
            </a:r>
            <a:r>
              <a:rPr lang="en-US" dirty="0" smtClean="0"/>
              <a:t>information, which makes it </a:t>
            </a:r>
            <a:r>
              <a:rPr lang="en-US" dirty="0" smtClean="0"/>
              <a:t>not applicable to machine </a:t>
            </a:r>
            <a:r>
              <a:rPr lang="en-US" dirty="0" smtClean="0"/>
              <a:t>translation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 summarization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39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67840"/>
            <a:ext cx="10515600" cy="47139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Frequency-based cut-off method is a very strong selection mechanism under reasonable vocabulary budget.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smtClean="0"/>
              <a:t>Vocabulary </a:t>
            </a:r>
            <a:r>
              <a:rPr lang="en-US" dirty="0"/>
              <a:t>Dropout can achieve better </a:t>
            </a:r>
            <a:r>
              <a:rPr lang="en-US" dirty="0" smtClean="0"/>
              <a:t>much accuracy </a:t>
            </a:r>
            <a:r>
              <a:rPr lang="en-US" dirty="0" smtClean="0"/>
              <a:t>under </a:t>
            </a:r>
            <a:r>
              <a:rPr lang="en-US" dirty="0" smtClean="0"/>
              <a:t>very low </a:t>
            </a:r>
            <a:r>
              <a:rPr lang="en-US" dirty="0"/>
              <a:t>vocabulary </a:t>
            </a:r>
            <a:r>
              <a:rPr lang="en-US" dirty="0" smtClean="0"/>
              <a:t>budget.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Vocabulary Dropout can provide strong interpretability for the decision </a:t>
            </a:r>
            <a:r>
              <a:rPr lang="en-US" dirty="0" smtClean="0"/>
              <a:t>making by providing the selected words.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deep learning based </a:t>
            </a:r>
            <a:r>
              <a:rPr lang="en-US" dirty="0" smtClean="0"/>
              <a:t>approaches, we need to predefine a </a:t>
            </a:r>
            <a:r>
              <a:rPr lang="en-US" dirty="0"/>
              <a:t>vocabulary </a:t>
            </a:r>
            <a:r>
              <a:rPr lang="en-US" dirty="0" smtClean="0"/>
              <a:t>to </a:t>
            </a:r>
            <a:r>
              <a:rPr lang="en-US" dirty="0" err="1" smtClean="0"/>
              <a:t>vectorize</a:t>
            </a:r>
            <a:r>
              <a:rPr lang="en-US" dirty="0" smtClean="0"/>
              <a:t> </a:t>
            </a:r>
            <a:r>
              <a:rPr lang="en-US" dirty="0"/>
              <a:t>the text </a:t>
            </a:r>
            <a:r>
              <a:rPr lang="en-US" dirty="0" smtClean="0"/>
              <a:t>as continuous representation using embedding. 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widely adopted method is called </a:t>
            </a:r>
            <a:r>
              <a:rPr lang="en-US" b="1" dirty="0"/>
              <a:t>frequency </a:t>
            </a:r>
            <a:r>
              <a:rPr lang="en-US" b="1" dirty="0" smtClean="0"/>
              <a:t>based method.</a:t>
            </a:r>
            <a:endParaRPr lang="en-US" dirty="0"/>
          </a:p>
          <a:p>
            <a:pPr lvl="1"/>
            <a:r>
              <a:rPr lang="en-US" dirty="0"/>
              <a:t>Simple but agnostic to the end task.</a:t>
            </a:r>
          </a:p>
          <a:p>
            <a:pPr lvl="1"/>
            <a:r>
              <a:rPr lang="en-US" b="1" dirty="0"/>
              <a:t>Under-sized</a:t>
            </a:r>
            <a:r>
              <a:rPr lang="en-US" dirty="0"/>
              <a:t> or </a:t>
            </a:r>
            <a:r>
              <a:rPr lang="en-US" b="1" dirty="0"/>
              <a:t>Over-sized</a:t>
            </a:r>
            <a:r>
              <a:rPr lang="en-US" dirty="0"/>
              <a:t> vocabulary.</a:t>
            </a:r>
          </a:p>
          <a:p>
            <a:pPr lvl="1"/>
            <a:endParaRPr lang="en-US" dirty="0"/>
          </a:p>
          <a:p>
            <a:r>
              <a:rPr lang="en-US" dirty="0"/>
              <a:t>Is this naïve algorithm the optimal solution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06652" y="2818357"/>
            <a:ext cx="1981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Thanks!</a:t>
            </a:r>
          </a:p>
        </p:txBody>
      </p:sp>
      <p:sp>
        <p:nvSpPr>
          <p:cNvPr id="7" name="Rectangle 6"/>
          <p:cNvSpPr/>
          <p:nvPr/>
        </p:nvSpPr>
        <p:spPr>
          <a:xfrm>
            <a:off x="2751909" y="4615768"/>
            <a:ext cx="6557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Code and Data: </a:t>
            </a:r>
            <a:r>
              <a:rPr lang="en-US" dirty="0">
                <a:hlinkClick r:id="rId2"/>
              </a:rPr>
              <a:t>https://github.com/wenhuchen/Variational-Vocabulary-Selection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88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Q1: How </a:t>
            </a:r>
            <a:r>
              <a:rPr lang="en-US" dirty="0">
                <a:solidFill>
                  <a:srgbClr val="FF0000"/>
                </a:solidFill>
              </a:rPr>
              <a:t>important a role</a:t>
            </a:r>
            <a:r>
              <a:rPr lang="en-US" dirty="0"/>
              <a:t> does the vocabulary selection algorithm play in text classification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Q2: How </a:t>
            </a:r>
            <a:r>
              <a:rPr lang="en-US" dirty="0"/>
              <a:t>to select the </a:t>
            </a:r>
            <a:r>
              <a:rPr lang="en-US" dirty="0" smtClean="0">
                <a:solidFill>
                  <a:srgbClr val="FF0000"/>
                </a:solidFill>
              </a:rPr>
              <a:t>minimum vocabulary </a:t>
            </a:r>
            <a:r>
              <a:rPr lang="en-US" dirty="0" smtClean="0"/>
              <a:t>needed to maintain a specific accuracy in text classification?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Q1: How </a:t>
            </a:r>
            <a:r>
              <a:rPr lang="en-US" dirty="0"/>
              <a:t>important is vocabulary selection?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2810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</a:t>
                </a:r>
                <a:r>
                  <a:rPr lang="en-US" dirty="0" smtClean="0"/>
                  <a:t>ix </a:t>
                </a:r>
                <a:r>
                  <a:rPr lang="en-US" dirty="0"/>
                  <a:t>a vocabulary budget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from the full vocabulary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𝑉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28108"/>
              </a:xfrm>
              <a:blipFill rotWithShape="0">
                <a:blip r:embed="rId2"/>
                <a:stretch>
                  <a:fillRect l="-1043" t="-16092" b="-2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38200" y="2353733"/>
                <a:ext cx="10515600" cy="10699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Randomly sample different vocabulary combination of size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to evaluate their </a:t>
                </a:r>
                <a:r>
                  <a:rPr lang="en-US" dirty="0" smtClean="0"/>
                  <a:t>classification accuracy.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53733"/>
                <a:ext cx="10515600" cy="1069975"/>
              </a:xfrm>
              <a:prstGeom prst="rect">
                <a:avLst/>
              </a:prstGeom>
              <a:blipFill rotWithShape="0">
                <a:blip r:embed="rId3"/>
                <a:stretch>
                  <a:fillRect l="-1043" t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285067"/>
            <a:ext cx="10515600" cy="66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Observe the variation </a:t>
            </a:r>
            <a:r>
              <a:rPr lang="en-US" dirty="0" smtClean="0"/>
              <a:t>range in classification accuracy.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68090" y="4233754"/>
            <a:ext cx="0" cy="1706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768090" y="5940634"/>
            <a:ext cx="3802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92768" y="5961372"/>
                <a:ext cx="389145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768" y="5961372"/>
                <a:ext cx="389145" cy="376770"/>
              </a:xfrm>
              <a:prstGeom prst="rect">
                <a:avLst/>
              </a:prstGeom>
              <a:blipFill rotWithShape="0">
                <a:blip r:embed="rId4"/>
                <a:stretch>
                  <a:fillRect t="-6452" r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373493" y="5968810"/>
                <a:ext cx="3939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493" y="5968810"/>
                <a:ext cx="39395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65746" y="4279435"/>
                <a:ext cx="602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𝐴𝑐𝑐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46" y="4279435"/>
                <a:ext cx="60234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5387340" y="4553794"/>
            <a:ext cx="80011" cy="80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97073" y="4638517"/>
            <a:ext cx="80011" cy="80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05964" y="5024269"/>
            <a:ext cx="80011" cy="80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87761" y="4709101"/>
            <a:ext cx="80011" cy="80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89669" y="4825203"/>
            <a:ext cx="80011" cy="80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387339" y="4911669"/>
            <a:ext cx="80011" cy="80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87339" y="4424096"/>
            <a:ext cx="80011" cy="80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417495" y="5092870"/>
            <a:ext cx="80011" cy="80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59615" y="4762146"/>
            <a:ext cx="80011" cy="80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16655" y="4963527"/>
            <a:ext cx="80011" cy="80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76650" y="4793824"/>
            <a:ext cx="80011" cy="80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20991" y="4761814"/>
            <a:ext cx="80011" cy="80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76647" y="5271860"/>
            <a:ext cx="80011" cy="80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97073" y="5163049"/>
            <a:ext cx="80011" cy="80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76648" y="4287453"/>
            <a:ext cx="80011" cy="80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>
            <a:off x="5699760" y="4287454"/>
            <a:ext cx="254000" cy="106441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135458" y="46044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Gap</a:t>
            </a:r>
          </a:p>
        </p:txBody>
      </p:sp>
    </p:spTree>
    <p:extLst>
      <p:ext uri="{BB962C8B-B14F-4D97-AF65-F5344CB8AC3E}">
        <p14:creationId xmlns:p14="http://schemas.microsoft.com/office/powerpoint/2010/main" val="6382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Q1: How </a:t>
            </a:r>
            <a:r>
              <a:rPr lang="en-US" dirty="0"/>
              <a:t>important is vocabulary selection?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8108"/>
          </a:xfrm>
        </p:spPr>
        <p:txBody>
          <a:bodyPr>
            <a:normAutofit/>
          </a:bodyPr>
          <a:lstStyle/>
          <a:p>
            <a:r>
              <a:rPr lang="en-US" dirty="0" smtClean="0"/>
              <a:t>At </a:t>
            </a:r>
            <a:r>
              <a:rPr lang="en-US" dirty="0"/>
              <a:t>each vocabulary budget, </a:t>
            </a:r>
            <a:r>
              <a:rPr lang="en-US" dirty="0" smtClean="0"/>
              <a:t>simulate </a:t>
            </a:r>
            <a:r>
              <a:rPr lang="en-US" dirty="0"/>
              <a:t>100 </a:t>
            </a:r>
            <a:r>
              <a:rPr lang="en-US" dirty="0" smtClean="0"/>
              <a:t>different combinations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336801"/>
            <a:ext cx="10515600" cy="466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At </a:t>
            </a:r>
            <a:r>
              <a:rPr lang="en-US" dirty="0"/>
              <a:t>the vocabulary of </a:t>
            </a:r>
            <a:r>
              <a:rPr lang="en-US" dirty="0" smtClean="0"/>
              <a:t>30, </a:t>
            </a:r>
            <a:r>
              <a:rPr lang="en-US" dirty="0"/>
              <a:t>different </a:t>
            </a:r>
            <a:r>
              <a:rPr lang="en-US" dirty="0" smtClean="0"/>
              <a:t>combinations: </a:t>
            </a:r>
            <a:r>
              <a:rPr lang="en-US" dirty="0" smtClean="0">
                <a:solidFill>
                  <a:srgbClr val="FF0000"/>
                </a:solidFill>
              </a:rPr>
              <a:t>33.2</a:t>
            </a:r>
            <a:r>
              <a:rPr lang="en-US" dirty="0">
                <a:solidFill>
                  <a:srgbClr val="FF0000"/>
                </a:solidFill>
              </a:rPr>
              <a:t>% -&gt; 80%</a:t>
            </a:r>
            <a:r>
              <a:rPr lang="en-US" dirty="0"/>
              <a:t>.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3023654"/>
            <a:ext cx="5854700" cy="3775453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>
            <a:off x="4724864" y="3472532"/>
            <a:ext cx="51759" cy="28545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28085" y="4000693"/>
            <a:ext cx="1203648" cy="2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505779" y="5424507"/>
            <a:ext cx="1212633" cy="2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83190" y="365056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80.1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89525" y="533720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33.2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11009388" y="5554124"/>
            <a:ext cx="0" cy="21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2831144"/>
            <a:ext cx="10515600" cy="466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At the vocabulary of </a:t>
            </a:r>
            <a:r>
              <a:rPr lang="en-US" dirty="0" smtClean="0"/>
              <a:t>5000, </a:t>
            </a:r>
            <a:r>
              <a:rPr lang="en-US" dirty="0"/>
              <a:t>different </a:t>
            </a:r>
            <a:r>
              <a:rPr lang="en-US" dirty="0" smtClean="0"/>
              <a:t>combinations: </a:t>
            </a:r>
            <a:r>
              <a:rPr lang="en-US" dirty="0" smtClean="0">
                <a:solidFill>
                  <a:srgbClr val="FF0000"/>
                </a:solidFill>
              </a:rPr>
              <a:t>89.5% </a:t>
            </a:r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dirty="0" smtClean="0">
                <a:solidFill>
                  <a:srgbClr val="FF0000"/>
                </a:solidFill>
              </a:rPr>
              <a:t>90.1%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149530" y="3490377"/>
            <a:ext cx="0" cy="28545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75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40" grpId="0"/>
      <p:bldP spid="4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Q1: How </a:t>
            </a:r>
            <a:r>
              <a:rPr lang="en-US" dirty="0"/>
              <a:t>important is vocabulary selection?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91452"/>
          </a:xfrm>
        </p:spPr>
        <p:txBody>
          <a:bodyPr>
            <a:normAutofit/>
          </a:bodyPr>
          <a:lstStyle/>
          <a:p>
            <a:r>
              <a:rPr lang="en-US" dirty="0"/>
              <a:t>With large vocabulary budget, different selection algorithms do not make dramatic 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6</a:t>
            </a:fld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11009388" y="5554124"/>
            <a:ext cx="0" cy="21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838200" y="3499629"/>
            <a:ext cx="10515600" cy="1191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restricted vocabulary budget, the accuracy gap between selection algorithms is significant.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173634"/>
            <a:ext cx="10515600" cy="1191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Vocabulary selection is an important research problem under memory constrained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How </a:t>
            </a:r>
            <a:r>
              <a:rPr lang="en-US" dirty="0"/>
              <a:t>to select the vocabulary subset?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97204"/>
                <a:ext cx="10515600" cy="2001309"/>
              </a:xfrm>
            </p:spPr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>
                    <a:latin typeface="Cambria Math" charset="0"/>
                  </a:rPr>
                  <a:t>Constrained 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𝑎𝑟𝑔𝑚𝑖𝑛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#</m:t>
                      </m:r>
                      <m:r>
                        <a:rPr lang="en-US" i="1">
                          <a:latin typeface="Cambria Math" charset="0"/>
                        </a:rPr>
                        <m:t>𝑅𝑜𝑤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𝑊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𝑡</m:t>
                      </m:r>
                      <m:r>
                        <a:rPr lang="en-US" i="1">
                          <a:latin typeface="Cambria Math" charset="0"/>
                        </a:rPr>
                        <m:t>. </m:t>
                      </m:r>
                      <m:r>
                        <a:rPr lang="en-US" i="1">
                          <a:latin typeface="Cambria Math" charset="0"/>
                        </a:rPr>
                        <m:t>𝐴𝑐𝑐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</m:acc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</a:rPr>
                        <m:t>𝐴𝑐𝑐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&lt;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97204"/>
                <a:ext cx="10515600" cy="2001309"/>
              </a:xfrm>
              <a:blipFill rotWithShape="0">
                <a:blip r:embed="rId2"/>
                <a:stretch>
                  <a:fillRect l="-1043" t="-5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1807368"/>
                <a:ext cx="10642600" cy="5760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𝑊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classification </a:t>
                </a:r>
                <a:r>
                  <a:rPr lang="en-US" dirty="0"/>
                  <a:t>networks, full embedding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07368"/>
                <a:ext cx="10642600" cy="576068"/>
              </a:xfrm>
              <a:prstGeom prst="rect">
                <a:avLst/>
              </a:prstGeom>
              <a:blipFill rotWithShape="0">
                <a:blip r:embed="rId3"/>
                <a:stretch>
                  <a:fillRect l="-1032" t="-15789" b="-1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38200" y="2787393"/>
                <a:ext cx="10642600" cy="8870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Goal: we need to find the smallest subset embedding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dirty="0"/>
                  <a:t> with the tolerable accuracy drop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87393"/>
                <a:ext cx="10642600" cy="887081"/>
              </a:xfrm>
              <a:prstGeom prst="rect">
                <a:avLst/>
              </a:prstGeom>
              <a:blipFill rotWithShape="0">
                <a:blip r:embed="rId4"/>
                <a:stretch>
                  <a:fillRect l="-1032" t="-9589" b="-17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7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565" y="3008105"/>
            <a:ext cx="5854700" cy="3773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How </a:t>
            </a:r>
            <a:r>
              <a:rPr lang="en-US" dirty="0"/>
              <a:t>to </a:t>
            </a:r>
            <a:r>
              <a:rPr lang="en-US" dirty="0" smtClean="0"/>
              <a:t>evaluate the selection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7819"/>
          </a:xfrm>
        </p:spPr>
        <p:txBody>
          <a:bodyPr/>
          <a:lstStyle/>
          <a:p>
            <a:r>
              <a:rPr lang="en-US" dirty="0" smtClean="0"/>
              <a:t>Draw Vocabulary-Accuracy Curve.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8</a:t>
            </a:fld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776599" y="3590832"/>
            <a:ext cx="4333834" cy="0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776599" y="3858296"/>
            <a:ext cx="3632802" cy="0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5316266" y="5146892"/>
                <a:ext cx="2260339" cy="4355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𝑨𝑼𝑪</m:t>
                      </m:r>
                    </m:oMath>
                  </m:oMathPara>
                </a14:m>
                <a:endParaRPr lang="en-US" sz="16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266" y="5146892"/>
                <a:ext cx="2260339" cy="435566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4380839" y="3590833"/>
            <a:ext cx="1804" cy="287169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624683" y="3615251"/>
                <a:ext cx="346249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latin typeface="Cambria Math" charset="0"/>
                        </a:rPr>
                        <m:t>X</m:t>
                      </m:r>
                      <m:r>
                        <a:rPr lang="en-US" sz="1600" i="1">
                          <a:latin typeface="Cambria Math" charset="0"/>
                        </a:rPr>
                        <m:t>%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83" y="3615251"/>
                <a:ext cx="346249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16071" r="-14286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5160154" y="3576643"/>
                <a:ext cx="1070504" cy="35705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i="1" dirty="0">
                          <a:solidFill>
                            <a:schemeClr val="tx1"/>
                          </a:solidFill>
                        </a:rPr>
                        <m:t>Vocab</m:t>
                      </m:r>
                      <m:r>
                        <m:rPr>
                          <m:nor/>
                        </m:rPr>
                        <a:rPr lang="en-US" sz="1600" b="1" i="1" dirty="0">
                          <a:solidFill>
                            <a:schemeClr val="tx1"/>
                          </a:solidFill>
                        </a:rPr>
                        <m:t>@−</m:t>
                      </m:r>
                      <m:r>
                        <m:rPr>
                          <m:sty m:val="p"/>
                        </m:rPr>
                        <a:rPr lang="en-US" sz="1600" b="1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600" b="1" i="1" dirty="0">
                          <a:solidFill>
                            <a:schemeClr val="tx1"/>
                          </a:solidFill>
                        </a:rPr>
                        <m:t>%</m:t>
                      </m:r>
                    </m:oMath>
                  </m:oMathPara>
                </a14:m>
                <a:endParaRPr lang="en-US" sz="16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154" y="3576643"/>
                <a:ext cx="1070504" cy="357050"/>
              </a:xfrm>
              <a:prstGeom prst="roundRect">
                <a:avLst/>
              </a:prstGeom>
              <a:blipFill rotWithShape="0">
                <a:blip r:embed="rId5"/>
                <a:stretch>
                  <a:fillRect r="-170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ontent Placeholder 2"/>
          <p:cNvSpPr txBox="1">
            <a:spLocks/>
          </p:cNvSpPr>
          <p:nvPr/>
        </p:nvSpPr>
        <p:spPr>
          <a:xfrm>
            <a:off x="838200" y="2264156"/>
            <a:ext cx="10515600" cy="53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Area Under the Curve (larger is better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838200" y="2673377"/>
            <a:ext cx="10515600" cy="53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Vocabulary </a:t>
            </a:r>
            <a:r>
              <a:rPr lang="en-US" dirty="0"/>
              <a:t>Under X% Accuracy Drop (smaller is better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2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9" grpId="0"/>
      <p:bldP spid="30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Re-interpret the optimization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4240"/>
            <a:ext cx="10515600" cy="915112"/>
          </a:xfrm>
        </p:spPr>
        <p:txBody>
          <a:bodyPr>
            <a:normAutofit/>
          </a:bodyPr>
          <a:lstStyle/>
          <a:p>
            <a:r>
              <a:rPr lang="en-US" dirty="0" smtClean="0"/>
              <a:t>Reinterpretation: we associate a dropout probability with each row of the embedding matrix 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9</a:t>
            </a:fld>
            <a:endParaRPr lang="en-US"/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838200" y="1825625"/>
            <a:ext cx="10515600" cy="8587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Neither the objective nor the constraints are differentiable</a:t>
            </a:r>
            <a:r>
              <a:rPr lang="en-US" dirty="0" smtClean="0"/>
              <a:t>, the standard approach does not apply. </a:t>
            </a:r>
            <a:endParaRPr lang="en-US" dirty="0"/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838200" y="3774204"/>
            <a:ext cx="10515600" cy="91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dropout probability reflects the importance of </a:t>
            </a:r>
            <a:r>
              <a:rPr lang="en-US" dirty="0" smtClean="0"/>
              <a:t>the given word </a:t>
            </a:r>
            <a:r>
              <a:rPr lang="en-US" dirty="0"/>
              <a:t>in the </a:t>
            </a:r>
            <a:r>
              <a:rPr lang="en-US" dirty="0" smtClean="0"/>
              <a:t>classification task.</a:t>
            </a:r>
            <a:endParaRPr lang="en-US" dirty="0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912" y="4553852"/>
            <a:ext cx="598017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3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21391</TotalTime>
  <Words>747</Words>
  <Application>Microsoft Macintosh PowerPoint</Application>
  <PresentationFormat>Widescreen</PresentationFormat>
  <Paragraphs>144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Cambria Math</vt:lpstr>
      <vt:lpstr>Mangal</vt:lpstr>
      <vt:lpstr>宋体</vt:lpstr>
      <vt:lpstr>Arial</vt:lpstr>
      <vt:lpstr>Office Theme</vt:lpstr>
      <vt:lpstr>How Large A Vocabulary Does Text Classification Need? A Variational Approach to Vocabulary Selection </vt:lpstr>
      <vt:lpstr>Background</vt:lpstr>
      <vt:lpstr>Questions</vt:lpstr>
      <vt:lpstr>Q1: How important is vocabulary selection?</vt:lpstr>
      <vt:lpstr>Q1: How important is vocabulary selection?</vt:lpstr>
      <vt:lpstr>Q1: How important is vocabulary selection?</vt:lpstr>
      <vt:lpstr>Q2: How to select the vocabulary subset?</vt:lpstr>
      <vt:lpstr>Q2: How to evaluate the selection algorithm?</vt:lpstr>
      <vt:lpstr>Re-interpret the optimization problem</vt:lpstr>
      <vt:lpstr>Bernouli Dropout</vt:lpstr>
      <vt:lpstr>Gaussian Approximation</vt:lpstr>
      <vt:lpstr>Variational Dropout: Sparsity</vt:lpstr>
      <vt:lpstr>Datasets &amp;Baselines</vt:lpstr>
      <vt:lpstr>Experimental Results</vt:lpstr>
      <vt:lpstr>Vocabulary-Accuracy Curve</vt:lpstr>
      <vt:lpstr>Variational Dropout: Visualization</vt:lpstr>
      <vt:lpstr>Variational Dropout: Visualization</vt:lpstr>
      <vt:lpstr>Comparison with Subword/Character-based</vt:lpstr>
      <vt:lpstr>Takeaway Message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Wenhan Xiong</dc:creator>
  <cp:lastModifiedBy>wenhu chen</cp:lastModifiedBy>
  <cp:revision>1771</cp:revision>
  <dcterms:created xsi:type="dcterms:W3CDTF">2017-07-20T00:16:10Z</dcterms:created>
  <dcterms:modified xsi:type="dcterms:W3CDTF">2019-06-05T16:43:51Z</dcterms:modified>
</cp:coreProperties>
</file>