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88825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" orient="horz"/>
        <p:guide pos="4096" orient="horz"/>
        <p:guide pos="3688" orient="horz"/>
        <p:guide pos="760" orient="horz"/>
        <p:guide pos="488" orient="horz"/>
        <p:guide pos="309"/>
        <p:guide pos="7371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361" name="Google Shape;36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373" name="Google Shape;3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385" name="Google Shape;38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dfdacb877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dfdacb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397" name="Google Shape;397;g3dfdacb87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dfdacb877_0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3dfdacb8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411" name="Google Shape;411;g3dfdacb877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dfdacb877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3dfdacb8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432" name="Google Shape;432;g3dfdacb877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is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AEC intercepts all key edge needs</a:t>
            </a:r>
            <a:endParaRPr/>
          </a:p>
        </p:txBody>
      </p:sp>
      <p:sp>
        <p:nvSpPr>
          <p:cNvPr id="445" name="Google Shape;44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1" showMasterSp="0">
  <p:cSld name="Title Option 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5589" y="6061077"/>
            <a:ext cx="511174" cy="5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499065" y="6329844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8799" y="594859"/>
            <a:ext cx="5609823" cy="244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98798" y="927100"/>
            <a:ext cx="11209064" cy="15230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498798" y="2459736"/>
            <a:ext cx="1121371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498799" y="3474721"/>
            <a:ext cx="5609823" cy="2335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7" showMasterSp="0">
  <p:cSld name="Title Option 7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AT&amp;T Intellectual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94" name="Google Shape;94;p12"/>
          <p:cNvSpPr/>
          <p:nvPr>
            <p:ph idx="2" type="pic"/>
          </p:nvPr>
        </p:nvSpPr>
        <p:spPr>
          <a:xfrm>
            <a:off x="0" y="1"/>
            <a:ext cx="12188825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498798" y="3657600"/>
            <a:ext cx="1120906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98798" y="4581144"/>
            <a:ext cx="112137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3" type="body"/>
          </p:nvPr>
        </p:nvSpPr>
        <p:spPr>
          <a:xfrm>
            <a:off x="498799" y="5303520"/>
            <a:ext cx="8651774" cy="828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8" showMasterSp="0">
  <p:cSld name="Title Option 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4979" y="6075784"/>
            <a:ext cx="661784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498798" y="3276600"/>
            <a:ext cx="11209064" cy="15107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98798" y="4809744"/>
            <a:ext cx="10885298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498799" y="5303520"/>
            <a:ext cx="8651774" cy="828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1">
  <p:cSld name="Divider Option 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503030" y="1642533"/>
            <a:ext cx="11209064" cy="1512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98799" y="3608390"/>
            <a:ext cx="5609823" cy="224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5589" y="6061077"/>
            <a:ext cx="511174" cy="5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2">
  <p:cSld name="Divider Option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498798" y="1634067"/>
            <a:ext cx="11209064" cy="15155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98799" y="3608390"/>
            <a:ext cx="5609823" cy="224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3">
  <p:cSld name="Divider Option 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98798" y="1642533"/>
            <a:ext cx="11209064" cy="1512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98799" y="3608390"/>
            <a:ext cx="5609823" cy="224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5589" y="6061077"/>
            <a:ext cx="511174" cy="5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4">
  <p:cSld name="Divider Option 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98798" y="1642533"/>
            <a:ext cx="11209064" cy="1512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98799" y="3608390"/>
            <a:ext cx="5609823" cy="224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5">
  <p:cSld name="Divider Option 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>
            <p:ph idx="2" type="pic"/>
          </p:nvPr>
        </p:nvSpPr>
        <p:spPr>
          <a:xfrm>
            <a:off x="0" y="774700"/>
            <a:ext cx="12188825" cy="60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498798" y="1638300"/>
            <a:ext cx="11209064" cy="15163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98799" y="3608390"/>
            <a:ext cx="5609823" cy="224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88897" y="1139825"/>
            <a:ext cx="11211106" cy="481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90939" y="1139629"/>
            <a:ext cx="1120906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">
  <p:cSld name="2-Co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90939" y="1139825"/>
            <a:ext cx="54602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6239751" y="1139825"/>
            <a:ext cx="54602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lobe Blue Background" type="blank">
  <p:cSld name="BLANK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" y="1"/>
            <a:ext cx="4348722" cy="5036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6001" y="2560638"/>
            <a:ext cx="1596822" cy="159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Picture">
  <p:cSld name="2-Col Pictur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90939" y="1139825"/>
            <a:ext cx="54602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6227426" y="1206500"/>
            <a:ext cx="547469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Rule">
  <p:cSld name="2-Col Ru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>
            <a:off x="6094413" y="1210029"/>
            <a:ext cx="0" cy="4654197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3"/>
          <p:cNvSpPr txBox="1"/>
          <p:nvPr>
            <p:ph type="title"/>
          </p:nvPr>
        </p:nvSpPr>
        <p:spPr>
          <a:xfrm>
            <a:off x="487661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87661" y="1139546"/>
            <a:ext cx="536308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6336920" y="1139825"/>
            <a:ext cx="536308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/3 Content">
  <p:cSld name="2/3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90938" y="1143000"/>
            <a:ext cx="699935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7746809" y="1143000"/>
            <a:ext cx="395319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/3 Photo">
  <p:cSld name="2/3 Photo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746809" y="1139825"/>
            <a:ext cx="395319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"/>
          <p:cNvSpPr/>
          <p:nvPr>
            <p:ph idx="2" type="pic"/>
          </p:nvPr>
        </p:nvSpPr>
        <p:spPr>
          <a:xfrm>
            <a:off x="490940" y="1206501"/>
            <a:ext cx="6994062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/3 Rule">
  <p:cSld name="2/3 Ru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162" name="Google Shape;162;p26"/>
          <p:cNvCxnSpPr/>
          <p:nvPr/>
        </p:nvCxnSpPr>
        <p:spPr>
          <a:xfrm>
            <a:off x="7607753" y="1210029"/>
            <a:ext cx="0" cy="4654197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6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90939" y="1139825"/>
            <a:ext cx="68720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7855021" y="1139825"/>
            <a:ext cx="3844981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+ Quote">
  <p:cSld name="Content + Quot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>
            <a:off x="6094413" y="1210029"/>
            <a:ext cx="0" cy="4654197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7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90939" y="1139825"/>
            <a:ext cx="536308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337490" y="1118312"/>
            <a:ext cx="5362514" cy="4833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—"/>
              <a:defRPr b="0" i="1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487661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87662" y="1117916"/>
            <a:ext cx="11213296" cy="4833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—"/>
              <a:defRPr b="0" i="1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Picture">
  <p:cSld name="1 Pictur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9"/>
          <p:cNvSpPr/>
          <p:nvPr>
            <p:ph idx="2" type="pic"/>
          </p:nvPr>
        </p:nvSpPr>
        <p:spPr>
          <a:xfrm>
            <a:off x="1" y="1206500"/>
            <a:ext cx="12188825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">
  <p:cSld name="2 Pictur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30"/>
          <p:cNvSpPr/>
          <p:nvPr>
            <p:ph idx="2" type="pic"/>
          </p:nvPr>
        </p:nvSpPr>
        <p:spPr>
          <a:xfrm>
            <a:off x="0" y="1206500"/>
            <a:ext cx="6106601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0"/>
          <p:cNvSpPr/>
          <p:nvPr>
            <p:ph idx="3" type="pic"/>
          </p:nvPr>
        </p:nvSpPr>
        <p:spPr>
          <a:xfrm>
            <a:off x="6094413" y="1206500"/>
            <a:ext cx="6094411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Row with Picture">
  <p:cSld name="2-Row with Pictur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185" name="Google Shape;185;p31"/>
          <p:cNvCxnSpPr/>
          <p:nvPr/>
        </p:nvCxnSpPr>
        <p:spPr>
          <a:xfrm rot="10800000">
            <a:off x="490939" y="3520578"/>
            <a:ext cx="1120906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1"/>
          <p:cNvSpPr txBox="1"/>
          <p:nvPr>
            <p:ph type="title"/>
          </p:nvPr>
        </p:nvSpPr>
        <p:spPr>
          <a:xfrm>
            <a:off x="487661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31"/>
          <p:cNvSpPr/>
          <p:nvPr>
            <p:ph idx="2" type="pic"/>
          </p:nvPr>
        </p:nvSpPr>
        <p:spPr>
          <a:xfrm>
            <a:off x="487661" y="1206500"/>
            <a:ext cx="2844059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675693" y="1145571"/>
            <a:ext cx="8024310" cy="2306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1"/>
          <p:cNvSpPr/>
          <p:nvPr>
            <p:ph idx="3" type="pic"/>
          </p:nvPr>
        </p:nvSpPr>
        <p:spPr>
          <a:xfrm>
            <a:off x="487661" y="3721100"/>
            <a:ext cx="2844059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1"/>
          <p:cNvSpPr txBox="1"/>
          <p:nvPr>
            <p:ph idx="4" type="body"/>
          </p:nvPr>
        </p:nvSpPr>
        <p:spPr>
          <a:xfrm>
            <a:off x="3675693" y="3632261"/>
            <a:ext cx="8024310" cy="2309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Row with Picture">
  <p:cSld name="3-Row with Pictu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193" name="Google Shape;193;p32"/>
          <p:cNvCxnSpPr/>
          <p:nvPr/>
        </p:nvCxnSpPr>
        <p:spPr>
          <a:xfrm rot="10800000">
            <a:off x="490939" y="2690205"/>
            <a:ext cx="1120906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32"/>
          <p:cNvCxnSpPr/>
          <p:nvPr/>
        </p:nvCxnSpPr>
        <p:spPr>
          <a:xfrm rot="10800000">
            <a:off x="490939" y="4365061"/>
            <a:ext cx="1120906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32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6" name="Google Shape;196;p32"/>
          <p:cNvSpPr/>
          <p:nvPr>
            <p:ph idx="2" type="pic"/>
          </p:nvPr>
        </p:nvSpPr>
        <p:spPr>
          <a:xfrm>
            <a:off x="490939" y="1209839"/>
            <a:ext cx="2844059" cy="129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675693" y="1146867"/>
            <a:ext cx="8024310" cy="1461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2"/>
          <p:cNvSpPr/>
          <p:nvPr>
            <p:ph idx="3" type="pic"/>
          </p:nvPr>
        </p:nvSpPr>
        <p:spPr>
          <a:xfrm>
            <a:off x="490939" y="2868174"/>
            <a:ext cx="2844059" cy="129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4" type="body"/>
          </p:nvPr>
        </p:nvSpPr>
        <p:spPr>
          <a:xfrm>
            <a:off x="3675693" y="2778378"/>
            <a:ext cx="8024310" cy="145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2"/>
          <p:cNvSpPr/>
          <p:nvPr>
            <p:ph idx="5" type="pic"/>
          </p:nvPr>
        </p:nvSpPr>
        <p:spPr>
          <a:xfrm>
            <a:off x="490939" y="4546625"/>
            <a:ext cx="2844059" cy="129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6" type="body"/>
          </p:nvPr>
        </p:nvSpPr>
        <p:spPr>
          <a:xfrm>
            <a:off x="3675693" y="4465965"/>
            <a:ext cx="8024310" cy="1485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with Picture">
  <p:cSld name="2-Col with Pictu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04" name="Google Shape;204;p33"/>
          <p:cNvCxnSpPr/>
          <p:nvPr/>
        </p:nvCxnSpPr>
        <p:spPr>
          <a:xfrm>
            <a:off x="6094413" y="1208089"/>
            <a:ext cx="0" cy="465437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3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Google Shape;206;p33"/>
          <p:cNvSpPr/>
          <p:nvPr>
            <p:ph idx="2" type="pic"/>
          </p:nvPr>
        </p:nvSpPr>
        <p:spPr>
          <a:xfrm>
            <a:off x="486707" y="1209839"/>
            <a:ext cx="5360121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3"/>
          <p:cNvSpPr/>
          <p:nvPr>
            <p:ph idx="3" type="pic"/>
          </p:nvPr>
        </p:nvSpPr>
        <p:spPr>
          <a:xfrm>
            <a:off x="6339882" y="1209839"/>
            <a:ext cx="5360121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86707" y="3709989"/>
            <a:ext cx="5363083" cy="223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4" type="body"/>
          </p:nvPr>
        </p:nvSpPr>
        <p:spPr>
          <a:xfrm>
            <a:off x="6336920" y="3709989"/>
            <a:ext cx="5363083" cy="223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 with Picture">
  <p:cSld name="3-Col with Pictur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12" name="Google Shape;212;p34"/>
          <p:cNvCxnSpPr/>
          <p:nvPr/>
        </p:nvCxnSpPr>
        <p:spPr>
          <a:xfrm>
            <a:off x="4142909" y="1208089"/>
            <a:ext cx="0" cy="465437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34"/>
          <p:cNvCxnSpPr/>
          <p:nvPr/>
        </p:nvCxnSpPr>
        <p:spPr>
          <a:xfrm>
            <a:off x="8049699" y="1208089"/>
            <a:ext cx="0" cy="465437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34"/>
          <p:cNvSpPr txBox="1"/>
          <p:nvPr>
            <p:ph type="title"/>
          </p:nvPr>
        </p:nvSpPr>
        <p:spPr>
          <a:xfrm>
            <a:off x="486707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486706" y="1208088"/>
            <a:ext cx="3400552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4"/>
          <p:cNvSpPr/>
          <p:nvPr>
            <p:ph idx="3" type="pic"/>
          </p:nvPr>
        </p:nvSpPr>
        <p:spPr>
          <a:xfrm>
            <a:off x="4396253" y="1208088"/>
            <a:ext cx="3400552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4"/>
          <p:cNvSpPr/>
          <p:nvPr>
            <p:ph idx="4" type="pic"/>
          </p:nvPr>
        </p:nvSpPr>
        <p:spPr>
          <a:xfrm>
            <a:off x="8299451" y="1208088"/>
            <a:ext cx="3400552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86707" y="3692708"/>
            <a:ext cx="3405614" cy="22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5" type="body"/>
          </p:nvPr>
        </p:nvSpPr>
        <p:spPr>
          <a:xfrm>
            <a:off x="4393497" y="3692708"/>
            <a:ext cx="3405614" cy="22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6" type="body"/>
          </p:nvPr>
        </p:nvSpPr>
        <p:spPr>
          <a:xfrm>
            <a:off x="8300289" y="3692708"/>
            <a:ext cx="3405614" cy="22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-Col with Picture">
  <p:cSld name="4-Col with Pictur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23" name="Google Shape;223;p35"/>
          <p:cNvCxnSpPr/>
          <p:nvPr/>
        </p:nvCxnSpPr>
        <p:spPr>
          <a:xfrm>
            <a:off x="3167640" y="1208089"/>
            <a:ext cx="0" cy="465437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35"/>
          <p:cNvCxnSpPr/>
          <p:nvPr/>
        </p:nvCxnSpPr>
        <p:spPr>
          <a:xfrm>
            <a:off x="6098645" y="1209675"/>
            <a:ext cx="0" cy="4652786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35"/>
          <p:cNvCxnSpPr/>
          <p:nvPr/>
        </p:nvCxnSpPr>
        <p:spPr>
          <a:xfrm>
            <a:off x="9019071" y="1208089"/>
            <a:ext cx="0" cy="465437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35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Google Shape;227;p35"/>
          <p:cNvSpPr/>
          <p:nvPr>
            <p:ph idx="2" type="pic"/>
          </p:nvPr>
        </p:nvSpPr>
        <p:spPr>
          <a:xfrm>
            <a:off x="486707" y="1208088"/>
            <a:ext cx="2460086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35"/>
          <p:cNvSpPr/>
          <p:nvPr>
            <p:ph idx="3" type="pic"/>
          </p:nvPr>
        </p:nvSpPr>
        <p:spPr>
          <a:xfrm>
            <a:off x="3412422" y="1208088"/>
            <a:ext cx="2460086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35"/>
          <p:cNvSpPr/>
          <p:nvPr>
            <p:ph idx="4" type="pic"/>
          </p:nvPr>
        </p:nvSpPr>
        <p:spPr>
          <a:xfrm>
            <a:off x="6332423" y="1208088"/>
            <a:ext cx="2460086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/>
          <p:nvPr>
            <p:ph idx="5" type="pic"/>
          </p:nvPr>
        </p:nvSpPr>
        <p:spPr>
          <a:xfrm>
            <a:off x="9239918" y="1208088"/>
            <a:ext cx="2460086" cy="2317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486707" y="3684588"/>
            <a:ext cx="2436152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6" type="body"/>
          </p:nvPr>
        </p:nvSpPr>
        <p:spPr>
          <a:xfrm>
            <a:off x="3412422" y="3684588"/>
            <a:ext cx="2436152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7" type="body"/>
          </p:nvPr>
        </p:nvSpPr>
        <p:spPr>
          <a:xfrm>
            <a:off x="6332423" y="3684588"/>
            <a:ext cx="2436152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8" type="body"/>
          </p:nvPr>
        </p:nvSpPr>
        <p:spPr>
          <a:xfrm>
            <a:off x="9255280" y="3684588"/>
            <a:ext cx="2436152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with Subhead">
  <p:cSld name="2-Col with Subhead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37" name="Google Shape;237;p36"/>
          <p:cNvCxnSpPr/>
          <p:nvPr/>
        </p:nvCxnSpPr>
        <p:spPr>
          <a:xfrm>
            <a:off x="6094413" y="2686647"/>
            <a:ext cx="0" cy="317757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6"/>
          <p:cNvSpPr txBox="1"/>
          <p:nvPr>
            <p:ph type="title"/>
          </p:nvPr>
        </p:nvSpPr>
        <p:spPr>
          <a:xfrm>
            <a:off x="486707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486707" y="1118870"/>
            <a:ext cx="11209064" cy="1340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Merriweather San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Merriweather San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6"/>
          <p:cNvSpPr txBox="1"/>
          <p:nvPr>
            <p:ph idx="2" type="body"/>
          </p:nvPr>
        </p:nvSpPr>
        <p:spPr>
          <a:xfrm>
            <a:off x="486707" y="2624603"/>
            <a:ext cx="5363083" cy="3315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6"/>
          <p:cNvSpPr txBox="1"/>
          <p:nvPr>
            <p:ph idx="3" type="body"/>
          </p:nvPr>
        </p:nvSpPr>
        <p:spPr>
          <a:xfrm>
            <a:off x="6336920" y="2623099"/>
            <a:ext cx="5363083" cy="3317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 with Subhead">
  <p:cSld name="3-Col with Subhead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44" name="Google Shape;244;p37"/>
          <p:cNvCxnSpPr/>
          <p:nvPr/>
        </p:nvCxnSpPr>
        <p:spPr>
          <a:xfrm>
            <a:off x="4142909" y="2686647"/>
            <a:ext cx="0" cy="317757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37"/>
          <p:cNvCxnSpPr/>
          <p:nvPr/>
        </p:nvCxnSpPr>
        <p:spPr>
          <a:xfrm>
            <a:off x="8049699" y="2686647"/>
            <a:ext cx="0" cy="317757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37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490939" y="1117981"/>
            <a:ext cx="1120906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Merriweather San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Merriweather San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7"/>
          <p:cNvSpPr txBox="1"/>
          <p:nvPr>
            <p:ph idx="2" type="body"/>
          </p:nvPr>
        </p:nvSpPr>
        <p:spPr>
          <a:xfrm>
            <a:off x="486707" y="2623098"/>
            <a:ext cx="3405614" cy="33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7"/>
          <p:cNvSpPr txBox="1"/>
          <p:nvPr>
            <p:ph idx="3" type="body"/>
          </p:nvPr>
        </p:nvSpPr>
        <p:spPr>
          <a:xfrm>
            <a:off x="4393497" y="2623098"/>
            <a:ext cx="3405614" cy="33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7"/>
          <p:cNvSpPr txBox="1"/>
          <p:nvPr>
            <p:ph idx="4" type="body"/>
          </p:nvPr>
        </p:nvSpPr>
        <p:spPr>
          <a:xfrm>
            <a:off x="8300289" y="2623098"/>
            <a:ext cx="3405614" cy="33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-Col with Subhead">
  <p:cSld name="4-Col with Subhead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3167640" y="2690651"/>
            <a:ext cx="0" cy="317357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38"/>
          <p:cNvCxnSpPr/>
          <p:nvPr/>
        </p:nvCxnSpPr>
        <p:spPr>
          <a:xfrm>
            <a:off x="6093355" y="2690651"/>
            <a:ext cx="0" cy="317357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38"/>
          <p:cNvCxnSpPr/>
          <p:nvPr/>
        </p:nvCxnSpPr>
        <p:spPr>
          <a:xfrm>
            <a:off x="9019071" y="2690651"/>
            <a:ext cx="0" cy="317357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8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490939" y="1117981"/>
            <a:ext cx="1120906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Merriweather San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Merriweather San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8"/>
          <p:cNvSpPr txBox="1"/>
          <p:nvPr>
            <p:ph idx="2" type="body"/>
          </p:nvPr>
        </p:nvSpPr>
        <p:spPr>
          <a:xfrm>
            <a:off x="486707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3" type="body"/>
          </p:nvPr>
        </p:nvSpPr>
        <p:spPr>
          <a:xfrm>
            <a:off x="3412422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38"/>
          <p:cNvSpPr txBox="1"/>
          <p:nvPr>
            <p:ph idx="4" type="body"/>
          </p:nvPr>
        </p:nvSpPr>
        <p:spPr>
          <a:xfrm>
            <a:off x="6338137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5" type="body"/>
          </p:nvPr>
        </p:nvSpPr>
        <p:spPr>
          <a:xfrm>
            <a:off x="9263851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Col with Block">
  <p:cSld name="2-Col with Bloc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64" name="Google Shape;264;p39"/>
          <p:cNvCxnSpPr/>
          <p:nvPr/>
        </p:nvCxnSpPr>
        <p:spPr>
          <a:xfrm>
            <a:off x="6094413" y="1769457"/>
            <a:ext cx="0" cy="409476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9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490940" y="1210471"/>
            <a:ext cx="11213296" cy="3948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39"/>
          <p:cNvSpPr txBox="1"/>
          <p:nvPr>
            <p:ph idx="2" type="body"/>
          </p:nvPr>
        </p:nvSpPr>
        <p:spPr>
          <a:xfrm>
            <a:off x="490939" y="1769550"/>
            <a:ext cx="5372818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39"/>
          <p:cNvSpPr txBox="1"/>
          <p:nvPr>
            <p:ph idx="3" type="body"/>
          </p:nvPr>
        </p:nvSpPr>
        <p:spPr>
          <a:xfrm>
            <a:off x="6327186" y="1769550"/>
            <a:ext cx="5372818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39"/>
          <p:cNvSpPr txBox="1"/>
          <p:nvPr>
            <p:ph idx="4" type="body"/>
          </p:nvPr>
        </p:nvSpPr>
        <p:spPr>
          <a:xfrm>
            <a:off x="490939" y="2624603"/>
            <a:ext cx="5363083" cy="3315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39"/>
          <p:cNvSpPr txBox="1"/>
          <p:nvPr>
            <p:ph idx="5" type="body"/>
          </p:nvPr>
        </p:nvSpPr>
        <p:spPr>
          <a:xfrm>
            <a:off x="6336920" y="2623099"/>
            <a:ext cx="5363083" cy="3317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-Col with Block">
  <p:cSld name="3-Col with Bloc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73" name="Google Shape;273;p40"/>
          <p:cNvCxnSpPr/>
          <p:nvPr/>
        </p:nvCxnSpPr>
        <p:spPr>
          <a:xfrm>
            <a:off x="4142909" y="1769457"/>
            <a:ext cx="0" cy="409476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40"/>
          <p:cNvCxnSpPr/>
          <p:nvPr/>
        </p:nvCxnSpPr>
        <p:spPr>
          <a:xfrm>
            <a:off x="8049699" y="1769457"/>
            <a:ext cx="0" cy="409476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40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490940" y="1210471"/>
            <a:ext cx="11213296" cy="3948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2" type="body"/>
          </p:nvPr>
        </p:nvSpPr>
        <p:spPr>
          <a:xfrm>
            <a:off x="490939" y="1769550"/>
            <a:ext cx="3405614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3" type="body"/>
          </p:nvPr>
        </p:nvSpPr>
        <p:spPr>
          <a:xfrm>
            <a:off x="4393498" y="1769550"/>
            <a:ext cx="3405614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0"/>
          <p:cNvSpPr txBox="1"/>
          <p:nvPr>
            <p:ph idx="4" type="body"/>
          </p:nvPr>
        </p:nvSpPr>
        <p:spPr>
          <a:xfrm>
            <a:off x="8300289" y="1769550"/>
            <a:ext cx="3405614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0"/>
          <p:cNvSpPr txBox="1"/>
          <p:nvPr>
            <p:ph idx="5" type="body"/>
          </p:nvPr>
        </p:nvSpPr>
        <p:spPr>
          <a:xfrm>
            <a:off x="490939" y="2623098"/>
            <a:ext cx="3405614" cy="33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0"/>
          <p:cNvSpPr txBox="1"/>
          <p:nvPr>
            <p:ph idx="6" type="body"/>
          </p:nvPr>
        </p:nvSpPr>
        <p:spPr>
          <a:xfrm>
            <a:off x="4393497" y="2623098"/>
            <a:ext cx="3405614" cy="33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0"/>
          <p:cNvSpPr txBox="1"/>
          <p:nvPr>
            <p:ph idx="7" type="body"/>
          </p:nvPr>
        </p:nvSpPr>
        <p:spPr>
          <a:xfrm>
            <a:off x="8300289" y="2623098"/>
            <a:ext cx="3405614" cy="331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-Col with Block">
  <p:cSld name="4-Col with Bloc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cxnSp>
        <p:nvCxnSpPr>
          <p:cNvPr id="285" name="Google Shape;285;p41"/>
          <p:cNvCxnSpPr/>
          <p:nvPr/>
        </p:nvCxnSpPr>
        <p:spPr>
          <a:xfrm>
            <a:off x="3167640" y="1791167"/>
            <a:ext cx="0" cy="407305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41"/>
          <p:cNvCxnSpPr/>
          <p:nvPr/>
        </p:nvCxnSpPr>
        <p:spPr>
          <a:xfrm>
            <a:off x="6094413" y="1769457"/>
            <a:ext cx="0" cy="4094769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41"/>
          <p:cNvCxnSpPr/>
          <p:nvPr/>
        </p:nvCxnSpPr>
        <p:spPr>
          <a:xfrm>
            <a:off x="9019071" y="1780313"/>
            <a:ext cx="0" cy="408391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41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490940" y="1210471"/>
            <a:ext cx="11213296" cy="3948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41"/>
          <p:cNvSpPr txBox="1"/>
          <p:nvPr>
            <p:ph idx="2" type="body"/>
          </p:nvPr>
        </p:nvSpPr>
        <p:spPr>
          <a:xfrm>
            <a:off x="490939" y="1769550"/>
            <a:ext cx="2450622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1"/>
          <p:cNvSpPr txBox="1"/>
          <p:nvPr>
            <p:ph idx="3" type="body"/>
          </p:nvPr>
        </p:nvSpPr>
        <p:spPr>
          <a:xfrm>
            <a:off x="3412422" y="1769550"/>
            <a:ext cx="2450622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1"/>
          <p:cNvSpPr txBox="1"/>
          <p:nvPr>
            <p:ph idx="4" type="body"/>
          </p:nvPr>
        </p:nvSpPr>
        <p:spPr>
          <a:xfrm>
            <a:off x="6332423" y="1769550"/>
            <a:ext cx="2450622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1"/>
          <p:cNvSpPr txBox="1"/>
          <p:nvPr>
            <p:ph idx="5" type="body"/>
          </p:nvPr>
        </p:nvSpPr>
        <p:spPr>
          <a:xfrm>
            <a:off x="9255280" y="1769550"/>
            <a:ext cx="2450622" cy="7699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41"/>
          <p:cNvSpPr txBox="1"/>
          <p:nvPr>
            <p:ph idx="6" type="body"/>
          </p:nvPr>
        </p:nvSpPr>
        <p:spPr>
          <a:xfrm>
            <a:off x="490939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41"/>
          <p:cNvSpPr txBox="1"/>
          <p:nvPr>
            <p:ph idx="7" type="body"/>
          </p:nvPr>
        </p:nvSpPr>
        <p:spPr>
          <a:xfrm>
            <a:off x="3412422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1"/>
          <p:cNvSpPr txBox="1"/>
          <p:nvPr>
            <p:ph idx="8" type="body"/>
          </p:nvPr>
        </p:nvSpPr>
        <p:spPr>
          <a:xfrm>
            <a:off x="6332423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1"/>
          <p:cNvSpPr txBox="1"/>
          <p:nvPr>
            <p:ph idx="9" type="body"/>
          </p:nvPr>
        </p:nvSpPr>
        <p:spPr>
          <a:xfrm>
            <a:off x="9255280" y="2623098"/>
            <a:ext cx="2436152" cy="33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9F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1" showMasterSp="0">
  <p:cSld name="Title Option 1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5589" y="6061077"/>
            <a:ext cx="511174" cy="5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/>
        </p:nvSpPr>
        <p:spPr>
          <a:xfrm>
            <a:off x="499065" y="6329844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98799" y="594859"/>
            <a:ext cx="5609823" cy="244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98798" y="927100"/>
            <a:ext cx="11209064" cy="15230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98798" y="2459736"/>
            <a:ext cx="1121371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98799" y="3474721"/>
            <a:ext cx="5609823" cy="2335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 Content">
  <p:cSld name="Callout Conte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00" name="Google Shape;300;p42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490938" y="1139825"/>
            <a:ext cx="7942744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2"/>
          <p:cNvSpPr txBox="1"/>
          <p:nvPr>
            <p:ph idx="2" type="body"/>
          </p:nvPr>
        </p:nvSpPr>
        <p:spPr>
          <a:xfrm>
            <a:off x="8658470" y="1206500"/>
            <a:ext cx="3041533" cy="4648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t" bIns="182875" lIns="274300" spcFirstLastPara="1" rIns="274300" wrap="square" tIns="1828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 Picture">
  <p:cSld name="Callout Pictur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8658470" y="1206500"/>
            <a:ext cx="3041533" cy="4648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t" bIns="182875" lIns="274300" spcFirstLastPara="1" rIns="274300" wrap="square" tIns="1828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43"/>
          <p:cNvSpPr/>
          <p:nvPr>
            <p:ph idx="2" type="pic"/>
          </p:nvPr>
        </p:nvSpPr>
        <p:spPr>
          <a:xfrm>
            <a:off x="490939" y="1206500"/>
            <a:ext cx="79375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om To">
  <p:cSld name="From To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310" name="Google Shape;310;p44"/>
          <p:cNvSpPr/>
          <p:nvPr/>
        </p:nvSpPr>
        <p:spPr>
          <a:xfrm>
            <a:off x="489338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83968" y="3217928"/>
            <a:ext cx="253934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>
            <p:ph type="title"/>
          </p:nvPr>
        </p:nvSpPr>
        <p:spPr>
          <a:xfrm>
            <a:off x="489338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489339" y="1142212"/>
            <a:ext cx="5347755" cy="3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4"/>
          <p:cNvSpPr txBox="1"/>
          <p:nvPr>
            <p:ph idx="2" type="body"/>
          </p:nvPr>
        </p:nvSpPr>
        <p:spPr>
          <a:xfrm>
            <a:off x="729005" y="1587384"/>
            <a:ext cx="4875530" cy="41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4"/>
          <p:cNvSpPr txBox="1"/>
          <p:nvPr>
            <p:ph idx="3" type="body"/>
          </p:nvPr>
        </p:nvSpPr>
        <p:spPr>
          <a:xfrm>
            <a:off x="6361399" y="1142212"/>
            <a:ext cx="5338604" cy="3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None/>
              <a:defRPr b="0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4"/>
          <p:cNvSpPr txBox="1"/>
          <p:nvPr>
            <p:ph idx="4" type="body"/>
          </p:nvPr>
        </p:nvSpPr>
        <p:spPr>
          <a:xfrm>
            <a:off x="6586412" y="1587384"/>
            <a:ext cx="4875530" cy="41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Only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lobe White Background">
  <p:cSld name="Globe White Background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/>
          <p:nvPr/>
        </p:nvSpPr>
        <p:spPr>
          <a:xfrm>
            <a:off x="282149" y="1"/>
            <a:ext cx="4066573" cy="5036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3044" y="2189163"/>
            <a:ext cx="2339848" cy="233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YW White Background">
  <p:cSld name="MYW White Background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/>
        </p:nvSpPr>
        <p:spPr>
          <a:xfrm>
            <a:off x="282149" y="1"/>
            <a:ext cx="4066573" cy="5036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7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3483" y="2212383"/>
            <a:ext cx="4821858" cy="243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lobe Black Background">
  <p:cSld name="Globe Black Background">
    <p:bg>
      <p:bgPr>
        <a:solidFill>
          <a:schemeClr val="dk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/>
          <p:nvPr/>
        </p:nvSpPr>
        <p:spPr>
          <a:xfrm>
            <a:off x="282149" y="1"/>
            <a:ext cx="4066573" cy="5036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8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24488" y="2189163"/>
            <a:ext cx="2339848" cy="233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YW Black Background">
  <p:cSld name="MYW Black Background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/>
          <p:nvPr/>
        </p:nvSpPr>
        <p:spPr>
          <a:xfrm>
            <a:off x="1" y="1"/>
            <a:ext cx="4348722" cy="5036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3483" y="2212383"/>
            <a:ext cx="4821858" cy="243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lobe Blue Background">
  <p:cSld name="Globe Blue Background"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/>
          <p:nvPr/>
        </p:nvSpPr>
        <p:spPr>
          <a:xfrm>
            <a:off x="1" y="1"/>
            <a:ext cx="4348722" cy="5036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0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6001" y="2560638"/>
            <a:ext cx="1596822" cy="159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YW Blue Background">
  <p:cSld name="MYW Blue Background"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/>
          <p:nvPr/>
        </p:nvSpPr>
        <p:spPr>
          <a:xfrm>
            <a:off x="282149" y="1"/>
            <a:ext cx="4066573" cy="5036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1"/>
          <p:cNvSpPr/>
          <p:nvPr/>
        </p:nvSpPr>
        <p:spPr>
          <a:xfrm>
            <a:off x="11177323" y="6078715"/>
            <a:ext cx="1011502" cy="4744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3483" y="2212383"/>
            <a:ext cx="4821858" cy="243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2" showMasterSp="0">
  <p:cSld name="Title Option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2017 AT&amp;T Intellectual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99064" y="594859"/>
            <a:ext cx="5609823" cy="244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499063" y="939800"/>
            <a:ext cx="11209064" cy="15117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9063" y="2459736"/>
            <a:ext cx="1121371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99064" y="3474721"/>
            <a:ext cx="5609823" cy="2335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3" showMasterSp="0">
  <p:cSld name="Title Option 3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AT&amp;T Intellectual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98799" y="594859"/>
            <a:ext cx="5609823" cy="244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98798" y="939801"/>
            <a:ext cx="11209064" cy="1511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98798" y="2459736"/>
            <a:ext cx="1121371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98799" y="3474721"/>
            <a:ext cx="5609823" cy="2335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4" showMasterSp="0">
  <p:cSld name="Title Option 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2017 AT&amp;T Intellectual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-1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/>
          <p:nvPr>
            <p:ph idx="3" type="pic"/>
          </p:nvPr>
        </p:nvSpPr>
        <p:spPr>
          <a:xfrm>
            <a:off x="3063197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/>
          <p:nvPr>
            <p:ph idx="4" type="pic"/>
          </p:nvPr>
        </p:nvSpPr>
        <p:spPr>
          <a:xfrm>
            <a:off x="6126395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/>
          <p:nvPr>
            <p:ph idx="5" type="pic"/>
          </p:nvPr>
        </p:nvSpPr>
        <p:spPr>
          <a:xfrm>
            <a:off x="9189593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/>
          <p:nvPr>
            <p:ph idx="6" type="pic"/>
          </p:nvPr>
        </p:nvSpPr>
        <p:spPr>
          <a:xfrm>
            <a:off x="-1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7" type="pic"/>
          </p:nvPr>
        </p:nvSpPr>
        <p:spPr>
          <a:xfrm>
            <a:off x="3063197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8" type="pic"/>
          </p:nvPr>
        </p:nvSpPr>
        <p:spPr>
          <a:xfrm>
            <a:off x="6126395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/>
          <p:nvPr>
            <p:ph idx="9" type="pic"/>
          </p:nvPr>
        </p:nvSpPr>
        <p:spPr>
          <a:xfrm>
            <a:off x="9189593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499742" y="3657600"/>
            <a:ext cx="1120906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99742" y="4581144"/>
            <a:ext cx="112137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3" type="body"/>
          </p:nvPr>
        </p:nvSpPr>
        <p:spPr>
          <a:xfrm>
            <a:off x="499743" y="5303520"/>
            <a:ext cx="8651774" cy="820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5" showMasterSp="0">
  <p:cSld name="Title Option 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© 2017 AT&amp;T Intellectual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0" y="1"/>
            <a:ext cx="12188825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498798" y="3657600"/>
            <a:ext cx="1120906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98798" y="4581144"/>
            <a:ext cx="112137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3" type="body"/>
          </p:nvPr>
        </p:nvSpPr>
        <p:spPr>
          <a:xfrm>
            <a:off x="498799" y="5303520"/>
            <a:ext cx="8651774" cy="820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6" showMasterSp="0">
  <p:cSld name="Title Option 6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 AT&amp;T Intellectual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-1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/>
          <p:nvPr>
            <p:ph idx="3" type="pic"/>
          </p:nvPr>
        </p:nvSpPr>
        <p:spPr>
          <a:xfrm>
            <a:off x="3063197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/>
          <p:nvPr>
            <p:ph idx="4" type="pic"/>
          </p:nvPr>
        </p:nvSpPr>
        <p:spPr>
          <a:xfrm>
            <a:off x="6126395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5" type="pic"/>
          </p:nvPr>
        </p:nvSpPr>
        <p:spPr>
          <a:xfrm>
            <a:off x="9189593" y="0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6" type="pic"/>
          </p:nvPr>
        </p:nvSpPr>
        <p:spPr>
          <a:xfrm>
            <a:off x="-1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/>
          <p:nvPr>
            <p:ph idx="7" type="pic"/>
          </p:nvPr>
        </p:nvSpPr>
        <p:spPr>
          <a:xfrm>
            <a:off x="3063197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/>
          <p:nvPr>
            <p:ph idx="8" type="pic"/>
          </p:nvPr>
        </p:nvSpPr>
        <p:spPr>
          <a:xfrm>
            <a:off x="6126395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9" type="pic"/>
          </p:nvPr>
        </p:nvSpPr>
        <p:spPr>
          <a:xfrm>
            <a:off x="9189593" y="1719596"/>
            <a:ext cx="299923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498798" y="3657600"/>
            <a:ext cx="1120906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498798" y="4581144"/>
            <a:ext cx="112137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3" type="body"/>
          </p:nvPr>
        </p:nvSpPr>
        <p:spPr>
          <a:xfrm>
            <a:off x="498799" y="5303520"/>
            <a:ext cx="8651774" cy="828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5.xml"/><Relationship Id="rId43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48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5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0.xml"/><Relationship Id="rId50" Type="http://schemas.openxmlformats.org/officeDocument/2006/relationships/theme" Target="../theme/theme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90939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Presentation title here—edit on Slide Master</a:t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90296" y="6075784"/>
            <a:ext cx="496467" cy="49646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8897" y="6398261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25000"/>
              </a:lnSpc>
              <a:spcBef>
                <a:spcPts val="0"/>
              </a:spcBef>
              <a:buNone/>
              <a:defRPr b="0" sz="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490939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Presentation title here—edit on Slide Master</a:t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github.com/wenhuizhang/Akraino/blob/master/Data/Pcap/botnet-capture-20110810-neris.pca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idx="3" type="body"/>
          </p:nvPr>
        </p:nvSpPr>
        <p:spPr>
          <a:xfrm>
            <a:off x="498798" y="661731"/>
            <a:ext cx="5609823" cy="2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Aug 07, 2018</a:t>
            </a:r>
            <a:endParaRPr/>
          </a:p>
        </p:txBody>
      </p:sp>
      <p:cxnSp>
        <p:nvCxnSpPr>
          <p:cNvPr id="355" name="Google Shape;355;p53"/>
          <p:cNvCxnSpPr/>
          <p:nvPr/>
        </p:nvCxnSpPr>
        <p:spPr>
          <a:xfrm>
            <a:off x="493772" y="3155835"/>
            <a:ext cx="8293389" cy="1111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53" title="Title slide option 2"/>
          <p:cNvSpPr txBox="1"/>
          <p:nvPr>
            <p:ph type="title"/>
          </p:nvPr>
        </p:nvSpPr>
        <p:spPr>
          <a:xfrm>
            <a:off x="493772" y="2169916"/>
            <a:ext cx="9318443" cy="8946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as an Edge Service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>
            <p:ph idx="3" type="body"/>
          </p:nvPr>
        </p:nvSpPr>
        <p:spPr>
          <a:xfrm>
            <a:off x="493772" y="3258252"/>
            <a:ext cx="5609823" cy="26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Wenhui Zhang, John Craig, Kandan Kathirvel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406836" y="6537405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4" name="Google Shape;364;p54"/>
          <p:cNvSpPr/>
          <p:nvPr/>
        </p:nvSpPr>
        <p:spPr>
          <a:xfrm>
            <a:off x="0" y="-12341"/>
            <a:ext cx="12188825" cy="636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700902" y="6512722"/>
            <a:ext cx="10424298" cy="24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366" name="Google Shape;366;p54" title="Title slide option 1"/>
          <p:cNvSpPr txBox="1"/>
          <p:nvPr/>
        </p:nvSpPr>
        <p:spPr>
          <a:xfrm>
            <a:off x="76545" y="-1"/>
            <a:ext cx="11868208" cy="73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as a Defense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4"/>
          <p:cNvSpPr txBox="1"/>
          <p:nvPr/>
        </p:nvSpPr>
        <p:spPr>
          <a:xfrm>
            <a:off x="355398" y="636104"/>
            <a:ext cx="5545309" cy="2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1328707" y="5479212"/>
            <a:ext cx="9144000" cy="462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Offload Security Functionalities to Edge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997213"/>
            <a:ext cx="11807748" cy="432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idx="12" type="sldNum"/>
          </p:nvPr>
        </p:nvSpPr>
        <p:spPr>
          <a:xfrm>
            <a:off x="406836" y="6537405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76" name="Google Shape;376;p55"/>
          <p:cNvSpPr/>
          <p:nvPr/>
        </p:nvSpPr>
        <p:spPr>
          <a:xfrm>
            <a:off x="0" y="0"/>
            <a:ext cx="12188825" cy="636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5"/>
          <p:cNvSpPr txBox="1"/>
          <p:nvPr/>
        </p:nvSpPr>
        <p:spPr>
          <a:xfrm>
            <a:off x="700902" y="6512722"/>
            <a:ext cx="10424298" cy="24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378" name="Google Shape;378;p55" title="Title slide option 1"/>
          <p:cNvSpPr txBox="1"/>
          <p:nvPr/>
        </p:nvSpPr>
        <p:spPr>
          <a:xfrm>
            <a:off x="76545" y="-1"/>
            <a:ext cx="11868208" cy="73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Threat Model: Intrusion Detection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5"/>
          <p:cNvSpPr txBox="1"/>
          <p:nvPr/>
        </p:nvSpPr>
        <p:spPr>
          <a:xfrm>
            <a:off x="355398" y="636104"/>
            <a:ext cx="5545309" cy="2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5"/>
          <p:cNvSpPr txBox="1"/>
          <p:nvPr/>
        </p:nvSpPr>
        <p:spPr>
          <a:xfrm>
            <a:off x="406836" y="1156432"/>
            <a:ext cx="11445645" cy="3646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Intrusion is an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authorized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action exploits a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causes 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compromise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Thus a </a:t>
            </a:r>
            <a:r>
              <a:rPr b="1" i="0" lang="en-US" sz="18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successful attack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Stipulations on which our model is built: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communication with cloud  is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malicious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Akraino Stack is </a:t>
            </a:r>
            <a:r>
              <a:rPr b="1" i="0" lang="en-U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b="1" i="0" sz="1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benign (they are not controlled by active hackers)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Service Subscriber Devices are </a:t>
            </a:r>
            <a:r>
              <a:rPr b="1" i="0" lang="en-US" sz="1800" u="none" cap="none" strike="noStrike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vulnerable</a:t>
            </a:r>
            <a:endParaRPr b="0" i="0" sz="1800" u="none" cap="none" strike="noStrike">
              <a:solidFill>
                <a:srgbClr val="EF6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5"/>
          <p:cNvSpPr txBox="1"/>
          <p:nvPr/>
        </p:nvSpPr>
        <p:spPr>
          <a:xfrm>
            <a:off x="1442328" y="5220891"/>
            <a:ext cx="9144000" cy="462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and Access Control Are No Help!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idx="12" type="sldNum"/>
          </p:nvPr>
        </p:nvSpPr>
        <p:spPr>
          <a:xfrm>
            <a:off x="406836" y="6537405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88" name="Google Shape;388;p56"/>
          <p:cNvSpPr/>
          <p:nvPr/>
        </p:nvSpPr>
        <p:spPr>
          <a:xfrm>
            <a:off x="0" y="0"/>
            <a:ext cx="12188825" cy="636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700902" y="6512722"/>
            <a:ext cx="10424298" cy="24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390" name="Google Shape;390;p56" title="Title slide option 1"/>
          <p:cNvSpPr txBox="1"/>
          <p:nvPr/>
        </p:nvSpPr>
        <p:spPr>
          <a:xfrm>
            <a:off x="76545" y="-1"/>
            <a:ext cx="11868208" cy="73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of prob-C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6"/>
          <p:cNvSpPr txBox="1"/>
          <p:nvPr/>
        </p:nvSpPr>
        <p:spPr>
          <a:xfrm>
            <a:off x="355398" y="636104"/>
            <a:ext cx="5545309" cy="2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55" y="512288"/>
            <a:ext cx="9681383" cy="450307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/>
          <p:nvPr/>
        </p:nvSpPr>
        <p:spPr>
          <a:xfrm>
            <a:off x="971325" y="4943025"/>
            <a:ext cx="10545300" cy="11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 Suricata Docker with latest Signature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	Performance Test with Various Core Affinity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	Stress Test with Kernel Bypassing Netmap + VALE + pkt-gen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	Effectiveness Test with Malicious pcap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•	Developed AutoSplitting and Data Aggregation for Performance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idx="12" type="sldNum"/>
          </p:nvPr>
        </p:nvSpPr>
        <p:spPr>
          <a:xfrm>
            <a:off x="406836" y="6537405"/>
            <a:ext cx="294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00" name="Google Shape;400;p57"/>
          <p:cNvSpPr/>
          <p:nvPr/>
        </p:nvSpPr>
        <p:spPr>
          <a:xfrm>
            <a:off x="0" y="0"/>
            <a:ext cx="12188700" cy="6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700902" y="6512722"/>
            <a:ext cx="10424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402" name="Google Shape;402;p57" title="Title slide option 1"/>
          <p:cNvSpPr txBox="1"/>
          <p:nvPr/>
        </p:nvSpPr>
        <p:spPr>
          <a:xfrm>
            <a:off x="76545" y="-1"/>
            <a:ext cx="11868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Understanding Bottlenecks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7"/>
          <p:cNvSpPr txBox="1"/>
          <p:nvPr/>
        </p:nvSpPr>
        <p:spPr>
          <a:xfrm>
            <a:off x="355398" y="636104"/>
            <a:ext cx="5545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7"/>
          <p:cNvSpPr txBox="1"/>
          <p:nvPr/>
        </p:nvSpPr>
        <p:spPr>
          <a:xfrm>
            <a:off x="773300" y="844900"/>
            <a:ext cx="10474800" cy="298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Design Requirement of Architecture to Support  5G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Peak data rates at 20 Gbits/s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Support low latency with less than 5ms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Understanding Bottlenecks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Disk I/O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Two ways of Enhancing Scalability in IDS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Splitted Functionalities in Multi-threaded IDS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Splitted Flows in Multi-threaded IDS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2645038" y="6229275"/>
            <a:ext cx="6536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https://www.qorvo.com/design-hub/blog/getting-to-5g-comparing-4g-and-5g-system-requirements</a:t>
            </a:r>
            <a:endParaRPr sz="1100"/>
          </a:p>
        </p:txBody>
      </p:sp>
      <p:pic>
        <p:nvPicPr>
          <p:cNvPr id="406" name="Google Shape;406;p57"/>
          <p:cNvPicPr preferRelativeResize="0"/>
          <p:nvPr/>
        </p:nvPicPr>
        <p:blipFill rotWithShape="1">
          <a:blip r:embed="rId3">
            <a:alphaModFix/>
          </a:blip>
          <a:srcRect b="13532" l="0" r="0" t="0"/>
          <a:stretch/>
        </p:blipFill>
        <p:spPr>
          <a:xfrm>
            <a:off x="418313" y="4000925"/>
            <a:ext cx="5419380" cy="20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600" y="3939564"/>
            <a:ext cx="6176313" cy="246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idx="12" type="sldNum"/>
          </p:nvPr>
        </p:nvSpPr>
        <p:spPr>
          <a:xfrm>
            <a:off x="406836" y="6537405"/>
            <a:ext cx="294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4" name="Google Shape;414;p58"/>
          <p:cNvSpPr/>
          <p:nvPr/>
        </p:nvSpPr>
        <p:spPr>
          <a:xfrm>
            <a:off x="0" y="0"/>
            <a:ext cx="12188700" cy="6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8"/>
          <p:cNvSpPr txBox="1"/>
          <p:nvPr/>
        </p:nvSpPr>
        <p:spPr>
          <a:xfrm>
            <a:off x="700902" y="6512722"/>
            <a:ext cx="10424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416" name="Google Shape;416;p58" title="Title slide option 1"/>
          <p:cNvSpPr txBox="1"/>
          <p:nvPr/>
        </p:nvSpPr>
        <p:spPr>
          <a:xfrm>
            <a:off x="76545" y="-1"/>
            <a:ext cx="11868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Understanding Bottlenecks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355398" y="636104"/>
            <a:ext cx="5545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919975" y="1179525"/>
            <a:ext cx="5386200" cy="3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Understanding Bottlenecks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Memory: 0.2% on average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Disk I/O: N/A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CPU: see fig.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 bytes/packet, host is 9.8G/s, container is 0.8G/s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1004 bytes/packet, host is 59G/s, container is 2G/s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■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31 secs for a 2 hours of capture, 21G, 4 secs bootup, 1 secs of joining, avg 5.24G/s [02:23:11.48-04:23:11.42]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9" name="Google Shape;419;p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325" y="1874812"/>
            <a:ext cx="3858876" cy="23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/>
        </p:nvSpPr>
        <p:spPr>
          <a:xfrm>
            <a:off x="7835300" y="1564575"/>
            <a:ext cx="1597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Utilization</a:t>
            </a:r>
            <a:endParaRPr/>
          </a:p>
        </p:txBody>
      </p:sp>
      <p:cxnSp>
        <p:nvCxnSpPr>
          <p:cNvPr id="421" name="Google Shape;421;p58"/>
          <p:cNvCxnSpPr/>
          <p:nvPr/>
        </p:nvCxnSpPr>
        <p:spPr>
          <a:xfrm flipH="1">
            <a:off x="7283400" y="3659350"/>
            <a:ext cx="33900" cy="192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58"/>
          <p:cNvSpPr txBox="1"/>
          <p:nvPr/>
        </p:nvSpPr>
        <p:spPr>
          <a:xfrm>
            <a:off x="7119650" y="3314688"/>
            <a:ext cx="786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starting</a:t>
            </a:r>
            <a:endParaRPr/>
          </a:p>
        </p:txBody>
      </p:sp>
      <p:cxnSp>
        <p:nvCxnSpPr>
          <p:cNvPr id="423" name="Google Shape;423;p58"/>
          <p:cNvCxnSpPr>
            <a:stCxn id="424" idx="0"/>
          </p:cNvCxnSpPr>
          <p:nvPr/>
        </p:nvCxnSpPr>
        <p:spPr>
          <a:xfrm rot="10800000">
            <a:off x="9016725" y="2855075"/>
            <a:ext cx="1019700" cy="181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8"/>
          <p:cNvSpPr txBox="1"/>
          <p:nvPr/>
        </p:nvSpPr>
        <p:spPr>
          <a:xfrm>
            <a:off x="9311325" y="3036575"/>
            <a:ext cx="1450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joining</a:t>
            </a:r>
            <a:endParaRPr/>
          </a:p>
        </p:txBody>
      </p:sp>
      <p:cxnSp>
        <p:nvCxnSpPr>
          <p:cNvPr id="425" name="Google Shape;425;p58"/>
          <p:cNvCxnSpPr>
            <a:stCxn id="426" idx="2"/>
          </p:cNvCxnSpPr>
          <p:nvPr/>
        </p:nvCxnSpPr>
        <p:spPr>
          <a:xfrm>
            <a:off x="8008400" y="3070663"/>
            <a:ext cx="11400" cy="758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8"/>
          <p:cNvSpPr txBox="1"/>
          <p:nvPr/>
        </p:nvSpPr>
        <p:spPr>
          <a:xfrm>
            <a:off x="7283300" y="2730763"/>
            <a:ext cx="1450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</a:t>
            </a:r>
            <a:endParaRPr/>
          </a:p>
        </p:txBody>
      </p:sp>
      <p:sp>
        <p:nvSpPr>
          <p:cNvPr id="427" name="Google Shape;427;p58"/>
          <p:cNvSpPr txBox="1"/>
          <p:nvPr/>
        </p:nvSpPr>
        <p:spPr>
          <a:xfrm>
            <a:off x="6692825" y="4142625"/>
            <a:ext cx="4657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Pinned to one core 0: taskset -p 0x01 pid_suri_docker</a:t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Test File: </a:t>
            </a:r>
            <a:r>
              <a:rPr lang="en-US" sz="1100" u="sng">
                <a:solidFill>
                  <a:srgbClr val="0366D6"/>
                </a:solidFill>
                <a:highlight>
                  <a:srgbClr val="F6F8FA"/>
                </a:highlight>
                <a:hlinkClick r:id="rId4"/>
              </a:rPr>
              <a:t>Botnet-capture-20110810-neris.pcap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8" name="Google Shape;428;p58"/>
          <p:cNvSpPr txBox="1"/>
          <p:nvPr/>
        </p:nvSpPr>
        <p:spPr>
          <a:xfrm>
            <a:off x="1438703" y="5674741"/>
            <a:ext cx="9144000" cy="462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is the Bottleneck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406836" y="6537405"/>
            <a:ext cx="294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5" name="Google Shape;435;p59"/>
          <p:cNvSpPr/>
          <p:nvPr/>
        </p:nvSpPr>
        <p:spPr>
          <a:xfrm>
            <a:off x="0" y="0"/>
            <a:ext cx="12188700" cy="6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9"/>
          <p:cNvSpPr txBox="1"/>
          <p:nvPr/>
        </p:nvSpPr>
        <p:spPr>
          <a:xfrm>
            <a:off x="700902" y="6512722"/>
            <a:ext cx="104244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437" name="Google Shape;437;p59" title="Title slide option 1"/>
          <p:cNvSpPr txBox="1"/>
          <p:nvPr/>
        </p:nvSpPr>
        <p:spPr>
          <a:xfrm>
            <a:off x="76545" y="-1"/>
            <a:ext cx="11868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Understanding Bottlenecks : Explained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9"/>
          <p:cNvSpPr txBox="1"/>
          <p:nvPr/>
        </p:nvSpPr>
        <p:spPr>
          <a:xfrm>
            <a:off x="355398" y="636104"/>
            <a:ext cx="5545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9"/>
          <p:cNvSpPr txBox="1"/>
          <p:nvPr/>
        </p:nvSpPr>
        <p:spPr>
          <a:xfrm>
            <a:off x="1438703" y="5674741"/>
            <a:ext cx="9144000" cy="462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Bypassing Achieves Zero Copy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1438700" y="945350"/>
            <a:ext cx="7986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Hinder Factors: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Copy between userspace and kernel space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alleviated by kernel bypassing techniques, e.g. DPDK + OVS; Netmap + VALE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Context Switch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alleviated by pinning to certain core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Disk I/O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introduced by tcpdump and then replay, alleviated by real time environment test, and adding cached flag with suricata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Lessons from past, no VMs w/ SR-IOV, still prefers containers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Bottleneck between VMs’ traffic forwarding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Dynamic chaining of VMs, booting VMs is slow</a:t>
            </a:r>
            <a:endParaRPr sz="18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59"/>
          <p:cNvSpPr txBox="1"/>
          <p:nvPr/>
        </p:nvSpPr>
        <p:spPr>
          <a:xfrm>
            <a:off x="1522425" y="5112100"/>
            <a:ext cx="9144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Zhang, W., Liu, G., Zhang, W., Shah, N., Lopreiato, P., Todeschi, G., ... &amp; Wood, T. (2016, August). OpenNetVM: A platform for high performance network service chains. In </a:t>
            </a:r>
            <a:r>
              <a:rPr i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2016 workshop on Hot topics in Middleboxes and Network Function Virtualization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(pp. 26-31). ACM.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idx="12" type="sldNum"/>
          </p:nvPr>
        </p:nvSpPr>
        <p:spPr>
          <a:xfrm>
            <a:off x="406836" y="6537405"/>
            <a:ext cx="294066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48" name="Google Shape;448;p60"/>
          <p:cNvSpPr/>
          <p:nvPr/>
        </p:nvSpPr>
        <p:spPr>
          <a:xfrm>
            <a:off x="0" y="0"/>
            <a:ext cx="12188825" cy="636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0"/>
          <p:cNvSpPr txBox="1"/>
          <p:nvPr/>
        </p:nvSpPr>
        <p:spPr>
          <a:xfrm>
            <a:off x="700902" y="6512722"/>
            <a:ext cx="10424298" cy="24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 2018 AT&amp;T Intellectual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Property. All rights reserved.</a:t>
            </a:r>
            <a:r>
              <a:rPr lang="en-US" sz="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  <a:endParaRPr/>
          </a:p>
        </p:txBody>
      </p:sp>
      <p:sp>
        <p:nvSpPr>
          <p:cNvPr id="450" name="Google Shape;450;p60" title="Title slide option 1"/>
          <p:cNvSpPr txBox="1"/>
          <p:nvPr/>
        </p:nvSpPr>
        <p:spPr>
          <a:xfrm>
            <a:off x="76545" y="-1"/>
            <a:ext cx="11868208" cy="738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Summary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60"/>
          <p:cNvSpPr txBox="1"/>
          <p:nvPr/>
        </p:nvSpPr>
        <p:spPr>
          <a:xfrm>
            <a:off x="355398" y="636104"/>
            <a:ext cx="5545309" cy="2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776699" y="1146776"/>
            <a:ext cx="10039581" cy="4644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611" y="1040151"/>
            <a:ext cx="6089601" cy="24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0"/>
          <p:cNvSpPr txBox="1"/>
          <p:nvPr/>
        </p:nvSpPr>
        <p:spPr>
          <a:xfrm>
            <a:off x="650404" y="3244082"/>
            <a:ext cx="4792200" cy="30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Understanding Bottlenecks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Memory: 0.2% on average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Disk I/O: N/A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CPU: 1.4% pin to one core, during processing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Network: 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 bytes/packet, host is 9.8G/s, container is 0.8G/s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1004 bytes/packet, host is 59G/s, container is 2G/s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b="0" i="0" lang="en-US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31 secs for a 2 hours of capture, 21G, 4 secs bootup, 1 secs of joining, avg 5.24G/s [02:23:11.48-04:23:11.42]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60"/>
          <p:cNvSpPr txBox="1"/>
          <p:nvPr/>
        </p:nvSpPr>
        <p:spPr>
          <a:xfrm>
            <a:off x="6619924" y="3244082"/>
            <a:ext cx="4792200" cy="30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Estimation: to achieve 20G/s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Splitting Traffic: if splitting is fast enough,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suricata containers will be enough for 20G (4*5.24 &gt;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20G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Parallel Probs: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suricata containers could achieve (1- (1-5.24/20)^12) *20G =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19.48Gbits/s 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en-U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Takeaway: 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017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plugin and play suricata docker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017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Guideline data for orchestration</a:t>
            </a:r>
            <a:endParaRPr/>
          </a:p>
          <a:p>
            <a:pPr indent="-285750" lvl="1" marL="9017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 performance evaluation scripts</a:t>
            </a:r>
            <a:endParaRPr/>
          </a:p>
          <a:p>
            <a:pPr indent="-285750" lvl="1" marL="9017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✓"/>
            </a:pPr>
            <a:r>
              <a:rPr b="0" i="0" lang="en-US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 environment setup scripts. </a:t>
            </a:r>
            <a:endParaRPr/>
          </a:p>
          <a:p>
            <a: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t_int_wde_globe_alone">
  <a:themeElements>
    <a:clrScheme name="ATT 3">
      <a:dk1>
        <a:srgbClr val="009FDB"/>
      </a:dk1>
      <a:lt1>
        <a:srgbClr val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t_int_wde_globe_alone">
  <a:themeElements>
    <a:clrScheme name="ATT 3">
      <a:dk1>
        <a:srgbClr val="009FDB"/>
      </a:dk1>
      <a:lt1>
        <a:srgbClr val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