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T Sans Narrow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148C82-3114-41BC-929B-0CC9588E7EA2}">
  <a:tblStyle styleId="{98148C82-3114-41BC-929B-0CC9588E7E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4E4370C-E055-48FE-A95C-864DE603F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6b399bd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6b399bd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f360b7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f360b7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f360b7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f360b7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f360b7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f360b7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f360b7a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f360b7a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f360b7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f360b7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998780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998780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6b399bd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6b399b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6b399b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e6b399b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6b399bd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6b399bd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6b399b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6b399b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6b399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6b399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6b399b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6b399b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e998780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e998780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f360b7a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df360b7a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f360b7a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df360b7a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fb8353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fb8353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df360b7a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df360b7a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e6b399bd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e6b399bd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e6b399bd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e6b399bd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6b399b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6b399b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6b399bd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6b399bd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fb8353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fb8353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6b399bd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6b399bd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6b399bd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6b399bd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f360b7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f360b7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6b399bd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6b399bd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hyperlink" Target="https://github.com/wenhuizhang/Akraino/blob/master/Data/Pcap/botnet-capture-20110810-neris.pca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s://github.com/wenhuizhang/Akraino/blob/master/Data/Pcap/botnet-capture-20110810-neris.pca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hyperlink" Target="https://github.com/wenhuizhang/Akrain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Security as an Edge Service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Wenhui Zhang, John Craig, Kandan Kathirvel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025" y="406850"/>
            <a:ext cx="2420600" cy="9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Enhancing Scalability in IDS: Splitted Flows in Multi-threaded IDS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400" y="1182325"/>
            <a:ext cx="9236948" cy="36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is the Bottleneck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Understanding Bottlenecks: Observation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77325" y="1643850"/>
            <a:ext cx="465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Understanding Bottlenecks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Memory: 0.2% on average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Disk I/O: N/A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CPU: see fig.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Network</a:t>
            </a:r>
            <a:endParaRPr>
              <a:solidFill>
                <a:srgbClr val="434343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64 bytes/packet, host is 9.8G/s, container is 0.8G/s</a:t>
            </a:r>
            <a:endParaRPr>
              <a:solidFill>
                <a:srgbClr val="434343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1004 bytes/packet, host is 59G/s, container is 2G/s</a:t>
            </a:r>
            <a:endParaRPr>
              <a:solidFill>
                <a:srgbClr val="434343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31 secs for a 2 hours of capture, 21G, 4 secs bootup, 1 secs of joining, avg 5.24G/s [02:23:11.48-04:23:11.42]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125" y="1874812"/>
            <a:ext cx="3858876" cy="23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5302100" y="1948650"/>
            <a:ext cx="1597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Utilization</a:t>
            </a:r>
            <a:endParaRPr/>
          </a:p>
        </p:txBody>
      </p:sp>
      <p:cxnSp>
        <p:nvCxnSpPr>
          <p:cNvPr id="164" name="Google Shape;164;p23"/>
          <p:cNvCxnSpPr/>
          <p:nvPr/>
        </p:nvCxnSpPr>
        <p:spPr>
          <a:xfrm flipH="1">
            <a:off x="5302200" y="3659350"/>
            <a:ext cx="339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5138450" y="3314688"/>
            <a:ext cx="786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</a:t>
            </a:r>
            <a:endParaRPr/>
          </a:p>
        </p:txBody>
      </p:sp>
      <p:cxnSp>
        <p:nvCxnSpPr>
          <p:cNvPr id="166" name="Google Shape;166;p23"/>
          <p:cNvCxnSpPr>
            <a:stCxn id="167" idx="0"/>
          </p:cNvCxnSpPr>
          <p:nvPr/>
        </p:nvCxnSpPr>
        <p:spPr>
          <a:xfrm rot="10800000">
            <a:off x="7035525" y="2855075"/>
            <a:ext cx="10197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 txBox="1"/>
          <p:nvPr/>
        </p:nvSpPr>
        <p:spPr>
          <a:xfrm>
            <a:off x="7330125" y="3036575"/>
            <a:ext cx="1450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joining</a:t>
            </a:r>
            <a:endParaRPr/>
          </a:p>
        </p:txBody>
      </p:sp>
      <p:cxnSp>
        <p:nvCxnSpPr>
          <p:cNvPr id="168" name="Google Shape;168;p23"/>
          <p:cNvCxnSpPr>
            <a:stCxn id="169" idx="2"/>
          </p:cNvCxnSpPr>
          <p:nvPr/>
        </p:nvCxnSpPr>
        <p:spPr>
          <a:xfrm>
            <a:off x="6027200" y="3070663"/>
            <a:ext cx="114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 txBox="1"/>
          <p:nvPr/>
        </p:nvSpPr>
        <p:spPr>
          <a:xfrm>
            <a:off x="5302100" y="2730763"/>
            <a:ext cx="1450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711625" y="4142625"/>
            <a:ext cx="4657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Pinned to one core 0: taskset -p 0x01 pid_suri_docker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Test File: </a:t>
            </a:r>
            <a:r>
              <a:rPr lang="en" sz="1100" u="sng">
                <a:solidFill>
                  <a:srgbClr val="0366D6"/>
                </a:solidFill>
                <a:highlight>
                  <a:srgbClr val="F6F8FA"/>
                </a:highlight>
                <a:hlinkClick r:id="rId5"/>
              </a:rPr>
              <a:t>Botnet-capture-20110810-neris.pcap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Numbers does NOT influence performance much, as bloomfilter etc. used </a:t>
            </a:r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Enhancing Scalability in IDS: Splitted Rule Sets in Multi-threaded IDS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226575" y="781725"/>
            <a:ext cx="85536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AFAFA"/>
                </a:highlight>
              </a:rPr>
              <a:t>Pattern-matcher: 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3175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B2gc: search_algo: B2gSearchBNDMq 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hash_size: low                    #Determines the size of the hash-table.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bf_size: medium                   #Determines the size of the bloom- filter.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3175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B3g: search_algo: B3gSearchBNDMq 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hash_size: low                    #See hash-size -b2gc.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bf_size: medium                   #See bf-size -b2gc.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3175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wumanber: 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hash_size: low                    #See hash-size -b2gc.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bf_size: medium                   #See bf-size -b2gc.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AFAFA"/>
              </a:highlight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475" y="2818099"/>
            <a:ext cx="3858250" cy="13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Bypassing achieves Zero Copy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Understanding Bottlenecks: </a:t>
            </a:r>
            <a:r>
              <a:rPr lang="en">
                <a:solidFill>
                  <a:srgbClr val="000000"/>
                </a:solidFill>
              </a:rPr>
              <a:t>Explanation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623100" y="1734475"/>
            <a:ext cx="79869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r>
              <a:rPr lang="en" sz="1800"/>
              <a:t>inder Factors: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Copy between userspace and kernel space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alleviated by </a:t>
            </a:r>
            <a:r>
              <a:rPr lang="en"/>
              <a:t>kernel bypassing techniques, e.g. DPDK + OVS; Netmap + VALE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Context Switch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alleviated by pinning to certain core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Disk I/O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introduced by tcpdump and then replay, </a:t>
            </a:r>
            <a:r>
              <a:rPr lang="en"/>
              <a:t>alleviated by real time environment test, and adding cached flag with suricata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Lessons from past, no VMs w/ SR-IOV, still prefers containers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Bottleneck between VMs’ traffic forwarding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chaining of VMs, booting VMs is slow</a:t>
            </a:r>
            <a:endParaRPr/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699300" y="4293800"/>
            <a:ext cx="8532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Zhang, W., Liu, G., Zhang, W., Shah, N., Lopreiato, P., Todeschi, G., ... &amp; Wood, T. (2016, August). OpenNetVM: A platform for high performance network service chains.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2016 workshop on Hot topics in Middleboxes and Network Function Virtualization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(pp. 26-31). ACM.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of Splitting Traffic v.s. Probs in Parallel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351275" y="903250"/>
            <a:ext cx="8573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Splitting Efficiency: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Traffic Probs = 1/(Splitting traffic latency + 1/ bandwidth)*N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Probs in Parallel Efficiency: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Traffic Probs = 1-(1-bandwidth/20G)^N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N is the number of Suricata Containers, Bandwidth is 5.24G.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Estimation: to achieve 20G/s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Splitting Traffic: if splitting is fast enough, </a:t>
            </a:r>
            <a:r>
              <a:rPr lang="en" sz="1800">
                <a:solidFill>
                  <a:srgbClr val="FF0000"/>
                </a:solidFill>
              </a:rPr>
              <a:t>4</a:t>
            </a:r>
            <a:r>
              <a:rPr lang="en" sz="1800"/>
              <a:t> suricata containers will be enough for </a:t>
            </a:r>
            <a:r>
              <a:rPr lang="en" sz="1800">
                <a:solidFill>
                  <a:srgbClr val="FF0000"/>
                </a:solidFill>
              </a:rPr>
              <a:t>2</a:t>
            </a:r>
            <a:r>
              <a:rPr lang="en" sz="1800">
                <a:solidFill>
                  <a:srgbClr val="FF0000"/>
                </a:solidFill>
              </a:rPr>
              <a:t>0G </a:t>
            </a:r>
            <a:r>
              <a:rPr lang="en" sz="1800"/>
              <a:t>(4*5.24 &gt; 20G)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Parallel Probs: </a:t>
            </a:r>
            <a:r>
              <a:rPr lang="en" sz="1800">
                <a:solidFill>
                  <a:srgbClr val="FF0000"/>
                </a:solidFill>
              </a:rPr>
              <a:t>12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/>
              <a:t>suricata containers could achieve (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1- (1-</a:t>
            </a:r>
            <a:r>
              <a:rPr lang="en" sz="1800">
                <a:solidFill>
                  <a:srgbClr val="6AA84F"/>
                </a:solidFill>
              </a:rPr>
              <a:t>5.24/20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)^12) *20G =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19.48Gbits/s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Understanding Bottlenecks: 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Enhancing Scalability by Splitting Flows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51" y="2327575"/>
            <a:ext cx="6427972" cy="25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6418800" y="2074600"/>
            <a:ext cx="2725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about the Effectiveness when Flow is Splitted 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825" y="2707700"/>
            <a:ext cx="1621900" cy="1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Multithreaded Suricata has High Throughput, yet Unstable Effectiveness.</a:t>
            </a:r>
            <a:endParaRPr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Performance of Suricata with Splitted Flow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 title="Chart"/>
          <p:cNvPicPr preferRelativeResize="0"/>
          <p:nvPr/>
        </p:nvPicPr>
        <p:blipFill rotWithShape="1">
          <a:blip r:embed="rId4">
            <a:alphaModFix/>
          </a:blip>
          <a:srcRect b="3410" l="0" r="0" t="3652"/>
          <a:stretch/>
        </p:blipFill>
        <p:spPr>
          <a:xfrm>
            <a:off x="710650" y="861025"/>
            <a:ext cx="6453450" cy="370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5630650" y="1580975"/>
            <a:ext cx="34329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Performance: 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53,859 pps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Suricata 4.0.4 </a:t>
            </a:r>
            <a:endParaRPr sz="1100"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57 packet processing threads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4 management threads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Machine:</a:t>
            </a:r>
            <a:endParaRPr sz="1100"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Intel Xeon E5-2680v, 14 cores</a:t>
            </a:r>
            <a:endParaRPr sz="1100"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Example File:</a:t>
            </a:r>
            <a:endParaRPr sz="1100"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rgbClr val="0366D6"/>
                </a:solidFill>
                <a:highlight>
                  <a:srgbClr val="F6F8FA"/>
                </a:highlight>
                <a:hlinkClick r:id="rId5"/>
              </a:rPr>
              <a:t>Botnet-capture-20110810-neris.pcap</a:t>
            </a:r>
            <a:endParaRPr sz="1100"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Stat:</a:t>
            </a:r>
            <a:endParaRPr sz="1100"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323154 packets </a:t>
            </a:r>
            <a:endParaRPr sz="1100"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53096018 bytes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on Performance (Flow Size 59M)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487" y="784425"/>
            <a:ext cx="6489312" cy="401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on Performance (Flow Size 10M)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437" y="771450"/>
            <a:ext cx="68242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on Performance (Flow Size 6M)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600" y="721275"/>
            <a:ext cx="68242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5400"/>
              <a:buFont typeface="PT Sans Narrow"/>
              <a:buNone/>
            </a:pPr>
            <a:r>
              <a:rPr b="1" lang="en" sz="2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prob-C: Security Service in Containers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Vulnerabilities in Edges’ Subscribers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as a Defense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Threat Model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Detection: Signatures of Remote CVEs, etc.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on </a:t>
            </a:r>
            <a:r>
              <a:rPr lang="en">
                <a:solidFill>
                  <a:srgbClr val="000000"/>
                </a:solidFill>
              </a:rPr>
              <a:t>Performance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25" y="733825"/>
            <a:ext cx="68242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Segments Size: Better (Stable and More Detected) or Worse (False Positive)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</a:t>
            </a:r>
            <a:r>
              <a:rPr lang="en">
                <a:solidFill>
                  <a:srgbClr val="000000"/>
                </a:solidFill>
              </a:rPr>
              <a:t>on Performance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582888" y="209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{98148C82-3114-41BC-929B-0CC9588E7EA2}</a:tableStyleId>
              </a:tblPr>
              <a:tblGrid>
                <a:gridCol w="1123000"/>
                <a:gridCol w="1609950"/>
                <a:gridCol w="3627375"/>
                <a:gridCol w="1639775"/>
              </a:tblGrid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Segments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Alerts Detected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Variance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59M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67.43 alerts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26.33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10M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76.16 alerts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8.38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6M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90.08 alerts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0.28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3M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114 alerts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1M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169 alerts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34"/>
          <p:cNvGraphicFramePr/>
          <p:nvPr/>
        </p:nvGraphicFramePr>
        <p:xfrm>
          <a:off x="850550" y="22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{34E4370C-E055-48FE-A95C-864DE603FBAC}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Segments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Alerts Detected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Variance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59M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67.43 alerts 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26.33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10M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76.16 alerts 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8.38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6M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90.08 alerts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0.28</a:t>
                      </a:r>
                      <a:endParaRPr sz="18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4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Rate Matters ???</a:t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Discussion on Performance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876" y="2923125"/>
            <a:ext cx="2287574" cy="170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850550" y="1781400"/>
            <a:ext cx="6272100" cy="2209800"/>
          </a:xfrm>
          <a:prstGeom prst="wedgeEllipseCallout">
            <a:avLst>
              <a:gd fmla="val 56524" name="adj1"/>
              <a:gd fmla="val 53822" name="adj2"/>
            </a:avLst>
          </a:prstGeom>
          <a:solidFill>
            <a:srgbClr val="9CEEF7">
              <a:alpha val="3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Rule Based：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many packets are involved in one particular attack detection rule?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Smaller the segments, the better detection rates?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Smaller the segments, more stable detection rates?</a:t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Algorithms Matters </a:t>
            </a:r>
            <a:endParaRPr/>
          </a:p>
        </p:txBody>
      </p:sp>
      <p:sp>
        <p:nvSpPr>
          <p:cNvPr id="277" name="Google Shape;277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Understanding Effectiveness </a:t>
            </a:r>
            <a:r>
              <a:rPr lang="en">
                <a:solidFill>
                  <a:srgbClr val="000000"/>
                </a:solidFill>
              </a:rPr>
              <a:t>Performance: Explained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74175" y="871200"/>
            <a:ext cx="72393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AFAFA"/>
                </a:highlight>
              </a:rPr>
              <a:t>Pattern-matcher: 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3175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B</a:t>
            </a: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2gc: search_algo: B2gSearchBNDMq 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hash_size: low                    #Determines the size of the hash-table.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bf_size: medium                   #Determines the size of the bloom-filter.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3175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B3g: search_algo: B3gSearchBNDMq 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hash_size: low                    #See hash-size -b2gc.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bf_size: medium                   #See bf-size -b2gc</a:t>
            </a: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.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3175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wumanber: 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hash_size: low                    #See hash-size -b2gc.</a:t>
            </a:r>
            <a:b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AFAFA"/>
                </a:highlight>
              </a:rPr>
              <a:t>      bf_size: medium                   #See bf-size -b2gc.</a:t>
            </a:r>
            <a:endParaRPr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300" y="3148599"/>
            <a:ext cx="3858250" cy="13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System Setup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00" y="1759775"/>
            <a:ext cx="4818028" cy="28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/>
          <p:nvPr/>
        </p:nvSpPr>
        <p:spPr>
          <a:xfrm>
            <a:off x="5272750" y="2096225"/>
            <a:ext cx="40878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Containers are Open Source: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https://github.com/wenhuizhang/Akraino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950">
              <a:solidFill>
                <a:srgbClr val="22222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22222"/>
                </a:solidFill>
              </a:rPr>
              <a:t>$ docker pull wenhuizhang/suricata:v6</a:t>
            </a:r>
            <a:endParaRPr sz="950">
              <a:solidFill>
                <a:srgbClr val="22222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22222"/>
                </a:solidFill>
              </a:rPr>
              <a:t>$ docker run –privileged -v /var/log/suricata/:/var/log/suricata/ -it suricata:v6</a:t>
            </a:r>
            <a:endParaRPr sz="950">
              <a:solidFill>
                <a:srgbClr val="22222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00" y="2832524"/>
            <a:ext cx="2988474" cy="18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4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/>
          <p:cNvPicPr preferRelativeResize="0"/>
          <p:nvPr/>
        </p:nvPicPr>
        <p:blipFill rotWithShape="1">
          <a:blip r:embed="rId4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80125"/>
            <a:ext cx="4792202" cy="191189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0" y="2132675"/>
            <a:ext cx="47922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Understanding Bottlenecks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Memory: 0.2% on average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Disk I/O: N/A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CPU: 1.4% pin to one core, during processing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Network: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 bytes/packet, host is 9.8G/s, container is 0.8G/s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1004 bytes/packet, host is 59G/s, container is 2G/s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31 secs for a 2 hours of capture, 21G, 4 secs bootup, 1 secs of joining, avg 5.24G/s [02:23:11.48-04:23:11.42]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4572000" y="680125"/>
            <a:ext cx="47922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</a:t>
            </a:r>
            <a:r>
              <a:rPr b="1" lang="en" sz="1100"/>
              <a:t>erformance Test with Core Affinity </a:t>
            </a:r>
            <a:endParaRPr b="1"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Stress Test with Kernel Bypassing Netmap + VALE + pkt-gen</a:t>
            </a:r>
            <a:endParaRPr b="1"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Effectiveness Test with Malicious pcap</a:t>
            </a:r>
            <a:endParaRPr b="1"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Developed AutoSplitting and Data Aggregation for Performance Evaluation</a:t>
            </a:r>
            <a:endParaRPr b="1" sz="11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Estimation: to achieve 20G/s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Splitting Traffic: if splitting is fast enough, </a:t>
            </a:r>
            <a:r>
              <a:rPr lang="en" sz="1100">
                <a:solidFill>
                  <a:srgbClr val="FF0000"/>
                </a:solidFill>
              </a:rPr>
              <a:t>4</a:t>
            </a:r>
            <a:r>
              <a:rPr lang="en" sz="1100"/>
              <a:t> suricata containers will be enough for </a:t>
            </a:r>
            <a:r>
              <a:rPr lang="en" sz="1100">
                <a:solidFill>
                  <a:srgbClr val="FF0000"/>
                </a:solidFill>
              </a:rPr>
              <a:t>20G </a:t>
            </a:r>
            <a:r>
              <a:rPr lang="en" sz="1100"/>
              <a:t>(4*5.24 &gt; 20G)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Parallel Probs: </a:t>
            </a:r>
            <a:r>
              <a:rPr lang="en" sz="1100">
                <a:solidFill>
                  <a:srgbClr val="FF0000"/>
                </a:solidFill>
              </a:rPr>
              <a:t>12 </a:t>
            </a:r>
            <a:r>
              <a:rPr lang="en" sz="1100"/>
              <a:t>suricata containers could achieve (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1- (1-</a:t>
            </a:r>
            <a:r>
              <a:rPr lang="en" sz="1100">
                <a:solidFill>
                  <a:srgbClr val="6AA84F"/>
                </a:solidFill>
              </a:rPr>
              <a:t>5.24/20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)^12) *20G = </a:t>
            </a:r>
            <a:r>
              <a:rPr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19.48Gbits/s </a:t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950" y="720725"/>
            <a:ext cx="7293149" cy="41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/>
          <p:nvPr/>
        </p:nvSpPr>
        <p:spPr>
          <a:xfrm>
            <a:off x="564525" y="707400"/>
            <a:ext cx="7978800" cy="4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600">
                <a:solidFill>
                  <a:srgbClr val="EF6C00"/>
                </a:solidFill>
              </a:rPr>
              <a:t>Security Service Containers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security function that could be shipped as containers.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Packet Inspection for CVEs (e.g. Suricata, Bro, Snort )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Attestation Server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and Privacy Preserving 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Code Analysis(e.g. Fortify, CheckMax)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Code Analysis(e.g. AppScan, BurpSuit)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 Testing: (e.g. AFL)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Symbolic Execution (e.g. KLEE)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Audit Log Monitoring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 amt="65000"/>
          </a:blip>
          <a:srcRect b="0" l="13465" r="53553" t="0"/>
          <a:stretch/>
        </p:blipFill>
        <p:spPr>
          <a:xfrm>
            <a:off x="0" y="0"/>
            <a:ext cx="41273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>
            <p:ph idx="4294967295" type="ctrTitle"/>
          </p:nvPr>
        </p:nvSpPr>
        <p:spPr>
          <a:xfrm>
            <a:off x="88900" y="2113225"/>
            <a:ext cx="84531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Thank you !</a:t>
            </a:r>
            <a:endParaRPr b="1" i="1">
              <a:solidFill>
                <a:srgbClr val="000000"/>
              </a:solidFill>
            </a:endParaRPr>
          </a:p>
        </p:txBody>
      </p:sp>
      <p:sp>
        <p:nvSpPr>
          <p:cNvPr id="326" name="Google Shape;326;p40"/>
          <p:cNvSpPr txBox="1"/>
          <p:nvPr>
            <p:ph idx="4294967295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Wen</a:t>
            </a:r>
            <a:r>
              <a:rPr lang="en">
                <a:solidFill>
                  <a:srgbClr val="000000"/>
                </a:solidFill>
              </a:rPr>
              <a:t>hui Zhang, John Craig, Kandan Kathirvel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Hacking a Edge’s Subscribers is straight forward and painless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">
                <a:solidFill>
                  <a:srgbClr val="000000"/>
                </a:solidFill>
              </a:rPr>
              <a:t>Vulnerabilities in Edge Services’ Subscribers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14325" y="1236000"/>
            <a:ext cx="33861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325" y="701627"/>
            <a:ext cx="5938977" cy="36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5976450" y="904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61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Cyber crime damage costs to hit </a:t>
            </a:r>
            <a:r>
              <a:rPr b="1" i="0" lang="en" sz="1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$6 trillion</a:t>
            </a:r>
            <a:r>
              <a:rPr b="1" i="0" lang="en" sz="1800" u="none" cap="none" strike="noStrike">
                <a:solidFill>
                  <a:srgbClr val="161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annually</a:t>
            </a:r>
            <a:r>
              <a:rPr b="1" i="0" lang="en" sz="1800" u="none" cap="none" strike="noStrike">
                <a:solidFill>
                  <a:srgbClr val="161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4300" y="4101300"/>
            <a:ext cx="8912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D’Mello, O., Gelin, M., Khelil, F. B., Surek, R. E., &amp; Chi, H. (2018, July). Wearable IoT Security and Privacy: A Review from Technology and Policy Perspective. In </a:t>
            </a:r>
            <a:r>
              <a:rPr b="0" i="1" lang="en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Conference on Future Network Systems and Security</a:t>
            </a:r>
            <a:r>
              <a:rPr b="0" i="0" lang="en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162-177). Springer, Cham.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ffload Security Functionalities to Edge </a:t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">
                <a:solidFill>
                  <a:srgbClr val="000000"/>
                </a:solidFill>
              </a:rPr>
              <a:t>Edge as a Defense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0100" y="863401"/>
            <a:ext cx="9744296" cy="35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Offload Security Functionalities to Edge </a:t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">
                <a:solidFill>
                  <a:srgbClr val="000000"/>
                </a:solidFill>
              </a:rPr>
              <a:t>Edge as a Defense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268250" y="1216875"/>
            <a:ext cx="66075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computing subscribers are targets of attacks from internet, however they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</a:t>
            </a: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processing of their dedicated functionality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b="0" i="0" lang="en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limitate computing power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→ Solution: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services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 they want to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 privacy of sensitive information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</a:t>
            </a: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offload to cloud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Authentication and Access Control Are No Help!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">
                <a:solidFill>
                  <a:srgbClr val="000000"/>
                </a:solidFill>
              </a:rPr>
              <a:t>Threat Model: Intrusion Detection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326225" y="1073375"/>
            <a:ext cx="87348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Intrusion is an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authorized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action exploits a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causes a </a:t>
            </a: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compromise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Thus a </a:t>
            </a:r>
            <a:r>
              <a:rPr b="1" i="0" lang="en" sz="1800" u="none" cap="none" strike="noStrike">
                <a:solidFill>
                  <a:srgbClr val="FF9900"/>
                </a:solidFill>
              </a:rPr>
              <a:t>successful attack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Stipulations on which our model is built: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communication with cloud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is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malicious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Akraino Stack is </a:t>
            </a:r>
            <a:r>
              <a:rPr b="1" i="0" lang="en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b="1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</a:t>
            </a:r>
            <a:r>
              <a:rPr b="1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benign (they are not controlled by active hackers)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Service Subscriber Devices are </a:t>
            </a:r>
            <a:r>
              <a:rPr b="1" i="0" lang="en" sz="1800" u="none" cap="none" strike="noStrike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vulnerable</a:t>
            </a:r>
            <a:endParaRPr b="0" i="0" sz="1800" u="none" cap="none" strike="noStrike">
              <a:solidFill>
                <a:srgbClr val="EF6C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 of prob-C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050" y="1658825"/>
            <a:ext cx="7013670" cy="332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Understanding Bottlenecks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71900" y="1690475"/>
            <a:ext cx="82221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Design </a:t>
            </a:r>
            <a:r>
              <a:rPr lang="en">
                <a:solidFill>
                  <a:srgbClr val="434343"/>
                </a:solidFill>
              </a:rPr>
              <a:t>Requirement </a:t>
            </a:r>
            <a:r>
              <a:rPr lang="en">
                <a:solidFill>
                  <a:srgbClr val="434343"/>
                </a:solidFill>
              </a:rPr>
              <a:t>of Architecture to Support  5G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Peak data rates at 20 Gbits/s 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Support low latency with less than 5ms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Understanding Bottlenecks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Network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Disk I/O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CPU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Memory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</a:t>
            </a:r>
            <a:r>
              <a:rPr lang="en">
                <a:solidFill>
                  <a:srgbClr val="434343"/>
                </a:solidFill>
              </a:rPr>
              <a:t>wo ways of Enhancing Scalability in IDS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Splitted Functionalities in Multi-threaded IDS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Splitted Flows in Multi-threaded IDS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025638" y="4804225"/>
            <a:ext cx="6536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https://www.qorvo.com/design-hub/blog/getting-to-5g-comparing-4g-and-5g-system-requirements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0" y="4680725"/>
            <a:ext cx="9144000" cy="4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Enhancing Scalability in IDS: Splitted Rule Sets in </a:t>
            </a:r>
            <a:r>
              <a:rPr lang="en">
                <a:solidFill>
                  <a:srgbClr val="000000"/>
                </a:solidFill>
              </a:rPr>
              <a:t>Multi-threa</a:t>
            </a:r>
            <a:r>
              <a:rPr lang="en">
                <a:solidFill>
                  <a:srgbClr val="000000"/>
                </a:solidFill>
              </a:rPr>
              <a:t>ded IDS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54073" t="0"/>
          <a:stretch/>
        </p:blipFill>
        <p:spPr>
          <a:xfrm>
            <a:off x="76200" y="4476875"/>
            <a:ext cx="634450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20496" l="45187" r="0" t="15732"/>
          <a:stretch/>
        </p:blipFill>
        <p:spPr>
          <a:xfrm>
            <a:off x="8029117" y="4629275"/>
            <a:ext cx="967610" cy="4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13532" l="0" r="0" t="0"/>
          <a:stretch/>
        </p:blipFill>
        <p:spPr>
          <a:xfrm>
            <a:off x="-76200" y="847650"/>
            <a:ext cx="9294074" cy="352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