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0" y="2392825"/>
            <a:ext cx="8520600" cy="9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Hook Placement</a:t>
            </a:r>
            <a:endParaRPr b="1" i="1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464100" y="3439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C78D8"/>
                </a:solidFill>
              </a:rPr>
              <a:t>Divya Muthukumaran, Nirupama Talele, and Trent Jaeger, Vinod Ganapathy and Gang Tan </a:t>
            </a:r>
            <a:endParaRPr sz="1400">
              <a:solidFill>
                <a:srgbClr val="3C78D8"/>
              </a:solidFill>
            </a:endParaRP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3998" cy="200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514000" y="1994150"/>
            <a:ext cx="49110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CDG graph generating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→  dominance tree 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4525" y="829450"/>
            <a:ext cx="5757600" cy="393439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4.4 Methodology: CDG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4.5 Methodology: Hoisting and Removal 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78" y="1360600"/>
            <a:ext cx="3954925" cy="241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4216" y="1277734"/>
            <a:ext cx="3796359" cy="24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6800" y="3466000"/>
            <a:ext cx="2882625" cy="15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6574425" y="3731625"/>
            <a:ext cx="2310600" cy="12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Constraints Selector:</a:t>
            </a:r>
            <a:endParaRPr b="1" i="1">
              <a:solidFill>
                <a:srgbClr val="FF0000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E.g. MLS, if a subject read a field of a variable also permits read all fields of the variable</a:t>
            </a:r>
            <a:endParaRPr i="1">
              <a:solidFill>
                <a:srgbClr val="FF0000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641425" y="3731625"/>
            <a:ext cx="31623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Constraints Selector:</a:t>
            </a:r>
            <a:endParaRPr b="1" i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Equivalence</a:t>
            </a:r>
            <a:r>
              <a:rPr i="1" lang="en">
                <a:solidFill>
                  <a:srgbClr val="FF0000"/>
                </a:solidFill>
              </a:rPr>
              <a:t> </a:t>
            </a:r>
            <a:r>
              <a:rPr i="1" lang="en"/>
              <a:t>of accesses to</a:t>
            </a:r>
            <a:r>
              <a:rPr i="1" lang="en">
                <a:solidFill>
                  <a:srgbClr val="FF0000"/>
                </a:solidFill>
              </a:rPr>
              <a:t> SSOs</a:t>
            </a:r>
            <a:endParaRPr i="1">
              <a:solidFill>
                <a:srgbClr val="FF0000"/>
              </a:solidFill>
            </a:endParaRP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7">
            <a:alphaModFix/>
          </a:blip>
          <a:srcRect b="0" l="2477" r="0" t="0"/>
          <a:stretch/>
        </p:blipFill>
        <p:spPr>
          <a:xfrm>
            <a:off x="241750" y="4313876"/>
            <a:ext cx="4602075" cy="5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Results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a) Does the approach produce placements that are closer to manually placed hooks?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b) Does the approach reduce programmer effort necessary to place authorization hooks?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constraint selectors v.s. Trent former work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Both"/>
            </a:pPr>
            <a:r>
              <a:rPr lang="en" sz="1400">
                <a:solidFill>
                  <a:schemeClr val="dk1"/>
                </a:solidFill>
              </a:rPr>
              <a:t>Hook number reduced by 30%, as shown below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Both"/>
            </a:pPr>
            <a:r>
              <a:rPr lang="en" sz="1400">
                <a:solidFill>
                  <a:schemeClr val="dk1"/>
                </a:solidFill>
              </a:rPr>
              <a:t>Constraint selectors reduces the gap between manual and automated placements by 58%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Both"/>
            </a:pPr>
            <a:r>
              <a:rPr lang="en" sz="1400">
                <a:solidFill>
                  <a:schemeClr val="dk1"/>
                </a:solidFill>
              </a:rPr>
              <a:t>Constraint selectors reduces the programmer effort by 58%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4">
            <a:alphaModFix/>
          </a:blip>
          <a:srcRect b="7292" l="-4182" r="9557" t="8695"/>
          <a:stretch/>
        </p:blipFill>
        <p:spPr>
          <a:xfrm>
            <a:off x="6900" y="3037725"/>
            <a:ext cx="8305050" cy="180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Take Away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6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Pros: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friendly: 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programmers only have to specify high-level security goals.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and Dynamic Analysis helps programmers with constraint selection.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Cons: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 does not consider </a:t>
            </a:r>
            <a:r>
              <a:rPr b="1" lang="en">
                <a:solidFill>
                  <a:srgbClr val="FF0000"/>
                </a:solidFill>
              </a:rPr>
              <a:t>alias a</a:t>
            </a:r>
            <a:r>
              <a:rPr b="1" lang="en">
                <a:solidFill>
                  <a:srgbClr val="FF0000"/>
                </a:solidFill>
              </a:rPr>
              <a:t>nalysis, polymorphic type or path sensitive analysis</a:t>
            </a:r>
            <a:r>
              <a:rPr lang="en"/>
              <a:t>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" sz="6000">
                <a:solidFill>
                  <a:srgbClr val="FF9900"/>
                </a:solidFill>
              </a:rPr>
              <a:t>Q &amp; A </a:t>
            </a:r>
            <a:endParaRPr b="1" i="1" sz="6000">
              <a:solidFill>
                <a:srgbClr val="FF9900"/>
              </a:solidFill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Contribution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>
                <a:solidFill>
                  <a:srgbClr val="FF0000"/>
                </a:solidFill>
              </a:rPr>
              <a:t>algorithm</a:t>
            </a:r>
            <a:r>
              <a:rPr lang="en"/>
              <a:t> for </a:t>
            </a:r>
            <a:r>
              <a:rPr b="1" i="1" lang="en">
                <a:solidFill>
                  <a:srgbClr val="4A86E8"/>
                </a:solidFill>
              </a:rPr>
              <a:t>auto-hooking</a:t>
            </a:r>
            <a:r>
              <a:rPr lang="en"/>
              <a:t>, which: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authorization hook placement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Satisfy authorization constraints </a:t>
            </a:r>
            <a:endParaRPr/>
          </a:p>
          <a:p>
            <a:pPr indent="-317500" lvl="1" marL="13716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Constraints satisfy specific access control policies</a:t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Motivation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hook placement is </a:t>
            </a:r>
            <a:r>
              <a:rPr i="1" lang="en"/>
              <a:t>tedious</a:t>
            </a:r>
            <a:r>
              <a:rPr lang="en"/>
              <a:t> and </a:t>
            </a:r>
            <a:r>
              <a:rPr i="1" lang="en"/>
              <a:t>incorrect</a:t>
            </a:r>
            <a:r>
              <a:rPr lang="en"/>
              <a:t>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Large codebases need retroactive security features.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Need </a:t>
            </a:r>
            <a:r>
              <a:rPr b="1" i="1" lang="en">
                <a:solidFill>
                  <a:srgbClr val="FF0000"/>
                </a:solidFill>
              </a:rPr>
              <a:t>systematic</a:t>
            </a:r>
            <a:r>
              <a:rPr lang="en"/>
              <a:t> techniques to </a:t>
            </a:r>
            <a:r>
              <a:rPr i="1" lang="en">
                <a:solidFill>
                  <a:srgbClr val="4A86E8"/>
                </a:solidFill>
              </a:rPr>
              <a:t>retrofit legacy code</a:t>
            </a:r>
            <a:r>
              <a:rPr lang="en"/>
              <a:t> for </a:t>
            </a:r>
            <a:r>
              <a:rPr b="1" i="1" lang="en">
                <a:solidFill>
                  <a:srgbClr val="FF0000"/>
                </a:solidFill>
              </a:rPr>
              <a:t>security</a:t>
            </a:r>
            <a:endParaRPr b="1" i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Authorization Hook Placement: </a:t>
            </a:r>
            <a:r>
              <a:rPr lang="en">
                <a:solidFill>
                  <a:srgbClr val="FF0000"/>
                </a:solidFill>
              </a:rPr>
              <a:t>completely mediate</a:t>
            </a:r>
            <a:r>
              <a:rPr lang="en"/>
              <a:t> all </a:t>
            </a:r>
            <a:r>
              <a:rPr b="1" lang="en">
                <a:solidFill>
                  <a:srgbClr val="4A86E8"/>
                </a:solidFill>
              </a:rPr>
              <a:t>security sensitive operations</a:t>
            </a:r>
            <a:r>
              <a:rPr lang="en"/>
              <a:t> on </a:t>
            </a:r>
            <a:r>
              <a:rPr lang="en">
                <a:solidFill>
                  <a:srgbClr val="4A86E8"/>
                </a:solidFill>
              </a:rPr>
              <a:t>shared resources</a:t>
            </a:r>
            <a:r>
              <a:rPr lang="en"/>
              <a:t>.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leads to two subgoals: 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identifies </a:t>
            </a:r>
            <a:r>
              <a:rPr i="1" lang="en">
                <a:solidFill>
                  <a:srgbClr val="FF0000"/>
                </a:solidFill>
              </a:rPr>
              <a:t>security sensitive operation</a:t>
            </a:r>
            <a:endParaRPr i="1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placement of </a:t>
            </a:r>
            <a:r>
              <a:rPr i="1" lang="en">
                <a:solidFill>
                  <a:srgbClr val="FF0000"/>
                </a:solidFill>
              </a:rPr>
              <a:t>minimal and effective hooks</a:t>
            </a:r>
            <a:r>
              <a:rPr lang="en"/>
              <a:t> 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Related Works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There are some former works in: 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(1) </a:t>
            </a:r>
            <a:r>
              <a:rPr lang="en" sz="1400">
                <a:solidFill>
                  <a:schemeClr val="dk1"/>
                </a:solidFill>
              </a:rPr>
              <a:t>Manual Hooking: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1.1 X11 ~ proposed 2003, upstreamed 2007, changing to date. [Kilpatrick et al., ‘03]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1.2 Linux Security Modules ~ 2 years [Wright et al., ’02]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(2) Verifying Hook Consistency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2.1 For Kernels [Zhang et al.,2002, Edwards et al., 2002, Tan et al., 2008]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2.2 For Web Applications [Sun et al., 2011, RoleCast 2011, FixMeUp 2012]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(3) Placing Hooks Automatically (People also conduct auto-hooking process, with input of Sensitive Data types and hook code)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3.1 Server Applications [Ganapathy et al., 2005,2006, 2007];</a:t>
            </a:r>
            <a:endParaRPr sz="1400"/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 Related Works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There are some </a:t>
            </a:r>
            <a:r>
              <a:rPr b="1" i="1" lang="en" sz="1400">
                <a:solidFill>
                  <a:srgbClr val="4A86E8"/>
                </a:solidFill>
              </a:rPr>
              <a:t>limitations</a:t>
            </a:r>
            <a:r>
              <a:rPr lang="en" sz="1400">
                <a:solidFill>
                  <a:schemeClr val="dk1"/>
                </a:solidFill>
              </a:rPr>
              <a:t> in former works: 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(1) Manual Hooking: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Loads of work for programmers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(2) Verifying Hook Consistency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To identifying </a:t>
            </a:r>
            <a:r>
              <a:rPr lang="en" sz="1400">
                <a:solidFill>
                  <a:srgbClr val="FF0000"/>
                </a:solidFill>
              </a:rPr>
              <a:t>security sensitive operations</a:t>
            </a:r>
            <a:r>
              <a:rPr lang="en" sz="1400">
                <a:solidFill>
                  <a:schemeClr val="dk1"/>
                </a:solidFill>
              </a:rPr>
              <a:t>, have to specify code patterns or/and security-sensitive data structures manually → former work of Trent, </a:t>
            </a:r>
            <a:r>
              <a:rPr b="1" lang="en" sz="1400">
                <a:solidFill>
                  <a:srgbClr val="4A86E8"/>
                </a:solidFill>
              </a:rPr>
              <a:t>SSO</a:t>
            </a:r>
            <a:r>
              <a:rPr lang="en" sz="1400">
                <a:solidFill>
                  <a:schemeClr val="dk1"/>
                </a:solidFill>
              </a:rPr>
              <a:t> only using sources of </a:t>
            </a:r>
            <a:r>
              <a:rPr b="1" i="1" lang="en" sz="1400">
                <a:solidFill>
                  <a:srgbClr val="FF0000"/>
                </a:solidFill>
              </a:rPr>
              <a:t>untrusted inputs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i="1" lang="en" sz="1400">
                <a:solidFill>
                  <a:srgbClr val="FF0000"/>
                </a:solidFill>
              </a:rPr>
              <a:t>language specific lookup functions</a:t>
            </a:r>
            <a:endParaRPr b="1" i="1" sz="1400">
              <a:solidFill>
                <a:srgbClr val="FF0000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(3) Placing Hooks Automatically (People also conduct auto-hooking process, with input of Sensitive Data types and hook code)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→ use of low level representation of </a:t>
            </a:r>
            <a:r>
              <a:rPr lang="en" sz="1400">
                <a:solidFill>
                  <a:srgbClr val="4A86E8"/>
                </a:solidFill>
              </a:rPr>
              <a:t>SSO</a:t>
            </a:r>
            <a:r>
              <a:rPr lang="en" sz="1400">
                <a:solidFill>
                  <a:schemeClr val="dk1"/>
                </a:solidFill>
              </a:rPr>
              <a:t>, such as individual structure member accesses, result in hooks scattering across the whole program, which is </a:t>
            </a:r>
            <a:r>
              <a:rPr lang="en" sz="1400">
                <a:solidFill>
                  <a:srgbClr val="FF0000"/>
                </a:solidFill>
              </a:rPr>
              <a:t>hard to maintain and update</a:t>
            </a:r>
            <a:endParaRPr sz="1400">
              <a:solidFill>
                <a:srgbClr val="FF0000"/>
              </a:solidFill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→ </a:t>
            </a:r>
            <a:r>
              <a:rPr lang="en" sz="1400">
                <a:solidFill>
                  <a:schemeClr val="dk1"/>
                </a:solidFill>
              </a:rPr>
              <a:t>use of low level representation of SSO, leads to </a:t>
            </a:r>
            <a:r>
              <a:rPr lang="en" sz="1400">
                <a:solidFill>
                  <a:srgbClr val="FF0000"/>
                </a:solidFill>
              </a:rPr>
              <a:t>redundant</a:t>
            </a:r>
            <a:r>
              <a:rPr lang="en" sz="1400">
                <a:solidFill>
                  <a:schemeClr val="dk1"/>
                </a:solidFill>
              </a:rPr>
              <a:t> authorization, and is not one to one mapping with placement of domain experts</a:t>
            </a:r>
            <a:endParaRPr sz="14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 Methodology</a:t>
            </a:r>
            <a:r>
              <a:rPr lang="en"/>
              <a:t>: </a:t>
            </a:r>
            <a:r>
              <a:rPr lang="en" sz="2400"/>
              <a:t>Authorization Hook Placement Problem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Two Main Problems: Find </a:t>
            </a:r>
            <a:r>
              <a:rPr lang="en">
                <a:solidFill>
                  <a:srgbClr val="FF0000"/>
                </a:solidFill>
              </a:rPr>
              <a:t>SSO</a:t>
            </a:r>
            <a:r>
              <a:rPr lang="en"/>
              <a:t> ; Redundant </a:t>
            </a:r>
            <a:r>
              <a:rPr lang="en">
                <a:solidFill>
                  <a:srgbClr val="FF0000"/>
                </a:solidFill>
              </a:rPr>
              <a:t>Removal</a:t>
            </a:r>
            <a:r>
              <a:rPr lang="en"/>
              <a:t> and </a:t>
            </a:r>
            <a:r>
              <a:rPr lang="en"/>
              <a:t>Redundant </a:t>
            </a:r>
            <a:r>
              <a:rPr lang="en">
                <a:solidFill>
                  <a:srgbClr val="FF0000"/>
                </a:solidFill>
              </a:rPr>
              <a:t>Hoisting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1" y="1657975"/>
            <a:ext cx="3239033" cy="20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 rotWithShape="1">
          <a:blip r:embed="rId5">
            <a:alphaModFix/>
          </a:blip>
          <a:srcRect b="0" l="0" r="4616" t="0"/>
          <a:stretch/>
        </p:blipFill>
        <p:spPr>
          <a:xfrm>
            <a:off x="3529250" y="1704025"/>
            <a:ext cx="5500925" cy="29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 Methodology</a:t>
            </a:r>
            <a:r>
              <a:rPr lang="en"/>
              <a:t>: </a:t>
            </a:r>
            <a:r>
              <a:rPr lang="en" sz="2400"/>
              <a:t>Authorization Hook Placement Problem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90375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Main Problems: </a:t>
            </a:r>
            <a:endParaRPr>
              <a:solidFill>
                <a:srgbClr val="FF0000"/>
              </a:solidFill>
            </a:endParaRPr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Granularity of SSO → </a:t>
            </a:r>
            <a:r>
              <a:rPr lang="en">
                <a:solidFill>
                  <a:srgbClr val="000000"/>
                </a:solidFill>
              </a:rPr>
              <a:t>balancing numbers of hooks placed and least privileges</a:t>
            </a:r>
            <a:r>
              <a:rPr lang="e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Redundant </a:t>
            </a:r>
            <a:r>
              <a:rPr lang="en">
                <a:solidFill>
                  <a:srgbClr val="FF0000"/>
                </a:solidFill>
              </a:rPr>
              <a:t>Removal</a:t>
            </a:r>
            <a:r>
              <a:rPr lang="en"/>
              <a:t> and Redundant </a:t>
            </a:r>
            <a:r>
              <a:rPr lang="en">
                <a:solidFill>
                  <a:srgbClr val="FF0000"/>
                </a:solidFill>
              </a:rPr>
              <a:t>Hoisting</a:t>
            </a:r>
            <a:endParaRPr>
              <a:solidFill>
                <a:srgbClr val="FF0000"/>
              </a:solidFill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→ we need more control what can do and can’t do, however </a:t>
            </a:r>
            <a:r>
              <a:rPr lang="en">
                <a:solidFill>
                  <a:srgbClr val="FF0000"/>
                </a:solidFill>
              </a:rPr>
              <a:t>not overkill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1150550" y="3175950"/>
            <a:ext cx="6903000" cy="8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</a:rPr>
              <a:t>Idea in this paper: more policy specific auto-hooking strategy </a:t>
            </a:r>
            <a:endParaRPr sz="18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 Methodology: </a:t>
            </a:r>
            <a:r>
              <a:rPr lang="en" sz="2400"/>
              <a:t>Authorization Hook Placement Problem</a:t>
            </a:r>
            <a:endParaRPr sz="2400"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311700" y="1164950"/>
            <a:ext cx="86895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Static taint analysis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• Identify variables tainted by user request.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• Identify security-sensitive objects.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Control dependence analysis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• Identify security-sensitive operations.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Hoist and remove redundant hooks.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 Method</a:t>
            </a:r>
            <a:r>
              <a:rPr lang="en"/>
              <a:t>ology: Static Taint Analysis</a:t>
            </a:r>
            <a:endParaRPr sz="2400"/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30425" t="0"/>
          <a:stretch/>
        </p:blipFill>
        <p:spPr>
          <a:xfrm>
            <a:off x="0" y="4963850"/>
            <a:ext cx="9143998" cy="1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11700" y="1164950"/>
            <a:ext cx="86895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Static taint analysis</a:t>
            </a:r>
            <a:endParaRPr b="1"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Identify variables tainted by user request.</a:t>
            </a:r>
            <a:endParaRPr sz="1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Identify security-sensitive objects.</a:t>
            </a:r>
            <a:endParaRPr sz="1800"/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 b="3793" l="6076" r="8101" t="3001"/>
          <a:stretch/>
        </p:blipFill>
        <p:spPr>
          <a:xfrm>
            <a:off x="5294264" y="1164950"/>
            <a:ext cx="3819185" cy="379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775" y="2521113"/>
            <a:ext cx="5779326" cy="7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38425" y="3338025"/>
            <a:ext cx="55302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0: Get source code and user requests inputs(tainted)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1: identify </a:t>
            </a:r>
            <a:r>
              <a:rPr b="1" lang="en"/>
              <a:t>security sensitive objects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2: identify </a:t>
            </a:r>
            <a:r>
              <a:rPr b="1" lang="en"/>
              <a:t>tainted</a:t>
            </a:r>
            <a:r>
              <a:rPr lang="en"/>
              <a:t> variables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3: identify </a:t>
            </a:r>
            <a:r>
              <a:rPr b="1" lang="en"/>
              <a:t>user choice operations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4: identify authorization </a:t>
            </a:r>
            <a:r>
              <a:rPr b="1" lang="en"/>
              <a:t>hook placements 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