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3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5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6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4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2EA6-8B5A-42D4-91B6-25406578F594}" type="datetimeFigureOut">
              <a:rPr lang="en-US" smtClean="0"/>
              <a:t>4/4/2010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312B-2AFB-49C6-B43A-B75AC842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antiscope.com/research/BHDC2010/BHDC-2010-Slides-v2.pdf" TargetMode="External"/><Relationship Id="rId2" Type="http://schemas.openxmlformats.org/officeDocument/2006/relationships/hyperlink" Target="http://en.wikipedia.org/wiki/Heap_spraying'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Crispin@microsoft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Von_Neumann_architect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Miner%27s_canary#Miner.27s_canary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StackGuard</a:t>
            </a:r>
            <a:r>
              <a:rPr lang="en-US" dirty="0" smtClean="0"/>
              <a:t>: A Historical Perspective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Crispin Cowan, PhD</a:t>
            </a:r>
          </a:p>
          <a:p>
            <a:r>
              <a:rPr lang="en-US" dirty="0" smtClean="0"/>
              <a:t>Senior PM, Windows Core Security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3657600"/>
            <a:ext cx="26574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5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Canary Spoof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random canary:</a:t>
            </a:r>
          </a:p>
          <a:p>
            <a:pPr lvl="1"/>
            <a:r>
              <a:rPr lang="en-US" dirty="0" smtClean="0"/>
              <a:t>Pull a random integer from the OS /</a:t>
            </a:r>
            <a:r>
              <a:rPr lang="en-US" dirty="0" err="1" smtClean="0"/>
              <a:t>dev</a:t>
            </a:r>
            <a:r>
              <a:rPr lang="en-US" dirty="0" smtClean="0"/>
              <a:t>/random at process startup time</a:t>
            </a:r>
          </a:p>
          <a:p>
            <a:pPr lvl="1"/>
            <a:r>
              <a:rPr lang="en-US" dirty="0" smtClean="0"/>
              <a:t>Simple in concept, but in practice it is very painful to make reading from /</a:t>
            </a:r>
            <a:r>
              <a:rPr lang="en-US" dirty="0" err="1" smtClean="0"/>
              <a:t>dev</a:t>
            </a:r>
            <a:r>
              <a:rPr lang="en-US" dirty="0" smtClean="0"/>
              <a:t>/random work while still inside crt0.o</a:t>
            </a:r>
          </a:p>
          <a:p>
            <a:pPr lvl="1"/>
            <a:r>
              <a:rPr lang="en-US" dirty="0" smtClean="0"/>
              <a:t>Made it work, but motivated us to seek something simpler</a:t>
            </a:r>
          </a:p>
          <a:p>
            <a:r>
              <a:rPr lang="en-US" dirty="0" smtClean="0"/>
              <a:t>“Terminator” canary:</a:t>
            </a:r>
          </a:p>
          <a:p>
            <a:pPr lvl="1"/>
            <a:r>
              <a:rPr lang="en-US" dirty="0" smtClean="0"/>
              <a:t>CR, LF, 00, -1: the symbols that terminate various string library functions</a:t>
            </a:r>
          </a:p>
          <a:p>
            <a:pPr lvl="1"/>
            <a:r>
              <a:rPr lang="en-US" dirty="0" smtClean="0"/>
              <a:t>Rationale: will cause all the standard string mashers to terminate while trying to write the canary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cannot spoof the canary and successfully write beyond it</a:t>
            </a:r>
          </a:p>
          <a:p>
            <a:pPr lvl="1"/>
            <a:r>
              <a:rPr lang="en-US" dirty="0" smtClean="0"/>
              <a:t>Still vulnerable to attacks against poorly used </a:t>
            </a:r>
            <a:r>
              <a:rPr lang="en-US" dirty="0" err="1" smtClean="0"/>
              <a:t>memcpy</a:t>
            </a:r>
            <a:r>
              <a:rPr lang="en-US" dirty="0" smtClean="0"/>
              <a:t>() code, but buffer overflows thought to be rare</a:t>
            </a:r>
          </a:p>
        </p:txBody>
      </p:sp>
    </p:spTree>
    <p:extLst>
      <p:ext uri="{BB962C8B-B14F-4D97-AF65-F5344CB8AC3E}">
        <p14:creationId xmlns:p14="http://schemas.microsoft.com/office/powerpoint/2010/main" val="167857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Random Canary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1999, “</a:t>
            </a:r>
            <a:r>
              <a:rPr lang="en-US" dirty="0" err="1" smtClean="0"/>
              <a:t>Emsi</a:t>
            </a:r>
            <a:r>
              <a:rPr lang="en-US" dirty="0" smtClean="0"/>
              <a:t>” creates the frame pointer attack</a:t>
            </a:r>
          </a:p>
          <a:p>
            <a:pPr lvl="1"/>
            <a:r>
              <a:rPr lang="en-US" dirty="0" smtClean="0"/>
              <a:t>Frame pointer stored below the canary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corruptible</a:t>
            </a:r>
          </a:p>
          <a:p>
            <a:pPr lvl="1"/>
            <a:r>
              <a:rPr lang="en-US" dirty="0" smtClean="0"/>
              <a:t>Change FP to point to a </a:t>
            </a:r>
            <a:r>
              <a:rPr lang="en-US" i="1" dirty="0" smtClean="0"/>
              <a:t>fake</a:t>
            </a:r>
            <a:r>
              <a:rPr lang="en-US" dirty="0" smtClean="0"/>
              <a:t> activation record constructed on the heap</a:t>
            </a:r>
          </a:p>
          <a:p>
            <a:pPr lvl="1"/>
            <a:r>
              <a:rPr lang="en-US" dirty="0" smtClean="0"/>
              <a:t>Function return code will believe FP, interpret the fake activation record, and jump to shell code</a:t>
            </a:r>
          </a:p>
          <a:p>
            <a:pPr lvl="1"/>
            <a:r>
              <a:rPr lang="en-US" dirty="0" smtClean="0"/>
              <a:t>Bypasses both Terminator and Random Canaries</a:t>
            </a:r>
          </a:p>
          <a:p>
            <a:r>
              <a:rPr lang="en-US" dirty="0" smtClean="0"/>
              <a:t>XOR Random Canary</a:t>
            </a:r>
          </a:p>
          <a:p>
            <a:pPr lvl="1"/>
            <a:r>
              <a:rPr lang="en-US" dirty="0" smtClean="0"/>
              <a:t>XOR the correct return address with the random canary</a:t>
            </a:r>
          </a:p>
          <a:p>
            <a:pPr lvl="1"/>
            <a:r>
              <a:rPr lang="en-US" dirty="0" smtClean="0"/>
              <a:t>Integrity check must match both the random number, and the correct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411233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Stack Smashing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StackShield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Copied valid return addresses to safe memory, check them on function return</a:t>
            </a:r>
          </a:p>
          <a:p>
            <a:pPr lvl="1"/>
            <a:r>
              <a:rPr lang="en-US" dirty="0" smtClean="0"/>
              <a:t>Implemented as a modified assembler </a:t>
            </a:r>
            <a:r>
              <a:rPr lang="en-US" dirty="0" smtClean="0">
                <a:sym typeface="Wingdings" pitchFamily="2" charset="2"/>
              </a:rPr>
              <a:t> requires hacking your </a:t>
            </a:r>
            <a:r>
              <a:rPr lang="en-US" dirty="0" err="1" smtClean="0">
                <a:sym typeface="Wingdings" pitchFamily="2" charset="2"/>
              </a:rPr>
              <a:t>makefiles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Libsafe</a:t>
            </a:r>
            <a:r>
              <a:rPr lang="en-US" dirty="0" smtClean="0">
                <a:sym typeface="Wingdings" pitchFamily="2" charset="2"/>
              </a:rPr>
              <a:t>: armored variants of the “big 7” standard string library functions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Library code does a </a:t>
            </a:r>
            <a:r>
              <a:rPr lang="en-US" dirty="0" err="1" smtClean="0">
                <a:sym typeface="Wingdings" pitchFamily="2" charset="2"/>
              </a:rPr>
              <a:t>plausability</a:t>
            </a:r>
            <a:r>
              <a:rPr lang="en-US" dirty="0" smtClean="0">
                <a:sym typeface="Wingdings" pitchFamily="2" charset="2"/>
              </a:rPr>
              <a:t> check on the parameters; ensure that they are not pointing back up the stack at an activation record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Advantage: no recompile necessary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Disadvantage: no protection for hand-coded string handling, or anything other than the big-7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4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Stack Smashing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StackGhost</a:t>
            </a:r>
            <a:r>
              <a:rPr lang="en-US" dirty="0" smtClean="0"/>
              <a:t>: uses SPARC CPU hardware to get OS in the loop to armor the stack</a:t>
            </a:r>
          </a:p>
          <a:p>
            <a:r>
              <a:rPr lang="en-US" dirty="0" smtClean="0"/>
              <a:t>Hardware: numerous papers proposing “slightly” modified CPU hardware to protect against stack smashing</a:t>
            </a:r>
          </a:p>
          <a:p>
            <a:pPr lvl="1"/>
            <a:r>
              <a:rPr lang="en-US" dirty="0" smtClean="0"/>
              <a:t>Typically protection about as good as </a:t>
            </a:r>
            <a:r>
              <a:rPr lang="en-US" dirty="0" err="1" smtClean="0"/>
              <a:t>StackGuard</a:t>
            </a:r>
            <a:endParaRPr lang="en-US" dirty="0" smtClean="0"/>
          </a:p>
          <a:p>
            <a:pPr lvl="1"/>
            <a:r>
              <a:rPr lang="en-US" dirty="0" smtClean="0"/>
              <a:t>Advantage: don’t have to re-compile code</a:t>
            </a:r>
          </a:p>
          <a:p>
            <a:pPr lvl="1"/>
            <a:r>
              <a:rPr lang="en-US" dirty="0" smtClean="0"/>
              <a:t>Disadvantage: do have to re-compile code to run on non-existent hardware, which tends to limit adoption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514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StackGuard</a:t>
            </a:r>
            <a:r>
              <a:rPr lang="en-US" dirty="0" smtClean="0"/>
              <a:t> Derivatives: </a:t>
            </a:r>
            <a:r>
              <a:rPr lang="en-US" dirty="0" err="1" smtClean="0"/>
              <a:t>ProPolice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IBM Research Japan</a:t>
            </a:r>
          </a:p>
          <a:p>
            <a:pPr lvl="1"/>
            <a:r>
              <a:rPr lang="en-US" dirty="0" smtClean="0"/>
              <a:t>Also a modified GCC</a:t>
            </a:r>
          </a:p>
          <a:p>
            <a:pPr lvl="1"/>
            <a:r>
              <a:rPr lang="en-US" dirty="0" smtClean="0"/>
              <a:t>Copied </a:t>
            </a:r>
            <a:r>
              <a:rPr lang="en-US" dirty="0" err="1" smtClean="0"/>
              <a:t>StackGuard</a:t>
            </a:r>
            <a:r>
              <a:rPr lang="en-US" dirty="0" smtClean="0"/>
              <a:t> defense exactly, and acknowledged it</a:t>
            </a:r>
          </a:p>
          <a:p>
            <a:pPr lvl="1"/>
            <a:r>
              <a:rPr lang="en-US" dirty="0" smtClean="0"/>
              <a:t>Enhanced with variable sorting: sort buffers (arrays) up to the top of local variables, so that they cannot overflow other important values</a:t>
            </a:r>
          </a:p>
          <a:p>
            <a:r>
              <a:rPr lang="en-US" dirty="0" smtClean="0"/>
              <a:t>Used a different code generator technique</a:t>
            </a:r>
          </a:p>
          <a:p>
            <a:pPr lvl="1"/>
            <a:r>
              <a:rPr lang="en-US" dirty="0" smtClean="0"/>
              <a:t>More compatible with the newer code generator architecture in GCC 2 and GCC 3</a:t>
            </a:r>
          </a:p>
          <a:p>
            <a:pPr lvl="1"/>
            <a:r>
              <a:rPr lang="en-US" dirty="0" smtClean="0"/>
              <a:t>Ultimately </a:t>
            </a:r>
            <a:r>
              <a:rPr lang="en-US" dirty="0" err="1" smtClean="0"/>
              <a:t>ProPolice</a:t>
            </a:r>
            <a:r>
              <a:rPr lang="en-US" dirty="0" smtClean="0"/>
              <a:t> is what is adopted into GCC and became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fstack_protector</a:t>
            </a:r>
            <a:r>
              <a:rPr lang="en-US" dirty="0" smtClean="0"/>
              <a:t>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7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StackGuard</a:t>
            </a:r>
            <a:r>
              <a:rPr lang="en-US" dirty="0" smtClean="0"/>
              <a:t>, uh … </a:t>
            </a:r>
            <a:br>
              <a:rPr lang="en-US" dirty="0" smtClean="0"/>
            </a:br>
            <a:r>
              <a:rPr lang="en-US" dirty="0" smtClean="0"/>
              <a:t>Concurrent Innovation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Microsoft Visual Studio: /</a:t>
            </a:r>
            <a:r>
              <a:rPr lang="en-US" dirty="0" err="1" smtClean="0"/>
              <a:t>gs</a:t>
            </a:r>
            <a:endParaRPr lang="en-US" dirty="0" smtClean="0"/>
          </a:p>
          <a:p>
            <a:pPr lvl="1"/>
            <a:r>
              <a:rPr lang="en-US" dirty="0" smtClean="0"/>
              <a:t>Uses exactly the </a:t>
            </a:r>
            <a:r>
              <a:rPr lang="en-US" dirty="0" err="1" smtClean="0"/>
              <a:t>StackGuard</a:t>
            </a:r>
            <a:r>
              <a:rPr lang="en-US" dirty="0" smtClean="0"/>
              <a:t> defense</a:t>
            </a:r>
          </a:p>
          <a:p>
            <a:pPr lvl="1"/>
            <a:r>
              <a:rPr lang="en-US" dirty="0" smtClean="0"/>
              <a:t>Introduced in 2003; people who were there say that it was independently innovated</a:t>
            </a:r>
          </a:p>
          <a:p>
            <a:pPr lvl="1"/>
            <a:r>
              <a:rPr lang="en-US" dirty="0" smtClean="0"/>
              <a:t>Object lesson: </a:t>
            </a:r>
            <a:r>
              <a:rPr lang="en-US" b="1" dirty="0" smtClean="0"/>
              <a:t>patent your stuff, even if you intend to GPL it!</a:t>
            </a:r>
            <a:endParaRPr lang="en-US" dirty="0" smtClean="0"/>
          </a:p>
          <a:p>
            <a:r>
              <a:rPr lang="en-US" dirty="0" smtClean="0"/>
              <a:t>Even though introduced 5 years after </a:t>
            </a:r>
            <a:r>
              <a:rPr lang="en-US" dirty="0" err="1" smtClean="0"/>
              <a:t>StackGuard</a:t>
            </a:r>
            <a:r>
              <a:rPr lang="en-US" dirty="0" smtClean="0"/>
              <a:t>, Microsoft beat the Linux/FOSS community into mainstream adoption by several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3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World Is Not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stack protection matured, attackers do what they always do: move to the next soft target</a:t>
            </a:r>
          </a:p>
          <a:p>
            <a:pPr lvl="1"/>
            <a:r>
              <a:rPr lang="en-US" dirty="0" smtClean="0"/>
              <a:t>Heap overflows</a:t>
            </a:r>
          </a:p>
          <a:p>
            <a:pPr lvl="1"/>
            <a:r>
              <a:rPr lang="en-US" dirty="0" smtClean="0"/>
              <a:t>Pointer corruption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 format string vulnerabilities</a:t>
            </a:r>
          </a:p>
          <a:p>
            <a:pPr lvl="1"/>
            <a:r>
              <a:rPr lang="en-US" dirty="0" smtClean="0"/>
              <a:t>Integer “underflows”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088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Brute Force Defense:</a:t>
            </a:r>
            <a:br>
              <a:rPr lang="en-US" dirty="0" smtClean="0"/>
            </a:br>
            <a:r>
              <a:rPr lang="en-US" dirty="0" smtClean="0"/>
              <a:t>Buffer Bounds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Jones&amp;Kelly</a:t>
            </a:r>
            <a:r>
              <a:rPr lang="en-US" dirty="0" smtClean="0"/>
              <a:t> built a GCC that had </a:t>
            </a:r>
            <a:r>
              <a:rPr lang="en-US" b="1" dirty="0" smtClean="0"/>
              <a:t>full</a:t>
            </a:r>
            <a:r>
              <a:rPr lang="en-US" dirty="0" smtClean="0"/>
              <a:t> array bounds checking</a:t>
            </a:r>
          </a:p>
          <a:p>
            <a:pPr lvl="1"/>
            <a:r>
              <a:rPr lang="en-US" dirty="0" smtClean="0"/>
              <a:t>Associate a data structure with every buffer and check every read and write against the buffer’s legitimate size</a:t>
            </a:r>
          </a:p>
          <a:p>
            <a:pPr lvl="1"/>
            <a:r>
              <a:rPr lang="en-US" dirty="0" smtClean="0"/>
              <a:t>Absolutely memory safe</a:t>
            </a:r>
          </a:p>
          <a:p>
            <a:pPr lvl="1"/>
            <a:r>
              <a:rPr lang="en-US" dirty="0" smtClean="0"/>
              <a:t>Costly: between 3X and 30X slowdown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4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 With Memory Defense:</a:t>
            </a:r>
            <a:br>
              <a:rPr lang="en-US" dirty="0" smtClean="0"/>
            </a:br>
            <a:r>
              <a:rPr lang="en-US" dirty="0" smtClean="0"/>
              <a:t>DEP and ASLR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DEP: Data Execution Protection</a:t>
            </a:r>
          </a:p>
          <a:p>
            <a:r>
              <a:rPr lang="en-US" dirty="0" smtClean="0"/>
              <a:t>ASLR: Address Space Layout Randomization</a:t>
            </a:r>
          </a:p>
          <a:p>
            <a:r>
              <a:rPr lang="en-US" dirty="0" smtClean="0"/>
              <a:t>Microsoft introduced in XPSP2</a:t>
            </a:r>
          </a:p>
          <a:p>
            <a:r>
              <a:rPr lang="en-US" dirty="0" smtClean="0"/>
              <a:t>Linux introduced bits and pieces in various places:</a:t>
            </a:r>
          </a:p>
          <a:p>
            <a:pPr lvl="1"/>
            <a:r>
              <a:rPr lang="en-US" dirty="0" smtClean="0"/>
              <a:t>PAX Project also had NX (Like DEP) and ASLR</a:t>
            </a:r>
          </a:p>
          <a:p>
            <a:pPr lvl="1"/>
            <a:r>
              <a:rPr lang="en-US" dirty="0" smtClean="0"/>
              <a:t>Red Hat </a:t>
            </a:r>
            <a:r>
              <a:rPr lang="en-US" dirty="0" err="1" smtClean="0"/>
              <a:t>ExecShield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45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 and ASLR Are Critically Interdependent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ASLR only: not enough bits of randomization</a:t>
            </a:r>
          </a:p>
          <a:p>
            <a:pPr lvl="1"/>
            <a:r>
              <a:rPr lang="en-US" dirty="0" smtClean="0"/>
              <a:t>Attacker can inject their code surrounded by a “NOP sled”; long sequence of NOPs followed by shell code</a:t>
            </a:r>
          </a:p>
          <a:p>
            <a:pPr lvl="1"/>
            <a:r>
              <a:rPr lang="en-US" dirty="0" smtClean="0"/>
              <a:t>Only have to jump to somewhere in the NOP sled to succeed</a:t>
            </a:r>
          </a:p>
          <a:p>
            <a:pPr lvl="1"/>
            <a:r>
              <a:rPr lang="en-US" dirty="0" smtClean="0"/>
              <a:t>Add DEP: cannot inject code into data areas</a:t>
            </a:r>
          </a:p>
          <a:p>
            <a:r>
              <a:rPr lang="en-US" dirty="0" smtClean="0"/>
              <a:t>DEP only: there is lots of code in memory already that can do the attacker’s job</a:t>
            </a:r>
          </a:p>
          <a:p>
            <a:pPr lvl="1"/>
            <a:r>
              <a:rPr lang="en-US" dirty="0" smtClean="0"/>
              <a:t>Originally called the “return into </a:t>
            </a:r>
            <a:r>
              <a:rPr lang="en-US" dirty="0" err="1" smtClean="0"/>
              <a:t>LibC</a:t>
            </a:r>
            <a:r>
              <a:rPr lang="en-US" dirty="0" smtClean="0"/>
              <a:t>” attack; the attacker changes the return pointer to point to some code in </a:t>
            </a:r>
            <a:r>
              <a:rPr lang="en-US" dirty="0" err="1" smtClean="0"/>
              <a:t>LibC</a:t>
            </a:r>
            <a:r>
              <a:rPr lang="en-US" dirty="0" smtClean="0"/>
              <a:t> that will run exec(“/bin/</a:t>
            </a:r>
            <a:r>
              <a:rPr lang="en-US" dirty="0" err="1" smtClean="0"/>
              <a:t>sh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Add ASLR: becomes hard for the attacker to hit that delicate target, because they </a:t>
            </a:r>
            <a:r>
              <a:rPr lang="en-US" b="1" dirty="0" smtClean="0"/>
              <a:t>cannot</a:t>
            </a:r>
            <a:r>
              <a:rPr lang="en-US" dirty="0"/>
              <a:t> </a:t>
            </a:r>
            <a:r>
              <a:rPr lang="en-US" dirty="0" smtClean="0"/>
              <a:t>surround it with a NOP sled</a:t>
            </a:r>
          </a:p>
        </p:txBody>
      </p:sp>
    </p:spTree>
    <p:extLst>
      <p:ext uri="{BB962C8B-B14F-4D97-AF65-F5344CB8AC3E}">
        <p14:creationId xmlns:p14="http://schemas.microsoft.com/office/powerpoint/2010/main" val="25686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Aleph One Fires The Opening 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“Smashing the Stack for Fun and Profit”</a:t>
            </a:r>
          </a:p>
          <a:p>
            <a:pPr lvl="1"/>
            <a:r>
              <a:rPr lang="en-US" dirty="0" smtClean="0"/>
              <a:t>Aleph One (AKA Elias Levy), </a:t>
            </a:r>
            <a:r>
              <a:rPr lang="en-US" dirty="0" err="1" smtClean="0"/>
              <a:t>Phrack</a:t>
            </a:r>
            <a:r>
              <a:rPr lang="en-US" dirty="0" smtClean="0"/>
              <a:t> 49, August 1996</a:t>
            </a:r>
          </a:p>
          <a:p>
            <a:r>
              <a:rPr lang="en-US" dirty="0" smtClean="0"/>
              <a:t>It is a cook book for how to create exploits for “stack smashing” attacks</a:t>
            </a:r>
          </a:p>
          <a:p>
            <a:r>
              <a:rPr lang="en-US" dirty="0" smtClean="0"/>
              <a:t>Prior to this paper, buffer overflow attacks were </a:t>
            </a:r>
            <a:r>
              <a:rPr lang="en-US" i="1" dirty="0" smtClean="0"/>
              <a:t>known</a:t>
            </a:r>
            <a:r>
              <a:rPr lang="en-US" dirty="0" smtClean="0"/>
              <a:t>, but not widely exploited</a:t>
            </a:r>
          </a:p>
          <a:p>
            <a:pPr lvl="1"/>
            <a:r>
              <a:rPr lang="en-US" dirty="0" smtClean="0"/>
              <a:t>“Validate all input parameters” is a security principle going back to the 1960s</a:t>
            </a:r>
          </a:p>
          <a:p>
            <a:r>
              <a:rPr lang="en-US" dirty="0" smtClean="0"/>
              <a:t>After this paper, attacks became rampant</a:t>
            </a:r>
          </a:p>
          <a:p>
            <a:pPr lvl="1"/>
            <a:r>
              <a:rPr lang="en-US" dirty="0" smtClean="0"/>
              <a:t>Stack smashing </a:t>
            </a:r>
            <a:r>
              <a:rPr lang="en-US" dirty="0" err="1" smtClean="0"/>
              <a:t>vulns</a:t>
            </a:r>
            <a:r>
              <a:rPr lang="en-US" dirty="0" smtClean="0"/>
              <a:t> are massively common, easy to discover, and easy to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39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PointGuard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Cowan et al, USENIX Security 2003</a:t>
            </a:r>
          </a:p>
          <a:p>
            <a:r>
              <a:rPr lang="en-US" dirty="0" smtClean="0"/>
              <a:t>Hashed pointers; the </a:t>
            </a:r>
            <a:r>
              <a:rPr lang="en-US" i="1" dirty="0" smtClean="0"/>
              <a:t>dual</a:t>
            </a:r>
            <a:r>
              <a:rPr lang="en-US" dirty="0" smtClean="0"/>
              <a:t> of ASLR</a:t>
            </a:r>
            <a:endParaRPr lang="en-US" dirty="0" smtClean="0"/>
          </a:p>
          <a:p>
            <a:r>
              <a:rPr lang="en-US" dirty="0" smtClean="0"/>
              <a:t>Pointers </a:t>
            </a:r>
            <a:r>
              <a:rPr lang="en-US" dirty="0"/>
              <a:t>in memory: can be corrupted via overflow</a:t>
            </a:r>
          </a:p>
          <a:p>
            <a:r>
              <a:rPr lang="en-US" dirty="0"/>
              <a:t>Pointers in registers: not </a:t>
            </a:r>
            <a:r>
              <a:rPr lang="en-US" dirty="0" err="1"/>
              <a:t>overflowable</a:t>
            </a:r>
            <a:endParaRPr lang="en-US" dirty="0"/>
          </a:p>
          <a:p>
            <a:r>
              <a:rPr lang="en-US" dirty="0" err="1"/>
              <a:t>PointGuard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Store pointers </a:t>
            </a:r>
            <a:r>
              <a:rPr lang="en-US" i="1" dirty="0"/>
              <a:t>encrypted</a:t>
            </a:r>
            <a:r>
              <a:rPr lang="en-US" dirty="0"/>
              <a:t> in memory</a:t>
            </a:r>
          </a:p>
          <a:p>
            <a:pPr lvl="1"/>
            <a:r>
              <a:rPr lang="en-US" dirty="0"/>
              <a:t>To dereference a pointer, decrypt it as you load it into a register</a:t>
            </a:r>
          </a:p>
        </p:txBody>
      </p:sp>
    </p:spTree>
    <p:extLst>
      <p:ext uri="{BB962C8B-B14F-4D97-AF65-F5344CB8AC3E}">
        <p14:creationId xmlns:p14="http://schemas.microsoft.com/office/powerpoint/2010/main" val="139844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610" name="Group 2"/>
          <p:cNvGrpSpPr>
            <a:grpSpLocks/>
          </p:cNvGrpSpPr>
          <p:nvPr/>
        </p:nvGrpSpPr>
        <p:grpSpPr bwMode="auto">
          <a:xfrm>
            <a:off x="215900" y="1624013"/>
            <a:ext cx="7975600" cy="2366962"/>
            <a:chOff x="136" y="1023"/>
            <a:chExt cx="5024" cy="1491"/>
          </a:xfrm>
        </p:grpSpPr>
        <p:sp>
          <p:nvSpPr>
            <p:cNvPr id="708611" name="Text Box 3"/>
            <p:cNvSpPr txBox="1">
              <a:spLocks noChangeArrowheads="1"/>
            </p:cNvSpPr>
            <p:nvPr/>
          </p:nvSpPr>
          <p:spPr bwMode="auto">
            <a:xfrm>
              <a:off x="2351" y="1023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CPU</a:t>
              </a:r>
            </a:p>
          </p:txBody>
        </p:sp>
        <p:sp>
          <p:nvSpPr>
            <p:cNvPr id="708612" name="Rectangle 4"/>
            <p:cNvSpPr>
              <a:spLocks noChangeArrowheads="1"/>
            </p:cNvSpPr>
            <p:nvPr/>
          </p:nvSpPr>
          <p:spPr bwMode="auto">
            <a:xfrm>
              <a:off x="1098" y="1938"/>
              <a:ext cx="4062" cy="3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13" name="Text Box 5"/>
            <p:cNvSpPr txBox="1">
              <a:spLocks noChangeArrowheads="1"/>
            </p:cNvSpPr>
            <p:nvPr/>
          </p:nvSpPr>
          <p:spPr bwMode="auto">
            <a:xfrm>
              <a:off x="136" y="1992"/>
              <a:ext cx="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708614" name="Line 6"/>
            <p:cNvSpPr>
              <a:spLocks noChangeShapeType="1"/>
            </p:cNvSpPr>
            <p:nvPr/>
          </p:nvSpPr>
          <p:spPr bwMode="auto">
            <a:xfrm>
              <a:off x="1588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15" name="Line 7"/>
            <p:cNvSpPr>
              <a:spLocks noChangeShapeType="1"/>
            </p:cNvSpPr>
            <p:nvPr/>
          </p:nvSpPr>
          <p:spPr bwMode="auto">
            <a:xfrm>
              <a:off x="1945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16" name="Text Box 8"/>
            <p:cNvSpPr txBox="1">
              <a:spLocks noChangeArrowheads="1"/>
            </p:cNvSpPr>
            <p:nvPr/>
          </p:nvSpPr>
          <p:spPr bwMode="auto">
            <a:xfrm>
              <a:off x="1572" y="1924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Pointer</a:t>
              </a:r>
            </a:p>
            <a:p>
              <a:r>
                <a:rPr lang="en-US" sz="1200"/>
                <a:t>0x1234</a:t>
              </a:r>
            </a:p>
          </p:txBody>
        </p:sp>
        <p:sp>
          <p:nvSpPr>
            <p:cNvPr id="708617" name="Line 9"/>
            <p:cNvSpPr>
              <a:spLocks noChangeShapeType="1"/>
            </p:cNvSpPr>
            <p:nvPr/>
          </p:nvSpPr>
          <p:spPr bwMode="auto">
            <a:xfrm>
              <a:off x="3042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18" name="Line 10"/>
            <p:cNvSpPr>
              <a:spLocks noChangeShapeType="1"/>
            </p:cNvSpPr>
            <p:nvPr/>
          </p:nvSpPr>
          <p:spPr bwMode="auto">
            <a:xfrm>
              <a:off x="3340" y="1944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19" name="Text Box 11"/>
            <p:cNvSpPr txBox="1">
              <a:spLocks noChangeArrowheads="1"/>
            </p:cNvSpPr>
            <p:nvPr/>
          </p:nvSpPr>
          <p:spPr bwMode="auto">
            <a:xfrm>
              <a:off x="3042" y="1938"/>
              <a:ext cx="29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Data</a:t>
              </a:r>
            </a:p>
          </p:txBody>
        </p:sp>
        <p:sp>
          <p:nvSpPr>
            <p:cNvPr id="708620" name="Line 12"/>
            <p:cNvSpPr>
              <a:spLocks noChangeShapeType="1"/>
            </p:cNvSpPr>
            <p:nvPr/>
          </p:nvSpPr>
          <p:spPr bwMode="auto">
            <a:xfrm flipH="1">
              <a:off x="1665" y="1317"/>
              <a:ext cx="686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21" name="Text Box 13"/>
            <p:cNvSpPr txBox="1">
              <a:spLocks noChangeArrowheads="1"/>
            </p:cNvSpPr>
            <p:nvPr/>
          </p:nvSpPr>
          <p:spPr bwMode="auto">
            <a:xfrm>
              <a:off x="1099" y="1431"/>
              <a:ext cx="9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1. Fetch Pointer Value</a:t>
              </a:r>
            </a:p>
          </p:txBody>
        </p:sp>
        <p:sp>
          <p:nvSpPr>
            <p:cNvPr id="708622" name="Line 14"/>
            <p:cNvSpPr>
              <a:spLocks noChangeShapeType="1"/>
            </p:cNvSpPr>
            <p:nvPr/>
          </p:nvSpPr>
          <p:spPr bwMode="auto">
            <a:xfrm flipV="1">
              <a:off x="1850" y="1317"/>
              <a:ext cx="630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23" name="Text Box 15"/>
            <p:cNvSpPr txBox="1">
              <a:spLocks noChangeArrowheads="1"/>
            </p:cNvSpPr>
            <p:nvPr/>
          </p:nvSpPr>
          <p:spPr bwMode="auto">
            <a:xfrm>
              <a:off x="3042" y="2341"/>
              <a:ext cx="4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0x1234</a:t>
              </a:r>
            </a:p>
          </p:txBody>
        </p:sp>
        <p:sp>
          <p:nvSpPr>
            <p:cNvPr id="708624" name="Line 16"/>
            <p:cNvSpPr>
              <a:spLocks noChangeShapeType="1"/>
            </p:cNvSpPr>
            <p:nvPr/>
          </p:nvSpPr>
          <p:spPr bwMode="auto">
            <a:xfrm>
              <a:off x="2730" y="1317"/>
              <a:ext cx="420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25" name="Text Box 17"/>
            <p:cNvSpPr txBox="1">
              <a:spLocks noChangeArrowheads="1"/>
            </p:cNvSpPr>
            <p:nvPr/>
          </p:nvSpPr>
          <p:spPr bwMode="auto">
            <a:xfrm>
              <a:off x="2907" y="1431"/>
              <a:ext cx="151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2. Access data referenced by pointer</a:t>
              </a:r>
            </a:p>
          </p:txBody>
        </p:sp>
      </p:grpSp>
      <p:sp>
        <p:nvSpPr>
          <p:cNvPr id="70862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Pointer Dereference</a:t>
            </a:r>
          </a:p>
        </p:txBody>
      </p:sp>
    </p:spTree>
    <p:extLst>
      <p:ext uri="{BB962C8B-B14F-4D97-AF65-F5344CB8AC3E}">
        <p14:creationId xmlns:p14="http://schemas.microsoft.com/office/powerpoint/2010/main" val="248603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634" name="Group 2"/>
          <p:cNvGrpSpPr>
            <a:grpSpLocks/>
          </p:cNvGrpSpPr>
          <p:nvPr/>
        </p:nvGrpSpPr>
        <p:grpSpPr bwMode="auto">
          <a:xfrm>
            <a:off x="215900" y="1624013"/>
            <a:ext cx="7975600" cy="2366962"/>
            <a:chOff x="136" y="1023"/>
            <a:chExt cx="5024" cy="1491"/>
          </a:xfrm>
        </p:grpSpPr>
        <p:sp>
          <p:nvSpPr>
            <p:cNvPr id="709635" name="Text Box 3"/>
            <p:cNvSpPr txBox="1">
              <a:spLocks noChangeArrowheads="1"/>
            </p:cNvSpPr>
            <p:nvPr/>
          </p:nvSpPr>
          <p:spPr bwMode="auto">
            <a:xfrm>
              <a:off x="2351" y="1023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CPU</a:t>
              </a:r>
            </a:p>
          </p:txBody>
        </p:sp>
        <p:sp>
          <p:nvSpPr>
            <p:cNvPr id="709636" name="Rectangle 4"/>
            <p:cNvSpPr>
              <a:spLocks noChangeArrowheads="1"/>
            </p:cNvSpPr>
            <p:nvPr/>
          </p:nvSpPr>
          <p:spPr bwMode="auto">
            <a:xfrm>
              <a:off x="1098" y="1938"/>
              <a:ext cx="4062" cy="3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37" name="Text Box 5"/>
            <p:cNvSpPr txBox="1">
              <a:spLocks noChangeArrowheads="1"/>
            </p:cNvSpPr>
            <p:nvPr/>
          </p:nvSpPr>
          <p:spPr bwMode="auto">
            <a:xfrm>
              <a:off x="136" y="1992"/>
              <a:ext cx="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709638" name="Line 6"/>
            <p:cNvSpPr>
              <a:spLocks noChangeShapeType="1"/>
            </p:cNvSpPr>
            <p:nvPr/>
          </p:nvSpPr>
          <p:spPr bwMode="auto">
            <a:xfrm>
              <a:off x="1588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39" name="Line 7"/>
            <p:cNvSpPr>
              <a:spLocks noChangeShapeType="1"/>
            </p:cNvSpPr>
            <p:nvPr/>
          </p:nvSpPr>
          <p:spPr bwMode="auto">
            <a:xfrm>
              <a:off x="1945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0" name="Text Box 8"/>
            <p:cNvSpPr txBox="1">
              <a:spLocks noChangeArrowheads="1"/>
            </p:cNvSpPr>
            <p:nvPr/>
          </p:nvSpPr>
          <p:spPr bwMode="auto">
            <a:xfrm>
              <a:off x="1572" y="1924"/>
              <a:ext cx="80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Corrupted Pointer</a:t>
              </a:r>
            </a:p>
            <a:p>
              <a:r>
                <a:rPr lang="en-US" sz="1200"/>
                <a:t>0x1234</a:t>
              </a:r>
            </a:p>
            <a:p>
              <a:r>
                <a:rPr lang="en-US" sz="1200"/>
                <a:t>0x1340</a:t>
              </a:r>
            </a:p>
          </p:txBody>
        </p:sp>
        <p:sp>
          <p:nvSpPr>
            <p:cNvPr id="709641" name="Line 9"/>
            <p:cNvSpPr>
              <a:spLocks noChangeShapeType="1"/>
            </p:cNvSpPr>
            <p:nvPr/>
          </p:nvSpPr>
          <p:spPr bwMode="auto">
            <a:xfrm>
              <a:off x="3042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2" name="Line 10"/>
            <p:cNvSpPr>
              <a:spLocks noChangeShapeType="1"/>
            </p:cNvSpPr>
            <p:nvPr/>
          </p:nvSpPr>
          <p:spPr bwMode="auto">
            <a:xfrm>
              <a:off x="3340" y="1944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3" name="Text Box 11"/>
            <p:cNvSpPr txBox="1">
              <a:spLocks noChangeArrowheads="1"/>
            </p:cNvSpPr>
            <p:nvPr/>
          </p:nvSpPr>
          <p:spPr bwMode="auto">
            <a:xfrm>
              <a:off x="3042" y="1938"/>
              <a:ext cx="29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Data</a:t>
              </a:r>
            </a:p>
          </p:txBody>
        </p:sp>
        <p:sp>
          <p:nvSpPr>
            <p:cNvPr id="709644" name="Line 12"/>
            <p:cNvSpPr>
              <a:spLocks noChangeShapeType="1"/>
            </p:cNvSpPr>
            <p:nvPr/>
          </p:nvSpPr>
          <p:spPr bwMode="auto">
            <a:xfrm flipH="1">
              <a:off x="1665" y="1317"/>
              <a:ext cx="686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5" name="Text Box 13"/>
            <p:cNvSpPr txBox="1">
              <a:spLocks noChangeArrowheads="1"/>
            </p:cNvSpPr>
            <p:nvPr/>
          </p:nvSpPr>
          <p:spPr bwMode="auto">
            <a:xfrm>
              <a:off x="1099" y="1431"/>
              <a:ext cx="9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1. Fetch Pointer Value</a:t>
              </a:r>
            </a:p>
          </p:txBody>
        </p:sp>
        <p:sp>
          <p:nvSpPr>
            <p:cNvPr id="709646" name="Line 14"/>
            <p:cNvSpPr>
              <a:spLocks noChangeShapeType="1"/>
            </p:cNvSpPr>
            <p:nvPr/>
          </p:nvSpPr>
          <p:spPr bwMode="auto">
            <a:xfrm flipV="1">
              <a:off x="1850" y="1317"/>
              <a:ext cx="630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7" name="Text Box 15"/>
            <p:cNvSpPr txBox="1">
              <a:spLocks noChangeArrowheads="1"/>
            </p:cNvSpPr>
            <p:nvPr/>
          </p:nvSpPr>
          <p:spPr bwMode="auto">
            <a:xfrm>
              <a:off x="3042" y="2341"/>
              <a:ext cx="4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0x1234</a:t>
              </a:r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>
              <a:off x="2730" y="1317"/>
              <a:ext cx="1165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3042" y="1215"/>
              <a:ext cx="15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2. Access </a:t>
              </a:r>
              <a:r>
                <a:rPr lang="en-US" sz="1200" i="1"/>
                <a:t>attacker’s </a:t>
              </a:r>
              <a:r>
                <a:rPr lang="en-US" sz="1200"/>
                <a:t>data referenced</a:t>
              </a:r>
            </a:p>
            <a:p>
              <a:r>
                <a:rPr lang="en-US" sz="1200"/>
                <a:t> by </a:t>
              </a:r>
              <a:r>
                <a:rPr lang="en-US" sz="1200" i="1"/>
                <a:t>corrupted</a:t>
              </a:r>
              <a:r>
                <a:rPr lang="en-US" sz="1200"/>
                <a:t> pointer</a:t>
              </a:r>
            </a:p>
          </p:txBody>
        </p:sp>
        <p:sp>
          <p:nvSpPr>
            <p:cNvPr id="709650" name="Line 18"/>
            <p:cNvSpPr>
              <a:spLocks noChangeShapeType="1"/>
            </p:cNvSpPr>
            <p:nvPr/>
          </p:nvSpPr>
          <p:spPr bwMode="auto">
            <a:xfrm>
              <a:off x="1505" y="2111"/>
              <a:ext cx="576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1" name="Text Box 19"/>
            <p:cNvSpPr txBox="1">
              <a:spLocks noChangeArrowheads="1"/>
            </p:cNvSpPr>
            <p:nvPr/>
          </p:nvSpPr>
          <p:spPr bwMode="auto">
            <a:xfrm>
              <a:off x="3793" y="2341"/>
              <a:ext cx="4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0x1340</a:t>
              </a:r>
            </a:p>
          </p:txBody>
        </p:sp>
        <p:sp>
          <p:nvSpPr>
            <p:cNvPr id="709652" name="Text Box 20"/>
            <p:cNvSpPr txBox="1">
              <a:spLocks noChangeArrowheads="1"/>
            </p:cNvSpPr>
            <p:nvPr/>
          </p:nvSpPr>
          <p:spPr bwMode="auto">
            <a:xfrm>
              <a:off x="3793" y="1944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Malicious</a:t>
              </a:r>
            </a:p>
            <a:p>
              <a:r>
                <a:rPr lang="en-US" sz="1200"/>
                <a:t>Data</a:t>
              </a:r>
            </a:p>
          </p:txBody>
        </p:sp>
        <p:sp>
          <p:nvSpPr>
            <p:cNvPr id="709653" name="Line 21"/>
            <p:cNvSpPr>
              <a:spLocks noChangeShapeType="1"/>
            </p:cNvSpPr>
            <p:nvPr/>
          </p:nvSpPr>
          <p:spPr bwMode="auto">
            <a:xfrm>
              <a:off x="3793" y="193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4" name="Line 22"/>
            <p:cNvSpPr>
              <a:spLocks noChangeShapeType="1"/>
            </p:cNvSpPr>
            <p:nvPr/>
          </p:nvSpPr>
          <p:spPr bwMode="auto">
            <a:xfrm>
              <a:off x="4294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9655" name="Rectangle 2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Normal Pointer Dereference Under Attack</a:t>
            </a:r>
          </a:p>
        </p:txBody>
      </p:sp>
    </p:spTree>
    <p:extLst>
      <p:ext uri="{BB962C8B-B14F-4D97-AF65-F5344CB8AC3E}">
        <p14:creationId xmlns:p14="http://schemas.microsoft.com/office/powerpoint/2010/main" val="202900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658" name="Group 2"/>
          <p:cNvGrpSpPr>
            <a:grpSpLocks/>
          </p:cNvGrpSpPr>
          <p:nvPr/>
        </p:nvGrpSpPr>
        <p:grpSpPr bwMode="auto">
          <a:xfrm>
            <a:off x="215900" y="1624013"/>
            <a:ext cx="7975600" cy="2366962"/>
            <a:chOff x="136" y="1023"/>
            <a:chExt cx="5024" cy="1491"/>
          </a:xfrm>
        </p:grpSpPr>
        <p:sp>
          <p:nvSpPr>
            <p:cNvPr id="710659" name="Text Box 3"/>
            <p:cNvSpPr txBox="1">
              <a:spLocks noChangeArrowheads="1"/>
            </p:cNvSpPr>
            <p:nvPr/>
          </p:nvSpPr>
          <p:spPr bwMode="auto">
            <a:xfrm>
              <a:off x="2351" y="1023"/>
              <a:ext cx="4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CPU</a:t>
              </a:r>
            </a:p>
          </p:txBody>
        </p:sp>
        <p:sp>
          <p:nvSpPr>
            <p:cNvPr id="710660" name="Rectangle 4"/>
            <p:cNvSpPr>
              <a:spLocks noChangeArrowheads="1"/>
            </p:cNvSpPr>
            <p:nvPr/>
          </p:nvSpPr>
          <p:spPr bwMode="auto">
            <a:xfrm>
              <a:off x="1098" y="1938"/>
              <a:ext cx="4062" cy="3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1" name="Text Box 5"/>
            <p:cNvSpPr txBox="1">
              <a:spLocks noChangeArrowheads="1"/>
            </p:cNvSpPr>
            <p:nvPr/>
          </p:nvSpPr>
          <p:spPr bwMode="auto">
            <a:xfrm>
              <a:off x="136" y="1992"/>
              <a:ext cx="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1588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1945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1572" y="1924"/>
              <a:ext cx="8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Encrypted Pointer</a:t>
              </a:r>
            </a:p>
            <a:p>
              <a:r>
                <a:rPr lang="en-US" sz="1200"/>
                <a:t>0x7239</a:t>
              </a:r>
            </a:p>
          </p:txBody>
        </p:sp>
        <p:sp>
          <p:nvSpPr>
            <p:cNvPr id="710665" name="Line 9"/>
            <p:cNvSpPr>
              <a:spLocks noChangeShapeType="1"/>
            </p:cNvSpPr>
            <p:nvPr/>
          </p:nvSpPr>
          <p:spPr bwMode="auto">
            <a:xfrm>
              <a:off x="3042" y="1938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6" name="Line 10"/>
            <p:cNvSpPr>
              <a:spLocks noChangeShapeType="1"/>
            </p:cNvSpPr>
            <p:nvPr/>
          </p:nvSpPr>
          <p:spPr bwMode="auto">
            <a:xfrm>
              <a:off x="3340" y="1944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3042" y="1938"/>
              <a:ext cx="29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Data</a:t>
              </a:r>
            </a:p>
          </p:txBody>
        </p:sp>
        <p:sp>
          <p:nvSpPr>
            <p:cNvPr id="710668" name="Line 12"/>
            <p:cNvSpPr>
              <a:spLocks noChangeShapeType="1"/>
            </p:cNvSpPr>
            <p:nvPr/>
          </p:nvSpPr>
          <p:spPr bwMode="auto">
            <a:xfrm flipH="1">
              <a:off x="1665" y="1317"/>
              <a:ext cx="686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9" name="Text Box 13"/>
            <p:cNvSpPr txBox="1">
              <a:spLocks noChangeArrowheads="1"/>
            </p:cNvSpPr>
            <p:nvPr/>
          </p:nvSpPr>
          <p:spPr bwMode="auto">
            <a:xfrm>
              <a:off x="1099" y="1431"/>
              <a:ext cx="9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1. Fetch Pointer Value</a:t>
              </a:r>
            </a:p>
          </p:txBody>
        </p:sp>
        <p:sp>
          <p:nvSpPr>
            <p:cNvPr id="710670" name="Line 14"/>
            <p:cNvSpPr>
              <a:spLocks noChangeShapeType="1"/>
            </p:cNvSpPr>
            <p:nvPr/>
          </p:nvSpPr>
          <p:spPr bwMode="auto">
            <a:xfrm flipV="1">
              <a:off x="1850" y="1733"/>
              <a:ext cx="231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1" name="Text Box 15"/>
            <p:cNvSpPr txBox="1">
              <a:spLocks noChangeArrowheads="1"/>
            </p:cNvSpPr>
            <p:nvPr/>
          </p:nvSpPr>
          <p:spPr bwMode="auto">
            <a:xfrm>
              <a:off x="3042" y="2341"/>
              <a:ext cx="4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0x1234</a:t>
              </a:r>
            </a:p>
          </p:txBody>
        </p:sp>
        <p:sp>
          <p:nvSpPr>
            <p:cNvPr id="710672" name="Line 16"/>
            <p:cNvSpPr>
              <a:spLocks noChangeShapeType="1"/>
            </p:cNvSpPr>
            <p:nvPr/>
          </p:nvSpPr>
          <p:spPr bwMode="auto">
            <a:xfrm>
              <a:off x="2730" y="1317"/>
              <a:ext cx="420" cy="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3" name="Text Box 17"/>
            <p:cNvSpPr txBox="1">
              <a:spLocks noChangeArrowheads="1"/>
            </p:cNvSpPr>
            <p:nvPr/>
          </p:nvSpPr>
          <p:spPr bwMode="auto">
            <a:xfrm>
              <a:off x="2907" y="1431"/>
              <a:ext cx="151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2. Access data referenced by pointer</a:t>
              </a:r>
            </a:p>
          </p:txBody>
        </p:sp>
        <p:sp>
          <p:nvSpPr>
            <p:cNvPr id="710674" name="Text Box 18"/>
            <p:cNvSpPr txBox="1">
              <a:spLocks noChangeArrowheads="1"/>
            </p:cNvSpPr>
            <p:nvPr/>
          </p:nvSpPr>
          <p:spPr bwMode="auto">
            <a:xfrm>
              <a:off x="2023" y="1554"/>
              <a:ext cx="857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Pointer Decryption</a:t>
              </a:r>
            </a:p>
          </p:txBody>
        </p:sp>
        <p:sp>
          <p:nvSpPr>
            <p:cNvPr id="710675" name="Line 19"/>
            <p:cNvSpPr>
              <a:spLocks noChangeShapeType="1"/>
            </p:cNvSpPr>
            <p:nvPr/>
          </p:nvSpPr>
          <p:spPr bwMode="auto">
            <a:xfrm flipV="1">
              <a:off x="2240" y="1317"/>
              <a:ext cx="21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6" name="Text Box 20"/>
            <p:cNvSpPr txBox="1">
              <a:spLocks noChangeArrowheads="1"/>
            </p:cNvSpPr>
            <p:nvPr/>
          </p:nvSpPr>
          <p:spPr bwMode="auto">
            <a:xfrm>
              <a:off x="2328" y="1398"/>
              <a:ext cx="4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0x1234</a:t>
              </a:r>
            </a:p>
          </p:txBody>
        </p:sp>
      </p:grpSp>
      <p:sp>
        <p:nvSpPr>
          <p:cNvPr id="71067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PointGuard Pointer Dereference</a:t>
            </a:r>
          </a:p>
        </p:txBody>
      </p:sp>
    </p:spTree>
    <p:extLst>
      <p:ext uri="{BB962C8B-B14F-4D97-AF65-F5344CB8AC3E}">
        <p14:creationId xmlns:p14="http://schemas.microsoft.com/office/powerpoint/2010/main" val="117253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Text Box 2"/>
          <p:cNvSpPr txBox="1">
            <a:spLocks noChangeArrowheads="1"/>
          </p:cNvSpPr>
          <p:nvPr/>
        </p:nvSpPr>
        <p:spPr bwMode="auto">
          <a:xfrm>
            <a:off x="3732213" y="1624013"/>
            <a:ext cx="787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1743075" y="3076575"/>
            <a:ext cx="6448425" cy="63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215900" y="3162300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711685" name="Line 5"/>
          <p:cNvSpPr>
            <a:spLocks noChangeShapeType="1"/>
          </p:cNvSpPr>
          <p:nvPr/>
        </p:nvSpPr>
        <p:spPr bwMode="auto">
          <a:xfrm>
            <a:off x="2520950" y="3076575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6" name="Line 6"/>
          <p:cNvSpPr>
            <a:spLocks noChangeShapeType="1"/>
          </p:cNvSpPr>
          <p:nvPr/>
        </p:nvSpPr>
        <p:spPr bwMode="auto">
          <a:xfrm>
            <a:off x="3087688" y="3076575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7" name="Text Box 7"/>
          <p:cNvSpPr txBox="1">
            <a:spLocks noChangeArrowheads="1"/>
          </p:cNvSpPr>
          <p:nvPr/>
        </p:nvSpPr>
        <p:spPr bwMode="auto">
          <a:xfrm>
            <a:off x="2495550" y="3054350"/>
            <a:ext cx="12827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Corrupted Pointer</a:t>
            </a:r>
          </a:p>
          <a:p>
            <a:r>
              <a:rPr lang="en-US" sz="1200"/>
              <a:t>0x7239</a:t>
            </a:r>
          </a:p>
          <a:p>
            <a:r>
              <a:rPr lang="en-US" sz="1200"/>
              <a:t>0x1340</a:t>
            </a:r>
          </a:p>
        </p:txBody>
      </p:sp>
      <p:sp>
        <p:nvSpPr>
          <p:cNvPr id="711688" name="Line 8"/>
          <p:cNvSpPr>
            <a:spLocks noChangeShapeType="1"/>
          </p:cNvSpPr>
          <p:nvPr/>
        </p:nvSpPr>
        <p:spPr bwMode="auto">
          <a:xfrm>
            <a:off x="4829175" y="3076575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9" name="Line 9"/>
          <p:cNvSpPr>
            <a:spLocks noChangeShapeType="1"/>
          </p:cNvSpPr>
          <p:nvPr/>
        </p:nvSpPr>
        <p:spPr bwMode="auto">
          <a:xfrm>
            <a:off x="5302250" y="3086100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90" name="Text Box 10"/>
          <p:cNvSpPr txBox="1">
            <a:spLocks noChangeArrowheads="1"/>
          </p:cNvSpPr>
          <p:nvPr/>
        </p:nvSpPr>
        <p:spPr bwMode="auto">
          <a:xfrm>
            <a:off x="4829175" y="3076575"/>
            <a:ext cx="473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Data</a:t>
            </a:r>
          </a:p>
        </p:txBody>
      </p:sp>
      <p:sp>
        <p:nvSpPr>
          <p:cNvPr id="711691" name="Line 11"/>
          <p:cNvSpPr>
            <a:spLocks noChangeShapeType="1"/>
          </p:cNvSpPr>
          <p:nvPr/>
        </p:nvSpPr>
        <p:spPr bwMode="auto">
          <a:xfrm flipH="1">
            <a:off x="2643188" y="2090738"/>
            <a:ext cx="1089025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92" name="Text Box 12"/>
          <p:cNvSpPr txBox="1">
            <a:spLocks noChangeArrowheads="1"/>
          </p:cNvSpPr>
          <p:nvPr/>
        </p:nvSpPr>
        <p:spPr bwMode="auto">
          <a:xfrm>
            <a:off x="1744663" y="2271713"/>
            <a:ext cx="1558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1. Fetch Pointer Value</a:t>
            </a:r>
          </a:p>
        </p:txBody>
      </p:sp>
      <p:sp>
        <p:nvSpPr>
          <p:cNvPr id="711693" name="Line 13"/>
          <p:cNvSpPr>
            <a:spLocks noChangeShapeType="1"/>
          </p:cNvSpPr>
          <p:nvPr/>
        </p:nvSpPr>
        <p:spPr bwMode="auto">
          <a:xfrm flipV="1">
            <a:off x="2936875" y="2751138"/>
            <a:ext cx="366713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94" name="Text Box 14"/>
          <p:cNvSpPr txBox="1">
            <a:spLocks noChangeArrowheads="1"/>
          </p:cNvSpPr>
          <p:nvPr/>
        </p:nvSpPr>
        <p:spPr bwMode="auto">
          <a:xfrm>
            <a:off x="4829175" y="3716338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0x1234</a:t>
            </a:r>
          </a:p>
        </p:txBody>
      </p:sp>
      <p:sp>
        <p:nvSpPr>
          <p:cNvPr id="711695" name="Line 15"/>
          <p:cNvSpPr>
            <a:spLocks noChangeShapeType="1"/>
          </p:cNvSpPr>
          <p:nvPr/>
        </p:nvSpPr>
        <p:spPr bwMode="auto">
          <a:xfrm>
            <a:off x="4333875" y="2090738"/>
            <a:ext cx="3508375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96" name="Text Box 16"/>
          <p:cNvSpPr txBox="1">
            <a:spLocks noChangeArrowheads="1"/>
          </p:cNvSpPr>
          <p:nvPr/>
        </p:nvSpPr>
        <p:spPr bwMode="auto">
          <a:xfrm>
            <a:off x="3211513" y="2466975"/>
            <a:ext cx="13604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Pointer Decryption</a:t>
            </a:r>
          </a:p>
        </p:txBody>
      </p:sp>
      <p:sp>
        <p:nvSpPr>
          <p:cNvPr id="711697" name="Line 17"/>
          <p:cNvSpPr>
            <a:spLocks noChangeShapeType="1"/>
          </p:cNvSpPr>
          <p:nvPr/>
        </p:nvSpPr>
        <p:spPr bwMode="auto">
          <a:xfrm flipV="1">
            <a:off x="3556000" y="2090738"/>
            <a:ext cx="333375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98" name="Text Box 18"/>
          <p:cNvSpPr txBox="1">
            <a:spLocks noChangeArrowheads="1"/>
          </p:cNvSpPr>
          <p:nvPr/>
        </p:nvSpPr>
        <p:spPr bwMode="auto">
          <a:xfrm>
            <a:off x="3695700" y="2219325"/>
            <a:ext cx="641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0x9786</a:t>
            </a:r>
          </a:p>
        </p:txBody>
      </p:sp>
      <p:sp>
        <p:nvSpPr>
          <p:cNvPr id="711699" name="Text Box 19"/>
          <p:cNvSpPr txBox="1">
            <a:spLocks noChangeArrowheads="1"/>
          </p:cNvSpPr>
          <p:nvPr/>
        </p:nvSpPr>
        <p:spPr bwMode="auto">
          <a:xfrm>
            <a:off x="6021388" y="3716338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0x1340</a:t>
            </a:r>
          </a:p>
        </p:txBody>
      </p:sp>
      <p:sp>
        <p:nvSpPr>
          <p:cNvPr id="711700" name="Text Box 20"/>
          <p:cNvSpPr txBox="1">
            <a:spLocks noChangeArrowheads="1"/>
          </p:cNvSpPr>
          <p:nvPr/>
        </p:nvSpPr>
        <p:spPr bwMode="auto">
          <a:xfrm>
            <a:off x="6021388" y="3086100"/>
            <a:ext cx="79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Malicious</a:t>
            </a:r>
          </a:p>
          <a:p>
            <a:r>
              <a:rPr lang="en-US" sz="1200"/>
              <a:t>Data</a:t>
            </a:r>
          </a:p>
        </p:txBody>
      </p:sp>
      <p:sp>
        <p:nvSpPr>
          <p:cNvPr id="711701" name="Line 21"/>
          <p:cNvSpPr>
            <a:spLocks noChangeShapeType="1"/>
          </p:cNvSpPr>
          <p:nvPr/>
        </p:nvSpPr>
        <p:spPr bwMode="auto">
          <a:xfrm>
            <a:off x="6021388" y="3076575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702" name="Line 22"/>
          <p:cNvSpPr>
            <a:spLocks noChangeShapeType="1"/>
          </p:cNvSpPr>
          <p:nvPr/>
        </p:nvSpPr>
        <p:spPr bwMode="auto">
          <a:xfrm>
            <a:off x="6816725" y="3076575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703" name="Line 23"/>
          <p:cNvSpPr>
            <a:spLocks noChangeShapeType="1"/>
          </p:cNvSpPr>
          <p:nvPr/>
        </p:nvSpPr>
        <p:spPr bwMode="auto">
          <a:xfrm>
            <a:off x="2389188" y="3351213"/>
            <a:ext cx="9144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704" name="Text Box 24"/>
          <p:cNvSpPr txBox="1">
            <a:spLocks noChangeArrowheads="1"/>
          </p:cNvSpPr>
          <p:nvPr/>
        </p:nvSpPr>
        <p:spPr bwMode="auto">
          <a:xfrm>
            <a:off x="4829175" y="1762125"/>
            <a:ext cx="232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2. Access </a:t>
            </a:r>
            <a:r>
              <a:rPr lang="en-US" sz="1200" i="1"/>
              <a:t>random </a:t>
            </a:r>
            <a:r>
              <a:rPr lang="en-US" sz="1200"/>
              <a:t>data referenced</a:t>
            </a:r>
          </a:p>
          <a:p>
            <a:r>
              <a:rPr lang="en-US" sz="1200"/>
              <a:t> by decryption of corrupted pointer</a:t>
            </a:r>
          </a:p>
        </p:txBody>
      </p:sp>
      <p:sp>
        <p:nvSpPr>
          <p:cNvPr id="711705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PointGuard Pointer Dereference Under Attack</a:t>
            </a:r>
          </a:p>
        </p:txBody>
      </p:sp>
      <p:sp>
        <p:nvSpPr>
          <p:cNvPr id="711706" name="Text Box 26"/>
          <p:cNvSpPr txBox="1">
            <a:spLocks noChangeArrowheads="1"/>
          </p:cNvSpPr>
          <p:nvPr/>
        </p:nvSpPr>
        <p:spPr bwMode="auto">
          <a:xfrm>
            <a:off x="7086600" y="2392363"/>
            <a:ext cx="1420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3. Segfault &amp; </a:t>
            </a:r>
            <a:r>
              <a:rPr lang="en-US" sz="1200" b="1" i="1"/>
              <a:t>Crash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650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PointGuard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PointGuard</a:t>
            </a:r>
            <a:r>
              <a:rPr lang="en-US" dirty="0" smtClean="0"/>
              <a:t> had excellent performance</a:t>
            </a:r>
          </a:p>
          <a:p>
            <a:r>
              <a:rPr lang="en-US" dirty="0" smtClean="0"/>
              <a:t>Compatibility not so good: each PG process had its own random cookie</a:t>
            </a:r>
          </a:p>
          <a:p>
            <a:pPr lvl="1"/>
            <a:r>
              <a:rPr lang="en-US" dirty="0" smtClean="0"/>
              <a:t>Interfacing PG code with non-PG libraries</a:t>
            </a:r>
          </a:p>
          <a:p>
            <a:pPr lvl="1"/>
            <a:r>
              <a:rPr lang="en-US" dirty="0" smtClean="0"/>
              <a:t>Interfacing PG code with the kernel</a:t>
            </a:r>
          </a:p>
          <a:p>
            <a:pPr lvl="1"/>
            <a:r>
              <a:rPr lang="en-US" dirty="0" err="1" smtClean="0"/>
              <a:t>Bizzarre</a:t>
            </a:r>
            <a:r>
              <a:rPr lang="en-US" dirty="0" smtClean="0"/>
              <a:t> casting: real code declares a union of two </a:t>
            </a:r>
            <a:r>
              <a:rPr lang="en-US" dirty="0" err="1" smtClean="0"/>
              <a:t>structs</a:t>
            </a:r>
            <a:endParaRPr lang="en-US" dirty="0"/>
          </a:p>
          <a:p>
            <a:pPr lvl="2"/>
            <a:r>
              <a:rPr lang="en-US" dirty="0" smtClean="0"/>
              <a:t>One variant has a field that is a void *</a:t>
            </a:r>
          </a:p>
          <a:p>
            <a:pPr lvl="2"/>
            <a:r>
              <a:rPr lang="en-US" dirty="0" smtClean="0"/>
              <a:t>Other variant has that same field as 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The code expects a NULL pointer to show up as an </a:t>
            </a:r>
            <a:r>
              <a:rPr lang="en-US" dirty="0" err="1" smtClean="0"/>
              <a:t>int</a:t>
            </a:r>
            <a:r>
              <a:rPr lang="en-US" dirty="0" smtClean="0"/>
              <a:t> value == 0, which is </a:t>
            </a:r>
            <a:r>
              <a:rPr lang="en-US" b="1" dirty="0" smtClean="0"/>
              <a:t>not true </a:t>
            </a:r>
            <a:r>
              <a:rPr lang="en-US" dirty="0" smtClean="0"/>
              <a:t>under PG</a:t>
            </a:r>
          </a:p>
          <a:p>
            <a:r>
              <a:rPr lang="en-US" dirty="0" err="1" smtClean="0"/>
              <a:t>PointGuard</a:t>
            </a:r>
            <a:r>
              <a:rPr lang="en-US" dirty="0" smtClean="0"/>
              <a:t> abandoned due to insurmountable </a:t>
            </a:r>
            <a:r>
              <a:rPr lang="en-US" dirty="0" err="1" smtClean="0"/>
              <a:t>compat</a:t>
            </a:r>
            <a:r>
              <a:rPr lang="en-US" dirty="0" smtClean="0"/>
              <a:t> issues</a:t>
            </a:r>
          </a:p>
          <a:p>
            <a:pPr lvl="1"/>
            <a:r>
              <a:rPr lang="en-US" dirty="0" smtClean="0"/>
              <a:t>ASLR and DEP can handle this</a:t>
            </a:r>
          </a:p>
        </p:txBody>
      </p:sp>
    </p:spTree>
    <p:extLst>
      <p:ext uri="{BB962C8B-B14F-4D97-AF65-F5344CB8AC3E}">
        <p14:creationId xmlns:p14="http://schemas.microsoft.com/office/powerpoint/2010/main" val="9255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Heap Spray</a:t>
            </a:r>
            <a:r>
              <a:rPr lang="en-US" dirty="0" smtClean="0"/>
              <a:t>: fill heap with many </a:t>
            </a:r>
            <a:r>
              <a:rPr lang="en-US" dirty="0" err="1" smtClean="0"/>
              <a:t>many</a:t>
            </a:r>
            <a:r>
              <a:rPr lang="en-US" dirty="0" smtClean="0"/>
              <a:t> copies of the NOP sled/shell code, to defeat ASLR defenses</a:t>
            </a:r>
          </a:p>
          <a:p>
            <a:r>
              <a:rPr lang="en-US" dirty="0" smtClean="0">
                <a:hlinkClick r:id="rId3"/>
              </a:rPr>
              <a:t>JIT Spray</a:t>
            </a:r>
            <a:r>
              <a:rPr lang="en-US" dirty="0" smtClean="0"/>
              <a:t>: Heap Spray applied to the storage for JIT code, so as to bypass ASLR </a:t>
            </a:r>
            <a:r>
              <a:rPr lang="en-US" i="1" dirty="0" smtClean="0"/>
              <a:t>and</a:t>
            </a:r>
            <a:r>
              <a:rPr lang="en-US" dirty="0" smtClean="0"/>
              <a:t> DEP</a:t>
            </a:r>
          </a:p>
          <a:p>
            <a:r>
              <a:rPr lang="en-US" dirty="0" smtClean="0"/>
              <a:t>Wise but useless: whatever code shared an address space with the JIT buffer should have been written in a type safe language</a:t>
            </a:r>
          </a:p>
          <a:p>
            <a:r>
              <a:rPr lang="en-US" dirty="0" smtClean="0"/>
              <a:t>Research opportunity: find a way to defend against JIT Spray that allows people to share JIT address space with crap code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76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going to keep happening until people adopt type safe languages: Java, C#, Python, Ruby …</a:t>
            </a:r>
          </a:p>
          <a:p>
            <a:pPr lvl="1"/>
            <a:r>
              <a:rPr lang="en-US" b="1" dirty="0" smtClean="0"/>
              <a:t>Not</a:t>
            </a:r>
            <a:r>
              <a:rPr lang="en-US" dirty="0" smtClean="0"/>
              <a:t> C++: it has the safety of C, and the performance of </a:t>
            </a:r>
            <a:r>
              <a:rPr lang="en-US" dirty="0" err="1" smtClean="0"/>
              <a:t>SmallTalk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But go ahead, keep writing code in insecure languages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It is job security for us security nerds</a:t>
            </a:r>
          </a:p>
          <a:p>
            <a:r>
              <a:rPr lang="en-US" dirty="0" smtClean="0">
                <a:sym typeface="Wingdings" pitchFamily="2" charset="2"/>
              </a:rPr>
              <a:t>Questions?</a:t>
            </a:r>
          </a:p>
          <a:p>
            <a:pPr lvl="1"/>
            <a:r>
              <a:rPr lang="en-US" dirty="0" smtClean="0">
                <a:sym typeface="Wingdings" pitchFamily="2" charset="2"/>
                <a:hlinkClick r:id="rId2"/>
              </a:rPr>
              <a:t>Crispin@microsoft.com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9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“Stack Smash”?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Buffer overflow:</a:t>
            </a:r>
          </a:p>
          <a:p>
            <a:pPr lvl="1"/>
            <a:r>
              <a:rPr lang="en-US" dirty="0" smtClean="0"/>
              <a:t>Program accepts string input, placing it in a buffer</a:t>
            </a:r>
          </a:p>
          <a:p>
            <a:pPr lvl="1"/>
            <a:r>
              <a:rPr lang="en-US" dirty="0" smtClean="0"/>
              <a:t>Program fails to correctly check the length of the input</a:t>
            </a:r>
          </a:p>
          <a:p>
            <a:pPr lvl="1"/>
            <a:r>
              <a:rPr lang="en-US" dirty="0" smtClean="0"/>
              <a:t>Attacker gets to overwrite adjacent state, corrupting it</a:t>
            </a:r>
          </a:p>
          <a:p>
            <a:r>
              <a:rPr lang="en-US" dirty="0" smtClean="0"/>
              <a:t>Stack Smash: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pecial case of a buffer overflow that corrupts the activation record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00200"/>
            <a:ext cx="4038600" cy="3159705"/>
          </a:xfrm>
        </p:spPr>
      </p:pic>
    </p:spTree>
    <p:extLst>
      <p:ext uri="{BB962C8B-B14F-4D97-AF65-F5344CB8AC3E}">
        <p14:creationId xmlns:p14="http://schemas.microsoft.com/office/powerpoint/2010/main" val="132157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“Stack Smash”?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Return address</a:t>
            </a:r>
          </a:p>
          <a:p>
            <a:pPr lvl="1"/>
            <a:r>
              <a:rPr lang="en-US" dirty="0" smtClean="0"/>
              <a:t>Overflow changes it to point somewhere else</a:t>
            </a:r>
          </a:p>
          <a:p>
            <a:r>
              <a:rPr lang="en-US" dirty="0" smtClean="0"/>
              <a:t>“Shell Code”</a:t>
            </a:r>
          </a:p>
          <a:p>
            <a:pPr lvl="1"/>
            <a:r>
              <a:rPr lang="en-US" dirty="0" smtClean="0"/>
              <a:t>Point to exploit code that was encoded as CPU instructions in the attacker’s string</a:t>
            </a:r>
          </a:p>
          <a:p>
            <a:pPr lvl="1"/>
            <a:r>
              <a:rPr lang="en-US" dirty="0" smtClean="0"/>
              <a:t>That code 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exec(“/bin/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 </a:t>
            </a:r>
            <a:r>
              <a:rPr lang="en-US" dirty="0" smtClean="0"/>
              <a:t>hence “shell code”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00200"/>
            <a:ext cx="4038600" cy="3159705"/>
          </a:xfrm>
        </p:spPr>
      </p:pic>
    </p:spTree>
    <p:extLst>
      <p:ext uri="{BB962C8B-B14F-4D97-AF65-F5344CB8AC3E}">
        <p14:creationId xmlns:p14="http://schemas.microsoft.com/office/powerpoint/2010/main" val="314112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We So Vulnerable To Something So Trivial?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we so vulnerable to something so trivial?</a:t>
            </a:r>
          </a:p>
          <a:p>
            <a:pPr lvl="1"/>
            <a:r>
              <a:rPr lang="en-US" dirty="0" smtClean="0"/>
              <a:t>Because C chose to represent strings as null terminated instead of (base, bound) tuples</a:t>
            </a:r>
          </a:p>
          <a:p>
            <a:pPr lvl="1"/>
            <a:r>
              <a:rPr lang="en-US" dirty="0" smtClean="0"/>
              <a:t>Because strings grow up and stacks grow down</a:t>
            </a:r>
          </a:p>
          <a:p>
            <a:pPr lvl="1"/>
            <a:r>
              <a:rPr lang="en-US" dirty="0" smtClean="0"/>
              <a:t>Because we use </a:t>
            </a:r>
            <a:r>
              <a:rPr lang="en-US" dirty="0" smtClean="0">
                <a:hlinkClick r:id="rId2"/>
              </a:rPr>
              <a:t>Von Neumann architectures </a:t>
            </a:r>
            <a:r>
              <a:rPr lang="en-US" dirty="0" smtClean="0"/>
              <a:t>that store code and data in the same memory</a:t>
            </a:r>
          </a:p>
          <a:p>
            <a:r>
              <a:rPr lang="en-US" dirty="0" smtClean="0"/>
              <a:t>But these things are hard to change … mostly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3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Non-Executable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Try to move away from Von Neumann architecture by making key regions of memory be non-executable</a:t>
            </a:r>
          </a:p>
          <a:p>
            <a:r>
              <a:rPr lang="en-US" dirty="0" smtClean="0"/>
              <a:t>Problem: x86 memory architecture does not distinguish between “readable” and “executable” per page</a:t>
            </a:r>
          </a:p>
          <a:p>
            <a:pPr lvl="1"/>
            <a:r>
              <a:rPr lang="en-US" dirty="0" smtClean="0"/>
              <a:t>Only memory segments support this distinction</a:t>
            </a:r>
          </a:p>
          <a:p>
            <a:pPr lvl="1"/>
            <a:r>
              <a:rPr lang="en-US" dirty="0" smtClean="0"/>
              <a:t>Most other CPU memory systems support non-executable pages, but they also mostly don’t matter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8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Non-Executable Stack, 1997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“Solar Designer” introduces the Linux non-executable stack patch</a:t>
            </a:r>
          </a:p>
          <a:p>
            <a:pPr lvl="1"/>
            <a:r>
              <a:rPr lang="en-US" dirty="0" smtClean="0"/>
              <a:t>Fun with x86 segmentation registers maps the stack differently from the heap and static data</a:t>
            </a:r>
          </a:p>
          <a:p>
            <a:pPr lvl="1"/>
            <a:r>
              <a:rPr lang="en-US" dirty="0" smtClean="0"/>
              <a:t>Results in a non-executable stack</a:t>
            </a:r>
          </a:p>
          <a:p>
            <a:r>
              <a:rPr lang="en-US" dirty="0" smtClean="0"/>
              <a:t>Effective against </a:t>
            </a:r>
            <a:r>
              <a:rPr lang="en-US" i="1" dirty="0" smtClean="0"/>
              <a:t>naïve</a:t>
            </a:r>
            <a:r>
              <a:rPr lang="en-US" dirty="0" smtClean="0"/>
              <a:t> Stack Smash attacks</a:t>
            </a:r>
          </a:p>
          <a:p>
            <a:r>
              <a:rPr lang="en-US" dirty="0" err="1" smtClean="0"/>
              <a:t>Bypassable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Inject your shell code into the heap (still executable)</a:t>
            </a:r>
          </a:p>
          <a:p>
            <a:pPr lvl="1"/>
            <a:r>
              <a:rPr lang="en-US" dirty="0" smtClean="0"/>
              <a:t>Point return address at your shell code in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7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StackGuard</a:t>
            </a:r>
            <a:r>
              <a:rPr lang="en-US" dirty="0" smtClean="0"/>
              <a:t>, 1998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Compile in integrity checks for activation records</a:t>
            </a:r>
          </a:p>
          <a:p>
            <a:pPr lvl="1"/>
            <a:r>
              <a:rPr lang="en-US" dirty="0" smtClean="0"/>
              <a:t>Insert a “canary word” (after the </a:t>
            </a:r>
            <a:r>
              <a:rPr lang="en-US" dirty="0" smtClean="0">
                <a:hlinkClick r:id="rId2"/>
              </a:rPr>
              <a:t>Welsh miner’s canary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canary word is damaged, then your stack is corrupted</a:t>
            </a:r>
          </a:p>
          <a:p>
            <a:pPr lvl="1"/>
            <a:r>
              <a:rPr lang="en-US" dirty="0" smtClean="0"/>
              <a:t>Instead of jumping to attacker code, abort the program</a:t>
            </a:r>
          </a:p>
          <a:p>
            <a:pPr lvl="1"/>
            <a:r>
              <a:rPr lang="en-US" dirty="0" smtClean="0"/>
              <a:t>Log the intrusion attempt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85301"/>
            <a:ext cx="4038600" cy="2910499"/>
          </a:xfrm>
        </p:spPr>
      </p:pic>
    </p:spTree>
    <p:extLst>
      <p:ext uri="{BB962C8B-B14F-4D97-AF65-F5344CB8AC3E}">
        <p14:creationId xmlns:p14="http://schemas.microsoft.com/office/powerpoint/2010/main" val="75733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StackGuard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a few days by one intern</a:t>
            </a:r>
          </a:p>
          <a:p>
            <a:r>
              <a:rPr lang="en-US" dirty="0" smtClean="0"/>
              <a:t>Less than 100 lines of code patch to GCC</a:t>
            </a:r>
          </a:p>
          <a:p>
            <a:pPr lvl="1"/>
            <a:r>
              <a:rPr lang="en-US" dirty="0" smtClean="0"/>
              <a:t>Helped a lot that the GCC function preamble and function post amble code generator routines were nicely isolated</a:t>
            </a:r>
          </a:p>
          <a:p>
            <a:r>
              <a:rPr lang="en-US" dirty="0" smtClean="0"/>
              <a:t>First canary was hardcoded 0xDEADBEEF</a:t>
            </a:r>
          </a:p>
          <a:p>
            <a:pPr lvl="1"/>
            <a:r>
              <a:rPr lang="en-US" dirty="0" smtClean="0"/>
              <a:t>Easily </a:t>
            </a:r>
            <a:r>
              <a:rPr lang="en-US" dirty="0" err="1" smtClean="0"/>
              <a:t>spoofable</a:t>
            </a:r>
            <a:r>
              <a:rPr lang="en-US" dirty="0" smtClean="0"/>
              <a:t>, but worked for proof of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1662</Words>
  <Application>Microsoft Office PowerPoint</Application>
  <PresentationFormat>On-screen Show (4:3)</PresentationFormat>
  <Paragraphs>211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StackGuard: A Historical Perspective</vt:lpstr>
      <vt:lpstr>Aleph One Fires The Opening Shot</vt:lpstr>
      <vt:lpstr>What is a “Stack Smash”?</vt:lpstr>
      <vt:lpstr>What is a “Stack Smash”?</vt:lpstr>
      <vt:lpstr>Why Are We So Vulnerable To Something So Trivial?</vt:lpstr>
      <vt:lpstr>Non-Executable Memory</vt:lpstr>
      <vt:lpstr>Non-Executable Stack, 1997</vt:lpstr>
      <vt:lpstr>StackGuard, 1998</vt:lpstr>
      <vt:lpstr>StackGuard Prototype</vt:lpstr>
      <vt:lpstr>Canary Spoof Resistance</vt:lpstr>
      <vt:lpstr>XOR Random Canary</vt:lpstr>
      <vt:lpstr>Other Stack Smashing Defenses</vt:lpstr>
      <vt:lpstr>Other Stack Smashing Defenses</vt:lpstr>
      <vt:lpstr>StackGuard Derivatives: ProPolice</vt:lpstr>
      <vt:lpstr>StackGuard, uh …  Concurrent Innovation </vt:lpstr>
      <vt:lpstr>All the World Is Not A Stack</vt:lpstr>
      <vt:lpstr>Brute Force Defense: Buffer Bounds Checking</vt:lpstr>
      <vt:lpstr>Fun With Memory Defense: DEP and ASLR</vt:lpstr>
      <vt:lpstr>DEP and ASLR Are Critically Interdependent</vt:lpstr>
      <vt:lpstr>PointGuard</vt:lpstr>
      <vt:lpstr>Normal Pointer Dereference</vt:lpstr>
      <vt:lpstr>Normal Pointer Dereference Under Attack</vt:lpstr>
      <vt:lpstr>PointGuard Pointer Dereference</vt:lpstr>
      <vt:lpstr>PointGuard Pointer Dereference Under Attack</vt:lpstr>
      <vt:lpstr>PointGuard Problems</vt:lpstr>
      <vt:lpstr>Buffer Overflows Today</vt:lpstr>
      <vt:lpstr>Conclusion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StackGuard: A Historical Perspective</dc:title>
  <dc:creator>crispin</dc:creator>
  <cp:lastModifiedBy>crispin</cp:lastModifiedBy>
  <cp:revision>16</cp:revision>
  <dcterms:created xsi:type="dcterms:W3CDTF">2010-04-05T02:15:54Z</dcterms:created>
  <dcterms:modified xsi:type="dcterms:W3CDTF">2010-04-05T06:17:21Z</dcterms:modified>
</cp:coreProperties>
</file>