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2"/>
  </p:notesMasterIdLst>
  <p:sldIdLst>
    <p:sldId id="256" r:id="rId2"/>
    <p:sldId id="306" r:id="rId3"/>
    <p:sldId id="258" r:id="rId4"/>
    <p:sldId id="324" r:id="rId5"/>
    <p:sldId id="308" r:id="rId6"/>
    <p:sldId id="319" r:id="rId7"/>
    <p:sldId id="276" r:id="rId8"/>
    <p:sldId id="312" r:id="rId9"/>
    <p:sldId id="260" r:id="rId10"/>
    <p:sldId id="261" r:id="rId11"/>
    <p:sldId id="262" r:id="rId12"/>
    <p:sldId id="264" r:id="rId13"/>
    <p:sldId id="263" r:id="rId14"/>
    <p:sldId id="265" r:id="rId15"/>
    <p:sldId id="266" r:id="rId16"/>
    <p:sldId id="267" r:id="rId17"/>
    <p:sldId id="310" r:id="rId18"/>
    <p:sldId id="313" r:id="rId19"/>
    <p:sldId id="269" r:id="rId20"/>
    <p:sldId id="271" r:id="rId21"/>
    <p:sldId id="270" r:id="rId22"/>
    <p:sldId id="274" r:id="rId23"/>
    <p:sldId id="278" r:id="rId24"/>
    <p:sldId id="280" r:id="rId25"/>
    <p:sldId id="281" r:id="rId26"/>
    <p:sldId id="299" r:id="rId27"/>
    <p:sldId id="300" r:id="rId28"/>
    <p:sldId id="284" r:id="rId29"/>
    <p:sldId id="287" r:id="rId30"/>
    <p:sldId id="297" r:id="rId31"/>
    <p:sldId id="288" r:id="rId32"/>
    <p:sldId id="289" r:id="rId33"/>
    <p:sldId id="290" r:id="rId34"/>
    <p:sldId id="301" r:id="rId35"/>
    <p:sldId id="302" r:id="rId36"/>
    <p:sldId id="303" r:id="rId37"/>
    <p:sldId id="304" r:id="rId38"/>
    <p:sldId id="322" r:id="rId39"/>
    <p:sldId id="316" r:id="rId40"/>
    <p:sldId id="320" r:id="rId41"/>
    <p:sldId id="318" r:id="rId42"/>
    <p:sldId id="291" r:id="rId43"/>
    <p:sldId id="317" r:id="rId44"/>
    <p:sldId id="296" r:id="rId45"/>
    <p:sldId id="323" r:id="rId46"/>
    <p:sldId id="272" r:id="rId47"/>
    <p:sldId id="307" r:id="rId48"/>
    <p:sldId id="257" r:id="rId49"/>
    <p:sldId id="305" r:id="rId50"/>
    <p:sldId id="321" r:id="rId51"/>
  </p:sldIdLst>
  <p:sldSz cx="9144000" cy="6858000" type="screen4x3"/>
  <p:notesSz cx="6858000" cy="9144000"/>
  <p:embeddedFontLst>
    <p:embeddedFont>
      <p:font typeface="Calibri" pitchFamily="34" charset="0"/>
      <p:regular r:id="rId53"/>
      <p:bold r:id="rId54"/>
      <p:italic r:id="rId55"/>
      <p:boldItalic r:id="rId56"/>
    </p:embeddedFont>
    <p:embeddedFont>
      <p:font typeface="cmsy10" pitchFamily="34" charset="0"/>
      <p:regular r:id="rId57"/>
    </p:embeddedFont>
    <p:embeddedFont>
      <p:font typeface="Wingdings 2" pitchFamily="18" charset="2"/>
      <p:regular r:id="rId58"/>
    </p:embeddedFont>
  </p:embeddedFontLst>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33" autoAdjust="0"/>
  </p:normalViewPr>
  <p:slideViewPr>
    <p:cSldViewPr>
      <p:cViewPr varScale="1">
        <p:scale>
          <a:sx n="60" d="100"/>
          <a:sy n="60" d="100"/>
        </p:scale>
        <p:origin x="-8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74C348-F045-404E-AA59-53349E0F528C}" type="datetimeFigureOut">
              <a:rPr lang="en-US" smtClean="0"/>
              <a:pPr/>
              <a:t>9/27/2010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95D64-902F-41C8-81A0-5AF140EC7E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example, suppose that P1</a:t>
            </a:r>
            <a:r>
              <a:rPr lang="en-US" baseline="0" dirty="0" smtClean="0"/>
              <a:t> wants to receive information from P2.  If P1’s label is empty while P2’s contains “a”, than P1 won’t be able to receive.  However, the OS also maps every process to a “</a:t>
            </a:r>
            <a:r>
              <a:rPr lang="en-US" baseline="0" dirty="0" err="1" smtClean="0"/>
              <a:t>postive</a:t>
            </a:r>
            <a:r>
              <a:rPr lang="en-US" baseline="0" dirty="0" smtClean="0"/>
              <a:t> capability,” which describes all tags that a process may add to its label.  So if P1’s positive capability contains “a”, then P1 can add “a” to its label and then receive information from P2.</a:t>
            </a:r>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a:t>
            </a:r>
            <a:r>
              <a:rPr lang="en-US" baseline="0" dirty="0" smtClean="0"/>
              <a:t> the other hand, the ability to lower a label corresponds to the ability to declassify information.</a:t>
            </a:r>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Discuss:</a:t>
            </a:r>
          </a:p>
          <a:p>
            <a:endParaRPr lang="en-US" baseline="0" dirty="0" smtClean="0"/>
          </a:p>
          <a:p>
            <a:pPr marL="228600" indent="-228600">
              <a:buAutoNum type="arabicPeriod"/>
            </a:pPr>
            <a:r>
              <a:rPr lang="en-US" baseline="0" dirty="0" smtClean="0"/>
              <a:t>Containment</a:t>
            </a:r>
          </a:p>
          <a:p>
            <a:pPr marL="228600" indent="-228600">
              <a:buAutoNum type="arabicPeriod"/>
            </a:pPr>
            <a:r>
              <a:rPr lang="en-US" baseline="0" dirty="0" smtClean="0"/>
              <a:t>declassify</a:t>
            </a:r>
            <a:endParaRPr lang="en-US" dirty="0" smtClean="0"/>
          </a:p>
          <a:p>
            <a:endParaRPr lang="en-US" dirty="0" smtClean="0"/>
          </a:p>
          <a:p>
            <a:r>
              <a:rPr lang="en-US" dirty="0" smtClean="0"/>
              <a:t>So going</a:t>
            </a:r>
            <a:r>
              <a:rPr lang="en-US" baseline="0" dirty="0" smtClean="0"/>
              <a:t> back to our last simple example, suppose that process P1 has raised its label to contain the tag “a” in order to read information from P2.  Suppose that P1 wants to send information over the Network, which has a fixed empty label.  With its current label of { a }, P1 won’t be able to send the information, because it’s label is not a subset of the Networks.</a:t>
            </a:r>
          </a:p>
          <a:p>
            <a:endParaRPr lang="en-US" baseline="0" dirty="0" smtClean="0"/>
          </a:p>
          <a:p>
            <a:r>
              <a:rPr lang="en-US" baseline="0" dirty="0" smtClean="0"/>
              <a:t>However, to allow for the declassification, the OS also maps every process to a negative capability, which describes the tags that a process may remove from its label.  So if the negative capability of P1 contains the tag “a”, then P1 can remove the “a” tag from it’s label.  Now, P1’s label is empty, is a subset of the Network’s label, so it may send information out over the Network.</a:t>
            </a:r>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now we see that in order to for a programmer to ensure a high-level policy about information flow,</a:t>
            </a:r>
            <a:r>
              <a:rPr lang="en-US" baseline="0" dirty="0" smtClean="0"/>
              <a:t> they have to carefully reason about the label and capabilities of each process that may execute as part of their program.</a:t>
            </a:r>
          </a:p>
          <a:p>
            <a:endParaRPr lang="en-US" baseline="0" dirty="0" smtClean="0"/>
          </a:p>
          <a:p>
            <a:r>
              <a:rPr lang="en-US" baseline="0" dirty="0" smtClean="0"/>
              <a:t>So now let’s consider how we’d instrument the our example server to manipulate labels in order to implement its high-level policy.</a:t>
            </a:r>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Discuss:</a:t>
            </a:r>
          </a:p>
          <a:p>
            <a:endParaRPr lang="en-US" dirty="0" smtClean="0"/>
          </a:p>
          <a:p>
            <a:r>
              <a:rPr lang="en-US" dirty="0" smtClean="0"/>
              <a:t>-proxy is small, trusted</a:t>
            </a:r>
          </a:p>
          <a:p>
            <a:endParaRPr lang="en-US" dirty="0" smtClean="0"/>
          </a:p>
          <a:p>
            <a:r>
              <a:rPr lang="en-US" dirty="0" smtClean="0"/>
              <a:t>For</a:t>
            </a:r>
            <a:r>
              <a:rPr lang="en-US" baseline="0" dirty="0" smtClean="0"/>
              <a:t> now we’ll ignore each step of execution of the processes, and focus on the labels and capabilities that are needed to enforce each policy.</a:t>
            </a:r>
          </a:p>
          <a:p>
            <a:endParaRPr lang="en-US" baseline="0" dirty="0" smtClean="0"/>
          </a:p>
          <a:p>
            <a:r>
              <a:rPr lang="en-US" baseline="0" dirty="0" smtClean="0"/>
              <a:t>First, let’s suppose that that Network has an empty label, to ensure that it will not read any sensitive data, and we’ll suppose that the Requester executes with the empty label, as we aren’t able to instrument it.</a:t>
            </a:r>
          </a:p>
          <a:p>
            <a:endParaRPr lang="en-US" baseline="0" dirty="0" smtClean="0"/>
          </a:p>
          <a:p>
            <a:r>
              <a:rPr lang="en-US" baseline="0" dirty="0" smtClean="0"/>
              <a:t>Observe that to satisfy the security policy that Worker cannot send information to the Network, even if the Worker is compromised, we need to give the Worker a label containing some tag “a” and a negative capability that is empty.  But then if we try to ensure that the Worker can always communicate with the Requester, we run into trouble, because now the Worker can’t successfully send information to the Requester.  And in fact, this is because there is no way to instrument the program to satisfy the policy.</a:t>
            </a:r>
          </a:p>
          <a:p>
            <a:endParaRPr lang="en-US" baseline="0" dirty="0" smtClean="0"/>
          </a:p>
          <a:p>
            <a:r>
              <a:rPr lang="en-US" baseline="0" dirty="0" smtClean="0"/>
              <a:t>Now, it turns out that if you rewrite the program in a fairly benign way so that it satisfies the policy.  One change we can make that preserves the semantics of the program is to have the Handler launch a Proxy that simply receives communication from either the Requester or Worker and then passes the communication on to the other side.</a:t>
            </a:r>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aseline="0" dirty="0" smtClean="0"/>
              <a:t>If we just add this Proxy, that doesn’t originally perform any label manipulations, then we can instrument the program’s processes to have the following labels, and instrument the Proxy to declassify information as it flows from Worker to Requester.</a:t>
            </a:r>
          </a:p>
          <a:p>
            <a:endParaRPr lang="en-US" baseline="0" dirty="0" smtClean="0"/>
          </a:p>
          <a:p>
            <a:r>
              <a:rPr lang="en-US" baseline="0" dirty="0" smtClean="0"/>
              <a:t>But what this example should illustrate is that even when a correct instrumentation exists, it requires careful reasoning about labels.  Also, programs can turn out to not to be able to support seemingly reasonable policies, so when this is the case, our technique needs to be able to identify it, and give us some insight as to why the program can’t support the policy.</a:t>
            </a:r>
            <a:endParaRPr lang="en-US" dirty="0" smtClean="0"/>
          </a:p>
        </p:txBody>
      </p:sp>
      <p:sp>
        <p:nvSpPr>
          <p:cNvPr id="4" name="Slide Number Placeholder 3"/>
          <p:cNvSpPr>
            <a:spLocks noGrp="1"/>
          </p:cNvSpPr>
          <p:nvPr>
            <p:ph type="sldNum" sz="quarter" idx="10"/>
          </p:nvPr>
        </p:nvSpPr>
        <p:spPr/>
        <p:txBody>
          <a:bodyPr/>
          <a:lstStyle/>
          <a:p>
            <a:fld id="{A9A95D64-902F-41C8-81A0-5AF140EC7E2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the basic idea is that for a program and policy, the </a:t>
            </a:r>
            <a:r>
              <a:rPr lang="en-US" baseline="0" dirty="0" err="1" smtClean="0"/>
              <a:t>instrumenter</a:t>
            </a:r>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Discussion</a:t>
            </a:r>
            <a:r>
              <a:rPr lang="en-US" dirty="0" smtClean="0"/>
              <a:t>:</a:t>
            </a:r>
          </a:p>
          <a:p>
            <a:endParaRPr lang="en-US" dirty="0" smtClean="0"/>
          </a:p>
          <a:p>
            <a:r>
              <a:rPr lang="en-US" dirty="0" smtClean="0"/>
              <a:t>-We also generate constraint variables for every process</a:t>
            </a:r>
            <a:r>
              <a:rPr lang="en-US" baseline="0" dirty="0" smtClean="0"/>
              <a:t> not under our control.</a:t>
            </a:r>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p:txBody>
      </p:sp>
      <p:sp>
        <p:nvSpPr>
          <p:cNvPr id="4" name="Slide Number Placeholder 3"/>
          <p:cNvSpPr>
            <a:spLocks noGrp="1"/>
          </p:cNvSpPr>
          <p:nvPr>
            <p:ph type="sldNum" sz="quarter" idx="10"/>
          </p:nvPr>
        </p:nvSpPr>
        <p:spPr/>
        <p:txBody>
          <a:bodyPr/>
          <a:lstStyle/>
          <a:p>
            <a:fld id="{A9A95D64-902F-41C8-81A0-5AF140EC7E20}"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p:txBody>
      </p:sp>
      <p:sp>
        <p:nvSpPr>
          <p:cNvPr id="4" name="Slide Number Placeholder 3"/>
          <p:cNvSpPr>
            <a:spLocks noGrp="1"/>
          </p:cNvSpPr>
          <p:nvPr>
            <p:ph type="sldNum" sz="quarter" idx="10"/>
          </p:nvPr>
        </p:nvSpPr>
        <p:spPr/>
        <p:txBody>
          <a:bodyPr/>
          <a:lstStyle/>
          <a:p>
            <a:fld id="{A9A95D64-902F-41C8-81A0-5AF140EC7E20}"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Explain meaning</a:t>
            </a:r>
            <a:r>
              <a:rPr lang="en-US" baseline="0" dirty="0" smtClean="0"/>
              <a:t> of arrows: normal arrows denote communication, “Handler -&gt; Worker” denote spawn</a:t>
            </a:r>
            <a:endParaRPr lang="en-US" dirty="0" smtClean="0"/>
          </a:p>
          <a:p>
            <a:endParaRPr lang="en-US" dirty="0" smtClean="0"/>
          </a:p>
          <a:p>
            <a:r>
              <a:rPr lang="en-US" dirty="0" smtClean="0"/>
              <a:t>So</a:t>
            </a:r>
            <a:r>
              <a:rPr lang="en-US" baseline="0" dirty="0" smtClean="0"/>
              <a:t> for example, suppose that we have a generic server set up roughly as follows: a Requester process would like to obtain some kind of content, let’s say a web page.  To signify this, it passes the request to a Handler process.  However, the Handler doesn’t service the request itself.  Instead, the Handler spawns a new Worker process, which will service the request and then directly communicate the data relevant to the request back to the Requester.</a:t>
            </a:r>
          </a:p>
          <a:p>
            <a:endParaRPr lang="en-US" baseline="0" dirty="0" smtClean="0"/>
          </a:p>
          <a:p>
            <a:r>
              <a:rPr lang="en-US" baseline="0" dirty="0" smtClean="0"/>
              <a:t>Let’s consider how the programmer of the server wants information to be able to flow between the different processes.  They expect information to flow from Requester to Handler, and also back and forth between Requester and Worker.  But they might also want to disallow the Worker from directly sending information out over the Network.  This can be challenging to ensure, as the Worker may have a large amount of code, and may be vulnerable to being compromised.</a:t>
            </a:r>
          </a:p>
          <a:p>
            <a:endParaRPr lang="en-US" baseline="0" dirty="0" smtClean="0"/>
          </a:p>
          <a:p>
            <a:r>
              <a:rPr lang="en-US" baseline="0" dirty="0" smtClean="0"/>
              <a:t>So the requirements of this policy are rather specific to the application, so a system-level policy probably isn’t going to be a good fit.  However, if the application runs on a system that supports Decentralized Information Flow Control, or DIFC, then the application can use the system to support its policy.  This is because the remarkable thing about DIFC problems is that they take the task of implementing a policy and split it up so that while the system still enforces a policy by monitoring all communication, each process actually gets to define how its information can be spread by other processes.</a:t>
            </a:r>
          </a:p>
          <a:p>
            <a:endParaRPr lang="en-US" baseline="0" dirty="0" smtClean="0"/>
          </a:p>
          <a:p>
            <a:r>
              <a:rPr lang="en-US" baseline="0" dirty="0" smtClean="0"/>
              <a:t>The challenge now though is that the correspondence between policy and the code the defines it is less direct.  We may have the code the defines a policy spread out over application, possibly in code that runs in multiple processes.  Moreover, this code makes use of a low-level API to try to implement a policy that’s most naturally thought of in high-level terms of information flowing between processes.</a:t>
            </a:r>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p:txBody>
      </p:sp>
      <p:sp>
        <p:nvSpPr>
          <p:cNvPr id="4" name="Slide Number Placeholder 3"/>
          <p:cNvSpPr>
            <a:spLocks noGrp="1"/>
          </p:cNvSpPr>
          <p:nvPr>
            <p:ph type="sldNum" sz="quarter" idx="10"/>
          </p:nvPr>
        </p:nvSpPr>
        <p:spPr/>
        <p:txBody>
          <a:bodyPr/>
          <a:lstStyle/>
          <a:p>
            <a:fld id="{A9A95D64-902F-41C8-81A0-5AF140EC7E20}" type="slidenum">
              <a:rPr lang="en-US" smtClean="0"/>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A9A95D64-902F-41C8-81A0-5AF140EC7E20}"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47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get an understanding for how current information flow systems work, I’ll compare them with a historical model of an information-flow system, which is a model based on Mandatory Access Control, or “MAC.”  In a MAC system, the OS monitors and decides whether to allow communication between system objects, like processes and a network device.  Now in a MAC system, a single access control policy is defined in the system and checked by the system.</a:t>
            </a:r>
          </a:p>
          <a:p>
            <a:endParaRPr lang="en-US" baseline="0" dirty="0" smtClean="0"/>
          </a:p>
          <a:p>
            <a:r>
              <a:rPr lang="en-US" baseline="0" dirty="0" smtClean="0"/>
              <a:t>So in this example system, someone with system level privileges specifies a policy that says that process P1 should be able to communicate over the network, while process P2 should not be able to communicate over the network.  So if P1 tries to send information over the network, that send is checked by the system.  The system sees that according to its policy, P1 is not allowed to send the information, so the system blocks the send from happening.  But if P2 tries to send information over the network, the system will check this send, see that it is allowed by the policy, and allow the send to go through.</a:t>
            </a:r>
          </a:p>
          <a:p>
            <a:endParaRPr lang="en-US" baseline="0" dirty="0" smtClean="0"/>
          </a:p>
          <a:p>
            <a:r>
              <a:rPr lang="en-US" baseline="0" dirty="0" smtClean="0"/>
              <a:t>So the pro of a system like this is that there’s an easy correspondence between a information flow policy and the code that defines the policy, because the code that defines the policy is really just the code that checks it in the system monitor.</a:t>
            </a:r>
          </a:p>
          <a:p>
            <a:endParaRPr lang="en-US" baseline="0" dirty="0" smtClean="0"/>
          </a:p>
          <a:p>
            <a:r>
              <a:rPr lang="en-US" baseline="0" dirty="0" smtClean="0"/>
              <a:t>The con of such a system is that it’s inflexible: you have to have system-wide privileges to be able to define an information flow policy.  So if an application has a policy for its data that doesn’t match the general policy of the system, there’s not much that the application programmer can do.</a:t>
            </a:r>
          </a:p>
        </p:txBody>
      </p:sp>
      <p:sp>
        <p:nvSpPr>
          <p:cNvPr id="4" name="Slide Number Placeholder 3"/>
          <p:cNvSpPr>
            <a:spLocks noGrp="1"/>
          </p:cNvSpPr>
          <p:nvPr>
            <p:ph type="sldNum" sz="quarter" idx="10"/>
          </p:nvPr>
        </p:nvSpPr>
        <p:spPr/>
        <p:txBody>
          <a:bodyPr/>
          <a:lstStyle/>
          <a:p>
            <a:fld id="{A9A95D64-902F-41C8-81A0-5AF140EC7E20}" type="slidenum">
              <a:rPr lang="en-US" smtClean="0"/>
              <a:pPr/>
              <a:t>48</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smtClean="0"/>
          </a:p>
        </p:txBody>
      </p:sp>
      <p:sp>
        <p:nvSpPr>
          <p:cNvPr id="4" name="Slide Number Placeholder 3"/>
          <p:cNvSpPr>
            <a:spLocks noGrp="1"/>
          </p:cNvSpPr>
          <p:nvPr>
            <p:ph type="sldNum" sz="quarter" idx="10"/>
          </p:nvPr>
        </p:nvSpPr>
        <p:spPr/>
        <p:txBody>
          <a:bodyPr/>
          <a:lstStyle/>
          <a:p>
            <a:fld id="{A9A95D64-902F-41C8-81A0-5AF140EC7E20}" type="slidenum">
              <a:rPr lang="en-US" smtClean="0"/>
              <a:pPr/>
              <a:t>49</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aseline="0" dirty="0" smtClean="0"/>
              <a:t>Discussion:</a:t>
            </a:r>
          </a:p>
          <a:p>
            <a:endParaRPr lang="en-US" baseline="0" dirty="0" smtClean="0"/>
          </a:p>
          <a:p>
            <a:r>
              <a:rPr lang="en-US" baseline="0" dirty="0" smtClean="0"/>
              <a:t>-example is loosely based on Apache</a:t>
            </a:r>
          </a:p>
          <a:p>
            <a:endParaRPr lang="en-US" baseline="0" dirty="0" smtClean="0"/>
          </a:p>
          <a:p>
            <a:r>
              <a:rPr lang="en-US" baseline="0" dirty="0" smtClean="0"/>
              <a:t>In this work</a:t>
            </a:r>
          </a:p>
          <a:p>
            <a:endParaRPr lang="en-US" baseline="0" dirty="0" smtClean="0"/>
          </a:p>
          <a:p>
            <a:r>
              <a:rPr lang="en-US" baseline="0" dirty="0" smtClean="0"/>
              <a:t>To address this problem, we propose a technique that takes as input:</a:t>
            </a:r>
          </a:p>
          <a:p>
            <a:pPr marL="228600" indent="-228600">
              <a:buAutoNum type="arabicPeriod"/>
            </a:pPr>
            <a:r>
              <a:rPr lang="en-US" baseline="0" dirty="0" smtClean="0"/>
              <a:t>A program with no code for defining a DIFC policy and</a:t>
            </a:r>
          </a:p>
          <a:p>
            <a:pPr marL="228600" indent="-228600">
              <a:buAutoNum type="arabicPeriod"/>
            </a:pPr>
            <a:r>
              <a:rPr lang="en-US" baseline="0" dirty="0" smtClean="0"/>
              <a:t>A set of high-level declarative rules that describe how information should flow as the system executes.</a:t>
            </a:r>
          </a:p>
          <a:p>
            <a:pPr marL="228600" indent="-228600">
              <a:buAutoNum type="arabicPeriod"/>
            </a:pPr>
            <a:endParaRPr lang="en-US" baseline="0" dirty="0" smtClean="0"/>
          </a:p>
          <a:p>
            <a:pPr marL="228600" indent="-228600">
              <a:buNone/>
            </a:pPr>
            <a:r>
              <a:rPr lang="en-US" baseline="0" dirty="0" smtClean="0"/>
              <a:t>The technique then instruments the program with DIFC code that ensures that the program implements the policy.  Alternatively, if the program can’t be instrumented to support the policy, then the technique will focus on a minimal failing and program and policy that we can use to restructure the program in such a way that it will support the policy.</a:t>
            </a:r>
            <a:endParaRPr lang="en-US" dirty="0" smtClean="0"/>
          </a:p>
          <a:p>
            <a:pPr marL="228600" indent="-228600">
              <a:buNone/>
            </a:pPr>
            <a:endParaRPr lang="en-US" baseline="0" dirty="0" smtClean="0"/>
          </a:p>
          <a:p>
            <a:pPr marL="228600" indent="-228600">
              <a:buNone/>
            </a:pPr>
            <a:r>
              <a:rPr lang="en-US" baseline="0" dirty="0" smtClean="0"/>
              <a:t>So in the case of the server example, our technique would take a server program and rule that says</a:t>
            </a:r>
          </a:p>
          <a:p>
            <a:pPr marL="228600" indent="-228600">
              <a:buAutoNum type="arabicPeriod"/>
            </a:pPr>
            <a:r>
              <a:rPr lang="en-US" baseline="0" dirty="0" smtClean="0"/>
              <a:t>That information cannot flow directly from a Worker to the Network.</a:t>
            </a:r>
          </a:p>
          <a:p>
            <a:pPr marL="228600" indent="-228600">
              <a:buAutoNum type="arabicPeriod"/>
            </a:pPr>
            <a:r>
              <a:rPr lang="en-US" baseline="0" dirty="0" smtClean="0"/>
              <a:t>Information should always be able to flow back and forth between Requester and Worker.</a:t>
            </a:r>
          </a:p>
          <a:p>
            <a:pPr marL="228600" indent="-228600">
              <a:buAutoNum type="arabicPeriod"/>
            </a:pPr>
            <a:r>
              <a:rPr lang="en-US" baseline="0" dirty="0" smtClean="0"/>
              <a:t>Information should always be able to flow back and forth between Requester and Handler.</a:t>
            </a:r>
          </a:p>
          <a:p>
            <a:pPr marL="228600" indent="-228600">
              <a:buAutoNum type="arabicPeriod"/>
            </a:pPr>
            <a:endParaRPr lang="en-US" baseline="0" dirty="0" smtClean="0"/>
          </a:p>
          <a:p>
            <a:pPr marL="228600" indent="-228600">
              <a:buNone/>
            </a:pPr>
            <a:r>
              <a:rPr lang="en-US" baseline="0" dirty="0" smtClean="0"/>
              <a:t>With the goal that our technique will instrument the original program such that it satisfies the policy.</a:t>
            </a:r>
          </a:p>
        </p:txBody>
      </p:sp>
      <p:sp>
        <p:nvSpPr>
          <p:cNvPr id="4" name="Slide Number Placeholder 3"/>
          <p:cNvSpPr>
            <a:spLocks noGrp="1"/>
          </p:cNvSpPr>
          <p:nvPr>
            <p:ph type="sldNum" sz="quarter" idx="10"/>
          </p:nvPr>
        </p:nvSpPr>
        <p:spPr/>
        <p:txBody>
          <a:bodyPr/>
          <a:lstStyle/>
          <a:p>
            <a:fld id="{A9A95D64-902F-41C8-81A0-5AF140EC7E20}"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Animation:  sequence introduction</a:t>
            </a:r>
            <a:r>
              <a:rPr lang="en-US" baseline="0" dirty="0" smtClean="0"/>
              <a:t> of bullet points</a:t>
            </a:r>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get a better understanding of why this is a challenging problem, I’ll now go into a little more detail.</a:t>
            </a:r>
          </a:p>
          <a:p>
            <a:endParaRPr lang="en-US" baseline="0" dirty="0" smtClean="0"/>
          </a:p>
          <a:p>
            <a:r>
              <a:rPr lang="en-US" baseline="0" dirty="0" smtClean="0"/>
              <a:t>In particular, I’ll discuss the mechanics of one DIFC system, Flume, in particular.</a:t>
            </a:r>
          </a:p>
          <a:p>
            <a:endParaRPr lang="en-US" baseline="0" dirty="0" smtClean="0"/>
          </a:p>
          <a:p>
            <a:r>
              <a:rPr lang="en-US" baseline="0" dirty="0" smtClean="0"/>
              <a:t>Then, using our background in Flume, we’ll look at the challenges in </a:t>
            </a:r>
            <a:r>
              <a:rPr lang="en-US" baseline="0" dirty="0" err="1" smtClean="0"/>
              <a:t>instrumenting</a:t>
            </a:r>
            <a:r>
              <a:rPr lang="en-US" baseline="0" dirty="0" smtClean="0"/>
              <a:t> our example server to satisfy a policy.</a:t>
            </a:r>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DIFC system works by mapping every process in the system to label.  In general, a label is an element in some partially ordered set.  For our purposes, we’ll assume that labels look they do in the Flume DIFC OS.  In Flume, every label is a set tags, where a tag is just an atomic element that can be created whenever by any process.</a:t>
            </a:r>
          </a:p>
          <a:p>
            <a:endParaRPr lang="en-US" baseline="0" dirty="0" smtClean="0"/>
          </a:p>
          <a:p>
            <a:r>
              <a:rPr lang="en-US" baseline="0" dirty="0" smtClean="0"/>
              <a:t>The DIFC OS then enforces an information flow policy by checking communications based on labels, as well as checking how each process changes its label.  In the case of Flume, the OS requires that if one process tries to send information to another, then the label of the sender must be a subset of the label of the receiver.</a:t>
            </a:r>
          </a:p>
          <a:p>
            <a:endParaRPr lang="en-US" baseline="0" dirty="0" smtClean="0"/>
          </a:p>
          <a:p>
            <a:r>
              <a:rPr lang="en-US" baseline="0" dirty="0" smtClean="0"/>
              <a:t>So let’s say for example that process P1 tries to send information to process P2.  When P1 tries to send, the OS will check and see that P1’s label, which contains exactly the tag a, is a subset of P2’s label, which is the same, and the OS will allow the send to go through.  But if P1 tries to send to P3, whose label does not contain the tag a, then the OS will observe that P1’s label isn’t a subset of P3’s, and the OS will block the send.</a:t>
            </a:r>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that a process may change its label over its execution, in a restricted way by adding a removing tags to the label.  Intuitively, the ability to add tags corresponds to the ability to read sensitive data.</a:t>
            </a:r>
            <a:endParaRPr lang="en-US" dirty="0"/>
          </a:p>
        </p:txBody>
      </p:sp>
      <p:sp>
        <p:nvSpPr>
          <p:cNvPr id="4" name="Slide Number Placeholder 3"/>
          <p:cNvSpPr>
            <a:spLocks noGrp="1"/>
          </p:cNvSpPr>
          <p:nvPr>
            <p:ph type="sldNum" sz="quarter" idx="10"/>
          </p:nvPr>
        </p:nvSpPr>
        <p:spPr/>
        <p:txBody>
          <a:bodyPr/>
          <a:lstStyle/>
          <a:p>
            <a:fld id="{A9A95D64-902F-41C8-81A0-5AF140EC7E20}"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C6D65C-A6C0-48B5-80FE-14C7EFDBE818}" type="datetime1">
              <a:rPr lang="en-US" smtClean="0"/>
              <a:t>9/28/2010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32D34-04EF-48A2-8115-8ECCB1F492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B1731-1596-4A88-9864-5290E655263E}" type="datetime1">
              <a:rPr lang="en-US" smtClean="0"/>
              <a:t>9/28/2010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32D34-04EF-48A2-8115-8ECCB1F492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8513B-E1D2-4DC9-A2CC-237D7BF62581}" type="datetime1">
              <a:rPr lang="en-US" smtClean="0"/>
              <a:t>9/28/2010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32D34-04EF-48A2-8115-8ECCB1F492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BC073-1F74-4EB5-B6A7-F81B378B2EF8}" type="datetime1">
              <a:rPr lang="en-US" smtClean="0"/>
              <a:t>9/28/2010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32D34-04EF-48A2-8115-8ECCB1F492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BCF97-DC6E-4B60-B0A5-DB3F2EC406E3}" type="datetime1">
              <a:rPr lang="en-US" smtClean="0"/>
              <a:t>9/28/2010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32D34-04EF-48A2-8115-8ECCB1F492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4DEE56-8D09-4A7F-82F7-B384A36DB311}" type="datetime1">
              <a:rPr lang="en-US" smtClean="0"/>
              <a:t>9/28/2010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32D34-04EF-48A2-8115-8ECCB1F492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940338-7352-49C9-8249-AE523C8CC0EC}" type="datetime1">
              <a:rPr lang="en-US" smtClean="0"/>
              <a:t>9/28/2010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32D34-04EF-48A2-8115-8ECCB1F492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FCDA1C-D614-45DE-8327-9C3299B10594}" type="datetime1">
              <a:rPr lang="en-US" smtClean="0"/>
              <a:t>9/28/2010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32D34-04EF-48A2-8115-8ECCB1F492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AC456-6F84-4595-A68B-120DA7342CAF}" type="datetime1">
              <a:rPr lang="en-US" smtClean="0"/>
              <a:t>9/28/2010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32D34-04EF-48A2-8115-8ECCB1F492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8265E5-87BD-4DF8-B749-59F5FB63B85B}" type="datetime1">
              <a:rPr lang="en-US" smtClean="0"/>
              <a:t>9/28/2010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32D34-04EF-48A2-8115-8ECCB1F492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EF8A4-B0F4-410F-9A9B-6F38847095C8}" type="datetime1">
              <a:rPr lang="en-US" smtClean="0"/>
              <a:t>9/28/2010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32D34-04EF-48A2-8115-8ECCB1F492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1ED67-D689-4DA0-B153-B5D8BF3E77D7}" type="datetime1">
              <a:rPr lang="en-US" smtClean="0"/>
              <a:t>9/28/2010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32D34-04EF-48A2-8115-8ECCB1F492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Autofit/>
          </a:bodyPr>
          <a:lstStyle/>
          <a:p>
            <a:r>
              <a:rPr lang="en-US" sz="5400" dirty="0" smtClean="0"/>
              <a:t>DIFC Programs by</a:t>
            </a:r>
            <a:br>
              <a:rPr lang="en-US" sz="5400" dirty="0" smtClean="0"/>
            </a:br>
            <a:r>
              <a:rPr lang="en-US" sz="5400" dirty="0" smtClean="0"/>
              <a:t>Automatic Instrumentation</a:t>
            </a:r>
            <a:endParaRPr lang="en-US" sz="5400" dirty="0"/>
          </a:p>
        </p:txBody>
      </p:sp>
      <p:sp>
        <p:nvSpPr>
          <p:cNvPr id="4" name="TextBox 3"/>
          <p:cNvSpPr txBox="1"/>
          <p:nvPr/>
        </p:nvSpPr>
        <p:spPr>
          <a:xfrm>
            <a:off x="457200" y="3657600"/>
            <a:ext cx="8382000" cy="584775"/>
          </a:xfrm>
          <a:prstGeom prst="rect">
            <a:avLst/>
          </a:prstGeom>
          <a:noFill/>
        </p:spPr>
        <p:txBody>
          <a:bodyPr wrap="square" rtlCol="0">
            <a:spAutoFit/>
          </a:bodyPr>
          <a:lstStyle/>
          <a:p>
            <a:pPr algn="ctr"/>
            <a:r>
              <a:rPr lang="en-US" sz="3200" b="1" dirty="0" smtClean="0">
                <a:solidFill>
                  <a:srgbClr val="FF0000"/>
                </a:solidFill>
              </a:rPr>
              <a:t>William Harris</a:t>
            </a:r>
            <a:r>
              <a:rPr lang="en-US" sz="3200" dirty="0" smtClean="0"/>
              <a:t>, </a:t>
            </a:r>
            <a:r>
              <a:rPr lang="en-US" sz="3200" dirty="0" err="1" smtClean="0"/>
              <a:t>Somesh</a:t>
            </a:r>
            <a:r>
              <a:rPr lang="en-US" sz="3200" dirty="0"/>
              <a:t> </a:t>
            </a:r>
            <a:r>
              <a:rPr lang="en-US" sz="3200" dirty="0" err="1" smtClean="0"/>
              <a:t>Jha</a:t>
            </a:r>
            <a:r>
              <a:rPr lang="en-US" sz="3200" dirty="0" smtClean="0"/>
              <a:t>, and Thomas Reps</a:t>
            </a:r>
            <a:endParaRPr lang="en-US" sz="3200" dirty="0"/>
          </a:p>
        </p:txBody>
      </p:sp>
      <p:pic>
        <p:nvPicPr>
          <p:cNvPr id="5" name="Picture 4" descr="UW banner.jpg"/>
          <p:cNvPicPr>
            <a:picLocks noChangeAspect="1"/>
          </p:cNvPicPr>
          <p:nvPr/>
        </p:nvPicPr>
        <p:blipFill>
          <a:blip r:embed="rId3" cstate="print"/>
          <a:stretch>
            <a:fillRect/>
          </a:stretch>
        </p:blipFill>
        <p:spPr>
          <a:xfrm>
            <a:off x="3657600" y="4800600"/>
            <a:ext cx="1828800" cy="1772653"/>
          </a:xfrm>
          <a:prstGeom prst="rect">
            <a:avLst/>
          </a:prstGeom>
        </p:spPr>
      </p:pic>
      <p:sp>
        <p:nvSpPr>
          <p:cNvPr id="6" name="Slide Number Placeholder 5"/>
          <p:cNvSpPr>
            <a:spLocks noGrp="1"/>
          </p:cNvSpPr>
          <p:nvPr>
            <p:ph type="sldNum" sz="quarter" idx="12"/>
          </p:nvPr>
        </p:nvSpPr>
        <p:spPr/>
        <p:txBody>
          <a:bodyPr/>
          <a:lstStyle/>
          <a:p>
            <a:fld id="{73632D34-04EF-48A2-8115-8ECCB1F4924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DIFC Mechanics</a:t>
            </a:r>
            <a:endParaRPr lang="en-US" dirty="0"/>
          </a:p>
        </p:txBody>
      </p:sp>
      <p:grpSp>
        <p:nvGrpSpPr>
          <p:cNvPr id="11" name="Group 10"/>
          <p:cNvGrpSpPr/>
          <p:nvPr/>
        </p:nvGrpSpPr>
        <p:grpSpPr>
          <a:xfrm>
            <a:off x="1143000" y="3581400"/>
            <a:ext cx="1143000" cy="2362200"/>
            <a:chOff x="2362200" y="2209800"/>
            <a:chExt cx="1143000" cy="2362200"/>
          </a:xfrm>
        </p:grpSpPr>
        <p:sp>
          <p:nvSpPr>
            <p:cNvPr id="5" name="Oval 4"/>
            <p:cNvSpPr/>
            <p:nvPr/>
          </p:nvSpPr>
          <p:spPr>
            <a:xfrm>
              <a:off x="2362200" y="3505200"/>
              <a:ext cx="1143000" cy="1066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P1</a:t>
              </a:r>
              <a:endParaRPr lang="en-US" sz="4000" dirty="0">
                <a:solidFill>
                  <a:schemeClr val="tx1"/>
                </a:solidFill>
              </a:endParaRPr>
            </a:p>
          </p:txBody>
        </p:sp>
        <p:sp>
          <p:nvSpPr>
            <p:cNvPr id="6" name="TextBox 5"/>
            <p:cNvSpPr txBox="1"/>
            <p:nvPr/>
          </p:nvSpPr>
          <p:spPr>
            <a:xfrm>
              <a:off x="2438400" y="2209800"/>
              <a:ext cx="1066800" cy="707886"/>
            </a:xfrm>
            <a:prstGeom prst="rect">
              <a:avLst/>
            </a:prstGeom>
            <a:noFill/>
          </p:spPr>
          <p:txBody>
            <a:bodyPr wrap="square" rtlCol="0">
              <a:spAutoFit/>
            </a:bodyPr>
            <a:lstStyle/>
            <a:p>
              <a:pPr algn="ctr"/>
              <a:r>
                <a:rPr lang="en-US" sz="4000" dirty="0" smtClean="0">
                  <a:solidFill>
                    <a:srgbClr val="0070C0"/>
                  </a:solidFill>
                </a:rPr>
                <a:t>{ a }</a:t>
              </a:r>
              <a:endParaRPr lang="en-US" sz="4000" dirty="0">
                <a:solidFill>
                  <a:srgbClr val="0070C0"/>
                </a:solidFill>
              </a:endParaRPr>
            </a:p>
          </p:txBody>
        </p:sp>
      </p:grpSp>
      <p:sp>
        <p:nvSpPr>
          <p:cNvPr id="7" name="Oval 6"/>
          <p:cNvSpPr/>
          <p:nvPr/>
        </p:nvSpPr>
        <p:spPr>
          <a:xfrm>
            <a:off x="7010400" y="4800600"/>
            <a:ext cx="1143000" cy="1066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P2</a:t>
            </a:r>
            <a:endParaRPr lang="en-US" sz="4000" dirty="0">
              <a:solidFill>
                <a:schemeClr val="tx1"/>
              </a:solidFill>
            </a:endParaRPr>
          </a:p>
        </p:txBody>
      </p:sp>
      <p:sp>
        <p:nvSpPr>
          <p:cNvPr id="8" name="TextBox 7"/>
          <p:cNvSpPr txBox="1"/>
          <p:nvPr/>
        </p:nvSpPr>
        <p:spPr>
          <a:xfrm>
            <a:off x="7086600" y="3505200"/>
            <a:ext cx="1066800" cy="707886"/>
          </a:xfrm>
          <a:prstGeom prst="rect">
            <a:avLst/>
          </a:prstGeom>
          <a:noFill/>
        </p:spPr>
        <p:txBody>
          <a:bodyPr wrap="square" rtlCol="0">
            <a:spAutoFit/>
          </a:bodyPr>
          <a:lstStyle/>
          <a:p>
            <a:pPr algn="ctr"/>
            <a:endParaRPr lang="en-US" sz="4000" dirty="0">
              <a:solidFill>
                <a:srgbClr val="0070C0"/>
              </a:solidFill>
            </a:endParaRPr>
          </a:p>
        </p:txBody>
      </p:sp>
      <p:grpSp>
        <p:nvGrpSpPr>
          <p:cNvPr id="18" name="Group 17"/>
          <p:cNvGrpSpPr/>
          <p:nvPr/>
        </p:nvGrpSpPr>
        <p:grpSpPr>
          <a:xfrm>
            <a:off x="7010400" y="4038600"/>
            <a:ext cx="1143000" cy="1828800"/>
            <a:chOff x="3962400" y="4267200"/>
            <a:chExt cx="1143000" cy="1828800"/>
          </a:xfrm>
        </p:grpSpPr>
        <p:sp>
          <p:nvSpPr>
            <p:cNvPr id="9" name="Oval 8"/>
            <p:cNvSpPr/>
            <p:nvPr/>
          </p:nvSpPr>
          <p:spPr>
            <a:xfrm>
              <a:off x="3962400" y="5029200"/>
              <a:ext cx="1143000" cy="1066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P3</a:t>
              </a:r>
              <a:endParaRPr lang="en-US" sz="4000" dirty="0">
                <a:solidFill>
                  <a:schemeClr val="tx1"/>
                </a:solidFill>
              </a:endParaRPr>
            </a:p>
          </p:txBody>
        </p:sp>
        <p:sp>
          <p:nvSpPr>
            <p:cNvPr id="10" name="TextBox 9"/>
            <p:cNvSpPr txBox="1"/>
            <p:nvPr/>
          </p:nvSpPr>
          <p:spPr>
            <a:xfrm>
              <a:off x="4038600" y="4267200"/>
              <a:ext cx="990600" cy="707886"/>
            </a:xfrm>
            <a:prstGeom prst="rect">
              <a:avLst/>
            </a:prstGeom>
            <a:noFill/>
          </p:spPr>
          <p:txBody>
            <a:bodyPr wrap="square" rtlCol="0">
              <a:spAutoFit/>
            </a:bodyPr>
            <a:lstStyle/>
            <a:p>
              <a:pPr algn="ctr"/>
              <a:r>
                <a:rPr lang="en-US" sz="4000" dirty="0" smtClean="0">
                  <a:solidFill>
                    <a:srgbClr val="0070C0"/>
                  </a:solidFill>
                </a:rPr>
                <a:t>{ }</a:t>
              </a:r>
              <a:endParaRPr lang="en-US" sz="4000" dirty="0">
                <a:solidFill>
                  <a:srgbClr val="0070C0"/>
                </a:solidFill>
              </a:endParaRPr>
            </a:p>
          </p:txBody>
        </p:sp>
      </p:grpSp>
      <p:sp>
        <p:nvSpPr>
          <p:cNvPr id="14" name="Rectangle 13"/>
          <p:cNvSpPr/>
          <p:nvPr/>
        </p:nvSpPr>
        <p:spPr>
          <a:xfrm>
            <a:off x="3276600" y="1828800"/>
            <a:ext cx="2667000" cy="1828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OS</a:t>
            </a:r>
            <a:endParaRPr lang="en-US" sz="4000" dirty="0">
              <a:solidFill>
                <a:schemeClr val="tx1"/>
              </a:solidFill>
            </a:endParaRPr>
          </a:p>
        </p:txBody>
      </p:sp>
      <p:cxnSp>
        <p:nvCxnSpPr>
          <p:cNvPr id="19" name="Straight Arrow Connector 18"/>
          <p:cNvCxnSpPr>
            <a:stCxn id="5" idx="7"/>
            <a:endCxn id="14" idx="1"/>
          </p:cNvCxnSpPr>
          <p:nvPr/>
        </p:nvCxnSpPr>
        <p:spPr>
          <a:xfrm rot="5400000" flipH="1" flipV="1">
            <a:off x="1552691" y="3309121"/>
            <a:ext cx="2289829" cy="1157989"/>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3"/>
            <a:endCxn id="9" idx="1"/>
          </p:cNvCxnSpPr>
          <p:nvPr/>
        </p:nvCxnSpPr>
        <p:spPr>
          <a:xfrm>
            <a:off x="5943600" y="2743200"/>
            <a:ext cx="1234189" cy="2213629"/>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429000"/>
            <a:ext cx="990600" cy="707886"/>
          </a:xfrm>
          <a:prstGeom prst="rect">
            <a:avLst/>
          </a:prstGeom>
          <a:noFill/>
        </p:spPr>
        <p:txBody>
          <a:bodyPr wrap="square" rtlCol="0">
            <a:spAutoFit/>
          </a:bodyPr>
          <a:lstStyle/>
          <a:p>
            <a:pPr algn="ctr"/>
            <a:r>
              <a:rPr lang="en-US" sz="4000" dirty="0" smtClean="0">
                <a:solidFill>
                  <a:srgbClr val="0070C0"/>
                </a:solidFill>
              </a:rPr>
              <a:t>{ a }</a:t>
            </a:r>
            <a:endParaRPr lang="en-US" sz="4000" dirty="0">
              <a:solidFill>
                <a:srgbClr val="0070C0"/>
              </a:solidFill>
            </a:endParaRPr>
          </a:p>
        </p:txBody>
      </p:sp>
      <p:sp>
        <p:nvSpPr>
          <p:cNvPr id="16" name="Slide Number Placeholder 15"/>
          <p:cNvSpPr>
            <a:spLocks noGrp="1"/>
          </p:cNvSpPr>
          <p:nvPr>
            <p:ph type="sldNum" sz="quarter" idx="12"/>
          </p:nvPr>
        </p:nvSpPr>
        <p:spPr/>
        <p:txBody>
          <a:bodyPr/>
          <a:lstStyle/>
          <a:p>
            <a:fld id="{73632D34-04EF-48A2-8115-8ECCB1F49248}" type="slidenum">
              <a:rPr lang="en-US" smtClean="0"/>
              <a:pPr/>
              <a:t>10</a:t>
            </a:fld>
            <a:endParaRPr lang="en-US"/>
          </a:p>
        </p:txBody>
      </p:sp>
      <p:sp>
        <p:nvSpPr>
          <p:cNvPr id="17" name="TextBox 16"/>
          <p:cNvSpPr txBox="1"/>
          <p:nvPr/>
        </p:nvSpPr>
        <p:spPr>
          <a:xfrm>
            <a:off x="5334000" y="1981200"/>
            <a:ext cx="1219200" cy="1569660"/>
          </a:xfrm>
          <a:prstGeom prst="rect">
            <a:avLst/>
          </a:prstGeom>
          <a:noFill/>
        </p:spPr>
        <p:txBody>
          <a:bodyPr wrap="square" rtlCol="0">
            <a:spAutoFit/>
          </a:bodyPr>
          <a:lstStyle/>
          <a:p>
            <a:r>
              <a:rPr lang="en-US" sz="9600" dirty="0" smtClean="0">
                <a:solidFill>
                  <a:srgbClr val="FF0000"/>
                </a:solidFill>
                <a:sym typeface="Wingdings 2"/>
              </a:rPr>
              <a:t></a:t>
            </a:r>
            <a:endParaRPr lang="en-US" sz="9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p:cBhvr>
                                        <p:cTn id="16" dur="500" fill="hold"/>
                                        <p:tgtEl>
                                          <p:spTgt spid="19"/>
                                        </p:tgtEl>
                                        <p:attrNameLst>
                                          <p:attrName>stroke.color</p:attrName>
                                        </p:attrNameLst>
                                      </p:cBhvr>
                                      <p:to>
                                        <a:srgbClr val="009900"/>
                                      </p:to>
                                    </p:animClr>
                                    <p:set>
                                      <p:cBhvr>
                                        <p:cTn id="17" dur="500" fill="hold"/>
                                        <p:tgtEl>
                                          <p:spTgt spid="19"/>
                                        </p:tgtEl>
                                        <p:attrNameLst>
                                          <p:attrName>stroke.on</p:attrName>
                                        </p:attrNameLst>
                                      </p:cBhvr>
                                      <p:to>
                                        <p:strVal val="true"/>
                                      </p:to>
                                    </p:se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7" presetClass="emph" presetSubtype="2" fill="hold" nodeType="withEffect">
                                  <p:stCondLst>
                                    <p:cond delay="0"/>
                                  </p:stCondLst>
                                  <p:childTnLst>
                                    <p:animClr clrSpc="rgb">
                                      <p:cBhvr>
                                        <p:cTn id="30" dur="500" fill="hold"/>
                                        <p:tgtEl>
                                          <p:spTgt spid="19"/>
                                        </p:tgtEl>
                                        <p:attrNameLst>
                                          <p:attrName>stroke.color</p:attrName>
                                        </p:attrNameLst>
                                      </p:cBhvr>
                                      <p:to>
                                        <a:schemeClr val="tx1"/>
                                      </p:to>
                                    </p:animClr>
                                    <p:set>
                                      <p:cBhvr>
                                        <p:cTn id="31" dur="500" fill="hold"/>
                                        <p:tgtEl>
                                          <p:spTgt spid="19"/>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5"/>
                                        </p:tgtEl>
                                      </p:cBhvr>
                                    </p:animEffect>
                                    <p:set>
                                      <p:cBhvr>
                                        <p:cTn id="36" dur="1" fill="hold">
                                          <p:stCondLst>
                                            <p:cond delay="499"/>
                                          </p:stCondLst>
                                        </p:cTn>
                                        <p:tgtEl>
                                          <p:spTgt spid="15"/>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971800"/>
            <a:ext cx="9144000" cy="1371600"/>
          </a:xfrm>
        </p:spPr>
        <p:txBody>
          <a:bodyPr>
            <a:noAutofit/>
          </a:bodyPr>
          <a:lstStyle/>
          <a:p>
            <a:pPr algn="ctr">
              <a:buNone/>
            </a:pPr>
            <a:r>
              <a:rPr lang="en-US" sz="6600" dirty="0" smtClean="0"/>
              <a:t>raise </a:t>
            </a:r>
            <a:r>
              <a:rPr lang="en-US" sz="6600" dirty="0" smtClean="0"/>
              <a:t>a label = </a:t>
            </a:r>
            <a:r>
              <a:rPr lang="en-US" sz="6600" dirty="0" smtClean="0"/>
              <a:t>read more</a:t>
            </a:r>
            <a:endParaRPr lang="en-US" sz="66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a Label to Read</a:t>
            </a:r>
            <a:endParaRPr lang="en-US" dirty="0"/>
          </a:p>
        </p:txBody>
      </p:sp>
      <p:sp>
        <p:nvSpPr>
          <p:cNvPr id="5" name="Oval 4"/>
          <p:cNvSpPr/>
          <p:nvPr/>
        </p:nvSpPr>
        <p:spPr>
          <a:xfrm>
            <a:off x="3886200" y="4038600"/>
            <a:ext cx="1143000" cy="1066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P2</a:t>
            </a:r>
            <a:endParaRPr lang="en-US" sz="4000" dirty="0">
              <a:solidFill>
                <a:schemeClr val="tx1"/>
              </a:solidFill>
            </a:endParaRPr>
          </a:p>
        </p:txBody>
      </p:sp>
      <p:sp>
        <p:nvSpPr>
          <p:cNvPr id="7" name="TextBox 6"/>
          <p:cNvSpPr txBox="1"/>
          <p:nvPr/>
        </p:nvSpPr>
        <p:spPr>
          <a:xfrm>
            <a:off x="4495800" y="1981200"/>
            <a:ext cx="990600" cy="1323439"/>
          </a:xfrm>
          <a:prstGeom prst="rect">
            <a:avLst/>
          </a:prstGeom>
          <a:noFill/>
        </p:spPr>
        <p:txBody>
          <a:bodyPr wrap="square" rtlCol="0">
            <a:spAutoFit/>
          </a:bodyPr>
          <a:lstStyle/>
          <a:p>
            <a:pPr algn="ctr"/>
            <a:r>
              <a:rPr lang="en-US" sz="4000" dirty="0" smtClean="0">
                <a:solidFill>
                  <a:srgbClr val="0070C0"/>
                </a:solidFill>
              </a:rPr>
              <a:t>+</a:t>
            </a:r>
          </a:p>
          <a:p>
            <a:pPr algn="ctr"/>
            <a:r>
              <a:rPr lang="en-US" sz="4000" dirty="0" smtClean="0">
                <a:solidFill>
                  <a:srgbClr val="0070C0"/>
                </a:solidFill>
              </a:rPr>
              <a:t>{ a }</a:t>
            </a:r>
            <a:endParaRPr lang="en-US" sz="4000" dirty="0">
              <a:solidFill>
                <a:srgbClr val="0070C0"/>
              </a:solidFill>
            </a:endParaRPr>
          </a:p>
        </p:txBody>
      </p:sp>
      <p:sp>
        <p:nvSpPr>
          <p:cNvPr id="8" name="TextBox 7"/>
          <p:cNvSpPr txBox="1"/>
          <p:nvPr/>
        </p:nvSpPr>
        <p:spPr>
          <a:xfrm>
            <a:off x="3581400" y="1981200"/>
            <a:ext cx="1066800" cy="1938992"/>
          </a:xfrm>
          <a:prstGeom prst="rect">
            <a:avLst/>
          </a:prstGeom>
          <a:noFill/>
        </p:spPr>
        <p:txBody>
          <a:bodyPr wrap="square" rtlCol="0">
            <a:spAutoFit/>
          </a:bodyPr>
          <a:lstStyle/>
          <a:p>
            <a:pPr algn="ctr"/>
            <a:r>
              <a:rPr lang="en-US" sz="4000" dirty="0" smtClean="0">
                <a:solidFill>
                  <a:srgbClr val="0070C0"/>
                </a:solidFill>
              </a:rPr>
              <a:t>Lab</a:t>
            </a:r>
          </a:p>
          <a:p>
            <a:pPr algn="ctr"/>
            <a:r>
              <a:rPr lang="en-US" sz="4000" dirty="0" smtClean="0">
                <a:solidFill>
                  <a:srgbClr val="0070C0"/>
                </a:solidFill>
              </a:rPr>
              <a:t>{ a }</a:t>
            </a:r>
          </a:p>
          <a:p>
            <a:pPr algn="ctr"/>
            <a:r>
              <a:rPr lang="en-US" sz="4000" dirty="0" smtClean="0">
                <a:solidFill>
                  <a:srgbClr val="0070C0"/>
                </a:solidFill>
              </a:rPr>
              <a:t>{ }</a:t>
            </a:r>
            <a:endParaRPr lang="en-US" sz="4000" dirty="0">
              <a:solidFill>
                <a:srgbClr val="0070C0"/>
              </a:solidFill>
            </a:endParaRPr>
          </a:p>
        </p:txBody>
      </p:sp>
      <p:sp>
        <p:nvSpPr>
          <p:cNvPr id="9" name="Oval 8"/>
          <p:cNvSpPr/>
          <p:nvPr/>
        </p:nvSpPr>
        <p:spPr>
          <a:xfrm>
            <a:off x="762000" y="4038600"/>
            <a:ext cx="1143000" cy="1066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P1</a:t>
            </a:r>
            <a:endParaRPr lang="en-US" sz="4000" dirty="0">
              <a:solidFill>
                <a:schemeClr val="tx1"/>
              </a:solidFill>
            </a:endParaRPr>
          </a:p>
        </p:txBody>
      </p:sp>
      <p:sp>
        <p:nvSpPr>
          <p:cNvPr id="10" name="TextBox 9"/>
          <p:cNvSpPr txBox="1"/>
          <p:nvPr/>
        </p:nvSpPr>
        <p:spPr>
          <a:xfrm>
            <a:off x="838200" y="1981200"/>
            <a:ext cx="1066800" cy="1323439"/>
          </a:xfrm>
          <a:prstGeom prst="rect">
            <a:avLst/>
          </a:prstGeom>
          <a:noFill/>
        </p:spPr>
        <p:txBody>
          <a:bodyPr wrap="square" rtlCol="0">
            <a:spAutoFit/>
          </a:bodyPr>
          <a:lstStyle/>
          <a:p>
            <a:pPr algn="ctr"/>
            <a:r>
              <a:rPr lang="en-US" sz="4000" dirty="0" smtClean="0">
                <a:solidFill>
                  <a:srgbClr val="0070C0"/>
                </a:solidFill>
              </a:rPr>
              <a:t>Lab</a:t>
            </a:r>
          </a:p>
          <a:p>
            <a:pPr algn="ctr"/>
            <a:r>
              <a:rPr lang="en-US" sz="4000" dirty="0" smtClean="0">
                <a:solidFill>
                  <a:srgbClr val="0070C0"/>
                </a:solidFill>
              </a:rPr>
              <a:t>{ a }</a:t>
            </a:r>
            <a:endParaRPr lang="en-US" sz="4000" dirty="0">
              <a:solidFill>
                <a:srgbClr val="0070C0"/>
              </a:solidFill>
            </a:endParaRPr>
          </a:p>
        </p:txBody>
      </p:sp>
      <p:cxnSp>
        <p:nvCxnSpPr>
          <p:cNvPr id="13" name="Straight Arrow Connector 12"/>
          <p:cNvCxnSpPr>
            <a:stCxn id="9" idx="6"/>
            <a:endCxn id="5" idx="2"/>
          </p:cNvCxnSpPr>
          <p:nvPr/>
        </p:nvCxnSpPr>
        <p:spPr>
          <a:xfrm>
            <a:off x="1905000" y="4572000"/>
            <a:ext cx="19812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3632D34-04EF-48A2-8115-8ECCB1F49248}" type="slidenum">
              <a:rPr lang="en-US" smtClean="0"/>
              <a:pPr/>
              <a:t>12</a:t>
            </a:fld>
            <a:endParaRPr lang="en-US"/>
          </a:p>
        </p:txBody>
      </p:sp>
      <p:sp>
        <p:nvSpPr>
          <p:cNvPr id="12" name="TextBox 11"/>
          <p:cNvSpPr txBox="1"/>
          <p:nvPr/>
        </p:nvSpPr>
        <p:spPr>
          <a:xfrm>
            <a:off x="3352800" y="5334000"/>
            <a:ext cx="2590800" cy="707886"/>
          </a:xfrm>
          <a:prstGeom prst="rect">
            <a:avLst/>
          </a:prstGeom>
          <a:noFill/>
        </p:spPr>
        <p:txBody>
          <a:bodyPr wrap="square" rtlCol="0">
            <a:spAutoFit/>
          </a:bodyPr>
          <a:lstStyle/>
          <a:p>
            <a:r>
              <a:rPr lang="en-US" sz="4000" dirty="0" err="1" smtClean="0">
                <a:solidFill>
                  <a:srgbClr val="0070C0"/>
                </a:solidFill>
              </a:rPr>
              <a:t>add_tag</a:t>
            </a:r>
            <a:r>
              <a:rPr lang="en-US" sz="4000" dirty="0" smtClean="0">
                <a:solidFill>
                  <a:srgbClr val="0070C0"/>
                </a:solidFill>
              </a:rPr>
              <a:t>(a);</a:t>
            </a:r>
            <a:endParaRPr lang="en-US" sz="40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par>
                                <p:cTn id="28" presetID="10" presetClass="exit" presetSubtype="0" fill="hold" nodeType="withEffect">
                                  <p:stCondLst>
                                    <p:cond delay="0"/>
                                  </p:stCondLst>
                                  <p:childTnLst>
                                    <p:animEffect transition="out" filter="fade">
                                      <p:cBhvr>
                                        <p:cTn id="29" dur="500"/>
                                        <p:tgtEl>
                                          <p:spTgt spid="8">
                                            <p:txEl>
                                              <p:pRg st="2" end="2"/>
                                            </p:txEl>
                                          </p:spTgt>
                                        </p:tgtEl>
                                      </p:cBhvr>
                                    </p:animEffect>
                                    <p:set>
                                      <p:cBhvr>
                                        <p:cTn id="30" dur="1" fill="hold">
                                          <p:stCondLst>
                                            <p:cond delay="499"/>
                                          </p:stCondLst>
                                        </p:cTn>
                                        <p:tgtEl>
                                          <p:spTgt spid="8">
                                            <p:txEl>
                                              <p:pRg st="2" end="2"/>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p:cBhvr>
                                        <p:cTn id="34" dur="500" fill="hold"/>
                                        <p:tgtEl>
                                          <p:spTgt spid="13"/>
                                        </p:tgtEl>
                                        <p:attrNameLst>
                                          <p:attrName>stroke.color</p:attrName>
                                        </p:attrNameLst>
                                      </p:cBhvr>
                                      <p:to>
                                        <a:srgbClr val="009900"/>
                                      </p:to>
                                    </p:animClr>
                                    <p:set>
                                      <p:cBhvr>
                                        <p:cTn id="35" dur="500" fill="hold"/>
                                        <p:tgtEl>
                                          <p:spTgt spid="13"/>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971800"/>
            <a:ext cx="9144000" cy="838200"/>
          </a:xfrm>
        </p:spPr>
        <p:txBody>
          <a:bodyPr>
            <a:noAutofit/>
          </a:bodyPr>
          <a:lstStyle/>
          <a:p>
            <a:pPr algn="ctr">
              <a:buNone/>
            </a:pPr>
            <a:r>
              <a:rPr lang="en-US" sz="7200" dirty="0" smtClean="0"/>
              <a:t>lower </a:t>
            </a:r>
            <a:r>
              <a:rPr lang="en-US" sz="7200" dirty="0" smtClean="0"/>
              <a:t>label = </a:t>
            </a:r>
            <a:r>
              <a:rPr lang="en-US" sz="7200" dirty="0" smtClean="0"/>
              <a:t>declassify</a:t>
            </a:r>
            <a:endParaRPr lang="en-US" sz="72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Lowering a Label to Declassify</a:t>
            </a:r>
            <a:endParaRPr lang="en-US" dirty="0"/>
          </a:p>
        </p:txBody>
      </p:sp>
      <p:sp>
        <p:nvSpPr>
          <p:cNvPr id="5" name="Oval 4"/>
          <p:cNvSpPr/>
          <p:nvPr/>
        </p:nvSpPr>
        <p:spPr>
          <a:xfrm>
            <a:off x="3886200" y="4038600"/>
            <a:ext cx="1143000" cy="1066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P1</a:t>
            </a:r>
            <a:endParaRPr lang="en-US" sz="4000" dirty="0">
              <a:solidFill>
                <a:schemeClr val="tx1"/>
              </a:solidFill>
            </a:endParaRPr>
          </a:p>
        </p:txBody>
      </p:sp>
      <p:sp>
        <p:nvSpPr>
          <p:cNvPr id="7" name="TextBox 6"/>
          <p:cNvSpPr txBox="1"/>
          <p:nvPr/>
        </p:nvSpPr>
        <p:spPr>
          <a:xfrm>
            <a:off x="3962400" y="1981200"/>
            <a:ext cx="990600" cy="1323439"/>
          </a:xfrm>
          <a:prstGeom prst="rect">
            <a:avLst/>
          </a:prstGeom>
          <a:noFill/>
        </p:spPr>
        <p:txBody>
          <a:bodyPr wrap="square" rtlCol="0">
            <a:spAutoFit/>
          </a:bodyPr>
          <a:lstStyle/>
          <a:p>
            <a:pPr algn="ctr"/>
            <a:r>
              <a:rPr lang="en-US" sz="4000" dirty="0" smtClean="0">
                <a:solidFill>
                  <a:srgbClr val="0070C0"/>
                </a:solidFill>
              </a:rPr>
              <a:t>+</a:t>
            </a:r>
          </a:p>
          <a:p>
            <a:pPr algn="ctr"/>
            <a:r>
              <a:rPr lang="en-US" sz="4000" dirty="0" smtClean="0">
                <a:solidFill>
                  <a:srgbClr val="0070C0"/>
                </a:solidFill>
              </a:rPr>
              <a:t>{ a }</a:t>
            </a:r>
            <a:endParaRPr lang="en-US" sz="4000" dirty="0">
              <a:solidFill>
                <a:srgbClr val="0070C0"/>
              </a:solidFill>
            </a:endParaRPr>
          </a:p>
        </p:txBody>
      </p:sp>
      <p:sp>
        <p:nvSpPr>
          <p:cNvPr id="8" name="TextBox 7"/>
          <p:cNvSpPr txBox="1"/>
          <p:nvPr/>
        </p:nvSpPr>
        <p:spPr>
          <a:xfrm>
            <a:off x="3048000" y="1981200"/>
            <a:ext cx="1066800" cy="1938992"/>
          </a:xfrm>
          <a:prstGeom prst="rect">
            <a:avLst/>
          </a:prstGeom>
          <a:noFill/>
        </p:spPr>
        <p:txBody>
          <a:bodyPr wrap="square" rtlCol="0">
            <a:spAutoFit/>
          </a:bodyPr>
          <a:lstStyle/>
          <a:p>
            <a:pPr algn="ctr"/>
            <a:r>
              <a:rPr lang="en-US" sz="4000" dirty="0" smtClean="0">
                <a:solidFill>
                  <a:srgbClr val="0070C0"/>
                </a:solidFill>
              </a:rPr>
              <a:t>Lab</a:t>
            </a:r>
          </a:p>
          <a:p>
            <a:pPr algn="ctr"/>
            <a:r>
              <a:rPr lang="en-US" sz="4000" dirty="0" smtClean="0">
                <a:solidFill>
                  <a:srgbClr val="0070C0"/>
                </a:solidFill>
              </a:rPr>
              <a:t>{ a }</a:t>
            </a:r>
          </a:p>
          <a:p>
            <a:pPr algn="ctr"/>
            <a:r>
              <a:rPr lang="en-US" sz="4000" dirty="0" smtClean="0">
                <a:solidFill>
                  <a:srgbClr val="0070C0"/>
                </a:solidFill>
              </a:rPr>
              <a:t>{ }</a:t>
            </a:r>
            <a:endParaRPr lang="en-US" sz="4000" dirty="0">
              <a:solidFill>
                <a:srgbClr val="0070C0"/>
              </a:solidFill>
            </a:endParaRPr>
          </a:p>
        </p:txBody>
      </p:sp>
      <p:sp>
        <p:nvSpPr>
          <p:cNvPr id="9" name="Oval 8"/>
          <p:cNvSpPr/>
          <p:nvPr/>
        </p:nvSpPr>
        <p:spPr>
          <a:xfrm>
            <a:off x="762000" y="4038600"/>
            <a:ext cx="1143000" cy="1066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P2</a:t>
            </a:r>
            <a:endParaRPr lang="en-US" sz="4000" dirty="0">
              <a:solidFill>
                <a:schemeClr val="tx1"/>
              </a:solidFill>
            </a:endParaRPr>
          </a:p>
        </p:txBody>
      </p:sp>
      <p:sp>
        <p:nvSpPr>
          <p:cNvPr id="10" name="TextBox 9"/>
          <p:cNvSpPr txBox="1"/>
          <p:nvPr/>
        </p:nvSpPr>
        <p:spPr>
          <a:xfrm>
            <a:off x="838200" y="1981200"/>
            <a:ext cx="1066800" cy="1323439"/>
          </a:xfrm>
          <a:prstGeom prst="rect">
            <a:avLst/>
          </a:prstGeom>
          <a:noFill/>
        </p:spPr>
        <p:txBody>
          <a:bodyPr wrap="square" rtlCol="0">
            <a:spAutoFit/>
          </a:bodyPr>
          <a:lstStyle/>
          <a:p>
            <a:pPr algn="ctr"/>
            <a:r>
              <a:rPr lang="en-US" sz="4000" dirty="0" smtClean="0">
                <a:solidFill>
                  <a:srgbClr val="0070C0"/>
                </a:solidFill>
              </a:rPr>
              <a:t>Lab</a:t>
            </a:r>
          </a:p>
          <a:p>
            <a:pPr algn="ctr"/>
            <a:r>
              <a:rPr lang="en-US" sz="4000" dirty="0" smtClean="0">
                <a:solidFill>
                  <a:srgbClr val="0070C0"/>
                </a:solidFill>
              </a:rPr>
              <a:t>{ a }</a:t>
            </a:r>
            <a:endParaRPr lang="en-US" sz="4000" dirty="0">
              <a:solidFill>
                <a:srgbClr val="0070C0"/>
              </a:solidFill>
            </a:endParaRPr>
          </a:p>
        </p:txBody>
      </p:sp>
      <p:cxnSp>
        <p:nvCxnSpPr>
          <p:cNvPr id="13" name="Straight Arrow Connector 12"/>
          <p:cNvCxnSpPr>
            <a:stCxn id="9" idx="6"/>
            <a:endCxn id="5" idx="2"/>
          </p:cNvCxnSpPr>
          <p:nvPr/>
        </p:nvCxnSpPr>
        <p:spPr>
          <a:xfrm>
            <a:off x="1905000" y="4572000"/>
            <a:ext cx="1981200" cy="1588"/>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a:endCxn id="14" idx="1"/>
          </p:cNvCxnSpPr>
          <p:nvPr/>
        </p:nvCxnSpPr>
        <p:spPr>
          <a:xfrm>
            <a:off x="5029200" y="4572000"/>
            <a:ext cx="16764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86600" y="1981200"/>
            <a:ext cx="1066800" cy="1938992"/>
          </a:xfrm>
          <a:prstGeom prst="rect">
            <a:avLst/>
          </a:prstGeom>
          <a:noFill/>
        </p:spPr>
        <p:txBody>
          <a:bodyPr wrap="square" rtlCol="0">
            <a:spAutoFit/>
          </a:bodyPr>
          <a:lstStyle/>
          <a:p>
            <a:pPr algn="ctr"/>
            <a:r>
              <a:rPr lang="en-US" sz="4000" dirty="0" smtClean="0">
                <a:solidFill>
                  <a:srgbClr val="0070C0"/>
                </a:solidFill>
              </a:rPr>
              <a:t>Lab</a:t>
            </a:r>
          </a:p>
          <a:p>
            <a:pPr algn="ctr"/>
            <a:endParaRPr lang="en-US" sz="4000" dirty="0" smtClean="0">
              <a:solidFill>
                <a:srgbClr val="0070C0"/>
              </a:solidFill>
            </a:endParaRPr>
          </a:p>
          <a:p>
            <a:pPr algn="ctr"/>
            <a:r>
              <a:rPr lang="en-US" sz="4000" dirty="0" smtClean="0">
                <a:solidFill>
                  <a:srgbClr val="0070C0"/>
                </a:solidFill>
              </a:rPr>
              <a:t>{ }</a:t>
            </a:r>
            <a:endParaRPr lang="en-US" sz="4000" dirty="0">
              <a:solidFill>
                <a:srgbClr val="0070C0"/>
              </a:solidFill>
            </a:endParaRPr>
          </a:p>
        </p:txBody>
      </p:sp>
      <p:sp>
        <p:nvSpPr>
          <p:cNvPr id="19" name="TextBox 18"/>
          <p:cNvSpPr txBox="1"/>
          <p:nvPr/>
        </p:nvSpPr>
        <p:spPr>
          <a:xfrm>
            <a:off x="4876800" y="1981200"/>
            <a:ext cx="990600" cy="1323439"/>
          </a:xfrm>
          <a:prstGeom prst="rect">
            <a:avLst/>
          </a:prstGeom>
          <a:noFill/>
        </p:spPr>
        <p:txBody>
          <a:bodyPr wrap="square" rtlCol="0">
            <a:spAutoFit/>
          </a:bodyPr>
          <a:lstStyle/>
          <a:p>
            <a:pPr algn="ctr"/>
            <a:r>
              <a:rPr lang="en-US" sz="4000" dirty="0" smtClean="0">
                <a:solidFill>
                  <a:srgbClr val="0070C0"/>
                </a:solidFill>
              </a:rPr>
              <a:t>-</a:t>
            </a:r>
          </a:p>
          <a:p>
            <a:pPr algn="ctr"/>
            <a:r>
              <a:rPr lang="en-US" sz="4000" dirty="0" smtClean="0">
                <a:solidFill>
                  <a:srgbClr val="0070C0"/>
                </a:solidFill>
              </a:rPr>
              <a:t>{ a }</a:t>
            </a:r>
            <a:endParaRPr lang="en-US" sz="4000" dirty="0">
              <a:solidFill>
                <a:srgbClr val="0070C0"/>
              </a:solidFill>
            </a:endParaRPr>
          </a:p>
        </p:txBody>
      </p:sp>
      <p:sp>
        <p:nvSpPr>
          <p:cNvPr id="14" name="Rounded Rectangle 13"/>
          <p:cNvSpPr/>
          <p:nvPr/>
        </p:nvSpPr>
        <p:spPr>
          <a:xfrm>
            <a:off x="6705600" y="4114800"/>
            <a:ext cx="2057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Network</a:t>
            </a:r>
            <a:endParaRPr lang="en-US" sz="4000" dirty="0">
              <a:solidFill>
                <a:schemeClr val="tx1"/>
              </a:solidFill>
            </a:endParaRPr>
          </a:p>
        </p:txBody>
      </p:sp>
      <p:sp>
        <p:nvSpPr>
          <p:cNvPr id="15" name="Slide Number Placeholder 14"/>
          <p:cNvSpPr>
            <a:spLocks noGrp="1"/>
          </p:cNvSpPr>
          <p:nvPr>
            <p:ph type="sldNum" sz="quarter" idx="12"/>
          </p:nvPr>
        </p:nvSpPr>
        <p:spPr/>
        <p:txBody>
          <a:bodyPr/>
          <a:lstStyle/>
          <a:p>
            <a:fld id="{73632D34-04EF-48A2-8115-8ECCB1F49248}" type="slidenum">
              <a:rPr lang="en-US" smtClean="0"/>
              <a:pPr/>
              <a:t>14</a:t>
            </a:fld>
            <a:endParaRPr lang="en-US"/>
          </a:p>
        </p:txBody>
      </p:sp>
      <p:sp>
        <p:nvSpPr>
          <p:cNvPr id="16" name="TextBox 15"/>
          <p:cNvSpPr txBox="1"/>
          <p:nvPr/>
        </p:nvSpPr>
        <p:spPr>
          <a:xfrm>
            <a:off x="2895600" y="5334000"/>
            <a:ext cx="3352800" cy="707886"/>
          </a:xfrm>
          <a:prstGeom prst="rect">
            <a:avLst/>
          </a:prstGeom>
          <a:noFill/>
        </p:spPr>
        <p:txBody>
          <a:bodyPr wrap="square" rtlCol="0">
            <a:spAutoFit/>
          </a:bodyPr>
          <a:lstStyle/>
          <a:p>
            <a:r>
              <a:rPr lang="en-US" sz="4000" dirty="0" err="1" smtClean="0">
                <a:solidFill>
                  <a:srgbClr val="0070C0"/>
                </a:solidFill>
              </a:rPr>
              <a:t>remove_tag</a:t>
            </a:r>
            <a:r>
              <a:rPr lang="en-US" sz="4000" dirty="0" smtClean="0">
                <a:solidFill>
                  <a:srgbClr val="0070C0"/>
                </a:solidFill>
              </a:rPr>
              <a:t>(a);</a:t>
            </a:r>
            <a:endParaRPr lang="en-US" sz="40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500"/>
                                        <p:tgtEl>
                                          <p:spTgt spid="8">
                                            <p:txEl>
                                              <p:pRg st="2" end="2"/>
                                            </p:txEl>
                                          </p:spTgt>
                                        </p:tgtEl>
                                      </p:cBhvr>
                                    </p:animEffect>
                                  </p:childTnLst>
                                </p:cTn>
                              </p:par>
                              <p:par>
                                <p:cTn id="33" presetID="10" presetClass="exit" presetSubtype="0" fill="hold" nodeType="withEffect">
                                  <p:stCondLst>
                                    <p:cond delay="0"/>
                                  </p:stCondLst>
                                  <p:childTnLst>
                                    <p:animEffect transition="out" filter="fade">
                                      <p:cBhvr>
                                        <p:cTn id="34" dur="500"/>
                                        <p:tgtEl>
                                          <p:spTgt spid="8">
                                            <p:txEl>
                                              <p:pRg st="1" end="1"/>
                                            </p:txEl>
                                          </p:spTgt>
                                        </p:tgtEl>
                                      </p:cBhvr>
                                    </p:animEffect>
                                    <p:set>
                                      <p:cBhvr>
                                        <p:cTn id="35" dur="1" fill="hold">
                                          <p:stCondLst>
                                            <p:cond delay="499"/>
                                          </p:stCondLst>
                                        </p:cTn>
                                        <p:tgtEl>
                                          <p:spTgt spid="8">
                                            <p:txEl>
                                              <p:pRg st="1" end="1"/>
                                            </p:txEl>
                                          </p:spTgt>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p:cBhvr>
                                        <p:cTn id="39" dur="500" fill="hold"/>
                                        <p:tgtEl>
                                          <p:spTgt spid="12"/>
                                        </p:tgtEl>
                                        <p:attrNameLst>
                                          <p:attrName>stroke.color</p:attrName>
                                        </p:attrNameLst>
                                      </p:cBhvr>
                                      <p:to>
                                        <a:srgbClr val="009900"/>
                                      </p:to>
                                    </p:animClr>
                                    <p:set>
                                      <p:cBhvr>
                                        <p:cTn id="40" dur="500" fill="hold"/>
                                        <p:tgtEl>
                                          <p:spTgt spid="12"/>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Challenge of Instrumentation</a:t>
            </a:r>
            <a:endParaRPr lang="en-US" dirty="0"/>
          </a:p>
        </p:txBody>
      </p:sp>
      <p:sp>
        <p:nvSpPr>
          <p:cNvPr id="3" name="Content Placeholder 2"/>
          <p:cNvSpPr>
            <a:spLocks noGrp="1"/>
          </p:cNvSpPr>
          <p:nvPr>
            <p:ph idx="1"/>
          </p:nvPr>
        </p:nvSpPr>
        <p:spPr>
          <a:xfrm>
            <a:off x="533400" y="2209800"/>
            <a:ext cx="8229600" cy="3124200"/>
          </a:xfrm>
        </p:spPr>
        <p:txBody>
          <a:bodyPr>
            <a:noAutofit/>
          </a:bodyPr>
          <a:lstStyle/>
          <a:p>
            <a:r>
              <a:rPr lang="en-US" sz="4000" dirty="0" smtClean="0"/>
              <a:t>DIFC mechanics</a:t>
            </a:r>
          </a:p>
          <a:p>
            <a:endParaRPr lang="en-US" sz="4000" dirty="0" smtClean="0"/>
          </a:p>
          <a:p>
            <a:r>
              <a:rPr lang="en-US" sz="4000" dirty="0" err="1" smtClean="0"/>
              <a:t>Instrumenting</a:t>
            </a:r>
            <a:r>
              <a:rPr lang="en-US" sz="4000" dirty="0" smtClean="0"/>
              <a:t> </a:t>
            </a:r>
            <a:r>
              <a:rPr lang="en-US" sz="4000" dirty="0" smtClean="0"/>
              <a:t>a server</a:t>
            </a: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2" end="2"/>
                                            </p:txEl>
                                          </p:spTgt>
                                        </p:tgtEl>
                                        <p:attrNameLst>
                                          <p:attrName>style.opacity</p:attrName>
                                        </p:attrNameLst>
                                      </p:cBhvr>
                                      <p:to>
                                        <p:strVal val="0.25"/>
                                      </p:to>
                                    </p:set>
                                    <p:animEffect filter="image" prLst="opacity: 0.25">
                                      <p:cBhvr rctx="IE">
                                        <p:cTn id="7" dur="indefinite"/>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3">
                                            <p:txEl>
                                              <p:pRg st="0" end="0"/>
                                            </p:txEl>
                                          </p:spTgt>
                                        </p:tgtEl>
                                        <p:attrNameLst>
                                          <p:attrName>style.opacity</p:attrName>
                                        </p:attrNameLst>
                                      </p:cBhvr>
                                      <p:to>
                                        <p:strVal val="0.25"/>
                                      </p:to>
                                    </p:set>
                                    <p:animEffect filter="image" prLst="opacity: 0.25">
                                      <p:cBhvr rctx="IE">
                                        <p:cTn id="12" dur="indefinite"/>
                                        <p:tgtEl>
                                          <p:spTgt spid="3">
                                            <p:txEl>
                                              <p:pRg st="0" end="0"/>
                                            </p:txEl>
                                          </p:spTgt>
                                        </p:tgtEl>
                                      </p:cBhvr>
                                    </p:animEffect>
                                  </p:childTnLst>
                                </p:cTn>
                              </p:par>
                              <p:par>
                                <p:cTn id="13" presetID="9" presetClass="emph" presetSubtype="0" nodeType="withEffect">
                                  <p:stCondLst>
                                    <p:cond delay="0"/>
                                  </p:stCondLst>
                                  <p:childTnLst>
                                    <p:set>
                                      <p:cBhvr rctx="PPT">
                                        <p:cTn id="14" dur="indefinite"/>
                                        <p:tgtEl>
                                          <p:spTgt spid="3">
                                            <p:txEl>
                                              <p:pRg st="2" end="2"/>
                                            </p:txEl>
                                          </p:spTgt>
                                        </p:tgtEl>
                                        <p:attrNameLst>
                                          <p:attrName>style.opacity</p:attrName>
                                        </p:attrNameLst>
                                      </p:cBhvr>
                                      <p:to>
                                        <p:strVal val="1"/>
                                      </p:to>
                                    </p:set>
                                    <p:animEffect filter="image" prLst="opacity: 1">
                                      <p:cBhvr rctx="IE">
                                        <p:cTn id="15"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352800" y="5029200"/>
            <a:ext cx="2819400" cy="1371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err="1" smtClean="0">
                <a:solidFill>
                  <a:schemeClr val="tx1"/>
                </a:solidFill>
              </a:rPr>
              <a:t>Spawner</a:t>
            </a:r>
            <a:endParaRPr lang="en-US" sz="4000" dirty="0">
              <a:solidFill>
                <a:schemeClr val="tx1"/>
              </a:solidFill>
            </a:endParaRPr>
          </a:p>
        </p:txBody>
      </p:sp>
      <p:cxnSp>
        <p:nvCxnSpPr>
          <p:cNvPr id="12" name="Straight Arrow Connector 11"/>
          <p:cNvCxnSpPr>
            <a:stCxn id="139" idx="2"/>
            <a:endCxn id="8" idx="1"/>
          </p:cNvCxnSpPr>
          <p:nvPr/>
        </p:nvCxnSpPr>
        <p:spPr>
          <a:xfrm rot="16200000" flipH="1">
            <a:off x="2372963" y="3837337"/>
            <a:ext cx="962866" cy="1822592"/>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324600" y="3200400"/>
            <a:ext cx="2514600" cy="1143000"/>
          </a:xfrm>
          <a:prstGeom prst="ellipse">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Worker</a:t>
            </a:r>
            <a:endParaRPr lang="en-US" sz="4000" dirty="0">
              <a:solidFill>
                <a:schemeClr val="tx1"/>
              </a:solidFill>
            </a:endParaRPr>
          </a:p>
        </p:txBody>
      </p:sp>
      <p:sp>
        <p:nvSpPr>
          <p:cNvPr id="27" name="TextBox 26"/>
          <p:cNvSpPr txBox="1"/>
          <p:nvPr/>
        </p:nvSpPr>
        <p:spPr>
          <a:xfrm>
            <a:off x="6705600" y="1905000"/>
            <a:ext cx="1066800" cy="1323439"/>
          </a:xfrm>
          <a:prstGeom prst="rect">
            <a:avLst/>
          </a:prstGeom>
          <a:noFill/>
        </p:spPr>
        <p:txBody>
          <a:bodyPr wrap="square" rtlCol="0">
            <a:spAutoFit/>
          </a:bodyPr>
          <a:lstStyle/>
          <a:p>
            <a:pPr algn="ctr"/>
            <a:r>
              <a:rPr lang="en-US" sz="4000" dirty="0" smtClean="0">
                <a:solidFill>
                  <a:srgbClr val="0070C0"/>
                </a:solidFill>
              </a:rPr>
              <a:t>Lab</a:t>
            </a:r>
          </a:p>
          <a:p>
            <a:pPr algn="ctr"/>
            <a:r>
              <a:rPr lang="en-US" sz="4000" dirty="0" smtClean="0">
                <a:solidFill>
                  <a:srgbClr val="0070C0"/>
                </a:solidFill>
              </a:rPr>
              <a:t>{ a }</a:t>
            </a:r>
            <a:endParaRPr lang="en-US" sz="4000" dirty="0">
              <a:solidFill>
                <a:srgbClr val="0070C0"/>
              </a:solidFill>
            </a:endParaRPr>
          </a:p>
        </p:txBody>
      </p:sp>
      <p:sp>
        <p:nvSpPr>
          <p:cNvPr id="29" name="TextBox 28"/>
          <p:cNvSpPr txBox="1"/>
          <p:nvPr/>
        </p:nvSpPr>
        <p:spPr>
          <a:xfrm>
            <a:off x="7467600" y="1905000"/>
            <a:ext cx="990600" cy="1323439"/>
          </a:xfrm>
          <a:prstGeom prst="rect">
            <a:avLst/>
          </a:prstGeom>
          <a:noFill/>
        </p:spPr>
        <p:txBody>
          <a:bodyPr wrap="square" rtlCol="0">
            <a:spAutoFit/>
          </a:bodyPr>
          <a:lstStyle/>
          <a:p>
            <a:pPr algn="ctr"/>
            <a:r>
              <a:rPr lang="en-US" sz="4000" dirty="0" smtClean="0">
                <a:solidFill>
                  <a:srgbClr val="0070C0"/>
                </a:solidFill>
              </a:rPr>
              <a:t>-</a:t>
            </a:r>
          </a:p>
          <a:p>
            <a:pPr algn="ctr"/>
            <a:r>
              <a:rPr lang="en-US" sz="4000" dirty="0" smtClean="0">
                <a:solidFill>
                  <a:srgbClr val="0070C0"/>
                </a:solidFill>
              </a:rPr>
              <a:t>{ }</a:t>
            </a:r>
            <a:endParaRPr lang="en-US" sz="4000" dirty="0">
              <a:solidFill>
                <a:srgbClr val="0070C0"/>
              </a:solidFill>
            </a:endParaRPr>
          </a:p>
        </p:txBody>
      </p:sp>
      <p:sp>
        <p:nvSpPr>
          <p:cNvPr id="33" name="Oval 32"/>
          <p:cNvSpPr/>
          <p:nvPr/>
        </p:nvSpPr>
        <p:spPr>
          <a:xfrm>
            <a:off x="3810000" y="1447800"/>
            <a:ext cx="1905000" cy="1143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Proxy</a:t>
            </a:r>
            <a:endParaRPr lang="en-US" sz="4000" dirty="0">
              <a:solidFill>
                <a:schemeClr val="tx1"/>
              </a:solidFill>
            </a:endParaRPr>
          </a:p>
        </p:txBody>
      </p:sp>
      <p:sp>
        <p:nvSpPr>
          <p:cNvPr id="36" name="TextBox 35"/>
          <p:cNvSpPr txBox="1"/>
          <p:nvPr/>
        </p:nvSpPr>
        <p:spPr>
          <a:xfrm>
            <a:off x="3810000" y="0"/>
            <a:ext cx="990600" cy="1323439"/>
          </a:xfrm>
          <a:prstGeom prst="rect">
            <a:avLst/>
          </a:prstGeom>
          <a:noFill/>
        </p:spPr>
        <p:txBody>
          <a:bodyPr wrap="square" rtlCol="0">
            <a:spAutoFit/>
          </a:bodyPr>
          <a:lstStyle/>
          <a:p>
            <a:pPr algn="ctr"/>
            <a:r>
              <a:rPr lang="en-US" sz="4000" dirty="0" smtClean="0">
                <a:solidFill>
                  <a:srgbClr val="0070C0"/>
                </a:solidFill>
              </a:rPr>
              <a:t>+</a:t>
            </a:r>
          </a:p>
          <a:p>
            <a:pPr algn="ctr"/>
            <a:r>
              <a:rPr lang="en-US" sz="4000" dirty="0" smtClean="0">
                <a:solidFill>
                  <a:srgbClr val="0070C0"/>
                </a:solidFill>
              </a:rPr>
              <a:t>{ a }</a:t>
            </a:r>
            <a:endParaRPr lang="en-US" sz="4000" dirty="0">
              <a:solidFill>
                <a:srgbClr val="0070C0"/>
              </a:solidFill>
            </a:endParaRPr>
          </a:p>
        </p:txBody>
      </p:sp>
      <p:sp>
        <p:nvSpPr>
          <p:cNvPr id="37" name="TextBox 36"/>
          <p:cNvSpPr txBox="1"/>
          <p:nvPr/>
        </p:nvSpPr>
        <p:spPr>
          <a:xfrm>
            <a:off x="4724400" y="0"/>
            <a:ext cx="990600" cy="1323439"/>
          </a:xfrm>
          <a:prstGeom prst="rect">
            <a:avLst/>
          </a:prstGeom>
          <a:noFill/>
        </p:spPr>
        <p:txBody>
          <a:bodyPr wrap="square" rtlCol="0">
            <a:spAutoFit/>
          </a:bodyPr>
          <a:lstStyle/>
          <a:p>
            <a:pPr algn="ctr"/>
            <a:r>
              <a:rPr lang="en-US" sz="4000" dirty="0" smtClean="0">
                <a:solidFill>
                  <a:srgbClr val="0070C0"/>
                </a:solidFill>
              </a:rPr>
              <a:t>-</a:t>
            </a:r>
          </a:p>
          <a:p>
            <a:pPr algn="ctr"/>
            <a:r>
              <a:rPr lang="en-US" sz="4000" dirty="0" smtClean="0">
                <a:solidFill>
                  <a:srgbClr val="0070C0"/>
                </a:solidFill>
              </a:rPr>
              <a:t>{ a }</a:t>
            </a:r>
            <a:endParaRPr lang="en-US" sz="4000" dirty="0">
              <a:solidFill>
                <a:srgbClr val="0070C0"/>
              </a:solidFill>
            </a:endParaRPr>
          </a:p>
        </p:txBody>
      </p:sp>
      <p:sp>
        <p:nvSpPr>
          <p:cNvPr id="56" name="TextBox 55"/>
          <p:cNvSpPr txBox="1"/>
          <p:nvPr/>
        </p:nvSpPr>
        <p:spPr>
          <a:xfrm>
            <a:off x="1143000" y="1905000"/>
            <a:ext cx="1066800" cy="1323439"/>
          </a:xfrm>
          <a:prstGeom prst="rect">
            <a:avLst/>
          </a:prstGeom>
          <a:noFill/>
        </p:spPr>
        <p:txBody>
          <a:bodyPr wrap="square" rtlCol="0">
            <a:spAutoFit/>
          </a:bodyPr>
          <a:lstStyle/>
          <a:p>
            <a:pPr algn="ctr"/>
            <a:r>
              <a:rPr lang="en-US" sz="4000" dirty="0" smtClean="0">
                <a:solidFill>
                  <a:srgbClr val="0070C0"/>
                </a:solidFill>
              </a:rPr>
              <a:t>Lab</a:t>
            </a:r>
          </a:p>
          <a:p>
            <a:pPr algn="ctr"/>
            <a:r>
              <a:rPr lang="en-US" sz="4000" dirty="0" smtClean="0">
                <a:solidFill>
                  <a:srgbClr val="0070C0"/>
                </a:solidFill>
              </a:rPr>
              <a:t>{ }</a:t>
            </a:r>
            <a:endParaRPr lang="en-US" sz="4000" dirty="0">
              <a:solidFill>
                <a:srgbClr val="0070C0"/>
              </a:solidFill>
            </a:endParaRPr>
          </a:p>
        </p:txBody>
      </p:sp>
      <p:cxnSp>
        <p:nvCxnSpPr>
          <p:cNvPr id="57" name="Curved Connector 56"/>
          <p:cNvCxnSpPr>
            <a:endCxn id="33" idx="3"/>
          </p:cNvCxnSpPr>
          <p:nvPr/>
        </p:nvCxnSpPr>
        <p:spPr>
          <a:xfrm rot="5400000" flipH="1" flipV="1">
            <a:off x="3046879" y="2401886"/>
            <a:ext cx="1020576" cy="1063628"/>
          </a:xfrm>
          <a:prstGeom prst="curvedConnector3">
            <a:avLst>
              <a:gd name="adj1" fmla="val -4067"/>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33" idx="3"/>
          </p:cNvCxnSpPr>
          <p:nvPr/>
        </p:nvCxnSpPr>
        <p:spPr>
          <a:xfrm rot="5400000">
            <a:off x="3046879" y="2401886"/>
            <a:ext cx="1020576" cy="1063628"/>
          </a:xfrm>
          <a:prstGeom prst="curvedConnector3">
            <a:avLst>
              <a:gd name="adj1" fmla="val -5612"/>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31" idx="1"/>
            <a:endCxn id="33" idx="5"/>
          </p:cNvCxnSpPr>
          <p:nvPr/>
        </p:nvCxnSpPr>
        <p:spPr>
          <a:xfrm rot="16200000" flipV="1">
            <a:off x="5592249" y="2267182"/>
            <a:ext cx="944376" cy="1256836"/>
          </a:xfrm>
          <a:prstGeom prst="curvedConnector3">
            <a:avLst>
              <a:gd name="adj1" fmla="val -342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33" idx="5"/>
            <a:endCxn id="31" idx="1"/>
          </p:cNvCxnSpPr>
          <p:nvPr/>
        </p:nvCxnSpPr>
        <p:spPr>
          <a:xfrm rot="16200000" flipH="1">
            <a:off x="5592249" y="2267182"/>
            <a:ext cx="944376" cy="1256836"/>
          </a:xfrm>
          <a:prstGeom prst="curvedConnector3">
            <a:avLst>
              <a:gd name="adj1" fmla="val -8429"/>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1" idx="6"/>
            <a:endCxn id="137" idx="2"/>
          </p:cNvCxnSpPr>
          <p:nvPr/>
        </p:nvCxnSpPr>
        <p:spPr>
          <a:xfrm flipH="1" flipV="1">
            <a:off x="7886700" y="1371600"/>
            <a:ext cx="952500" cy="2400300"/>
          </a:xfrm>
          <a:prstGeom prst="straightConnector1">
            <a:avLst/>
          </a:prstGeom>
          <a:ln w="508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43600" y="0"/>
            <a:ext cx="1066800" cy="1323439"/>
          </a:xfrm>
          <a:prstGeom prst="rect">
            <a:avLst/>
          </a:prstGeom>
          <a:noFill/>
        </p:spPr>
        <p:txBody>
          <a:bodyPr wrap="square" rtlCol="0">
            <a:spAutoFit/>
          </a:bodyPr>
          <a:lstStyle/>
          <a:p>
            <a:pPr algn="ctr"/>
            <a:r>
              <a:rPr lang="en-US" sz="4000" dirty="0" smtClean="0">
                <a:solidFill>
                  <a:srgbClr val="0070C0"/>
                </a:solidFill>
              </a:rPr>
              <a:t>Lab</a:t>
            </a:r>
          </a:p>
          <a:p>
            <a:pPr algn="ctr"/>
            <a:r>
              <a:rPr lang="en-US" sz="4000" dirty="0" smtClean="0">
                <a:solidFill>
                  <a:srgbClr val="0070C0"/>
                </a:solidFill>
              </a:rPr>
              <a:t>{ }</a:t>
            </a:r>
            <a:endParaRPr lang="en-US" sz="4000" dirty="0">
              <a:solidFill>
                <a:srgbClr val="0070C0"/>
              </a:solidFill>
            </a:endParaRPr>
          </a:p>
        </p:txBody>
      </p:sp>
      <p:cxnSp>
        <p:nvCxnSpPr>
          <p:cNvPr id="66" name="Curved Connector 65"/>
          <p:cNvCxnSpPr>
            <a:endCxn id="31" idx="3"/>
          </p:cNvCxnSpPr>
          <p:nvPr/>
        </p:nvCxnSpPr>
        <p:spPr>
          <a:xfrm flipV="1">
            <a:off x="3124200" y="4176012"/>
            <a:ext cx="3568655" cy="14988"/>
          </a:xfrm>
          <a:prstGeom prst="curvedConnector4">
            <a:avLst>
              <a:gd name="adj1" fmla="val 220"/>
              <a:gd name="adj2" fmla="val -3634168"/>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7" name="Curved Connector 66"/>
          <p:cNvCxnSpPr>
            <a:stCxn id="31" idx="1"/>
          </p:cNvCxnSpPr>
          <p:nvPr/>
        </p:nvCxnSpPr>
        <p:spPr>
          <a:xfrm rot="16200000" flipH="1" flipV="1">
            <a:off x="4801721" y="1614067"/>
            <a:ext cx="137414" cy="3644855"/>
          </a:xfrm>
          <a:prstGeom prst="curvedConnector4">
            <a:avLst>
              <a:gd name="adj1" fmla="val -361400"/>
              <a:gd name="adj2" fmla="val 100036"/>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8" idx="7"/>
            <a:endCxn id="31" idx="4"/>
          </p:cNvCxnSpPr>
          <p:nvPr/>
        </p:nvCxnSpPr>
        <p:spPr>
          <a:xfrm rot="5400000" flipH="1" flipV="1">
            <a:off x="6227271" y="3875437"/>
            <a:ext cx="886666" cy="1822592"/>
          </a:xfrm>
          <a:prstGeom prst="straightConnector1">
            <a:avLst/>
          </a:prstGeom>
          <a:ln w="101600"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Rounded Rectangle 136"/>
          <p:cNvSpPr/>
          <p:nvPr/>
        </p:nvSpPr>
        <p:spPr>
          <a:xfrm>
            <a:off x="6858000" y="457200"/>
            <a:ext cx="2057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Network</a:t>
            </a:r>
            <a:endParaRPr lang="en-US" sz="4000" dirty="0">
              <a:solidFill>
                <a:schemeClr val="tx1"/>
              </a:solidFill>
            </a:endParaRPr>
          </a:p>
        </p:txBody>
      </p:sp>
      <p:sp>
        <p:nvSpPr>
          <p:cNvPr id="139" name="Rounded Rectangle 138"/>
          <p:cNvSpPr/>
          <p:nvPr/>
        </p:nvSpPr>
        <p:spPr>
          <a:xfrm>
            <a:off x="762000" y="3505200"/>
            <a:ext cx="23622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Requester</a:t>
            </a:r>
            <a:endParaRPr lang="en-US" sz="4000" dirty="0">
              <a:solidFill>
                <a:schemeClr val="tx1"/>
              </a:solidFill>
            </a:endParaRPr>
          </a:p>
        </p:txBody>
      </p:sp>
      <p:sp>
        <p:nvSpPr>
          <p:cNvPr id="23" name="TextBox 22"/>
          <p:cNvSpPr txBox="1"/>
          <p:nvPr/>
        </p:nvSpPr>
        <p:spPr>
          <a:xfrm>
            <a:off x="0" y="0"/>
            <a:ext cx="5029200" cy="707886"/>
          </a:xfrm>
          <a:prstGeom prst="rect">
            <a:avLst/>
          </a:prstGeom>
          <a:noFill/>
        </p:spPr>
        <p:txBody>
          <a:bodyPr wrap="square" rtlCol="0">
            <a:spAutoFit/>
          </a:bodyPr>
          <a:lstStyle/>
          <a:p>
            <a:r>
              <a:rPr lang="en-US" sz="4000" dirty="0" smtClean="0">
                <a:solidFill>
                  <a:srgbClr val="FF0000"/>
                </a:solidFill>
                <a:latin typeface="cmsy10"/>
              </a:rPr>
              <a:t>:</a:t>
            </a:r>
            <a:r>
              <a:rPr lang="en-US" sz="4000" dirty="0" smtClean="0">
                <a:solidFill>
                  <a:srgbClr val="FF0000"/>
                </a:solidFill>
              </a:rPr>
              <a:t> (Worker </a:t>
            </a:r>
            <a:r>
              <a:rPr lang="en-US" sz="4000" dirty="0" smtClean="0">
                <a:solidFill>
                  <a:srgbClr val="FF0000"/>
                </a:solidFill>
                <a:latin typeface="cmsy10"/>
              </a:rPr>
              <a:t>!</a:t>
            </a:r>
            <a:r>
              <a:rPr lang="en-US" sz="4000" dirty="0" smtClean="0">
                <a:solidFill>
                  <a:srgbClr val="FF0000"/>
                </a:solidFill>
              </a:rPr>
              <a:t> Network)</a:t>
            </a:r>
            <a:endParaRPr lang="en-US" sz="4000" dirty="0">
              <a:solidFill>
                <a:srgbClr val="FF0000"/>
              </a:solidFill>
            </a:endParaRPr>
          </a:p>
        </p:txBody>
      </p:sp>
      <p:sp>
        <p:nvSpPr>
          <p:cNvPr id="24" name="TextBox 23"/>
          <p:cNvSpPr txBox="1"/>
          <p:nvPr/>
        </p:nvSpPr>
        <p:spPr>
          <a:xfrm>
            <a:off x="0" y="685800"/>
            <a:ext cx="4876800" cy="707886"/>
          </a:xfrm>
          <a:prstGeom prst="rect">
            <a:avLst/>
          </a:prstGeom>
          <a:noFill/>
        </p:spPr>
        <p:txBody>
          <a:bodyPr wrap="square" rtlCol="0">
            <a:spAutoFit/>
          </a:bodyPr>
          <a:lstStyle/>
          <a:p>
            <a:r>
              <a:rPr lang="en-US" sz="4000" dirty="0" smtClean="0">
                <a:solidFill>
                  <a:srgbClr val="00B050"/>
                </a:solidFill>
              </a:rPr>
              <a:t>Requester </a:t>
            </a:r>
            <a:r>
              <a:rPr lang="en-US" sz="4000" dirty="0" smtClean="0">
                <a:solidFill>
                  <a:srgbClr val="00B050"/>
                </a:solidFill>
                <a:latin typeface="cmsy10"/>
              </a:rPr>
              <a:t>$</a:t>
            </a:r>
            <a:r>
              <a:rPr lang="en-US" sz="4000" dirty="0" smtClean="0">
                <a:solidFill>
                  <a:srgbClr val="00B050"/>
                </a:solidFill>
              </a:rPr>
              <a:t>  Worker</a:t>
            </a:r>
            <a:endParaRPr lang="en-US" sz="4000" dirty="0">
              <a:solidFill>
                <a:srgbClr val="00B050"/>
              </a:solidFill>
            </a:endParaRPr>
          </a:p>
        </p:txBody>
      </p:sp>
      <p:sp>
        <p:nvSpPr>
          <p:cNvPr id="25" name="Slide Number Placeholder 24"/>
          <p:cNvSpPr>
            <a:spLocks noGrp="1"/>
          </p:cNvSpPr>
          <p:nvPr>
            <p:ph type="sldNum" sz="quarter" idx="12"/>
          </p:nvPr>
        </p:nvSpPr>
        <p:spPr/>
        <p:txBody>
          <a:bodyPr/>
          <a:lstStyle/>
          <a:p>
            <a:fld id="{73632D34-04EF-48A2-8115-8ECCB1F49248}"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1" nodeType="clickEffect">
                                  <p:stCondLst>
                                    <p:cond delay="0"/>
                                  </p:stCondLst>
                                  <p:childTnLst>
                                    <p:animMotion origin="layout" path="M 0 -3.7037E-7 L 0.45 0.32616 " pathEditMode="relative" rAng="0" ptsTypes="AA">
                                      <p:cBhvr>
                                        <p:cTn id="11" dur="2000" fill="hold"/>
                                        <p:tgtEl>
                                          <p:spTgt spid="23"/>
                                        </p:tgtEl>
                                        <p:attrNameLst>
                                          <p:attrName>ppt_x</p:attrName>
                                          <p:attrName>ppt_y</p:attrName>
                                        </p:attrNameLst>
                                      </p:cBhvr>
                                      <p:rCtr x="225" y="163"/>
                                    </p:animMotion>
                                  </p:childTnLst>
                                </p:cTn>
                              </p:par>
                              <p:par>
                                <p:cTn id="12" presetID="10" presetClass="entr" presetSubtype="0" fill="hold" nodeType="withEffect">
                                  <p:stCondLst>
                                    <p:cond delay="0"/>
                                  </p:stCondLst>
                                  <p:childTnLst>
                                    <p:set>
                                      <p:cBhvr>
                                        <p:cTn id="13" dur="1" fill="hold">
                                          <p:stCondLst>
                                            <p:cond delay="0"/>
                                          </p:stCondLst>
                                        </p:cTn>
                                        <p:tgtEl>
                                          <p:spTgt spid="83"/>
                                        </p:tgtEl>
                                        <p:attrNameLst>
                                          <p:attrName>style.visibility</p:attrName>
                                        </p:attrNameLst>
                                      </p:cBhvr>
                                      <p:to>
                                        <p:strVal val="visible"/>
                                      </p:to>
                                    </p:set>
                                    <p:animEffect transition="in" filter="fade">
                                      <p:cBhvr>
                                        <p:cTn id="14" dur="500"/>
                                        <p:tgtEl>
                                          <p:spTgt spid="8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2"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500"/>
                                        <p:tgtEl>
                                          <p:spTgt spid="66"/>
                                        </p:tgtEl>
                                      </p:cBhvr>
                                    </p:animEffect>
                                  </p:childTnLst>
                                </p:cTn>
                              </p:par>
                              <p:par>
                                <p:cTn id="36" presetID="10" presetClass="entr" presetSubtype="0" fill="hold" nodeType="with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500"/>
                                        <p:tgtEl>
                                          <p:spTgt spid="67"/>
                                        </p:tgtEl>
                                      </p:cBhvr>
                                    </p:animEffect>
                                  </p:childTnLst>
                                </p:cTn>
                              </p:par>
                              <p:par>
                                <p:cTn id="39" presetID="42" presetClass="path" presetSubtype="0" accel="50000" decel="50000" fill="hold" grpId="1" nodeType="withEffect">
                                  <p:stCondLst>
                                    <p:cond delay="0"/>
                                  </p:stCondLst>
                                  <p:childTnLst>
                                    <p:animMotion origin="layout" path="M 3.33333E-6 -3.7037E-7 L 0.25833 0.35949 " pathEditMode="relative" rAng="0" ptsTypes="AA">
                                      <p:cBhvr>
                                        <p:cTn id="40" dur="2000" fill="hold"/>
                                        <p:tgtEl>
                                          <p:spTgt spid="24"/>
                                        </p:tgtEl>
                                        <p:attrNameLst>
                                          <p:attrName>ppt_x</p:attrName>
                                          <p:attrName>ppt_y</p:attrName>
                                        </p:attrNameLst>
                                      </p:cBhvr>
                                      <p:rCtr x="129" y="180"/>
                                    </p:animMotion>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1000"/>
                                        <p:tgtEl>
                                          <p:spTgt spid="33"/>
                                        </p:tgtEl>
                                      </p:cBhvr>
                                    </p:animEffect>
                                  </p:childTnLst>
                                </p:cTn>
                              </p:par>
                              <p:par>
                                <p:cTn id="51" presetID="10" presetClass="exit" presetSubtype="0" fill="hold" nodeType="withEffect">
                                  <p:stCondLst>
                                    <p:cond delay="0"/>
                                  </p:stCondLst>
                                  <p:childTnLst>
                                    <p:animEffect transition="out" filter="fade">
                                      <p:cBhvr>
                                        <p:cTn id="52" dur="500"/>
                                        <p:tgtEl>
                                          <p:spTgt spid="66"/>
                                        </p:tgtEl>
                                      </p:cBhvr>
                                    </p:animEffect>
                                    <p:set>
                                      <p:cBhvr>
                                        <p:cTn id="53" dur="1" fill="hold">
                                          <p:stCondLst>
                                            <p:cond delay="499"/>
                                          </p:stCondLst>
                                        </p:cTn>
                                        <p:tgtEl>
                                          <p:spTgt spid="66"/>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67"/>
                                        </p:tgtEl>
                                      </p:cBhvr>
                                    </p:animEffect>
                                    <p:set>
                                      <p:cBhvr>
                                        <p:cTn id="56" dur="1" fill="hold">
                                          <p:stCondLst>
                                            <p:cond delay="499"/>
                                          </p:stCondLst>
                                        </p:cTn>
                                        <p:tgtEl>
                                          <p:spTgt spid="67"/>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500"/>
                                        <p:tgtEl>
                                          <p:spTgt spid="69"/>
                                        </p:tgtEl>
                                      </p:cBhvr>
                                    </p:animEffect>
                                  </p:childTnLst>
                                </p:cTn>
                              </p:par>
                              <p:par>
                                <p:cTn id="66" presetID="10" presetClass="entr" presetSubtype="0" fill="hold"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fade">
                                      <p:cBhvr>
                                        <p:cTn id="68" dur="500"/>
                                        <p:tgtEl>
                                          <p:spTgt spid="57"/>
                                        </p:tgtEl>
                                      </p:cBhvr>
                                    </p:animEffect>
                                  </p:childTnLst>
                                </p:cTn>
                              </p:par>
                              <p:par>
                                <p:cTn id="69" presetID="10" presetClass="entr" presetSubtype="0"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nodeType="with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fade">
                                      <p:cBhvr>
                                        <p:cTn id="7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3" grpId="0" animBg="1"/>
      <p:bldP spid="36" grpId="0"/>
      <p:bldP spid="37" grpId="0"/>
      <p:bldP spid="23" grpId="0"/>
      <p:bldP spid="23" grpId="1"/>
      <p:bldP spid="23" grpId="2"/>
      <p:bldP spid="24" grpId="0"/>
      <p:bldP spid="24" grpId="1"/>
      <p:bldP spid="24"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p:cNvSpPr>
            <a:spLocks noGrp="1"/>
          </p:cNvSpPr>
          <p:nvPr>
            <p:ph idx="1"/>
          </p:nvPr>
        </p:nvSpPr>
        <p:spPr>
          <a:xfrm>
            <a:off x="457200" y="1905000"/>
            <a:ext cx="8229600" cy="3048000"/>
          </a:xfrm>
        </p:spPr>
        <p:txBody>
          <a:bodyPr>
            <a:noAutofit/>
          </a:bodyPr>
          <a:lstStyle/>
          <a:p>
            <a:pPr>
              <a:buNone/>
            </a:pPr>
            <a:r>
              <a:rPr lang="en-US" sz="4000" dirty="0" smtClean="0"/>
              <a:t>Instrument DIFC code that </a:t>
            </a:r>
            <a:r>
              <a:rPr lang="en-US" sz="4000" dirty="0" smtClean="0"/>
              <a:t>is:</a:t>
            </a:r>
            <a:endParaRPr lang="en-US" sz="4000" dirty="0" smtClean="0">
              <a:solidFill>
                <a:srgbClr val="FF0000"/>
              </a:solidFill>
            </a:endParaRPr>
          </a:p>
          <a:p>
            <a:pPr marL="514350" indent="-514350">
              <a:buFont typeface="+mj-lt"/>
              <a:buAutoNum type="arabicPeriod"/>
            </a:pPr>
            <a:r>
              <a:rPr lang="en-US" sz="4000" dirty="0" smtClean="0">
                <a:solidFill>
                  <a:srgbClr val="0070C0"/>
                </a:solidFill>
              </a:rPr>
              <a:t>Legal</a:t>
            </a:r>
          </a:p>
          <a:p>
            <a:pPr marL="514350" indent="-514350">
              <a:buFont typeface="+mj-lt"/>
              <a:buAutoNum type="arabicPeriod"/>
            </a:pPr>
            <a:r>
              <a:rPr lang="en-US" sz="4000" dirty="0" smtClean="0">
                <a:solidFill>
                  <a:srgbClr val="FF0000"/>
                </a:solidFill>
              </a:rPr>
              <a:t>Secure</a:t>
            </a:r>
          </a:p>
          <a:p>
            <a:pPr marL="514350" indent="-514350">
              <a:buFont typeface="+mj-lt"/>
              <a:buAutoNum type="arabicPeriod"/>
            </a:pPr>
            <a:r>
              <a:rPr lang="en-US" sz="4000" dirty="0" smtClean="0">
                <a:solidFill>
                  <a:srgbClr val="00B050"/>
                </a:solidFill>
              </a:rPr>
              <a:t>Functional</a:t>
            </a:r>
            <a:endParaRPr lang="en-US" sz="4000" dirty="0" smtClean="0">
              <a:solidFill>
                <a:srgbClr val="0070C0"/>
              </a:solidFill>
            </a:endParaRPr>
          </a:p>
        </p:txBody>
      </p:sp>
      <p:sp>
        <p:nvSpPr>
          <p:cNvPr id="35" name="Title 1"/>
          <p:cNvSpPr>
            <a:spLocks noGrp="1"/>
          </p:cNvSpPr>
          <p:nvPr>
            <p:ph type="title"/>
          </p:nvPr>
        </p:nvSpPr>
        <p:spPr>
          <a:xfrm>
            <a:off x="457200" y="274638"/>
            <a:ext cx="8229600" cy="868362"/>
          </a:xfrm>
        </p:spPr>
        <p:txBody>
          <a:bodyPr>
            <a:noAutofit/>
          </a:bodyPr>
          <a:lstStyle/>
          <a:p>
            <a:r>
              <a:rPr lang="en-US" dirty="0" smtClean="0"/>
              <a:t>Challenge of Instrumentation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animEffect transition="in" filter="fade">
                                      <p:cBhvr>
                                        <p:cTn id="7" dur="500"/>
                                        <p:tgtEl>
                                          <p:spTgt spid="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fade">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xEl>
                                              <p:pRg st="3" end="3"/>
                                            </p:txEl>
                                          </p:spTgt>
                                        </p:tgtEl>
                                        <p:attrNameLst>
                                          <p:attrName>style.visibility</p:attrName>
                                        </p:attrNameLst>
                                      </p:cBhvr>
                                      <p:to>
                                        <p:strVal val="visible"/>
                                      </p:to>
                                    </p:set>
                                    <p:animEffect transition="in" filter="fade">
                                      <p:cBhvr>
                                        <p:cTn id="17" dur="500"/>
                                        <p:tgtEl>
                                          <p:spTgt spid="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4000" dirty="0" smtClean="0"/>
              <a:t>Challenge of instrumentation</a:t>
            </a:r>
          </a:p>
          <a:p>
            <a:endParaRPr lang="en-US" sz="4000" dirty="0" smtClean="0"/>
          </a:p>
          <a:p>
            <a:r>
              <a:rPr lang="en-US" sz="4000" dirty="0" smtClean="0"/>
              <a:t>Instrumentation via constraints</a:t>
            </a:r>
          </a:p>
          <a:p>
            <a:endParaRPr lang="en-US" sz="4000" dirty="0" smtClean="0"/>
          </a:p>
          <a:p>
            <a:r>
              <a:rPr lang="en-US" sz="4000" dirty="0" smtClean="0"/>
              <a:t>Case studies</a:t>
            </a: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2" end="2"/>
                                            </p:txEl>
                                          </p:spTgt>
                                        </p:tgtEl>
                                        <p:attrNameLst>
                                          <p:attrName>style.opacity</p:attrName>
                                        </p:attrNameLst>
                                      </p:cBhvr>
                                      <p:to>
                                        <p:strVal val="0.25"/>
                                      </p:to>
                                    </p:set>
                                    <p:animEffect filter="image" prLst="opacity: 0.25">
                                      <p:cBhvr rctx="IE">
                                        <p:cTn id="7" dur="indefinite"/>
                                        <p:tgtEl>
                                          <p:spTgt spid="3">
                                            <p:txEl>
                                              <p:pRg st="2" end="2"/>
                                            </p:txEl>
                                          </p:spTgt>
                                        </p:tgtEl>
                                      </p:cBhvr>
                                    </p:animEffect>
                                  </p:childTnLst>
                                </p:cTn>
                              </p:par>
                              <p:par>
                                <p:cTn id="8" presetID="9" presetClass="emph" presetSubtype="0" nodeType="withEffect">
                                  <p:stCondLst>
                                    <p:cond delay="0"/>
                                  </p:stCondLst>
                                  <p:childTnLst>
                                    <p:set>
                                      <p:cBhvr rctx="PPT">
                                        <p:cTn id="9" dur="indefinite"/>
                                        <p:tgtEl>
                                          <p:spTgt spid="3">
                                            <p:txEl>
                                              <p:pRg st="4" end="4"/>
                                            </p:txEl>
                                          </p:spTgt>
                                        </p:tgtEl>
                                        <p:attrNameLst>
                                          <p:attrName>style.opacity</p:attrName>
                                        </p:attrNameLst>
                                      </p:cBhvr>
                                      <p:to>
                                        <p:strVal val="0.25"/>
                                      </p:to>
                                    </p:set>
                                    <p:animEffect filter="image" prLst="opacity: 0.25">
                                      <p:cBhvr rctx="IE">
                                        <p:cTn id="10" dur="indefinite"/>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3">
                                            <p:txEl>
                                              <p:pRg st="0" end="0"/>
                                            </p:txEl>
                                          </p:spTgt>
                                        </p:tgtEl>
                                        <p:attrNameLst>
                                          <p:attrName>style.opacity</p:attrName>
                                        </p:attrNameLst>
                                      </p:cBhvr>
                                      <p:to>
                                        <p:strVal val="0.25"/>
                                      </p:to>
                                    </p:set>
                                    <p:animEffect filter="image" prLst="opacity: 0.25">
                                      <p:cBhvr rctx="IE">
                                        <p:cTn id="15" dur="indefinite"/>
                                        <p:tgtEl>
                                          <p:spTgt spid="3">
                                            <p:txEl>
                                              <p:pRg st="0" end="0"/>
                                            </p:txEl>
                                          </p:spTgt>
                                        </p:tgtEl>
                                      </p:cBhvr>
                                    </p:animEffect>
                                  </p:childTnLst>
                                </p:cTn>
                              </p:par>
                              <p:par>
                                <p:cTn id="16" presetID="9" presetClass="emph" presetSubtype="0" nodeType="withEffect">
                                  <p:stCondLst>
                                    <p:cond delay="0"/>
                                  </p:stCondLst>
                                  <p:childTnLst>
                                    <p:set>
                                      <p:cBhvr rctx="PPT">
                                        <p:cTn id="17" dur="indefinite"/>
                                        <p:tgtEl>
                                          <p:spTgt spid="3">
                                            <p:txEl>
                                              <p:pRg st="2" end="2"/>
                                            </p:txEl>
                                          </p:spTgt>
                                        </p:tgtEl>
                                        <p:attrNameLst>
                                          <p:attrName>style.opacity</p:attrName>
                                        </p:attrNameLst>
                                      </p:cBhvr>
                                      <p:to>
                                        <p:strVal val="1"/>
                                      </p:to>
                                    </p:set>
                                    <p:animEffect filter="image" prLst="opacity: 1">
                                      <p:cBhvr rctx="IE">
                                        <p:cTn id="18"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Insight</a:t>
            </a:r>
            <a:endParaRPr lang="en-US" dirty="0"/>
          </a:p>
        </p:txBody>
      </p:sp>
      <p:sp>
        <p:nvSpPr>
          <p:cNvPr id="3" name="Content Placeholder 2"/>
          <p:cNvSpPr>
            <a:spLocks noGrp="1"/>
          </p:cNvSpPr>
          <p:nvPr>
            <p:ph idx="1"/>
          </p:nvPr>
        </p:nvSpPr>
        <p:spPr>
          <a:xfrm>
            <a:off x="457200" y="2514600"/>
            <a:ext cx="8229600" cy="2362200"/>
          </a:xfrm>
        </p:spPr>
        <p:txBody>
          <a:bodyPr>
            <a:normAutofit/>
          </a:bodyPr>
          <a:lstStyle/>
          <a:p>
            <a:pPr>
              <a:buNone/>
            </a:pPr>
            <a:r>
              <a:rPr lang="en-US" sz="4000" dirty="0" smtClean="0"/>
              <a:t>From </a:t>
            </a:r>
            <a:r>
              <a:rPr lang="en-US" sz="4000" b="1" i="1" dirty="0" smtClean="0">
                <a:solidFill>
                  <a:srgbClr val="0070C0"/>
                </a:solidFill>
              </a:rPr>
              <a:t>DIFC code</a:t>
            </a:r>
            <a:r>
              <a:rPr lang="en-US" sz="4000" dirty="0" smtClean="0"/>
              <a:t>,</a:t>
            </a:r>
          </a:p>
          <a:p>
            <a:pPr>
              <a:buNone/>
            </a:pPr>
            <a:r>
              <a:rPr lang="en-US" sz="4000" dirty="0" smtClean="0"/>
              <a:t>a DIFC system dynamically </a:t>
            </a:r>
            <a:r>
              <a:rPr lang="en-US" sz="4000" b="1" i="1" dirty="0" smtClean="0"/>
              <a:t>compares</a:t>
            </a:r>
            <a:r>
              <a:rPr lang="en-US" sz="4000" dirty="0" smtClean="0"/>
              <a:t> </a:t>
            </a:r>
          </a:p>
          <a:p>
            <a:pPr>
              <a:buNone/>
            </a:pPr>
            <a:r>
              <a:rPr lang="en-US" sz="4000" dirty="0" smtClean="0"/>
              <a:t>labels </a:t>
            </a:r>
            <a:r>
              <a:rPr lang="en-US" sz="4000" dirty="0" smtClean="0"/>
              <a:t>to </a:t>
            </a:r>
            <a:r>
              <a:rPr lang="en-US" sz="4000" b="1" i="1" dirty="0" smtClean="0"/>
              <a:t>decide flows</a:t>
            </a:r>
            <a:r>
              <a:rPr lang="en-US" sz="4000" dirty="0" smtClean="0"/>
              <a:t>.</a:t>
            </a: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2209800"/>
          </a:xfrm>
        </p:spPr>
        <p:txBody>
          <a:bodyPr>
            <a:normAutofit/>
          </a:bodyPr>
          <a:lstStyle/>
          <a:p>
            <a:r>
              <a:rPr lang="en-US" dirty="0" smtClean="0"/>
              <a:t>Decentralized Information Flow Control</a:t>
            </a:r>
            <a:br>
              <a:rPr lang="en-US" dirty="0" smtClean="0"/>
            </a:br>
            <a:r>
              <a:rPr lang="en-US" dirty="0" smtClean="0"/>
              <a:t>Operating System</a:t>
            </a:r>
            <a:br>
              <a:rPr lang="en-US" dirty="0" smtClean="0"/>
            </a:br>
            <a:r>
              <a:rPr lang="en-US" dirty="0" smtClean="0"/>
              <a:t>(DIFC OS)</a:t>
            </a:r>
            <a:endParaRPr lang="en-US" dirty="0"/>
          </a:p>
        </p:txBody>
      </p:sp>
      <p:sp>
        <p:nvSpPr>
          <p:cNvPr id="3" name="Content Placeholder 2"/>
          <p:cNvSpPr>
            <a:spLocks noGrp="1"/>
          </p:cNvSpPr>
          <p:nvPr>
            <p:ph idx="1"/>
          </p:nvPr>
        </p:nvSpPr>
        <p:spPr>
          <a:xfrm>
            <a:off x="304800" y="3200400"/>
            <a:ext cx="8610600" cy="1752600"/>
          </a:xfrm>
        </p:spPr>
        <p:txBody>
          <a:bodyPr>
            <a:normAutofit/>
          </a:bodyPr>
          <a:lstStyle/>
          <a:p>
            <a:pPr>
              <a:buNone/>
            </a:pPr>
            <a:r>
              <a:rPr lang="en-US" sz="3600" dirty="0" smtClean="0"/>
              <a:t>Allows programs to control flow of their data</a:t>
            </a:r>
          </a:p>
          <a:p>
            <a:pPr>
              <a:buNone/>
            </a:pPr>
            <a:r>
              <a:rPr lang="en-US" sz="3600" dirty="0" smtClean="0"/>
              <a:t>t</a:t>
            </a:r>
            <a:r>
              <a:rPr lang="en-US" sz="3600" dirty="0" smtClean="0"/>
              <a:t>hroughout the </a:t>
            </a:r>
            <a:r>
              <a:rPr lang="en-US" sz="3600" b="1" i="1" dirty="0" smtClean="0"/>
              <a:t>entire system</a:t>
            </a:r>
            <a:r>
              <a:rPr lang="en-US" sz="3600" dirty="0" smtClean="0"/>
              <a:t>.</a:t>
            </a:r>
            <a:endParaRPr lang="en-US" sz="3600" i="1"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Insight</a:t>
            </a:r>
            <a:endParaRPr lang="en-US" dirty="0"/>
          </a:p>
        </p:txBody>
      </p:sp>
      <p:sp>
        <p:nvSpPr>
          <p:cNvPr id="3" name="Content Placeholder 2"/>
          <p:cNvSpPr>
            <a:spLocks noGrp="1"/>
          </p:cNvSpPr>
          <p:nvPr>
            <p:ph idx="1"/>
          </p:nvPr>
        </p:nvSpPr>
        <p:spPr>
          <a:xfrm>
            <a:off x="457200" y="2514600"/>
            <a:ext cx="8153400" cy="2667000"/>
          </a:xfrm>
        </p:spPr>
        <p:txBody>
          <a:bodyPr>
            <a:normAutofit/>
          </a:bodyPr>
          <a:lstStyle/>
          <a:p>
            <a:pPr>
              <a:buNone/>
            </a:pPr>
            <a:r>
              <a:rPr lang="en-US" sz="4000" dirty="0" smtClean="0"/>
              <a:t>From </a:t>
            </a:r>
            <a:r>
              <a:rPr lang="en-US" sz="4000" dirty="0" smtClean="0"/>
              <a:t>a program and </a:t>
            </a:r>
            <a:r>
              <a:rPr lang="en-US" sz="4000" b="1" i="1" dirty="0" smtClean="0">
                <a:solidFill>
                  <a:srgbClr val="FF0000"/>
                </a:solidFill>
              </a:rPr>
              <a:t>policy</a:t>
            </a:r>
            <a:r>
              <a:rPr lang="en-US" sz="4000" dirty="0" smtClean="0"/>
              <a:t>,</a:t>
            </a:r>
          </a:p>
          <a:p>
            <a:pPr>
              <a:buNone/>
            </a:pPr>
            <a:r>
              <a:rPr lang="en-US" sz="4000" dirty="0" smtClean="0"/>
              <a:t>an </a:t>
            </a:r>
            <a:r>
              <a:rPr lang="en-US" sz="4000" dirty="0" err="1" smtClean="0"/>
              <a:t>instrumenter</a:t>
            </a:r>
            <a:r>
              <a:rPr lang="en-US" sz="4000" dirty="0" smtClean="0"/>
              <a:t> statically </a:t>
            </a:r>
            <a:r>
              <a:rPr lang="en-US" sz="4000" b="1" i="1" dirty="0" smtClean="0"/>
              <a:t>constrains</a:t>
            </a:r>
          </a:p>
          <a:p>
            <a:pPr>
              <a:buNone/>
            </a:pPr>
            <a:r>
              <a:rPr lang="en-US" sz="4000" dirty="0" smtClean="0"/>
              <a:t>labels </a:t>
            </a:r>
            <a:r>
              <a:rPr lang="en-US" sz="4000" dirty="0" smtClean="0"/>
              <a:t>to instrument </a:t>
            </a:r>
            <a:r>
              <a:rPr lang="en-US" sz="4000" b="1" i="1" dirty="0" smtClean="0">
                <a:solidFill>
                  <a:srgbClr val="0070C0"/>
                </a:solidFill>
              </a:rPr>
              <a:t>DIFC code</a:t>
            </a:r>
            <a:r>
              <a:rPr lang="en-US" sz="4000" dirty="0" smtClean="0"/>
              <a:t>.</a:t>
            </a: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smtClean="0"/>
              <a:t>Payoffs of Constraints</a:t>
            </a:r>
            <a:endParaRPr lang="en-US" dirty="0"/>
          </a:p>
        </p:txBody>
      </p:sp>
      <p:sp>
        <p:nvSpPr>
          <p:cNvPr id="3" name="Content Placeholder 2"/>
          <p:cNvSpPr>
            <a:spLocks noGrp="1"/>
          </p:cNvSpPr>
          <p:nvPr>
            <p:ph idx="1"/>
          </p:nvPr>
        </p:nvSpPr>
        <p:spPr>
          <a:xfrm>
            <a:off x="228600" y="1981200"/>
            <a:ext cx="8686800" cy="4267200"/>
          </a:xfrm>
        </p:spPr>
        <p:txBody>
          <a:bodyPr>
            <a:noAutofit/>
          </a:bodyPr>
          <a:lstStyle/>
          <a:p>
            <a:r>
              <a:rPr lang="en-US" sz="4000" dirty="0" smtClean="0"/>
              <a:t>Naturally express </a:t>
            </a:r>
            <a:r>
              <a:rPr lang="en-US" sz="4000" dirty="0" smtClean="0">
                <a:solidFill>
                  <a:srgbClr val="0070C0"/>
                </a:solidFill>
              </a:rPr>
              <a:t>semantics</a:t>
            </a:r>
            <a:r>
              <a:rPr lang="en-US" sz="4000" dirty="0" smtClean="0"/>
              <a:t>, </a:t>
            </a:r>
            <a:r>
              <a:rPr lang="en-US" sz="4000" dirty="0" smtClean="0">
                <a:solidFill>
                  <a:srgbClr val="FF0000"/>
                </a:solidFill>
              </a:rPr>
              <a:t>policies</a:t>
            </a:r>
          </a:p>
          <a:p>
            <a:endParaRPr lang="en-US" sz="4000" dirty="0" smtClean="0"/>
          </a:p>
          <a:p>
            <a:r>
              <a:rPr lang="en-US" sz="4000" dirty="0" smtClean="0"/>
              <a:t>Efficiently generate </a:t>
            </a:r>
            <a:r>
              <a:rPr lang="en-US" sz="4000" dirty="0" smtClean="0"/>
              <a:t>DIFC </a:t>
            </a:r>
            <a:r>
              <a:rPr lang="en-US" sz="4000" dirty="0" smtClean="0"/>
              <a:t>code</a:t>
            </a:r>
          </a:p>
          <a:p>
            <a:endParaRPr lang="en-US" sz="4000" dirty="0" smtClean="0"/>
          </a:p>
          <a:p>
            <a:r>
              <a:rPr lang="en-US" sz="4000" dirty="0" smtClean="0"/>
              <a:t>Provide </a:t>
            </a:r>
            <a:r>
              <a:rPr lang="en-US" sz="4000" dirty="0" smtClean="0"/>
              <a:t>useful debugging information</a:t>
            </a: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a:bodyPr>
          <a:lstStyle/>
          <a:p>
            <a:r>
              <a:rPr lang="en-US" dirty="0" smtClean="0"/>
              <a:t>Instrumentation via </a:t>
            </a:r>
            <a:r>
              <a:rPr lang="en-US" dirty="0" smtClean="0"/>
              <a:t>Constraints</a:t>
            </a:r>
            <a:endParaRPr lang="en-US" dirty="0"/>
          </a:p>
        </p:txBody>
      </p:sp>
      <p:sp>
        <p:nvSpPr>
          <p:cNvPr id="3" name="Content Placeholder 2"/>
          <p:cNvSpPr>
            <a:spLocks noGrp="1"/>
          </p:cNvSpPr>
          <p:nvPr>
            <p:ph idx="1"/>
          </p:nvPr>
        </p:nvSpPr>
        <p:spPr>
          <a:xfrm>
            <a:off x="457200" y="2667000"/>
            <a:ext cx="8229600" cy="2590800"/>
          </a:xfrm>
        </p:spPr>
        <p:txBody>
          <a:bodyPr>
            <a:normAutofit/>
          </a:bodyPr>
          <a:lstStyle/>
          <a:p>
            <a:r>
              <a:rPr lang="en-US" sz="4000" dirty="0" smtClean="0"/>
              <a:t>Generating constraints</a:t>
            </a:r>
          </a:p>
          <a:p>
            <a:endParaRPr lang="en-US" sz="4000" dirty="0" smtClean="0"/>
          </a:p>
          <a:p>
            <a:r>
              <a:rPr lang="en-US" sz="4000" dirty="0" smtClean="0"/>
              <a:t>Solving constraints</a:t>
            </a: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rctx="PPT">
                                        <p:cTn id="16" dur="indefinite"/>
                                        <p:tgtEl>
                                          <p:spTgt spid="3">
                                            <p:txEl>
                                              <p:pRg st="2" end="2"/>
                                            </p:txEl>
                                          </p:spTgt>
                                        </p:tgtEl>
                                        <p:attrNameLst>
                                          <p:attrName>style.opacity</p:attrName>
                                        </p:attrNameLst>
                                      </p:cBhvr>
                                      <p:to>
                                        <p:strVal val="0.25"/>
                                      </p:to>
                                    </p:set>
                                    <p:animEffect filter="image" prLst="opacity: 0.25">
                                      <p:cBhvr rctx="IE">
                                        <p:cTn id="17"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Constraints</a:t>
            </a:r>
            <a:endParaRPr lang="en-US" dirty="0"/>
          </a:p>
        </p:txBody>
      </p:sp>
      <p:sp>
        <p:nvSpPr>
          <p:cNvPr id="3" name="Content Placeholder 2"/>
          <p:cNvSpPr>
            <a:spLocks noGrp="1"/>
          </p:cNvSpPr>
          <p:nvPr>
            <p:ph idx="1"/>
          </p:nvPr>
        </p:nvSpPr>
        <p:spPr>
          <a:xfrm>
            <a:off x="457200" y="1828800"/>
            <a:ext cx="8229600" cy="4038600"/>
          </a:xfrm>
        </p:spPr>
        <p:txBody>
          <a:bodyPr>
            <a:normAutofit/>
          </a:bodyPr>
          <a:lstStyle/>
          <a:p>
            <a:pPr marL="514350" indent="-514350">
              <a:buFont typeface="+mj-lt"/>
              <a:buAutoNum type="arabicPeriod"/>
            </a:pPr>
            <a:r>
              <a:rPr lang="en-US" sz="4400" dirty="0" smtClean="0">
                <a:solidFill>
                  <a:srgbClr val="0070C0"/>
                </a:solidFill>
              </a:rPr>
              <a:t>Legal</a:t>
            </a:r>
          </a:p>
          <a:p>
            <a:pPr marL="514350" indent="-514350">
              <a:buFont typeface="+mj-lt"/>
              <a:buAutoNum type="arabicPeriod"/>
            </a:pPr>
            <a:endParaRPr lang="en-US" sz="4400" dirty="0" smtClean="0">
              <a:solidFill>
                <a:srgbClr val="FF0000"/>
              </a:solidFill>
            </a:endParaRPr>
          </a:p>
          <a:p>
            <a:pPr marL="514350" indent="-514350">
              <a:buFont typeface="+mj-lt"/>
              <a:buAutoNum type="arabicPeriod"/>
            </a:pPr>
            <a:r>
              <a:rPr lang="en-US" sz="4400" dirty="0" smtClean="0">
                <a:solidFill>
                  <a:srgbClr val="FF0000"/>
                </a:solidFill>
              </a:rPr>
              <a:t>Secure</a:t>
            </a:r>
          </a:p>
          <a:p>
            <a:pPr marL="514350" indent="-514350">
              <a:buFont typeface="+mj-lt"/>
              <a:buAutoNum type="arabicPeriod"/>
            </a:pPr>
            <a:endParaRPr lang="en-US" sz="4400" dirty="0" smtClean="0"/>
          </a:p>
          <a:p>
            <a:pPr marL="514350" indent="-514350">
              <a:buFont typeface="+mj-lt"/>
              <a:buAutoNum type="arabicPeriod"/>
            </a:pPr>
            <a:r>
              <a:rPr lang="en-US" sz="4400" dirty="0" smtClean="0">
                <a:solidFill>
                  <a:srgbClr val="00B050"/>
                </a:solidFill>
              </a:rPr>
              <a:t>Functional</a:t>
            </a:r>
            <a:endParaRPr lang="en-US" sz="4400" dirty="0" smtClean="0">
              <a:solidFill>
                <a:srgbClr val="0070C0"/>
              </a:solidFill>
            </a:endParaRPr>
          </a:p>
        </p:txBody>
      </p:sp>
      <p:sp>
        <p:nvSpPr>
          <p:cNvPr id="4" name="Slide Number Placeholder 3"/>
          <p:cNvSpPr>
            <a:spLocks noGrp="1"/>
          </p:cNvSpPr>
          <p:nvPr>
            <p:ph type="sldNum" sz="quarter" idx="12"/>
          </p:nvPr>
        </p:nvSpPr>
        <p:spPr/>
        <p:txBody>
          <a:bodyPr/>
          <a:lstStyle/>
          <a:p>
            <a:fld id="{73632D34-04EF-48A2-8115-8ECCB1F49248}"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2" end="2"/>
                                            </p:txEl>
                                          </p:spTgt>
                                        </p:tgtEl>
                                        <p:attrNameLst>
                                          <p:attrName>style.opacity</p:attrName>
                                        </p:attrNameLst>
                                      </p:cBhvr>
                                      <p:to>
                                        <p:strVal val="0.25"/>
                                      </p:to>
                                    </p:set>
                                    <p:animEffect filter="image" prLst="opacity: 0.25">
                                      <p:cBhvr rctx="IE">
                                        <p:cTn id="7" dur="indefinite"/>
                                        <p:tgtEl>
                                          <p:spTgt spid="3">
                                            <p:txEl>
                                              <p:pRg st="2" end="2"/>
                                            </p:txEl>
                                          </p:spTgt>
                                        </p:tgtEl>
                                      </p:cBhvr>
                                    </p:animEffect>
                                  </p:childTnLst>
                                </p:cTn>
                              </p:par>
                              <p:par>
                                <p:cTn id="8" presetID="9" presetClass="emph" presetSubtype="0" nodeType="withEffect">
                                  <p:stCondLst>
                                    <p:cond delay="0"/>
                                  </p:stCondLst>
                                  <p:childTnLst>
                                    <p:set>
                                      <p:cBhvr rctx="PPT">
                                        <p:cTn id="9" dur="indefinite"/>
                                        <p:tgtEl>
                                          <p:spTgt spid="3">
                                            <p:txEl>
                                              <p:pRg st="4" end="4"/>
                                            </p:txEl>
                                          </p:spTgt>
                                        </p:tgtEl>
                                        <p:attrNameLst>
                                          <p:attrName>style.opacity</p:attrName>
                                        </p:attrNameLst>
                                      </p:cBhvr>
                                      <p:to>
                                        <p:strVal val="0.25"/>
                                      </p:to>
                                    </p:set>
                                    <p:animEffect filter="image" prLst="opacity: 0.25">
                                      <p:cBhvr rctx="IE">
                                        <p:cTn id="10"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276600" y="5029200"/>
            <a:ext cx="2819400" cy="1371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err="1" smtClean="0">
                <a:solidFill>
                  <a:schemeClr val="tx1"/>
                </a:solidFill>
              </a:rPr>
              <a:t>Spawner</a:t>
            </a:r>
            <a:endParaRPr lang="en-US" sz="4000" dirty="0">
              <a:solidFill>
                <a:schemeClr val="tx1"/>
              </a:solidFill>
            </a:endParaRPr>
          </a:p>
        </p:txBody>
      </p:sp>
      <p:cxnSp>
        <p:nvCxnSpPr>
          <p:cNvPr id="12" name="Straight Arrow Connector 11"/>
          <p:cNvCxnSpPr>
            <a:stCxn id="52" idx="2"/>
            <a:endCxn id="8" idx="1"/>
          </p:cNvCxnSpPr>
          <p:nvPr/>
        </p:nvCxnSpPr>
        <p:spPr>
          <a:xfrm rot="16200000" flipH="1">
            <a:off x="1725263" y="3265837"/>
            <a:ext cx="2182066" cy="1746392"/>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324600" y="1981200"/>
            <a:ext cx="2514600" cy="1143000"/>
          </a:xfrm>
          <a:prstGeom prst="ellipse">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Worker</a:t>
            </a:r>
            <a:endParaRPr lang="en-US" sz="4000" dirty="0">
              <a:solidFill>
                <a:schemeClr val="tx1"/>
              </a:solidFill>
            </a:endParaRPr>
          </a:p>
        </p:txBody>
      </p:sp>
      <p:cxnSp>
        <p:nvCxnSpPr>
          <p:cNvPr id="41" name="Straight Arrow Connector 40"/>
          <p:cNvCxnSpPr>
            <a:stCxn id="31" idx="0"/>
            <a:endCxn id="50" idx="2"/>
          </p:cNvCxnSpPr>
          <p:nvPr/>
        </p:nvCxnSpPr>
        <p:spPr>
          <a:xfrm rot="5400000" flipH="1" flipV="1">
            <a:off x="7315200" y="1409700"/>
            <a:ext cx="838200" cy="3048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endCxn id="31" idx="3"/>
          </p:cNvCxnSpPr>
          <p:nvPr/>
        </p:nvCxnSpPr>
        <p:spPr>
          <a:xfrm flipV="1">
            <a:off x="3048000" y="2956812"/>
            <a:ext cx="3644855" cy="14988"/>
          </a:xfrm>
          <a:prstGeom prst="curvedConnector4">
            <a:avLst>
              <a:gd name="adj1" fmla="val 396"/>
              <a:gd name="adj2" fmla="val -3949728"/>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1" idx="1"/>
          </p:cNvCxnSpPr>
          <p:nvPr/>
        </p:nvCxnSpPr>
        <p:spPr>
          <a:xfrm rot="16200000" flipH="1" flipV="1">
            <a:off x="4801721" y="394867"/>
            <a:ext cx="137414" cy="3644855"/>
          </a:xfrm>
          <a:prstGeom prst="curvedConnector4">
            <a:avLst>
              <a:gd name="adj1" fmla="val -372875"/>
              <a:gd name="adj2" fmla="val 100036"/>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7"/>
            <a:endCxn id="31" idx="4"/>
          </p:cNvCxnSpPr>
          <p:nvPr/>
        </p:nvCxnSpPr>
        <p:spPr>
          <a:xfrm rot="5400000" flipH="1" flipV="1">
            <a:off x="5579571" y="3227737"/>
            <a:ext cx="2105866" cy="1898792"/>
          </a:xfrm>
          <a:prstGeom prst="straightConnector1">
            <a:avLst/>
          </a:prstGeom>
          <a:ln w="101600"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858000" y="228600"/>
            <a:ext cx="2057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Network</a:t>
            </a:r>
            <a:endParaRPr lang="en-US" sz="4000" dirty="0">
              <a:solidFill>
                <a:schemeClr val="tx1"/>
              </a:solidFill>
            </a:endParaRPr>
          </a:p>
        </p:txBody>
      </p:sp>
      <p:sp>
        <p:nvSpPr>
          <p:cNvPr id="52" name="Rounded Rectangle 51"/>
          <p:cNvSpPr/>
          <p:nvPr/>
        </p:nvSpPr>
        <p:spPr>
          <a:xfrm>
            <a:off x="762000" y="2286000"/>
            <a:ext cx="23622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Requester</a:t>
            </a:r>
            <a:endParaRPr lang="en-US" sz="4000" dirty="0">
              <a:solidFill>
                <a:schemeClr val="tx1"/>
              </a:solidFill>
            </a:endParaRPr>
          </a:p>
        </p:txBody>
      </p:sp>
      <p:sp>
        <p:nvSpPr>
          <p:cNvPr id="13" name="Slide Number Placeholder 12"/>
          <p:cNvSpPr>
            <a:spLocks noGrp="1"/>
          </p:cNvSpPr>
          <p:nvPr>
            <p:ph type="sldNum" sz="quarter" idx="12"/>
          </p:nvPr>
        </p:nvSpPr>
        <p:spPr/>
        <p:txBody>
          <a:bodyPr/>
          <a:lstStyle/>
          <a:p>
            <a:fld id="{73632D34-04EF-48A2-8115-8ECCB1F49248}" type="slidenum">
              <a:rPr lang="en-US" smtClean="0"/>
              <a:pPr/>
              <a:t>24</a:t>
            </a:fld>
            <a:endParaRPr lang="en-US"/>
          </a:p>
        </p:txBody>
      </p:sp>
      <p:sp>
        <p:nvSpPr>
          <p:cNvPr id="46" name="TextBox 45"/>
          <p:cNvSpPr txBox="1"/>
          <p:nvPr/>
        </p:nvSpPr>
        <p:spPr>
          <a:xfrm>
            <a:off x="286406" y="212835"/>
            <a:ext cx="5410200" cy="6001643"/>
          </a:xfrm>
          <a:prstGeom prst="rect">
            <a:avLst/>
          </a:prstGeom>
          <a:noFill/>
        </p:spPr>
        <p:txBody>
          <a:bodyPr wrap="square" rtlCol="0">
            <a:spAutoFit/>
          </a:bodyPr>
          <a:lstStyle/>
          <a:p>
            <a:r>
              <a:rPr lang="en-US" sz="3200" dirty="0" smtClean="0"/>
              <a:t>void </a:t>
            </a:r>
            <a:r>
              <a:rPr lang="en-US" sz="3200" dirty="0" err="1" smtClean="0"/>
              <a:t>Spawner</a:t>
            </a:r>
            <a:r>
              <a:rPr lang="en-US" sz="3200" dirty="0" smtClean="0"/>
              <a:t>() </a:t>
            </a:r>
            <a:r>
              <a:rPr lang="en-US" sz="3200" dirty="0" smtClean="0"/>
              <a:t>{</a:t>
            </a:r>
            <a:endParaRPr lang="en-US" sz="3200" dirty="0" smtClean="0"/>
          </a:p>
          <a:p>
            <a:endParaRPr lang="en-US" sz="3200" dirty="0" smtClean="0"/>
          </a:p>
          <a:p>
            <a:endParaRPr lang="en-US" sz="3200" dirty="0" smtClean="0"/>
          </a:p>
          <a:p>
            <a:r>
              <a:rPr lang="en-US" sz="3200" dirty="0" smtClean="0"/>
              <a:t>1</a:t>
            </a:r>
            <a:r>
              <a:rPr lang="en-US" sz="3200" dirty="0" smtClean="0"/>
              <a:t>: </a:t>
            </a:r>
            <a:r>
              <a:rPr lang="en-US" sz="3200" dirty="0" smtClean="0"/>
              <a:t>	Conn c = </a:t>
            </a:r>
            <a:r>
              <a:rPr lang="en-US" sz="3200" dirty="0" err="1" smtClean="0"/>
              <a:t>requestConn</a:t>
            </a:r>
            <a:r>
              <a:rPr lang="en-US" sz="3200" dirty="0" smtClean="0"/>
              <a:t>();</a:t>
            </a:r>
          </a:p>
          <a:p>
            <a:endParaRPr lang="en-US" sz="3200" dirty="0" smtClean="0"/>
          </a:p>
          <a:p>
            <a:endParaRPr lang="en-US" sz="3200" dirty="0" smtClean="0"/>
          </a:p>
          <a:p>
            <a:endParaRPr lang="en-US" sz="3200" dirty="0" smtClean="0"/>
          </a:p>
          <a:p>
            <a:endParaRPr lang="en-US" sz="3200" dirty="0" smtClean="0"/>
          </a:p>
          <a:p>
            <a:r>
              <a:rPr lang="en-US" sz="3200" dirty="0" smtClean="0"/>
              <a:t>2</a:t>
            </a:r>
            <a:r>
              <a:rPr lang="en-US" sz="3200" dirty="0" smtClean="0"/>
              <a:t>: </a:t>
            </a:r>
            <a:r>
              <a:rPr lang="en-US" sz="3200" dirty="0" smtClean="0"/>
              <a:t>	spawn(Worker, c); </a:t>
            </a:r>
          </a:p>
          <a:p>
            <a:endParaRPr lang="en-US" sz="3200" dirty="0" smtClean="0"/>
          </a:p>
          <a:p>
            <a:endParaRPr lang="en-US" sz="3200" dirty="0" smtClean="0"/>
          </a:p>
          <a:p>
            <a:r>
              <a:rPr lang="en-US" sz="3200" dirty="0" smtClean="0"/>
              <a:t>}</a:t>
            </a:r>
            <a:endParaRPr lang="en-US" sz="3200" dirty="0"/>
          </a:p>
        </p:txBody>
      </p:sp>
      <p:sp>
        <p:nvSpPr>
          <p:cNvPr id="18" name="TextBox 17"/>
          <p:cNvSpPr txBox="1"/>
          <p:nvPr/>
        </p:nvSpPr>
        <p:spPr>
          <a:xfrm>
            <a:off x="2667000" y="1066800"/>
            <a:ext cx="1219200" cy="707886"/>
          </a:xfrm>
          <a:prstGeom prst="rect">
            <a:avLst/>
          </a:prstGeom>
          <a:noFill/>
        </p:spPr>
        <p:txBody>
          <a:bodyPr wrap="square" rtlCol="0">
            <a:spAutoFit/>
          </a:bodyPr>
          <a:lstStyle/>
          <a:p>
            <a:r>
              <a:rPr lang="en-US" sz="4000" dirty="0" smtClean="0">
                <a:solidFill>
                  <a:srgbClr val="0070C0"/>
                </a:solidFill>
              </a:rPr>
              <a:t>Lab1</a:t>
            </a:r>
            <a:endParaRPr lang="en-US" sz="4000" dirty="0">
              <a:solidFill>
                <a:srgbClr val="0070C0"/>
              </a:solidFill>
            </a:endParaRPr>
          </a:p>
        </p:txBody>
      </p:sp>
      <p:sp>
        <p:nvSpPr>
          <p:cNvPr id="19" name="TextBox 18"/>
          <p:cNvSpPr txBox="1"/>
          <p:nvPr/>
        </p:nvSpPr>
        <p:spPr>
          <a:xfrm>
            <a:off x="4114800" y="1066800"/>
            <a:ext cx="1295400" cy="707886"/>
          </a:xfrm>
          <a:prstGeom prst="rect">
            <a:avLst/>
          </a:prstGeom>
          <a:noFill/>
        </p:spPr>
        <p:txBody>
          <a:bodyPr wrap="square" rtlCol="0">
            <a:spAutoFit/>
          </a:bodyPr>
          <a:lstStyle/>
          <a:p>
            <a:r>
              <a:rPr lang="en-US" sz="4000" dirty="0" smtClean="0">
                <a:solidFill>
                  <a:srgbClr val="0070C0"/>
                </a:solidFill>
              </a:rPr>
              <a:t>Pos1</a:t>
            </a:r>
            <a:endParaRPr lang="en-US" sz="4000" dirty="0">
              <a:solidFill>
                <a:srgbClr val="0070C0"/>
              </a:solidFill>
            </a:endParaRPr>
          </a:p>
        </p:txBody>
      </p:sp>
      <p:sp>
        <p:nvSpPr>
          <p:cNvPr id="20" name="TextBox 19"/>
          <p:cNvSpPr txBox="1"/>
          <p:nvPr/>
        </p:nvSpPr>
        <p:spPr>
          <a:xfrm>
            <a:off x="5638800" y="1066800"/>
            <a:ext cx="1295400" cy="707886"/>
          </a:xfrm>
          <a:prstGeom prst="rect">
            <a:avLst/>
          </a:prstGeom>
          <a:noFill/>
        </p:spPr>
        <p:txBody>
          <a:bodyPr wrap="square" rtlCol="0">
            <a:spAutoFit/>
          </a:bodyPr>
          <a:lstStyle/>
          <a:p>
            <a:r>
              <a:rPr lang="en-US" sz="4000" dirty="0" smtClean="0">
                <a:solidFill>
                  <a:srgbClr val="0070C0"/>
                </a:solidFill>
              </a:rPr>
              <a:t>Neg1</a:t>
            </a:r>
            <a:endParaRPr lang="en-US" sz="4000" dirty="0">
              <a:solidFill>
                <a:srgbClr val="0070C0"/>
              </a:solidFill>
            </a:endParaRPr>
          </a:p>
        </p:txBody>
      </p:sp>
      <p:sp>
        <p:nvSpPr>
          <p:cNvPr id="21" name="TextBox 20"/>
          <p:cNvSpPr txBox="1"/>
          <p:nvPr/>
        </p:nvSpPr>
        <p:spPr>
          <a:xfrm>
            <a:off x="7010400" y="1066800"/>
            <a:ext cx="1828800" cy="707886"/>
          </a:xfrm>
          <a:prstGeom prst="rect">
            <a:avLst/>
          </a:prstGeom>
          <a:noFill/>
        </p:spPr>
        <p:txBody>
          <a:bodyPr wrap="square" rtlCol="0">
            <a:spAutoFit/>
          </a:bodyPr>
          <a:lstStyle/>
          <a:p>
            <a:r>
              <a:rPr lang="en-US" sz="4000" dirty="0" smtClean="0">
                <a:solidFill>
                  <a:srgbClr val="0070C0"/>
                </a:solidFill>
              </a:rPr>
              <a:t>Create1</a:t>
            </a:r>
            <a:endParaRPr lang="en-US" sz="4000" dirty="0">
              <a:solidFill>
                <a:srgbClr val="0070C0"/>
              </a:solidFill>
            </a:endParaRPr>
          </a:p>
        </p:txBody>
      </p:sp>
      <p:sp>
        <p:nvSpPr>
          <p:cNvPr id="22" name="TextBox 21"/>
          <p:cNvSpPr txBox="1"/>
          <p:nvPr/>
        </p:nvSpPr>
        <p:spPr>
          <a:xfrm>
            <a:off x="2667000" y="3352800"/>
            <a:ext cx="1219200" cy="707886"/>
          </a:xfrm>
          <a:prstGeom prst="rect">
            <a:avLst/>
          </a:prstGeom>
          <a:noFill/>
        </p:spPr>
        <p:txBody>
          <a:bodyPr wrap="square" rtlCol="0">
            <a:spAutoFit/>
          </a:bodyPr>
          <a:lstStyle/>
          <a:p>
            <a:r>
              <a:rPr lang="en-US" sz="4000" dirty="0" smtClean="0">
                <a:solidFill>
                  <a:srgbClr val="0070C0"/>
                </a:solidFill>
              </a:rPr>
              <a:t>Lab2</a:t>
            </a:r>
            <a:endParaRPr lang="en-US" sz="4000" dirty="0">
              <a:solidFill>
                <a:srgbClr val="0070C0"/>
              </a:solidFill>
            </a:endParaRPr>
          </a:p>
        </p:txBody>
      </p:sp>
      <p:sp>
        <p:nvSpPr>
          <p:cNvPr id="23" name="TextBox 22"/>
          <p:cNvSpPr txBox="1"/>
          <p:nvPr/>
        </p:nvSpPr>
        <p:spPr>
          <a:xfrm>
            <a:off x="4114800" y="3352800"/>
            <a:ext cx="1295400" cy="707886"/>
          </a:xfrm>
          <a:prstGeom prst="rect">
            <a:avLst/>
          </a:prstGeom>
          <a:noFill/>
        </p:spPr>
        <p:txBody>
          <a:bodyPr wrap="square" rtlCol="0">
            <a:spAutoFit/>
          </a:bodyPr>
          <a:lstStyle/>
          <a:p>
            <a:r>
              <a:rPr lang="en-US" sz="4000" dirty="0" smtClean="0">
                <a:solidFill>
                  <a:srgbClr val="0070C0"/>
                </a:solidFill>
              </a:rPr>
              <a:t>Pos2</a:t>
            </a:r>
            <a:endParaRPr lang="en-US" sz="4000" dirty="0">
              <a:solidFill>
                <a:srgbClr val="0070C0"/>
              </a:solidFill>
            </a:endParaRPr>
          </a:p>
        </p:txBody>
      </p:sp>
      <p:sp>
        <p:nvSpPr>
          <p:cNvPr id="24" name="TextBox 23"/>
          <p:cNvSpPr txBox="1"/>
          <p:nvPr/>
        </p:nvSpPr>
        <p:spPr>
          <a:xfrm>
            <a:off x="5638800" y="3352800"/>
            <a:ext cx="1295400" cy="707886"/>
          </a:xfrm>
          <a:prstGeom prst="rect">
            <a:avLst/>
          </a:prstGeom>
          <a:noFill/>
        </p:spPr>
        <p:txBody>
          <a:bodyPr wrap="square" rtlCol="0">
            <a:spAutoFit/>
          </a:bodyPr>
          <a:lstStyle/>
          <a:p>
            <a:r>
              <a:rPr lang="en-US" sz="4000" dirty="0" smtClean="0">
                <a:solidFill>
                  <a:srgbClr val="0070C0"/>
                </a:solidFill>
              </a:rPr>
              <a:t>Neg2</a:t>
            </a:r>
            <a:endParaRPr lang="en-US" sz="4000" dirty="0">
              <a:solidFill>
                <a:srgbClr val="0070C0"/>
              </a:solidFill>
            </a:endParaRPr>
          </a:p>
        </p:txBody>
      </p:sp>
      <p:sp>
        <p:nvSpPr>
          <p:cNvPr id="25" name="TextBox 24"/>
          <p:cNvSpPr txBox="1"/>
          <p:nvPr/>
        </p:nvSpPr>
        <p:spPr>
          <a:xfrm>
            <a:off x="7010400" y="3352800"/>
            <a:ext cx="1828800" cy="707886"/>
          </a:xfrm>
          <a:prstGeom prst="rect">
            <a:avLst/>
          </a:prstGeom>
          <a:noFill/>
        </p:spPr>
        <p:txBody>
          <a:bodyPr wrap="square" rtlCol="0">
            <a:spAutoFit/>
          </a:bodyPr>
          <a:lstStyle/>
          <a:p>
            <a:r>
              <a:rPr lang="en-US" sz="4000" dirty="0" smtClean="0">
                <a:solidFill>
                  <a:srgbClr val="0070C0"/>
                </a:solidFill>
              </a:rPr>
              <a:t>Create2</a:t>
            </a:r>
            <a:endParaRPr lang="en-US" sz="40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2"/>
                                        </p:tgtEl>
                                      </p:cBhvr>
                                    </p:animEffect>
                                    <p:set>
                                      <p:cBhvr>
                                        <p:cTn id="7" dur="1" fill="hold">
                                          <p:stCondLst>
                                            <p:cond delay="499"/>
                                          </p:stCondLst>
                                        </p:cTn>
                                        <p:tgtEl>
                                          <p:spTgt spid="5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1"/>
                                        </p:tgtEl>
                                      </p:cBhvr>
                                    </p:animEffect>
                                    <p:set>
                                      <p:cBhvr>
                                        <p:cTn id="16" dur="1" fill="hold">
                                          <p:stCondLst>
                                            <p:cond delay="499"/>
                                          </p:stCondLst>
                                        </p:cTn>
                                        <p:tgtEl>
                                          <p:spTgt spid="3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1"/>
                                        </p:tgtEl>
                                      </p:cBhvr>
                                    </p:animEffect>
                                    <p:set>
                                      <p:cBhvr>
                                        <p:cTn id="19" dur="1" fill="hold">
                                          <p:stCondLst>
                                            <p:cond delay="499"/>
                                          </p:stCondLst>
                                        </p:cTn>
                                        <p:tgtEl>
                                          <p:spTgt spid="4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63"/>
                                        </p:tgtEl>
                                      </p:cBhvr>
                                    </p:animEffect>
                                    <p:set>
                                      <p:cBhvr>
                                        <p:cTn id="22" dur="1" fill="hold">
                                          <p:stCondLst>
                                            <p:cond delay="499"/>
                                          </p:stCondLst>
                                        </p:cTn>
                                        <p:tgtEl>
                                          <p:spTgt spid="63"/>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64"/>
                                        </p:tgtEl>
                                      </p:cBhvr>
                                    </p:animEffect>
                                    <p:set>
                                      <p:cBhvr>
                                        <p:cTn id="25" dur="1" fill="hold">
                                          <p:stCondLst>
                                            <p:cond delay="499"/>
                                          </p:stCondLst>
                                        </p:cTn>
                                        <p:tgtEl>
                                          <p:spTgt spid="6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7"/>
                                        </p:tgtEl>
                                      </p:cBhvr>
                                    </p:animEffect>
                                    <p:set>
                                      <p:cBhvr>
                                        <p:cTn id="28" dur="1" fill="hold">
                                          <p:stCondLst>
                                            <p:cond delay="499"/>
                                          </p:stCondLst>
                                        </p:cTn>
                                        <p:tgtEl>
                                          <p:spTgt spid="4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64" presetClass="path" presetSubtype="0" accel="50000" decel="50000" fill="hold" nodeType="clickEffect">
                                  <p:stCondLst>
                                    <p:cond delay="0"/>
                                  </p:stCondLst>
                                  <p:childTnLst>
                                    <p:animMotion origin="layout" path="M 0 0  L 0 -0.33333  E" pathEditMode="relative" ptsTypes="">
                                      <p:cBhvr>
                                        <p:cTn id="32" dur="1000" fill="hold"/>
                                        <p:tgtEl>
                                          <p:spTgt spid="8"/>
                                        </p:tgtEl>
                                        <p:attrNameLst>
                                          <p:attrName>ppt_x</p:attrName>
                                          <p:attrName>ppt_y</p:attrName>
                                        </p:attrNameLst>
                                      </p:cBhvr>
                                    </p:animMotion>
                                  </p:childTnLst>
                                </p:cTn>
                              </p:par>
                              <p:par>
                                <p:cTn id="33" presetID="6" presetClass="emph" presetSubtype="0" fill="hold" nodeType="withEffect">
                                  <p:stCondLst>
                                    <p:cond delay="0"/>
                                  </p:stCondLst>
                                  <p:childTnLst>
                                    <p:animScale>
                                      <p:cBhvr>
                                        <p:cTn id="34" dur="1000" fill="hold"/>
                                        <p:tgtEl>
                                          <p:spTgt spid="8"/>
                                        </p:tgtEl>
                                      </p:cBhvr>
                                      <p:by x="300000" y="300000"/>
                                    </p:animScale>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2" nodeType="click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2" animBg="1"/>
      <p:bldP spid="31" grpId="0" animBg="1"/>
      <p:bldP spid="50" grpId="0" animBg="1"/>
      <p:bldP spid="52" grpId="0" animBg="1"/>
      <p:bldP spid="46" grpId="0"/>
      <p:bldP spid="18" grpId="0"/>
      <p:bldP spid="19" grpId="0"/>
      <p:bldP spid="20" grpId="0"/>
      <p:bldP spid="21" grpId="0"/>
      <p:bldP spid="22" grpId="0"/>
      <p:bldP spid="23"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199"/>
          </a:xfrm>
        </p:spPr>
        <p:txBody>
          <a:bodyPr>
            <a:normAutofit/>
          </a:bodyPr>
          <a:lstStyle/>
          <a:p>
            <a:pPr algn="ctr">
              <a:buNone/>
            </a:pPr>
            <a:r>
              <a:rPr lang="en-US" sz="4000" dirty="0" smtClean="0">
                <a:solidFill>
                  <a:srgbClr val="0070C0"/>
                </a:solidFill>
              </a:rPr>
              <a:t>Legal Rule #1:</a:t>
            </a:r>
          </a:p>
          <a:p>
            <a:pPr>
              <a:buNone/>
            </a:pPr>
            <a:r>
              <a:rPr lang="en-US" sz="4000" dirty="0" smtClean="0"/>
              <a:t>A process’s label only increases by tags </a:t>
            </a:r>
            <a:endParaRPr lang="en-US" sz="4000" dirty="0" smtClean="0"/>
          </a:p>
          <a:p>
            <a:pPr>
              <a:buNone/>
            </a:pPr>
            <a:r>
              <a:rPr lang="en-US" sz="4000" dirty="0" smtClean="0"/>
              <a:t>in </a:t>
            </a:r>
            <a:r>
              <a:rPr lang="en-US" sz="4000" dirty="0" smtClean="0"/>
              <a:t>its positive capability.</a:t>
            </a:r>
          </a:p>
          <a:p>
            <a:pPr>
              <a:buNone/>
            </a:pPr>
            <a:endParaRPr lang="en-US" sz="4000" dirty="0" smtClean="0"/>
          </a:p>
          <a:p>
            <a:pPr>
              <a:buNone/>
            </a:pPr>
            <a:r>
              <a:rPr lang="en-US" sz="4000" dirty="0" smtClean="0"/>
              <a:t>1:  Conn </a:t>
            </a:r>
            <a:r>
              <a:rPr lang="en-US" sz="4000" dirty="0" smtClean="0"/>
              <a:t>c = </a:t>
            </a:r>
            <a:r>
              <a:rPr lang="en-US" sz="4000" dirty="0" err="1" smtClean="0"/>
              <a:t>requestConn</a:t>
            </a:r>
            <a:r>
              <a:rPr lang="en-US" sz="4000" dirty="0" smtClean="0"/>
              <a:t>();</a:t>
            </a:r>
          </a:p>
          <a:p>
            <a:pPr>
              <a:buNone/>
            </a:pPr>
            <a:r>
              <a:rPr lang="en-US" sz="4000" dirty="0" smtClean="0"/>
              <a:t>2:  spawn(Worker</a:t>
            </a:r>
            <a:r>
              <a:rPr lang="en-US" sz="4000" dirty="0" smtClean="0"/>
              <a:t>, c); </a:t>
            </a:r>
            <a:endParaRPr lang="en-US" sz="4000" dirty="0" smtClean="0"/>
          </a:p>
          <a:p>
            <a:pPr algn="ctr">
              <a:buNone/>
            </a:pPr>
            <a:endParaRPr lang="en-US" sz="4000" dirty="0" smtClean="0"/>
          </a:p>
          <a:p>
            <a:pPr algn="ctr">
              <a:buNone/>
            </a:pPr>
            <a:r>
              <a:rPr lang="en-US" sz="4000" dirty="0" smtClean="0">
                <a:solidFill>
                  <a:srgbClr val="0070C0"/>
                </a:solidFill>
              </a:rPr>
              <a:t>Lab2 </a:t>
            </a:r>
            <a:r>
              <a:rPr lang="en-US" sz="4000" dirty="0" smtClean="0">
                <a:solidFill>
                  <a:srgbClr val="0070C0"/>
                </a:solidFill>
                <a:latin typeface="cmsy10"/>
              </a:rPr>
              <a:t>µ</a:t>
            </a:r>
            <a:r>
              <a:rPr lang="en-US" sz="4000" dirty="0" smtClean="0">
                <a:solidFill>
                  <a:srgbClr val="0070C0"/>
                </a:solidFill>
              </a:rPr>
              <a:t> </a:t>
            </a:r>
            <a:r>
              <a:rPr lang="en-US" sz="4000" dirty="0" smtClean="0">
                <a:solidFill>
                  <a:srgbClr val="0070C0"/>
                </a:solidFill>
              </a:rPr>
              <a:t>Lab1 </a:t>
            </a:r>
            <a:r>
              <a:rPr lang="en-US" sz="4000" dirty="0" smtClean="0">
                <a:solidFill>
                  <a:srgbClr val="0070C0"/>
                </a:solidFill>
                <a:latin typeface="cmsy10"/>
              </a:rPr>
              <a:t>[</a:t>
            </a:r>
            <a:r>
              <a:rPr lang="en-US" sz="4000" dirty="0" smtClean="0">
                <a:solidFill>
                  <a:srgbClr val="0070C0"/>
                </a:solidFill>
              </a:rPr>
              <a:t>  </a:t>
            </a:r>
            <a:r>
              <a:rPr lang="en-US" sz="4000" dirty="0" smtClean="0">
                <a:solidFill>
                  <a:srgbClr val="0070C0"/>
                </a:solidFill>
              </a:rPr>
              <a:t>Pos1</a:t>
            </a:r>
          </a:p>
          <a:p>
            <a:pPr>
              <a:buNone/>
            </a:pPr>
            <a:endParaRPr lang="en-US" sz="4000" dirty="0" smtClean="0"/>
          </a:p>
          <a:p>
            <a:pPr algn="ctr">
              <a:buNone/>
            </a:pP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199"/>
          </a:xfrm>
        </p:spPr>
        <p:txBody>
          <a:bodyPr>
            <a:normAutofit/>
          </a:bodyPr>
          <a:lstStyle/>
          <a:p>
            <a:pPr algn="ctr">
              <a:buNone/>
            </a:pPr>
            <a:r>
              <a:rPr lang="en-US" sz="4000" dirty="0" smtClean="0">
                <a:solidFill>
                  <a:srgbClr val="0070C0"/>
                </a:solidFill>
              </a:rPr>
              <a:t>Legal Rule #2:</a:t>
            </a:r>
          </a:p>
          <a:p>
            <a:pPr>
              <a:buNone/>
            </a:pPr>
            <a:r>
              <a:rPr lang="en-US" sz="4000" dirty="0" smtClean="0"/>
              <a:t>A process’s label only decreases </a:t>
            </a:r>
            <a:r>
              <a:rPr lang="en-US" sz="4000" dirty="0" smtClean="0"/>
              <a:t>by</a:t>
            </a:r>
          </a:p>
          <a:p>
            <a:pPr>
              <a:buNone/>
            </a:pPr>
            <a:r>
              <a:rPr lang="en-US" sz="4000" dirty="0" smtClean="0"/>
              <a:t>tags </a:t>
            </a:r>
            <a:r>
              <a:rPr lang="en-US" sz="4000" dirty="0" smtClean="0"/>
              <a:t>in its negative capability.</a:t>
            </a:r>
          </a:p>
          <a:p>
            <a:pPr>
              <a:buNone/>
            </a:pPr>
            <a:endParaRPr lang="en-US" sz="4000" dirty="0" smtClean="0"/>
          </a:p>
          <a:p>
            <a:pPr>
              <a:buNone/>
            </a:pPr>
            <a:r>
              <a:rPr lang="en-US" sz="4000" dirty="0" smtClean="0"/>
              <a:t>1</a:t>
            </a:r>
            <a:r>
              <a:rPr lang="en-US" sz="4000" dirty="0" smtClean="0"/>
              <a:t>:  Conn c = </a:t>
            </a:r>
            <a:r>
              <a:rPr lang="en-US" sz="4000" dirty="0" err="1" smtClean="0"/>
              <a:t>requestConn</a:t>
            </a:r>
            <a:r>
              <a:rPr lang="en-US" sz="4000" dirty="0" smtClean="0"/>
              <a:t>();</a:t>
            </a:r>
          </a:p>
          <a:p>
            <a:pPr>
              <a:buNone/>
            </a:pPr>
            <a:r>
              <a:rPr lang="en-US" sz="4000" dirty="0" smtClean="0"/>
              <a:t>2:  spawn(Worker, c); </a:t>
            </a:r>
          </a:p>
          <a:p>
            <a:pPr algn="ctr">
              <a:buNone/>
            </a:pPr>
            <a:endParaRPr lang="en-US" sz="4000" dirty="0" smtClean="0"/>
          </a:p>
          <a:p>
            <a:pPr algn="ctr">
              <a:buNone/>
            </a:pPr>
            <a:r>
              <a:rPr lang="en-US" sz="4000" dirty="0" smtClean="0">
                <a:solidFill>
                  <a:srgbClr val="0070C0"/>
                </a:solidFill>
              </a:rPr>
              <a:t>Lab2 </a:t>
            </a:r>
            <a:r>
              <a:rPr lang="en-US" sz="4000" dirty="0" smtClean="0">
                <a:solidFill>
                  <a:srgbClr val="0070C0"/>
                </a:solidFill>
                <a:latin typeface="cmsy10"/>
              </a:rPr>
              <a:t>¶</a:t>
            </a:r>
            <a:r>
              <a:rPr lang="en-US" sz="4000" dirty="0" smtClean="0">
                <a:solidFill>
                  <a:srgbClr val="0070C0"/>
                </a:solidFill>
              </a:rPr>
              <a:t> </a:t>
            </a:r>
            <a:r>
              <a:rPr lang="en-US" sz="4000" dirty="0" smtClean="0">
                <a:solidFill>
                  <a:srgbClr val="0070C0"/>
                </a:solidFill>
              </a:rPr>
              <a:t>Lab1 -  Neg1</a:t>
            </a:r>
          </a:p>
        </p:txBody>
      </p:sp>
      <p:sp>
        <p:nvSpPr>
          <p:cNvPr id="4" name="Slide Number Placeholder 3"/>
          <p:cNvSpPr>
            <a:spLocks noGrp="1"/>
          </p:cNvSpPr>
          <p:nvPr>
            <p:ph type="sldNum" sz="quarter" idx="12"/>
          </p:nvPr>
        </p:nvSpPr>
        <p:spPr/>
        <p:txBody>
          <a:bodyPr/>
          <a:lstStyle/>
          <a:p>
            <a:fld id="{73632D34-04EF-48A2-8115-8ECCB1F49248}"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rmAutofit/>
          </a:bodyPr>
          <a:lstStyle/>
          <a:p>
            <a:pPr algn="ctr">
              <a:buNone/>
            </a:pPr>
            <a:r>
              <a:rPr lang="en-US" sz="4000" dirty="0" smtClean="0">
                <a:solidFill>
                  <a:srgbClr val="0070C0"/>
                </a:solidFill>
              </a:rPr>
              <a:t>Legal Rule #3:</a:t>
            </a:r>
            <a:endParaRPr lang="en-US" sz="4000" dirty="0" smtClean="0"/>
          </a:p>
          <a:p>
            <a:pPr>
              <a:buNone/>
            </a:pPr>
            <a:r>
              <a:rPr lang="en-US" sz="4000" dirty="0" smtClean="0"/>
              <a:t>A process’s capabilities only increase </a:t>
            </a:r>
            <a:endParaRPr lang="en-US" sz="4000" dirty="0" smtClean="0"/>
          </a:p>
          <a:p>
            <a:pPr>
              <a:buNone/>
            </a:pPr>
            <a:r>
              <a:rPr lang="en-US" sz="4000" dirty="0" smtClean="0"/>
              <a:t>to </a:t>
            </a:r>
            <a:r>
              <a:rPr lang="en-US" sz="4000" dirty="0" smtClean="0"/>
              <a:t>hold tags that the process creates.</a:t>
            </a:r>
          </a:p>
          <a:p>
            <a:pPr>
              <a:buNone/>
            </a:pPr>
            <a:endParaRPr lang="en-US" sz="4000" dirty="0" smtClean="0">
              <a:solidFill>
                <a:srgbClr val="0070C0"/>
              </a:solidFill>
            </a:endParaRPr>
          </a:p>
          <a:p>
            <a:pPr>
              <a:buNone/>
            </a:pPr>
            <a:r>
              <a:rPr lang="en-US" sz="4000" dirty="0" smtClean="0"/>
              <a:t>1</a:t>
            </a:r>
            <a:r>
              <a:rPr lang="en-US" sz="4000" dirty="0" smtClean="0"/>
              <a:t>:  Conn c = </a:t>
            </a:r>
            <a:r>
              <a:rPr lang="en-US" sz="4000" dirty="0" err="1" smtClean="0"/>
              <a:t>requestConn</a:t>
            </a:r>
            <a:r>
              <a:rPr lang="en-US" sz="4000" dirty="0" smtClean="0"/>
              <a:t>();</a:t>
            </a:r>
          </a:p>
          <a:p>
            <a:pPr>
              <a:buNone/>
            </a:pPr>
            <a:r>
              <a:rPr lang="en-US" sz="4000" dirty="0" smtClean="0"/>
              <a:t>2:  spawn(Worker, c); </a:t>
            </a:r>
            <a:endParaRPr lang="en-US" sz="4000" dirty="0" smtClean="0"/>
          </a:p>
          <a:p>
            <a:pPr>
              <a:buNone/>
            </a:pPr>
            <a:endParaRPr lang="en-US" sz="4000" dirty="0" smtClean="0"/>
          </a:p>
          <a:p>
            <a:pPr algn="ctr">
              <a:buNone/>
            </a:pPr>
            <a:r>
              <a:rPr lang="en-US" sz="4000" dirty="0" smtClean="0">
                <a:solidFill>
                  <a:srgbClr val="0070C0"/>
                </a:solidFill>
              </a:rPr>
              <a:t>Pos2 </a:t>
            </a:r>
            <a:r>
              <a:rPr lang="en-US" sz="4000" dirty="0" smtClean="0">
                <a:solidFill>
                  <a:srgbClr val="0070C0"/>
                </a:solidFill>
                <a:latin typeface="cmsy10"/>
              </a:rPr>
              <a:t>µ</a:t>
            </a:r>
            <a:r>
              <a:rPr lang="en-US" sz="4000" dirty="0" smtClean="0">
                <a:solidFill>
                  <a:srgbClr val="0070C0"/>
                </a:solidFill>
              </a:rPr>
              <a:t> </a:t>
            </a:r>
            <a:r>
              <a:rPr lang="en-US" sz="4000" dirty="0" smtClean="0">
                <a:solidFill>
                  <a:srgbClr val="0070C0"/>
                </a:solidFill>
              </a:rPr>
              <a:t>Pos1 </a:t>
            </a:r>
            <a:r>
              <a:rPr lang="en-US" sz="4000" dirty="0" smtClean="0">
                <a:solidFill>
                  <a:srgbClr val="0070C0"/>
                </a:solidFill>
                <a:latin typeface="cmsy10"/>
              </a:rPr>
              <a:t>[</a:t>
            </a:r>
            <a:r>
              <a:rPr lang="en-US" sz="4000" dirty="0" smtClean="0">
                <a:solidFill>
                  <a:srgbClr val="0070C0"/>
                </a:solidFill>
              </a:rPr>
              <a:t> </a:t>
            </a:r>
            <a:r>
              <a:rPr lang="en-US" sz="4000" dirty="0" smtClean="0">
                <a:solidFill>
                  <a:srgbClr val="0070C0"/>
                </a:solidFill>
              </a:rPr>
              <a:t>Create1</a:t>
            </a:r>
          </a:p>
          <a:p>
            <a:pPr algn="ctr">
              <a:buNone/>
            </a:pPr>
            <a:r>
              <a:rPr lang="en-US" sz="4000" dirty="0" smtClean="0">
                <a:solidFill>
                  <a:srgbClr val="0070C0"/>
                </a:solidFill>
              </a:rPr>
              <a:t>Neg2 </a:t>
            </a:r>
            <a:r>
              <a:rPr lang="en-US" sz="4000" dirty="0" smtClean="0">
                <a:solidFill>
                  <a:srgbClr val="0070C0"/>
                </a:solidFill>
                <a:latin typeface="cmsy10"/>
              </a:rPr>
              <a:t>µ</a:t>
            </a:r>
            <a:r>
              <a:rPr lang="en-US" sz="4000" dirty="0" smtClean="0">
                <a:solidFill>
                  <a:srgbClr val="0070C0"/>
                </a:solidFill>
              </a:rPr>
              <a:t> </a:t>
            </a:r>
            <a:r>
              <a:rPr lang="en-US" sz="4000" dirty="0" smtClean="0">
                <a:solidFill>
                  <a:srgbClr val="0070C0"/>
                </a:solidFill>
              </a:rPr>
              <a:t>Neg1 </a:t>
            </a:r>
            <a:r>
              <a:rPr lang="en-US" sz="4000" dirty="0" smtClean="0">
                <a:solidFill>
                  <a:srgbClr val="0070C0"/>
                </a:solidFill>
                <a:latin typeface="cmsy10"/>
              </a:rPr>
              <a:t>[</a:t>
            </a:r>
            <a:r>
              <a:rPr lang="en-US" sz="4000" dirty="0" smtClean="0">
                <a:solidFill>
                  <a:srgbClr val="0070C0"/>
                </a:solidFill>
              </a:rPr>
              <a:t> </a:t>
            </a:r>
            <a:r>
              <a:rPr lang="en-US" sz="4000" dirty="0" smtClean="0">
                <a:solidFill>
                  <a:srgbClr val="0070C0"/>
                </a:solidFill>
              </a:rPr>
              <a:t>Create1</a:t>
            </a:r>
            <a:endParaRPr lang="en-US" sz="4000" dirty="0" smtClean="0"/>
          </a:p>
          <a:p>
            <a:pPr algn="ctr">
              <a:buNone/>
            </a:pP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Constraints</a:t>
            </a:r>
            <a:endParaRPr lang="en-US" dirty="0"/>
          </a:p>
        </p:txBody>
      </p:sp>
      <p:sp>
        <p:nvSpPr>
          <p:cNvPr id="3" name="Content Placeholder 2"/>
          <p:cNvSpPr>
            <a:spLocks noGrp="1"/>
          </p:cNvSpPr>
          <p:nvPr>
            <p:ph idx="1"/>
          </p:nvPr>
        </p:nvSpPr>
        <p:spPr>
          <a:xfrm>
            <a:off x="457200" y="1828800"/>
            <a:ext cx="8229600" cy="4038600"/>
          </a:xfrm>
        </p:spPr>
        <p:txBody>
          <a:bodyPr>
            <a:normAutofit/>
          </a:bodyPr>
          <a:lstStyle/>
          <a:p>
            <a:pPr marL="514350" indent="-514350">
              <a:buFont typeface="+mj-lt"/>
              <a:buAutoNum type="arabicPeriod"/>
            </a:pPr>
            <a:r>
              <a:rPr lang="en-US" sz="4000" dirty="0" smtClean="0">
                <a:solidFill>
                  <a:srgbClr val="0070C0"/>
                </a:solidFill>
              </a:rPr>
              <a:t>Legal</a:t>
            </a:r>
          </a:p>
          <a:p>
            <a:pPr marL="514350" indent="-514350">
              <a:buFont typeface="+mj-lt"/>
              <a:buAutoNum type="arabicPeriod"/>
            </a:pPr>
            <a:endParaRPr lang="en-US" sz="4000" dirty="0" smtClean="0">
              <a:solidFill>
                <a:srgbClr val="0070C0"/>
              </a:solidFill>
            </a:endParaRPr>
          </a:p>
          <a:p>
            <a:pPr marL="514350" indent="-514350">
              <a:buFont typeface="+mj-lt"/>
              <a:buAutoNum type="arabicPeriod"/>
            </a:pPr>
            <a:r>
              <a:rPr lang="en-US" sz="4000" dirty="0" smtClean="0">
                <a:solidFill>
                  <a:srgbClr val="FF0000"/>
                </a:solidFill>
              </a:rPr>
              <a:t>Secure</a:t>
            </a:r>
          </a:p>
          <a:p>
            <a:pPr marL="514350" indent="-514350">
              <a:buFont typeface="+mj-lt"/>
              <a:buAutoNum type="arabicPeriod"/>
            </a:pPr>
            <a:endParaRPr lang="en-US" sz="4000" dirty="0" smtClean="0"/>
          </a:p>
          <a:p>
            <a:pPr marL="514350" indent="-514350">
              <a:buFont typeface="+mj-lt"/>
              <a:buAutoNum type="arabicPeriod"/>
            </a:pPr>
            <a:r>
              <a:rPr lang="en-US" sz="4000" dirty="0" smtClean="0">
                <a:solidFill>
                  <a:srgbClr val="00B050"/>
                </a:solidFill>
              </a:rPr>
              <a:t>Functional</a:t>
            </a:r>
            <a:endParaRPr lang="en-US" sz="4000" dirty="0" smtClean="0">
              <a:solidFill>
                <a:srgbClr val="0070C0"/>
              </a:solidFill>
            </a:endParaRPr>
          </a:p>
        </p:txBody>
      </p:sp>
      <p:sp>
        <p:nvSpPr>
          <p:cNvPr id="4" name="Slide Number Placeholder 3"/>
          <p:cNvSpPr>
            <a:spLocks noGrp="1"/>
          </p:cNvSpPr>
          <p:nvPr>
            <p:ph type="sldNum" sz="quarter" idx="12"/>
          </p:nvPr>
        </p:nvSpPr>
        <p:spPr/>
        <p:txBody>
          <a:bodyPr/>
          <a:lstStyle/>
          <a:p>
            <a:fld id="{73632D34-04EF-48A2-8115-8ECCB1F49248}"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2" end="2"/>
                                            </p:txEl>
                                          </p:spTgt>
                                        </p:tgtEl>
                                        <p:attrNameLst>
                                          <p:attrName>style.opacity</p:attrName>
                                        </p:attrNameLst>
                                      </p:cBhvr>
                                      <p:to>
                                        <p:strVal val="0.25"/>
                                      </p:to>
                                    </p:set>
                                    <p:animEffect filter="image" prLst="opacity: 0.25">
                                      <p:cBhvr rctx="IE">
                                        <p:cTn id="7" dur="indefinite"/>
                                        <p:tgtEl>
                                          <p:spTgt spid="3">
                                            <p:txEl>
                                              <p:pRg st="2" end="2"/>
                                            </p:txEl>
                                          </p:spTgt>
                                        </p:tgtEl>
                                      </p:cBhvr>
                                    </p:animEffect>
                                  </p:childTnLst>
                                </p:cTn>
                              </p:par>
                              <p:par>
                                <p:cTn id="8" presetID="9" presetClass="emph" presetSubtype="0" nodeType="withEffect">
                                  <p:stCondLst>
                                    <p:cond delay="0"/>
                                  </p:stCondLst>
                                  <p:childTnLst>
                                    <p:set>
                                      <p:cBhvr rctx="PPT">
                                        <p:cTn id="9" dur="indefinite"/>
                                        <p:tgtEl>
                                          <p:spTgt spid="3">
                                            <p:txEl>
                                              <p:pRg st="4" end="4"/>
                                            </p:txEl>
                                          </p:spTgt>
                                        </p:tgtEl>
                                        <p:attrNameLst>
                                          <p:attrName>style.opacity</p:attrName>
                                        </p:attrNameLst>
                                      </p:cBhvr>
                                      <p:to>
                                        <p:strVal val="0.25"/>
                                      </p:to>
                                    </p:set>
                                    <p:animEffect filter="image" prLst="opacity: 0.25">
                                      <p:cBhvr rctx="IE">
                                        <p:cTn id="10" dur="indefinite"/>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3">
                                            <p:txEl>
                                              <p:pRg st="0" end="0"/>
                                            </p:txEl>
                                          </p:spTgt>
                                        </p:tgtEl>
                                        <p:attrNameLst>
                                          <p:attrName>style.opacity</p:attrName>
                                        </p:attrNameLst>
                                      </p:cBhvr>
                                      <p:to>
                                        <p:strVal val="0.5"/>
                                      </p:to>
                                    </p:set>
                                    <p:animEffect filter="image" prLst="opacity: 0.5">
                                      <p:cBhvr rctx="IE">
                                        <p:cTn id="15" dur="indefinite"/>
                                        <p:tgtEl>
                                          <p:spTgt spid="3">
                                            <p:txEl>
                                              <p:pRg st="0" end="0"/>
                                            </p:txEl>
                                          </p:spTgt>
                                        </p:tgtEl>
                                      </p:cBhvr>
                                    </p:animEffect>
                                  </p:childTnLst>
                                </p:cTn>
                              </p:par>
                              <p:par>
                                <p:cTn id="16" presetID="9" presetClass="emph" presetSubtype="0" nodeType="withEffect">
                                  <p:stCondLst>
                                    <p:cond delay="0"/>
                                  </p:stCondLst>
                                  <p:childTnLst>
                                    <p:set>
                                      <p:cBhvr rctx="PPT">
                                        <p:cTn id="17" dur="indefinite"/>
                                        <p:tgtEl>
                                          <p:spTgt spid="3">
                                            <p:txEl>
                                              <p:pRg st="2" end="2"/>
                                            </p:txEl>
                                          </p:spTgt>
                                        </p:tgtEl>
                                        <p:attrNameLst>
                                          <p:attrName>style.opacity</p:attrName>
                                        </p:attrNameLst>
                                      </p:cBhvr>
                                      <p:to>
                                        <p:strVal val="1"/>
                                      </p:to>
                                    </p:set>
                                    <p:animEffect filter="image" prLst="opacity: 1">
                                      <p:cBhvr rctx="IE">
                                        <p:cTn id="18"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0" y="4724400"/>
            <a:ext cx="9144000" cy="707886"/>
          </a:xfrm>
          <a:prstGeom prst="rect">
            <a:avLst/>
          </a:prstGeom>
          <a:noFill/>
        </p:spPr>
        <p:txBody>
          <a:bodyPr wrap="square" rtlCol="0">
            <a:spAutoFit/>
          </a:bodyPr>
          <a:lstStyle/>
          <a:p>
            <a:pPr algn="ctr"/>
            <a:r>
              <a:rPr lang="en-US" sz="4000" dirty="0" smtClean="0">
                <a:solidFill>
                  <a:srgbClr val="FF0000"/>
                </a:solidFill>
                <a:latin typeface="cmsy10"/>
              </a:rPr>
              <a:t>:</a:t>
            </a:r>
            <a:r>
              <a:rPr lang="en-US" sz="4000" dirty="0" smtClean="0">
                <a:solidFill>
                  <a:srgbClr val="FF0000"/>
                </a:solidFill>
              </a:rPr>
              <a:t> (</a:t>
            </a:r>
            <a:r>
              <a:rPr lang="en-US" sz="4000" dirty="0" err="1" smtClean="0">
                <a:solidFill>
                  <a:srgbClr val="FF0000"/>
                </a:solidFill>
              </a:rPr>
              <a:t>LabW</a:t>
            </a:r>
            <a:r>
              <a:rPr lang="en-US" sz="4000" dirty="0" smtClean="0">
                <a:solidFill>
                  <a:srgbClr val="FF0000"/>
                </a:solidFill>
              </a:rPr>
              <a:t> – </a:t>
            </a:r>
            <a:r>
              <a:rPr lang="en-US" sz="4000" dirty="0" err="1" smtClean="0">
                <a:solidFill>
                  <a:srgbClr val="FF0000"/>
                </a:solidFill>
              </a:rPr>
              <a:t>NegW</a:t>
            </a:r>
            <a:r>
              <a:rPr lang="en-US" sz="4000" dirty="0" smtClean="0">
                <a:solidFill>
                  <a:srgbClr val="FF0000"/>
                </a:solidFill>
              </a:rPr>
              <a:t> </a:t>
            </a:r>
            <a:r>
              <a:rPr lang="en-US" sz="4000" dirty="0" smtClean="0">
                <a:solidFill>
                  <a:srgbClr val="FF0000"/>
                </a:solidFill>
                <a:latin typeface="cmsy10"/>
              </a:rPr>
              <a:t>µ</a:t>
            </a:r>
            <a:r>
              <a:rPr lang="en-US" sz="4000" dirty="0" smtClean="0">
                <a:solidFill>
                  <a:srgbClr val="FF0000"/>
                </a:solidFill>
              </a:rPr>
              <a:t> </a:t>
            </a:r>
            <a:r>
              <a:rPr lang="en-US" sz="4000" dirty="0" err="1" smtClean="0">
                <a:solidFill>
                  <a:srgbClr val="FF0000"/>
                </a:solidFill>
              </a:rPr>
              <a:t>LabN</a:t>
            </a:r>
            <a:r>
              <a:rPr lang="en-US" sz="4000" dirty="0" smtClean="0">
                <a:solidFill>
                  <a:srgbClr val="FF0000"/>
                </a:solidFill>
              </a:rPr>
              <a:t>)</a:t>
            </a:r>
            <a:endParaRPr lang="en-US" sz="4000" dirty="0">
              <a:solidFill>
                <a:srgbClr val="FF0000"/>
              </a:solidFill>
            </a:endParaRPr>
          </a:p>
        </p:txBody>
      </p:sp>
      <p:sp>
        <p:nvSpPr>
          <p:cNvPr id="8" name="Oval 7"/>
          <p:cNvSpPr/>
          <p:nvPr/>
        </p:nvSpPr>
        <p:spPr>
          <a:xfrm>
            <a:off x="3276600" y="5029200"/>
            <a:ext cx="2819400" cy="1371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err="1" smtClean="0">
                <a:solidFill>
                  <a:schemeClr val="tx1"/>
                </a:solidFill>
              </a:rPr>
              <a:t>Spawner</a:t>
            </a:r>
            <a:endParaRPr lang="en-US" sz="4000" dirty="0">
              <a:solidFill>
                <a:schemeClr val="tx1"/>
              </a:solidFill>
            </a:endParaRPr>
          </a:p>
        </p:txBody>
      </p:sp>
      <p:cxnSp>
        <p:nvCxnSpPr>
          <p:cNvPr id="12" name="Straight Arrow Connector 11"/>
          <p:cNvCxnSpPr>
            <a:stCxn id="49" idx="2"/>
            <a:endCxn id="8" idx="1"/>
          </p:cNvCxnSpPr>
          <p:nvPr/>
        </p:nvCxnSpPr>
        <p:spPr>
          <a:xfrm rot="16200000" flipH="1">
            <a:off x="2296763" y="3837337"/>
            <a:ext cx="1343866" cy="1441592"/>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791200" y="2971800"/>
            <a:ext cx="2514600" cy="1143000"/>
          </a:xfrm>
          <a:prstGeom prst="ellipse">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Worker</a:t>
            </a:r>
            <a:endParaRPr lang="en-US" sz="4000" dirty="0">
              <a:solidFill>
                <a:schemeClr val="tx1"/>
              </a:solidFill>
            </a:endParaRPr>
          </a:p>
        </p:txBody>
      </p:sp>
      <p:cxnSp>
        <p:nvCxnSpPr>
          <p:cNvPr id="41" name="Straight Arrow Connector 40"/>
          <p:cNvCxnSpPr>
            <a:stCxn id="31" idx="0"/>
            <a:endCxn id="47" idx="2"/>
          </p:cNvCxnSpPr>
          <p:nvPr/>
        </p:nvCxnSpPr>
        <p:spPr>
          <a:xfrm rot="5400000" flipH="1" flipV="1">
            <a:off x="6819900" y="2438400"/>
            <a:ext cx="762000" cy="3048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endCxn id="31" idx="3"/>
          </p:cNvCxnSpPr>
          <p:nvPr/>
        </p:nvCxnSpPr>
        <p:spPr>
          <a:xfrm>
            <a:off x="3429000" y="3810000"/>
            <a:ext cx="2730455" cy="137412"/>
          </a:xfrm>
          <a:prstGeom prst="curvedConnector4">
            <a:avLst>
              <a:gd name="adj1" fmla="val -48"/>
              <a:gd name="adj2" fmla="val 392566"/>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1" idx="1"/>
          </p:cNvCxnSpPr>
          <p:nvPr/>
        </p:nvCxnSpPr>
        <p:spPr>
          <a:xfrm rot="16200000" flipV="1">
            <a:off x="4748634" y="1728366"/>
            <a:ext cx="14988" cy="2806655"/>
          </a:xfrm>
          <a:prstGeom prst="curvedConnector4">
            <a:avLst>
              <a:gd name="adj1" fmla="val 3628958"/>
              <a:gd name="adj2" fmla="val 99813"/>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2000" y="381000"/>
            <a:ext cx="5029200" cy="707886"/>
          </a:xfrm>
          <a:prstGeom prst="rect">
            <a:avLst/>
          </a:prstGeom>
          <a:noFill/>
        </p:spPr>
        <p:txBody>
          <a:bodyPr wrap="square" rtlCol="0">
            <a:spAutoFit/>
          </a:bodyPr>
          <a:lstStyle/>
          <a:p>
            <a:r>
              <a:rPr lang="en-US" sz="4000" dirty="0" smtClean="0">
                <a:solidFill>
                  <a:srgbClr val="FF0000"/>
                </a:solidFill>
                <a:latin typeface="cmsy10"/>
              </a:rPr>
              <a:t>:</a:t>
            </a:r>
            <a:r>
              <a:rPr lang="en-US" sz="4000" dirty="0" smtClean="0">
                <a:solidFill>
                  <a:srgbClr val="FF0000"/>
                </a:solidFill>
              </a:rPr>
              <a:t> (Worker </a:t>
            </a:r>
            <a:r>
              <a:rPr lang="en-US" sz="4000" dirty="0" smtClean="0">
                <a:solidFill>
                  <a:srgbClr val="FF0000"/>
                </a:solidFill>
                <a:latin typeface="cmsy10"/>
              </a:rPr>
              <a:t>!</a:t>
            </a:r>
            <a:r>
              <a:rPr lang="en-US" sz="4000" dirty="0" smtClean="0">
                <a:solidFill>
                  <a:srgbClr val="FF0000"/>
                </a:solidFill>
              </a:rPr>
              <a:t> Network)</a:t>
            </a:r>
            <a:endParaRPr lang="en-US" sz="4000" dirty="0">
              <a:solidFill>
                <a:srgbClr val="FF0000"/>
              </a:solidFill>
            </a:endParaRPr>
          </a:p>
        </p:txBody>
      </p:sp>
      <p:cxnSp>
        <p:nvCxnSpPr>
          <p:cNvPr id="43" name="Straight Arrow Connector 42"/>
          <p:cNvCxnSpPr>
            <a:stCxn id="8" idx="7"/>
            <a:endCxn id="31" idx="4"/>
          </p:cNvCxnSpPr>
          <p:nvPr/>
        </p:nvCxnSpPr>
        <p:spPr>
          <a:xfrm rot="5400000" flipH="1" flipV="1">
            <a:off x="5808171" y="3989737"/>
            <a:ext cx="1115266" cy="1365392"/>
          </a:xfrm>
          <a:prstGeom prst="straightConnector1">
            <a:avLst/>
          </a:prstGeom>
          <a:ln w="101600"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324600" y="1295400"/>
            <a:ext cx="2057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Network</a:t>
            </a:r>
            <a:endParaRPr lang="en-US" sz="4000" dirty="0">
              <a:solidFill>
                <a:schemeClr val="tx1"/>
              </a:solidFill>
            </a:endParaRPr>
          </a:p>
        </p:txBody>
      </p:sp>
      <p:sp>
        <p:nvSpPr>
          <p:cNvPr id="49" name="Rounded Rectangle 48"/>
          <p:cNvSpPr/>
          <p:nvPr/>
        </p:nvSpPr>
        <p:spPr>
          <a:xfrm>
            <a:off x="1066800" y="3124200"/>
            <a:ext cx="23622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Requester</a:t>
            </a:r>
            <a:endParaRPr lang="en-US" sz="4000" dirty="0">
              <a:solidFill>
                <a:schemeClr val="tx1"/>
              </a:solidFill>
            </a:endParaRPr>
          </a:p>
        </p:txBody>
      </p:sp>
      <p:sp>
        <p:nvSpPr>
          <p:cNvPr id="13" name="Slide Number Placeholder 12"/>
          <p:cNvSpPr>
            <a:spLocks noGrp="1"/>
          </p:cNvSpPr>
          <p:nvPr>
            <p:ph type="sldNum" sz="quarter" idx="12"/>
          </p:nvPr>
        </p:nvSpPr>
        <p:spPr/>
        <p:txBody>
          <a:bodyPr/>
          <a:lstStyle/>
          <a:p>
            <a:fld id="{73632D34-04EF-48A2-8115-8ECCB1F49248}"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9"/>
                                        </p:tgtEl>
                                      </p:cBhvr>
                                    </p:animEffect>
                                    <p:set>
                                      <p:cBhvr>
                                        <p:cTn id="7" dur="1" fill="hold">
                                          <p:stCondLst>
                                            <p:cond delay="499"/>
                                          </p:stCondLst>
                                        </p:cTn>
                                        <p:tgtEl>
                                          <p:spTgt spid="4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4"/>
                                        </p:tgtEl>
                                      </p:cBhvr>
                                    </p:animEffect>
                                    <p:set>
                                      <p:cBhvr>
                                        <p:cTn id="10" dur="1" fill="hold">
                                          <p:stCondLst>
                                            <p:cond delay="499"/>
                                          </p:stCondLst>
                                        </p:cTn>
                                        <p:tgtEl>
                                          <p:spTgt spid="6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3"/>
                                        </p:tgtEl>
                                      </p:cBhvr>
                                    </p:animEffect>
                                    <p:set>
                                      <p:cBhvr>
                                        <p:cTn id="13" dur="1" fill="hold">
                                          <p:stCondLst>
                                            <p:cond delay="499"/>
                                          </p:stCondLst>
                                        </p:cTn>
                                        <p:tgtEl>
                                          <p:spTgt spid="6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3"/>
                                        </p:tgtEl>
                                      </p:cBhvr>
                                    </p:animEffect>
                                    <p:set>
                                      <p:cBhvr>
                                        <p:cTn id="22" dur="1" fill="hold">
                                          <p:stCondLst>
                                            <p:cond delay="499"/>
                                          </p:stCondLst>
                                        </p:cTn>
                                        <p:tgtEl>
                                          <p:spTgt spid="43"/>
                                        </p:tgtEl>
                                        <p:attrNameLst>
                                          <p:attrName>style.visibility</p:attrName>
                                        </p:attrNameLst>
                                      </p:cBhvr>
                                      <p:to>
                                        <p:strVal val="hidden"/>
                                      </p:to>
                                    </p:set>
                                  </p:childTnLst>
                                </p:cTn>
                              </p:par>
                              <p:par>
                                <p:cTn id="23" presetID="35" presetClass="path" presetSubtype="0" accel="50000" decel="50000" fill="hold" grpId="0" nodeType="withEffect">
                                  <p:stCondLst>
                                    <p:cond delay="0"/>
                                  </p:stCondLst>
                                  <p:childTnLst>
                                    <p:animMotion origin="layout" path="M 0 0  L -0.25 0  E" pathEditMode="relative" ptsTypes="">
                                      <p:cBhvr>
                                        <p:cTn id="24" dur="1000" fill="hold"/>
                                        <p:tgtEl>
                                          <p:spTgt spid="31"/>
                                        </p:tgtEl>
                                        <p:attrNameLst>
                                          <p:attrName>ppt_x</p:attrName>
                                          <p:attrName>ppt_y</p:attrName>
                                        </p:attrNameLst>
                                      </p:cBhvr>
                                    </p:animMotion>
                                  </p:childTnLst>
                                </p:cTn>
                              </p:par>
                              <p:par>
                                <p:cTn id="25" presetID="35" presetClass="path" presetSubtype="0" accel="50000" decel="50000" fill="hold" nodeType="withEffect">
                                  <p:stCondLst>
                                    <p:cond delay="0"/>
                                  </p:stCondLst>
                                  <p:childTnLst>
                                    <p:animMotion origin="layout" path="M 0 0  L -0.25 0  E" pathEditMode="relative" ptsTypes="">
                                      <p:cBhvr>
                                        <p:cTn id="26" dur="1000" fill="hold"/>
                                        <p:tgtEl>
                                          <p:spTgt spid="41"/>
                                        </p:tgtEl>
                                        <p:attrNameLst>
                                          <p:attrName>ppt_x</p:attrName>
                                          <p:attrName>ppt_y</p:attrName>
                                        </p:attrNameLst>
                                      </p:cBhvr>
                                    </p:animMotion>
                                  </p:childTnLst>
                                </p:cTn>
                              </p:par>
                              <p:par>
                                <p:cTn id="27" presetID="35" presetClass="path" presetSubtype="0" accel="50000" decel="50000" fill="hold" grpId="0" nodeType="withEffect">
                                  <p:stCondLst>
                                    <p:cond delay="0"/>
                                  </p:stCondLst>
                                  <p:childTnLst>
                                    <p:animMotion origin="layout" path="M 0 0  L -0.25 0  E" pathEditMode="relative" ptsTypes="">
                                      <p:cBhvr>
                                        <p:cTn id="28" dur="1000" fill="hold"/>
                                        <p:tgtEl>
                                          <p:spTgt spid="47"/>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animBg="1"/>
      <p:bldP spid="31" grpId="0" animBg="1"/>
      <p:bldP spid="47"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590800" y="5029200"/>
            <a:ext cx="4419600" cy="1371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err="1" smtClean="0">
                <a:solidFill>
                  <a:schemeClr val="tx1"/>
                </a:solidFill>
              </a:rPr>
              <a:t>Spawner</a:t>
            </a:r>
            <a:endParaRPr lang="en-US" sz="4000" dirty="0">
              <a:solidFill>
                <a:schemeClr val="tx1"/>
              </a:solidFill>
            </a:endParaRPr>
          </a:p>
        </p:txBody>
      </p:sp>
      <p:sp>
        <p:nvSpPr>
          <p:cNvPr id="10" name="Rectangle 9"/>
          <p:cNvSpPr/>
          <p:nvPr/>
        </p:nvSpPr>
        <p:spPr>
          <a:xfrm>
            <a:off x="2286000" y="304800"/>
            <a:ext cx="2895600" cy="1981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solidFill>
                  <a:schemeClr val="tx1"/>
                </a:solidFill>
              </a:rPr>
              <a:t>OS</a:t>
            </a:r>
            <a:endParaRPr lang="en-US" sz="4000" b="1" dirty="0">
              <a:solidFill>
                <a:schemeClr val="tx1"/>
              </a:solidFill>
            </a:endParaRPr>
          </a:p>
        </p:txBody>
      </p:sp>
      <p:sp>
        <p:nvSpPr>
          <p:cNvPr id="11" name="TextBox 10"/>
          <p:cNvSpPr txBox="1"/>
          <p:nvPr/>
        </p:nvSpPr>
        <p:spPr>
          <a:xfrm>
            <a:off x="3352800" y="914400"/>
            <a:ext cx="1524000" cy="646331"/>
          </a:xfrm>
          <a:prstGeom prst="rect">
            <a:avLst/>
          </a:prstGeom>
          <a:noFill/>
        </p:spPr>
        <p:txBody>
          <a:bodyPr wrap="square" rtlCol="0">
            <a:spAutoFit/>
          </a:bodyPr>
          <a:lstStyle/>
          <a:p>
            <a:pPr algn="ctr"/>
            <a:r>
              <a:rPr lang="en-US" sz="3600" dirty="0" smtClean="0">
                <a:solidFill>
                  <a:srgbClr val="FF0000"/>
                </a:solidFill>
              </a:rPr>
              <a:t>Policy</a:t>
            </a:r>
          </a:p>
        </p:txBody>
      </p:sp>
      <p:cxnSp>
        <p:nvCxnSpPr>
          <p:cNvPr id="12" name="Straight Arrow Connector 11"/>
          <p:cNvCxnSpPr>
            <a:stCxn id="26" idx="2"/>
            <a:endCxn id="8" idx="1"/>
          </p:cNvCxnSpPr>
          <p:nvPr/>
        </p:nvCxnSpPr>
        <p:spPr>
          <a:xfrm rot="16200000" flipH="1">
            <a:off x="2185335" y="4177365"/>
            <a:ext cx="1267666" cy="837736"/>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791200" y="2971800"/>
            <a:ext cx="2514600" cy="1143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Worker</a:t>
            </a:r>
            <a:endParaRPr lang="en-US" sz="4000" dirty="0">
              <a:solidFill>
                <a:schemeClr val="tx1"/>
              </a:solidFill>
            </a:endParaRPr>
          </a:p>
        </p:txBody>
      </p:sp>
      <p:cxnSp>
        <p:nvCxnSpPr>
          <p:cNvPr id="34" name="Straight Arrow Connector 33"/>
          <p:cNvCxnSpPr>
            <a:stCxn id="8" idx="7"/>
            <a:endCxn id="31" idx="4"/>
          </p:cNvCxnSpPr>
          <p:nvPr/>
        </p:nvCxnSpPr>
        <p:spPr>
          <a:xfrm rot="5400000" flipH="1" flipV="1">
            <a:off x="6148199" y="4329765"/>
            <a:ext cx="1115266" cy="685336"/>
          </a:xfrm>
          <a:prstGeom prst="straightConnector1">
            <a:avLst/>
          </a:prstGeom>
          <a:ln w="101600"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0"/>
            <a:endCxn id="21" idx="2"/>
          </p:cNvCxnSpPr>
          <p:nvPr/>
        </p:nvCxnSpPr>
        <p:spPr>
          <a:xfrm rot="5400000" flipH="1" flipV="1">
            <a:off x="6858000" y="2400300"/>
            <a:ext cx="762000" cy="3810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352800" y="1219200"/>
            <a:ext cx="1676400" cy="646331"/>
          </a:xfrm>
          <a:prstGeom prst="rect">
            <a:avLst/>
          </a:prstGeom>
          <a:noFill/>
        </p:spPr>
        <p:txBody>
          <a:bodyPr wrap="square" rtlCol="0">
            <a:spAutoFit/>
          </a:bodyPr>
          <a:lstStyle/>
          <a:p>
            <a:r>
              <a:rPr lang="en-US" sz="3600" dirty="0" smtClean="0">
                <a:solidFill>
                  <a:srgbClr val="FF0000"/>
                </a:solidFill>
              </a:rPr>
              <a:t>Enforce</a:t>
            </a:r>
            <a:endParaRPr lang="en-US" sz="3600" dirty="0">
              <a:solidFill>
                <a:srgbClr val="FF0000"/>
              </a:solidFill>
            </a:endParaRPr>
          </a:p>
        </p:txBody>
      </p:sp>
      <p:sp>
        <p:nvSpPr>
          <p:cNvPr id="54" name="TextBox 53"/>
          <p:cNvSpPr txBox="1"/>
          <p:nvPr/>
        </p:nvSpPr>
        <p:spPr>
          <a:xfrm>
            <a:off x="3352800" y="381000"/>
            <a:ext cx="1524000" cy="646331"/>
          </a:xfrm>
          <a:prstGeom prst="rect">
            <a:avLst/>
          </a:prstGeom>
          <a:noFill/>
        </p:spPr>
        <p:txBody>
          <a:bodyPr wrap="square" rtlCol="0">
            <a:spAutoFit/>
          </a:bodyPr>
          <a:lstStyle/>
          <a:p>
            <a:r>
              <a:rPr lang="en-US" sz="3600" dirty="0" smtClean="0">
                <a:solidFill>
                  <a:srgbClr val="FF0000"/>
                </a:solidFill>
              </a:rPr>
              <a:t>Define</a:t>
            </a:r>
            <a:endParaRPr lang="en-US" sz="3600" dirty="0">
              <a:solidFill>
                <a:srgbClr val="FF0000"/>
              </a:solidFill>
            </a:endParaRPr>
          </a:p>
        </p:txBody>
      </p:sp>
      <p:cxnSp>
        <p:nvCxnSpPr>
          <p:cNvPr id="63" name="Curved Connector 62"/>
          <p:cNvCxnSpPr/>
          <p:nvPr/>
        </p:nvCxnSpPr>
        <p:spPr>
          <a:xfrm>
            <a:off x="3581400" y="3886200"/>
            <a:ext cx="2578055" cy="61212"/>
          </a:xfrm>
          <a:prstGeom prst="curvedConnector4">
            <a:avLst>
              <a:gd name="adj1" fmla="val 663"/>
              <a:gd name="adj2" fmla="val 1014323"/>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1" idx="1"/>
          </p:cNvCxnSpPr>
          <p:nvPr/>
        </p:nvCxnSpPr>
        <p:spPr>
          <a:xfrm rot="16200000" flipH="1" flipV="1">
            <a:off x="4801721" y="1842667"/>
            <a:ext cx="61214" cy="2654255"/>
          </a:xfrm>
          <a:prstGeom prst="curvedConnector4">
            <a:avLst>
              <a:gd name="adj1" fmla="val -1197596"/>
              <a:gd name="adj2" fmla="val 100297"/>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400800" y="1295400"/>
            <a:ext cx="2057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Network</a:t>
            </a:r>
            <a:endParaRPr lang="en-US" sz="4000" dirty="0">
              <a:solidFill>
                <a:schemeClr val="tx1"/>
              </a:solidFill>
            </a:endParaRPr>
          </a:p>
        </p:txBody>
      </p:sp>
      <p:sp>
        <p:nvSpPr>
          <p:cNvPr id="26" name="Rounded Rectangle 25"/>
          <p:cNvSpPr/>
          <p:nvPr/>
        </p:nvSpPr>
        <p:spPr>
          <a:xfrm>
            <a:off x="1219200" y="3200400"/>
            <a:ext cx="23622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Requester</a:t>
            </a:r>
            <a:endParaRPr lang="en-US" sz="4000" dirty="0">
              <a:solidFill>
                <a:schemeClr val="tx1"/>
              </a:solidFill>
            </a:endParaRPr>
          </a:p>
        </p:txBody>
      </p:sp>
      <p:sp>
        <p:nvSpPr>
          <p:cNvPr id="15" name="Slide Number Placeholder 14"/>
          <p:cNvSpPr>
            <a:spLocks noGrp="1"/>
          </p:cNvSpPr>
          <p:nvPr>
            <p:ph type="sldNum" sz="quarter" idx="12"/>
          </p:nvPr>
        </p:nvSpPr>
        <p:spPr/>
        <p:txBody>
          <a:bodyPr/>
          <a:lstStyle/>
          <a:p>
            <a:fld id="{73632D34-04EF-48A2-8115-8ECCB1F49248}" type="slidenum">
              <a:rPr lang="en-US" smtClean="0"/>
              <a:pPr/>
              <a:t>3</a:t>
            </a:fld>
            <a:endParaRPr lang="en-US"/>
          </a:p>
        </p:txBody>
      </p:sp>
      <p:sp>
        <p:nvSpPr>
          <p:cNvPr id="18" name="Oval 17"/>
          <p:cNvSpPr/>
          <p:nvPr/>
        </p:nvSpPr>
        <p:spPr>
          <a:xfrm>
            <a:off x="5791200" y="2971800"/>
            <a:ext cx="2514600" cy="1143000"/>
          </a:xfrm>
          <a:prstGeom prst="ellipse">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Worker</a:t>
            </a:r>
            <a:endParaRPr lang="en-US" sz="4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1"/>
                                        </p:tgtEl>
                                      </p:cBhvr>
                                    </p:animEffect>
                                    <p:set>
                                      <p:cBhvr>
                                        <p:cTn id="36" dur="1" fill="hold">
                                          <p:stCondLst>
                                            <p:cond delay="499"/>
                                          </p:stCondLst>
                                        </p:cTn>
                                        <p:tgtEl>
                                          <p:spTgt spid="31"/>
                                        </p:tgtEl>
                                        <p:attrNameLst>
                                          <p:attrName>style.visibility</p:attrName>
                                        </p:attrNameLst>
                                      </p:cBhvr>
                                      <p:to>
                                        <p:strVal val="hidden"/>
                                      </p:to>
                                    </p:set>
                                  </p:childTnLst>
                                </p:cTn>
                              </p:par>
                              <p:par>
                                <p:cTn id="37" presetID="10" presetClass="entr" presetSubtype="0" fill="hold" grpId="1"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500"/>
                                        <p:tgtEl>
                                          <p:spTgt spid="5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xit" presetSubtype="0" fill="hold" grpId="0" nodeType="withEffect">
                                  <p:stCondLst>
                                    <p:cond delay="0"/>
                                  </p:stCondLst>
                                  <p:childTnLst>
                                    <p:animEffect transition="out" filter="fade">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9" presetClass="path" presetSubtype="0" accel="50000" decel="50000" fill="hold" grpId="1" nodeType="clickEffect">
                                  <p:stCondLst>
                                    <p:cond delay="0"/>
                                  </p:stCondLst>
                                  <p:childTnLst>
                                    <p:animMotion origin="layout" path="M -0.09167 0.06412 L 0.20833 0.74189 " pathEditMode="relative" rAng="0" ptsTypes="AA">
                                      <p:cBhvr>
                                        <p:cTn id="72" dur="2000" fill="hold"/>
                                        <p:tgtEl>
                                          <p:spTgt spid="54"/>
                                        </p:tgtEl>
                                        <p:attrNameLst>
                                          <p:attrName>ppt_x</p:attrName>
                                          <p:attrName>ppt_y</p:attrName>
                                        </p:attrNameLst>
                                      </p:cBhvr>
                                      <p:rCtr x="150" y="3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P spid="11" grpId="1"/>
      <p:bldP spid="31" grpId="0" animBg="1"/>
      <p:bldP spid="31" grpId="1" animBg="1"/>
      <p:bldP spid="53" grpId="0"/>
      <p:bldP spid="54" grpId="0"/>
      <p:bldP spid="54" grpId="1"/>
      <p:bldP spid="21" grpId="0" animBg="1"/>
      <p:bldP spid="26" grpId="0" animBg="1"/>
      <p:bldP spid="18"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Constraints</a:t>
            </a:r>
            <a:endParaRPr lang="en-US" dirty="0"/>
          </a:p>
        </p:txBody>
      </p:sp>
      <p:sp>
        <p:nvSpPr>
          <p:cNvPr id="3" name="Content Placeholder 2"/>
          <p:cNvSpPr>
            <a:spLocks noGrp="1"/>
          </p:cNvSpPr>
          <p:nvPr>
            <p:ph idx="1"/>
          </p:nvPr>
        </p:nvSpPr>
        <p:spPr>
          <a:xfrm>
            <a:off x="457200" y="1828800"/>
            <a:ext cx="8229600" cy="4038600"/>
          </a:xfrm>
        </p:spPr>
        <p:txBody>
          <a:bodyPr>
            <a:normAutofit/>
          </a:bodyPr>
          <a:lstStyle/>
          <a:p>
            <a:pPr marL="514350" indent="-514350">
              <a:buFont typeface="+mj-lt"/>
              <a:buAutoNum type="arabicPeriod"/>
            </a:pPr>
            <a:r>
              <a:rPr lang="en-US" sz="4000" dirty="0" smtClean="0">
                <a:solidFill>
                  <a:srgbClr val="0070C0"/>
                </a:solidFill>
              </a:rPr>
              <a:t>Legal</a:t>
            </a:r>
          </a:p>
          <a:p>
            <a:pPr marL="514350" indent="-514350">
              <a:buFont typeface="+mj-lt"/>
              <a:buAutoNum type="arabicPeriod"/>
            </a:pPr>
            <a:endParaRPr lang="en-US" sz="4000" dirty="0" smtClean="0">
              <a:solidFill>
                <a:srgbClr val="0070C0"/>
              </a:solidFill>
            </a:endParaRPr>
          </a:p>
          <a:p>
            <a:pPr marL="514350" indent="-514350">
              <a:buFont typeface="+mj-lt"/>
              <a:buAutoNum type="arabicPeriod"/>
            </a:pPr>
            <a:r>
              <a:rPr lang="en-US" sz="4000" dirty="0" smtClean="0">
                <a:solidFill>
                  <a:srgbClr val="FF0000"/>
                </a:solidFill>
              </a:rPr>
              <a:t>Secure</a:t>
            </a:r>
          </a:p>
          <a:p>
            <a:pPr marL="514350" indent="-514350">
              <a:buFont typeface="+mj-lt"/>
              <a:buAutoNum type="arabicPeriod"/>
            </a:pPr>
            <a:endParaRPr lang="en-US" sz="4000" dirty="0" smtClean="0"/>
          </a:p>
          <a:p>
            <a:pPr marL="514350" indent="-514350">
              <a:buFont typeface="+mj-lt"/>
              <a:buAutoNum type="arabicPeriod"/>
            </a:pPr>
            <a:r>
              <a:rPr lang="en-US" sz="4000" dirty="0" smtClean="0">
                <a:solidFill>
                  <a:srgbClr val="00B050"/>
                </a:solidFill>
              </a:rPr>
              <a:t>Functional</a:t>
            </a:r>
            <a:endParaRPr lang="en-US" sz="4000" dirty="0" smtClean="0">
              <a:solidFill>
                <a:srgbClr val="0070C0"/>
              </a:solidFill>
            </a:endParaRPr>
          </a:p>
        </p:txBody>
      </p:sp>
      <p:sp>
        <p:nvSpPr>
          <p:cNvPr id="4" name="Slide Number Placeholder 3"/>
          <p:cNvSpPr>
            <a:spLocks noGrp="1"/>
          </p:cNvSpPr>
          <p:nvPr>
            <p:ph type="sldNum" sz="quarter" idx="12"/>
          </p:nvPr>
        </p:nvSpPr>
        <p:spPr/>
        <p:txBody>
          <a:bodyPr/>
          <a:lstStyle/>
          <a:p>
            <a:fld id="{73632D34-04EF-48A2-8115-8ECCB1F49248}"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rctx="PPT">
                                        <p:cTn id="9" dur="indefinite"/>
                                        <p:tgtEl>
                                          <p:spTgt spid="3">
                                            <p:txEl>
                                              <p:pRg st="4" end="4"/>
                                            </p:txEl>
                                          </p:spTgt>
                                        </p:tgtEl>
                                        <p:attrNameLst>
                                          <p:attrName>style.opacity</p:attrName>
                                        </p:attrNameLst>
                                      </p:cBhvr>
                                      <p:to>
                                        <p:strVal val="0.25"/>
                                      </p:to>
                                    </p:set>
                                    <p:animEffect filter="image" prLst="opacity: 0.25">
                                      <p:cBhvr rctx="IE">
                                        <p:cTn id="10" dur="indefinite"/>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3">
                                            <p:txEl>
                                              <p:pRg st="2" end="2"/>
                                            </p:txEl>
                                          </p:spTgt>
                                        </p:tgtEl>
                                        <p:attrNameLst>
                                          <p:attrName>style.opacity</p:attrName>
                                        </p:attrNameLst>
                                      </p:cBhvr>
                                      <p:to>
                                        <p:strVal val="0.25"/>
                                      </p:to>
                                    </p:set>
                                    <p:animEffect filter="image" prLst="opacity: 0.25">
                                      <p:cBhvr rctx="IE">
                                        <p:cTn id="15" dur="indefinite"/>
                                        <p:tgtEl>
                                          <p:spTgt spid="3">
                                            <p:txEl>
                                              <p:pRg st="2" end="2"/>
                                            </p:txEl>
                                          </p:spTgt>
                                        </p:tgtEl>
                                      </p:cBhvr>
                                    </p:animEffect>
                                  </p:childTnLst>
                                </p:cTn>
                              </p:par>
                              <p:par>
                                <p:cTn id="16" presetID="9" presetClass="emph" presetSubtype="0" nodeType="withEffect">
                                  <p:stCondLst>
                                    <p:cond delay="0"/>
                                  </p:stCondLst>
                                  <p:childTnLst>
                                    <p:set>
                                      <p:cBhvr rctx="PPT">
                                        <p:cTn id="17" dur="indefinite"/>
                                        <p:tgtEl>
                                          <p:spTgt spid="3">
                                            <p:txEl>
                                              <p:pRg st="4" end="4"/>
                                            </p:txEl>
                                          </p:spTgt>
                                        </p:tgtEl>
                                        <p:attrNameLst>
                                          <p:attrName>style.opacity</p:attrName>
                                        </p:attrNameLst>
                                      </p:cBhvr>
                                      <p:to>
                                        <p:strVal val="1"/>
                                      </p:to>
                                    </p:set>
                                    <p:animEffect filter="image" prLst="opacity: 1">
                                      <p:cBhvr rctx="IE">
                                        <p:cTn id="18"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36" idx="2"/>
            <a:endCxn id="8" idx="1"/>
          </p:cNvCxnSpPr>
          <p:nvPr/>
        </p:nvCxnSpPr>
        <p:spPr>
          <a:xfrm rot="16200000" flipH="1">
            <a:off x="2449163" y="3913537"/>
            <a:ext cx="1343866" cy="1289192"/>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791200" y="2971800"/>
            <a:ext cx="2514600" cy="1143000"/>
          </a:xfrm>
          <a:prstGeom prst="ellipse">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Worker</a:t>
            </a:r>
            <a:endParaRPr lang="en-US" sz="4000" dirty="0">
              <a:solidFill>
                <a:schemeClr val="tx1"/>
              </a:solidFill>
            </a:endParaRPr>
          </a:p>
        </p:txBody>
      </p:sp>
      <p:cxnSp>
        <p:nvCxnSpPr>
          <p:cNvPr id="41" name="Straight Arrow Connector 40"/>
          <p:cNvCxnSpPr>
            <a:stCxn id="31" idx="0"/>
            <a:endCxn id="33" idx="2"/>
          </p:cNvCxnSpPr>
          <p:nvPr/>
        </p:nvCxnSpPr>
        <p:spPr>
          <a:xfrm rot="5400000" flipH="1" flipV="1">
            <a:off x="6781800" y="2476500"/>
            <a:ext cx="762000" cy="2286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endCxn id="31" idx="3"/>
          </p:cNvCxnSpPr>
          <p:nvPr/>
        </p:nvCxnSpPr>
        <p:spPr>
          <a:xfrm rot="16200000" flipH="1">
            <a:off x="4859104" y="2647061"/>
            <a:ext cx="1588" cy="2600702"/>
          </a:xfrm>
          <a:prstGeom prst="curvedConnector3">
            <a:avLst>
              <a:gd name="adj1" fmla="val 24936272"/>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1" idx="1"/>
          </p:cNvCxnSpPr>
          <p:nvPr/>
        </p:nvCxnSpPr>
        <p:spPr>
          <a:xfrm rot="16200000" flipV="1">
            <a:off x="4859104" y="1838837"/>
            <a:ext cx="1588" cy="2600702"/>
          </a:xfrm>
          <a:prstGeom prst="curvedConnector3">
            <a:avLst>
              <a:gd name="adj1" fmla="val 24936272"/>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3400" y="762000"/>
            <a:ext cx="4953000" cy="707886"/>
          </a:xfrm>
          <a:prstGeom prst="rect">
            <a:avLst/>
          </a:prstGeom>
          <a:noFill/>
        </p:spPr>
        <p:txBody>
          <a:bodyPr wrap="square" rtlCol="0">
            <a:spAutoFit/>
          </a:bodyPr>
          <a:lstStyle/>
          <a:p>
            <a:r>
              <a:rPr lang="en-US" sz="4000" dirty="0" smtClean="0">
                <a:solidFill>
                  <a:srgbClr val="00B050"/>
                </a:solidFill>
              </a:rPr>
              <a:t>Requester </a:t>
            </a:r>
            <a:r>
              <a:rPr lang="en-US" sz="4000" dirty="0" smtClean="0">
                <a:solidFill>
                  <a:srgbClr val="00B050"/>
                </a:solidFill>
                <a:latin typeface="cmsy10"/>
              </a:rPr>
              <a:t>$</a:t>
            </a:r>
            <a:r>
              <a:rPr lang="en-US" sz="4000" dirty="0" smtClean="0">
                <a:solidFill>
                  <a:srgbClr val="00B050"/>
                </a:solidFill>
              </a:rPr>
              <a:t> Worker</a:t>
            </a:r>
            <a:endParaRPr lang="en-US" sz="4000" dirty="0">
              <a:solidFill>
                <a:srgbClr val="00B050"/>
              </a:solidFill>
            </a:endParaRPr>
          </a:p>
        </p:txBody>
      </p:sp>
      <p:cxnSp>
        <p:nvCxnSpPr>
          <p:cNvPr id="28" name="Straight Arrow Connector 27"/>
          <p:cNvCxnSpPr>
            <a:stCxn id="8" idx="7"/>
            <a:endCxn id="31" idx="4"/>
          </p:cNvCxnSpPr>
          <p:nvPr/>
        </p:nvCxnSpPr>
        <p:spPr>
          <a:xfrm rot="5400000" flipH="1" flipV="1">
            <a:off x="5846271" y="4027837"/>
            <a:ext cx="1115266" cy="1289192"/>
          </a:xfrm>
          <a:prstGeom prst="straightConnector1">
            <a:avLst/>
          </a:prstGeom>
          <a:ln w="101600"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352800" y="5029200"/>
            <a:ext cx="2819400" cy="1371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err="1" smtClean="0">
                <a:solidFill>
                  <a:schemeClr val="tx1"/>
                </a:solidFill>
              </a:rPr>
              <a:t>Spawner</a:t>
            </a:r>
            <a:endParaRPr lang="en-US" sz="4000" dirty="0">
              <a:solidFill>
                <a:schemeClr val="tx1"/>
              </a:solidFill>
            </a:endParaRPr>
          </a:p>
        </p:txBody>
      </p:sp>
      <p:sp>
        <p:nvSpPr>
          <p:cNvPr id="33" name="Rounded Rectangle 32"/>
          <p:cNvSpPr/>
          <p:nvPr/>
        </p:nvSpPr>
        <p:spPr>
          <a:xfrm>
            <a:off x="6248400" y="1295400"/>
            <a:ext cx="2057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Network</a:t>
            </a:r>
            <a:endParaRPr lang="en-US" sz="4000" dirty="0">
              <a:solidFill>
                <a:schemeClr val="tx1"/>
              </a:solidFill>
            </a:endParaRPr>
          </a:p>
        </p:txBody>
      </p:sp>
      <p:sp>
        <p:nvSpPr>
          <p:cNvPr id="36" name="Rounded Rectangle 35"/>
          <p:cNvSpPr/>
          <p:nvPr/>
        </p:nvSpPr>
        <p:spPr>
          <a:xfrm>
            <a:off x="1295400" y="3124200"/>
            <a:ext cx="23622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Requester</a:t>
            </a:r>
            <a:endParaRPr lang="en-US" sz="4000" dirty="0">
              <a:solidFill>
                <a:schemeClr val="tx1"/>
              </a:solidFill>
            </a:endParaRPr>
          </a:p>
        </p:txBody>
      </p:sp>
      <p:sp>
        <p:nvSpPr>
          <p:cNvPr id="13" name="Slide Number Placeholder 12"/>
          <p:cNvSpPr>
            <a:spLocks noGrp="1"/>
          </p:cNvSpPr>
          <p:nvPr>
            <p:ph type="sldNum" sz="quarter" idx="12"/>
          </p:nvPr>
        </p:nvSpPr>
        <p:spPr/>
        <p:txBody>
          <a:bodyPr/>
          <a:lstStyle/>
          <a:p>
            <a:fld id="{73632D34-04EF-48A2-8115-8ECCB1F49248}" type="slidenum">
              <a:rPr lang="en-US" smtClean="0"/>
              <a:pPr/>
              <a:t>31</a:t>
            </a:fld>
            <a:endParaRPr lang="en-US"/>
          </a:p>
        </p:txBody>
      </p:sp>
      <p:sp>
        <p:nvSpPr>
          <p:cNvPr id="21" name="TextBox 20"/>
          <p:cNvSpPr txBox="1"/>
          <p:nvPr/>
        </p:nvSpPr>
        <p:spPr>
          <a:xfrm>
            <a:off x="1219200" y="4724400"/>
            <a:ext cx="7315200" cy="1323439"/>
          </a:xfrm>
          <a:prstGeom prst="rect">
            <a:avLst/>
          </a:prstGeom>
          <a:noFill/>
        </p:spPr>
        <p:txBody>
          <a:bodyPr wrap="square" rtlCol="0">
            <a:spAutoFit/>
          </a:bodyPr>
          <a:lstStyle/>
          <a:p>
            <a:pPr algn="ctr"/>
            <a:r>
              <a:rPr lang="en-US" sz="4000" dirty="0" err="1" smtClean="0">
                <a:solidFill>
                  <a:srgbClr val="00B050"/>
                </a:solidFill>
              </a:rPr>
              <a:t>LabW</a:t>
            </a:r>
            <a:r>
              <a:rPr lang="en-US" sz="4000" dirty="0" smtClean="0">
                <a:solidFill>
                  <a:srgbClr val="00B050"/>
                </a:solidFill>
              </a:rPr>
              <a:t> </a:t>
            </a:r>
            <a:r>
              <a:rPr lang="en-US" sz="4000" dirty="0" smtClean="0">
                <a:solidFill>
                  <a:srgbClr val="00B050"/>
                </a:solidFill>
                <a:latin typeface="cmsy10"/>
              </a:rPr>
              <a:t>µ</a:t>
            </a:r>
            <a:r>
              <a:rPr lang="en-US" sz="4000" dirty="0" smtClean="0">
                <a:solidFill>
                  <a:srgbClr val="00B050"/>
                </a:solidFill>
              </a:rPr>
              <a:t> </a:t>
            </a:r>
            <a:r>
              <a:rPr lang="en-US" sz="4000" dirty="0" err="1" smtClean="0">
                <a:solidFill>
                  <a:srgbClr val="00B050"/>
                </a:solidFill>
              </a:rPr>
              <a:t>LabR</a:t>
            </a:r>
            <a:endParaRPr lang="en-US" sz="4000" dirty="0" smtClean="0">
              <a:solidFill>
                <a:srgbClr val="00B050"/>
              </a:solidFill>
            </a:endParaRPr>
          </a:p>
          <a:p>
            <a:pPr algn="ctr"/>
            <a:r>
              <a:rPr lang="en-US" sz="4000" dirty="0" smtClean="0">
                <a:solidFill>
                  <a:srgbClr val="00B050"/>
                </a:solidFill>
              </a:rPr>
              <a:t>   </a:t>
            </a:r>
            <a:r>
              <a:rPr lang="en-US" sz="4000" dirty="0" err="1" smtClean="0">
                <a:solidFill>
                  <a:srgbClr val="00B050"/>
                </a:solidFill>
              </a:rPr>
              <a:t>LabR</a:t>
            </a:r>
            <a:r>
              <a:rPr lang="en-US" sz="4000" dirty="0" smtClean="0">
                <a:solidFill>
                  <a:srgbClr val="00B050"/>
                </a:solidFill>
              </a:rPr>
              <a:t> </a:t>
            </a:r>
            <a:r>
              <a:rPr lang="en-US" sz="4000" dirty="0" smtClean="0">
                <a:solidFill>
                  <a:srgbClr val="00B050"/>
                </a:solidFill>
                <a:latin typeface="cmsy10"/>
              </a:rPr>
              <a:t>µ</a:t>
            </a:r>
            <a:r>
              <a:rPr lang="en-US" sz="4000" dirty="0" smtClean="0">
                <a:solidFill>
                  <a:srgbClr val="00B050"/>
                </a:solidFill>
              </a:rPr>
              <a:t> </a:t>
            </a:r>
            <a:r>
              <a:rPr lang="en-US" sz="4000" dirty="0" err="1" smtClean="0">
                <a:solidFill>
                  <a:srgbClr val="00B050"/>
                </a:solidFill>
              </a:rPr>
              <a:t>LabW</a:t>
            </a:r>
            <a:endParaRPr lang="en-US" sz="40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1"/>
                                        </p:tgtEl>
                                      </p:cBhvr>
                                    </p:animEffect>
                                    <p:set>
                                      <p:cBhvr>
                                        <p:cTn id="13" dur="1" fill="hold">
                                          <p:stCondLst>
                                            <p:cond delay="499"/>
                                          </p:stCondLst>
                                        </p:cTn>
                                        <p:tgtEl>
                                          <p:spTgt spid="4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3"/>
                                        </p:tgtEl>
                                      </p:cBhvr>
                                    </p:animEffect>
                                    <p:set>
                                      <p:cBhvr>
                                        <p:cTn id="16" dur="1" fill="hold">
                                          <p:stCondLst>
                                            <p:cond delay="499"/>
                                          </p:stCondLst>
                                        </p:cTn>
                                        <p:tgtEl>
                                          <p:spTgt spid="3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3" grpId="0" animBg="1"/>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Instrumentation via Constraints</a:t>
            </a:r>
            <a:endParaRPr lang="en-US" dirty="0"/>
          </a:p>
        </p:txBody>
      </p:sp>
      <p:sp>
        <p:nvSpPr>
          <p:cNvPr id="3" name="Content Placeholder 2"/>
          <p:cNvSpPr>
            <a:spLocks noGrp="1"/>
          </p:cNvSpPr>
          <p:nvPr>
            <p:ph idx="1"/>
          </p:nvPr>
        </p:nvSpPr>
        <p:spPr>
          <a:xfrm>
            <a:off x="457200" y="2362200"/>
            <a:ext cx="8229600" cy="2590800"/>
          </a:xfrm>
        </p:spPr>
        <p:txBody>
          <a:bodyPr>
            <a:normAutofit/>
          </a:bodyPr>
          <a:lstStyle/>
          <a:p>
            <a:r>
              <a:rPr lang="en-US" sz="4000" dirty="0" smtClean="0"/>
              <a:t>Generating constraints</a:t>
            </a:r>
          </a:p>
          <a:p>
            <a:endParaRPr lang="en-US" sz="4000" dirty="0" smtClean="0"/>
          </a:p>
          <a:p>
            <a:r>
              <a:rPr lang="en-US" sz="4000" dirty="0" smtClean="0"/>
              <a:t>Solving constraints</a:t>
            </a: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2" end="2"/>
                                            </p:txEl>
                                          </p:spTgt>
                                        </p:tgtEl>
                                        <p:attrNameLst>
                                          <p:attrName>style.opacity</p:attrName>
                                        </p:attrNameLst>
                                      </p:cBhvr>
                                      <p:to>
                                        <p:strVal val="0.25"/>
                                      </p:to>
                                    </p:set>
                                    <p:animEffect filter="image" prLst="opacity: 0.25">
                                      <p:cBhvr rctx="IE">
                                        <p:cTn id="7" dur="indefinite"/>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3">
                                            <p:txEl>
                                              <p:pRg st="0" end="0"/>
                                            </p:txEl>
                                          </p:spTgt>
                                        </p:tgtEl>
                                        <p:attrNameLst>
                                          <p:attrName>style.opacity</p:attrName>
                                        </p:attrNameLst>
                                      </p:cBhvr>
                                      <p:to>
                                        <p:strVal val="0.25"/>
                                      </p:to>
                                    </p:set>
                                    <p:animEffect filter="image" prLst="opacity: 0.25">
                                      <p:cBhvr rctx="IE">
                                        <p:cTn id="12" dur="indefinite"/>
                                        <p:tgtEl>
                                          <p:spTgt spid="3">
                                            <p:txEl>
                                              <p:pRg st="0" end="0"/>
                                            </p:txEl>
                                          </p:spTgt>
                                        </p:tgtEl>
                                      </p:cBhvr>
                                    </p:animEffect>
                                  </p:childTnLst>
                                </p:cTn>
                              </p:par>
                              <p:par>
                                <p:cTn id="13" presetID="9" presetClass="emph" presetSubtype="0" nodeType="withEffect">
                                  <p:stCondLst>
                                    <p:cond delay="0"/>
                                  </p:stCondLst>
                                  <p:childTnLst>
                                    <p:set>
                                      <p:cBhvr rctx="PPT">
                                        <p:cTn id="14" dur="indefinite"/>
                                        <p:tgtEl>
                                          <p:spTgt spid="3">
                                            <p:txEl>
                                              <p:pRg st="2" end="2"/>
                                            </p:txEl>
                                          </p:spTgt>
                                        </p:tgtEl>
                                        <p:attrNameLst>
                                          <p:attrName>style.opacity</p:attrName>
                                        </p:attrNameLst>
                                      </p:cBhvr>
                                      <p:to>
                                        <p:strVal val="1"/>
                                      </p:to>
                                    </p:set>
                                    <p:animEffect filter="image" prLst="opacity: 1">
                                      <p:cBhvr rctx="IE">
                                        <p:cTn id="15"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Constraints</a:t>
            </a:r>
            <a:endParaRPr lang="en-US" dirty="0"/>
          </a:p>
        </p:txBody>
      </p:sp>
      <p:sp>
        <p:nvSpPr>
          <p:cNvPr id="3" name="Content Placeholder 2"/>
          <p:cNvSpPr>
            <a:spLocks noGrp="1"/>
          </p:cNvSpPr>
          <p:nvPr>
            <p:ph idx="1"/>
          </p:nvPr>
        </p:nvSpPr>
        <p:spPr>
          <a:xfrm>
            <a:off x="381000" y="2514600"/>
            <a:ext cx="8229600" cy="2362200"/>
          </a:xfrm>
        </p:spPr>
        <p:txBody>
          <a:bodyPr>
            <a:normAutofit/>
          </a:bodyPr>
          <a:lstStyle/>
          <a:p>
            <a:r>
              <a:rPr lang="en-US" sz="4000" dirty="0" smtClean="0"/>
              <a:t>NP-complete in general</a:t>
            </a:r>
          </a:p>
          <a:p>
            <a:endParaRPr lang="en-US" sz="4000" dirty="0" smtClean="0"/>
          </a:p>
          <a:p>
            <a:r>
              <a:rPr lang="en-US" sz="4000" dirty="0" smtClean="0"/>
              <a:t>Amenable to SMT solvers in practice</a:t>
            </a: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85800"/>
            <a:ext cx="5181600" cy="707886"/>
          </a:xfrm>
          <a:prstGeom prst="rect">
            <a:avLst/>
          </a:prstGeom>
          <a:noFill/>
        </p:spPr>
        <p:txBody>
          <a:bodyPr wrap="square" rtlCol="0">
            <a:spAutoFit/>
          </a:bodyPr>
          <a:lstStyle/>
          <a:p>
            <a:r>
              <a:rPr lang="en-US" sz="4000" dirty="0" smtClean="0">
                <a:solidFill>
                  <a:srgbClr val="00B050"/>
                </a:solidFill>
              </a:rPr>
              <a:t>Worker </a:t>
            </a:r>
            <a:r>
              <a:rPr lang="en-US" sz="4000" dirty="0" smtClean="0">
                <a:solidFill>
                  <a:srgbClr val="00B050"/>
                </a:solidFill>
                <a:latin typeface="cmsy10"/>
              </a:rPr>
              <a:t>$</a:t>
            </a:r>
            <a:r>
              <a:rPr lang="en-US" sz="4000" dirty="0" smtClean="0">
                <a:solidFill>
                  <a:srgbClr val="00B050"/>
                </a:solidFill>
              </a:rPr>
              <a:t> </a:t>
            </a:r>
            <a:r>
              <a:rPr lang="en-US" sz="4000" dirty="0" smtClean="0">
                <a:solidFill>
                  <a:srgbClr val="00B050"/>
                </a:solidFill>
              </a:rPr>
              <a:t>Requester</a:t>
            </a:r>
            <a:endParaRPr lang="en-US" sz="4000" dirty="0">
              <a:solidFill>
                <a:srgbClr val="00B050"/>
              </a:solidFill>
            </a:endParaRPr>
          </a:p>
        </p:txBody>
      </p:sp>
      <p:sp>
        <p:nvSpPr>
          <p:cNvPr id="21" name="TextBox 20"/>
          <p:cNvSpPr txBox="1"/>
          <p:nvPr/>
        </p:nvSpPr>
        <p:spPr>
          <a:xfrm>
            <a:off x="0" y="1371600"/>
            <a:ext cx="4953000" cy="707886"/>
          </a:xfrm>
          <a:prstGeom prst="rect">
            <a:avLst/>
          </a:prstGeom>
          <a:noFill/>
        </p:spPr>
        <p:txBody>
          <a:bodyPr wrap="square" rtlCol="0">
            <a:spAutoFit/>
          </a:bodyPr>
          <a:lstStyle/>
          <a:p>
            <a:r>
              <a:rPr lang="en-US" sz="4000" dirty="0" smtClean="0">
                <a:solidFill>
                  <a:srgbClr val="00B050"/>
                </a:solidFill>
              </a:rPr>
              <a:t>Requester </a:t>
            </a:r>
            <a:r>
              <a:rPr lang="en-US" sz="4000" dirty="0" smtClean="0">
                <a:solidFill>
                  <a:srgbClr val="00B050"/>
                </a:solidFill>
                <a:latin typeface="cmsy10"/>
              </a:rPr>
              <a:t>! </a:t>
            </a:r>
            <a:r>
              <a:rPr lang="en-US" sz="4000" dirty="0" err="1" smtClean="0">
                <a:solidFill>
                  <a:srgbClr val="00B050"/>
                </a:solidFill>
              </a:rPr>
              <a:t>Spawner</a:t>
            </a:r>
            <a:endParaRPr lang="en-US" sz="4000" dirty="0">
              <a:solidFill>
                <a:srgbClr val="00B050"/>
              </a:solidFill>
            </a:endParaRPr>
          </a:p>
        </p:txBody>
      </p:sp>
      <p:sp>
        <p:nvSpPr>
          <p:cNvPr id="8" name="Oval 7"/>
          <p:cNvSpPr/>
          <p:nvPr/>
        </p:nvSpPr>
        <p:spPr>
          <a:xfrm>
            <a:off x="3352800" y="5105400"/>
            <a:ext cx="2819400" cy="1371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err="1" smtClean="0">
                <a:solidFill>
                  <a:schemeClr val="tx1"/>
                </a:solidFill>
              </a:rPr>
              <a:t>Spawner</a:t>
            </a:r>
            <a:endParaRPr lang="en-US" sz="4000" dirty="0">
              <a:solidFill>
                <a:schemeClr val="tx1"/>
              </a:solidFill>
            </a:endParaRPr>
          </a:p>
        </p:txBody>
      </p:sp>
      <p:cxnSp>
        <p:nvCxnSpPr>
          <p:cNvPr id="12" name="Straight Arrow Connector 11"/>
          <p:cNvCxnSpPr>
            <a:stCxn id="38" idx="2"/>
            <a:endCxn id="8" idx="1"/>
          </p:cNvCxnSpPr>
          <p:nvPr/>
        </p:nvCxnSpPr>
        <p:spPr>
          <a:xfrm rot="16200000" flipH="1">
            <a:off x="2372963" y="3913537"/>
            <a:ext cx="1420066" cy="1365392"/>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791200" y="2971800"/>
            <a:ext cx="2514600" cy="1143000"/>
          </a:xfrm>
          <a:prstGeom prst="ellipse">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Worker</a:t>
            </a:r>
            <a:endParaRPr lang="en-US" sz="4000" dirty="0">
              <a:solidFill>
                <a:schemeClr val="tx1"/>
              </a:solidFill>
            </a:endParaRPr>
          </a:p>
        </p:txBody>
      </p:sp>
      <p:cxnSp>
        <p:nvCxnSpPr>
          <p:cNvPr id="41" name="Straight Arrow Connector 40"/>
          <p:cNvCxnSpPr>
            <a:stCxn id="31" idx="0"/>
            <a:endCxn id="36" idx="2"/>
          </p:cNvCxnSpPr>
          <p:nvPr/>
        </p:nvCxnSpPr>
        <p:spPr>
          <a:xfrm rot="5400000" flipH="1" flipV="1">
            <a:off x="6819900" y="2438400"/>
            <a:ext cx="762000" cy="3048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endCxn id="31" idx="3"/>
          </p:cNvCxnSpPr>
          <p:nvPr/>
        </p:nvCxnSpPr>
        <p:spPr>
          <a:xfrm rot="16200000" flipH="1">
            <a:off x="4859104" y="2647061"/>
            <a:ext cx="1588" cy="2600702"/>
          </a:xfrm>
          <a:prstGeom prst="curvedConnector3">
            <a:avLst>
              <a:gd name="adj1" fmla="val 24936272"/>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1" idx="1"/>
          </p:cNvCxnSpPr>
          <p:nvPr/>
        </p:nvCxnSpPr>
        <p:spPr>
          <a:xfrm rot="16200000" flipV="1">
            <a:off x="4859104" y="1838837"/>
            <a:ext cx="1588" cy="2600702"/>
          </a:xfrm>
          <a:prstGeom prst="curvedConnector3">
            <a:avLst>
              <a:gd name="adj1" fmla="val 24936272"/>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0"/>
            <a:ext cx="5029200" cy="707886"/>
          </a:xfrm>
          <a:prstGeom prst="rect">
            <a:avLst/>
          </a:prstGeom>
          <a:noFill/>
        </p:spPr>
        <p:txBody>
          <a:bodyPr wrap="square" rtlCol="0">
            <a:spAutoFit/>
          </a:bodyPr>
          <a:lstStyle/>
          <a:p>
            <a:r>
              <a:rPr lang="en-US" sz="4000" dirty="0" smtClean="0">
                <a:solidFill>
                  <a:srgbClr val="FF0000"/>
                </a:solidFill>
                <a:latin typeface="cmsy10"/>
              </a:rPr>
              <a:t>:</a:t>
            </a:r>
            <a:r>
              <a:rPr lang="en-US" sz="4000" dirty="0" smtClean="0">
                <a:solidFill>
                  <a:srgbClr val="FF0000"/>
                </a:solidFill>
              </a:rPr>
              <a:t> (</a:t>
            </a:r>
            <a:r>
              <a:rPr lang="en-US" sz="4000" dirty="0" smtClean="0">
                <a:solidFill>
                  <a:srgbClr val="FF0000"/>
                </a:solidFill>
              </a:rPr>
              <a:t>Worker </a:t>
            </a:r>
            <a:r>
              <a:rPr lang="en-US" sz="4000" dirty="0" smtClean="0">
                <a:solidFill>
                  <a:srgbClr val="FF0000"/>
                </a:solidFill>
                <a:latin typeface="cmsy10"/>
              </a:rPr>
              <a:t>!</a:t>
            </a:r>
            <a:r>
              <a:rPr lang="en-US" sz="4000" dirty="0" smtClean="0">
                <a:solidFill>
                  <a:srgbClr val="FF0000"/>
                </a:solidFill>
              </a:rPr>
              <a:t> Network)</a:t>
            </a:r>
            <a:endParaRPr lang="en-US" sz="4000" dirty="0">
              <a:solidFill>
                <a:srgbClr val="FF0000"/>
              </a:solidFill>
            </a:endParaRPr>
          </a:p>
        </p:txBody>
      </p:sp>
      <p:cxnSp>
        <p:nvCxnSpPr>
          <p:cNvPr id="32" name="Straight Arrow Connector 31"/>
          <p:cNvCxnSpPr>
            <a:stCxn id="8" idx="7"/>
            <a:endCxn id="31" idx="4"/>
          </p:cNvCxnSpPr>
          <p:nvPr/>
        </p:nvCxnSpPr>
        <p:spPr>
          <a:xfrm rot="5400000" flipH="1" flipV="1">
            <a:off x="5808171" y="4065937"/>
            <a:ext cx="1191466" cy="1289192"/>
          </a:xfrm>
          <a:prstGeom prst="straightConnector1">
            <a:avLst/>
          </a:prstGeom>
          <a:ln w="101600"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324600" y="1295400"/>
            <a:ext cx="2057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Network</a:t>
            </a:r>
            <a:endParaRPr lang="en-US" sz="4000" dirty="0">
              <a:solidFill>
                <a:schemeClr val="tx1"/>
              </a:solidFill>
            </a:endParaRPr>
          </a:p>
        </p:txBody>
      </p:sp>
      <p:sp>
        <p:nvSpPr>
          <p:cNvPr id="38" name="Rounded Rectangle 37"/>
          <p:cNvSpPr/>
          <p:nvPr/>
        </p:nvSpPr>
        <p:spPr>
          <a:xfrm>
            <a:off x="1219200" y="3124200"/>
            <a:ext cx="23622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Requester</a:t>
            </a:r>
            <a:endParaRPr lang="en-US" sz="4000" dirty="0">
              <a:solidFill>
                <a:schemeClr val="tx1"/>
              </a:solidFill>
            </a:endParaRPr>
          </a:p>
        </p:txBody>
      </p:sp>
      <p:sp>
        <p:nvSpPr>
          <p:cNvPr id="15" name="Slide Number Placeholder 14"/>
          <p:cNvSpPr>
            <a:spLocks noGrp="1"/>
          </p:cNvSpPr>
          <p:nvPr>
            <p:ph type="sldNum" sz="quarter" idx="12"/>
          </p:nvPr>
        </p:nvSpPr>
        <p:spPr/>
        <p:txBody>
          <a:bodyPr/>
          <a:lstStyle/>
          <a:p>
            <a:fld id="{73632D34-04EF-48A2-8115-8ECCB1F49248}" type="slidenum">
              <a:rPr lang="en-US" smtClean="0"/>
              <a:pPr/>
              <a:t>34</a:t>
            </a:fld>
            <a:endParaRPr lang="en-US"/>
          </a:p>
        </p:txBody>
      </p:sp>
      <p:sp>
        <p:nvSpPr>
          <p:cNvPr id="30" name="TextBox 29"/>
          <p:cNvSpPr txBox="1"/>
          <p:nvPr/>
        </p:nvSpPr>
        <p:spPr>
          <a:xfrm>
            <a:off x="304800" y="990600"/>
            <a:ext cx="8610600" cy="5632311"/>
          </a:xfrm>
          <a:prstGeom prst="rect">
            <a:avLst/>
          </a:prstGeom>
          <a:noFill/>
        </p:spPr>
        <p:txBody>
          <a:bodyPr wrap="square" rtlCol="0">
            <a:spAutoFit/>
          </a:bodyPr>
          <a:lstStyle/>
          <a:p>
            <a:pPr algn="ctr">
              <a:buNone/>
            </a:pPr>
            <a:r>
              <a:rPr lang="en-US" sz="4000" dirty="0" smtClean="0">
                <a:solidFill>
                  <a:srgbClr val="0070C0"/>
                </a:solidFill>
              </a:rPr>
              <a:t>Lab2 </a:t>
            </a:r>
            <a:r>
              <a:rPr lang="en-US" sz="4000" dirty="0" smtClean="0">
                <a:solidFill>
                  <a:srgbClr val="0070C0"/>
                </a:solidFill>
                <a:latin typeface="cmsy10"/>
              </a:rPr>
              <a:t>µ</a:t>
            </a:r>
            <a:r>
              <a:rPr lang="en-US" sz="4000" dirty="0" smtClean="0">
                <a:solidFill>
                  <a:srgbClr val="0070C0"/>
                </a:solidFill>
              </a:rPr>
              <a:t> </a:t>
            </a:r>
            <a:r>
              <a:rPr lang="en-US" sz="4000" dirty="0" smtClean="0">
                <a:solidFill>
                  <a:srgbClr val="0070C0"/>
                </a:solidFill>
              </a:rPr>
              <a:t>Lab1 </a:t>
            </a:r>
            <a:r>
              <a:rPr lang="en-US" sz="4000" dirty="0" smtClean="0">
                <a:solidFill>
                  <a:srgbClr val="0070C0"/>
                </a:solidFill>
                <a:latin typeface="cmsy10"/>
              </a:rPr>
              <a:t>[</a:t>
            </a:r>
            <a:r>
              <a:rPr lang="en-US" sz="4000" dirty="0" smtClean="0">
                <a:solidFill>
                  <a:srgbClr val="0070C0"/>
                </a:solidFill>
              </a:rPr>
              <a:t>  </a:t>
            </a:r>
            <a:r>
              <a:rPr lang="en-US" sz="4000" dirty="0" smtClean="0">
                <a:solidFill>
                  <a:srgbClr val="0070C0"/>
                </a:solidFill>
              </a:rPr>
              <a:t>Pos1</a:t>
            </a:r>
          </a:p>
          <a:p>
            <a:pPr algn="ctr"/>
            <a:r>
              <a:rPr lang="en-US" sz="4000" dirty="0" smtClean="0">
                <a:solidFill>
                  <a:srgbClr val="0070C0"/>
                </a:solidFill>
              </a:rPr>
              <a:t>…</a:t>
            </a:r>
          </a:p>
          <a:p>
            <a:pPr algn="ctr"/>
            <a:endParaRPr lang="en-US" sz="4000" dirty="0" smtClean="0">
              <a:solidFill>
                <a:srgbClr val="0070C0"/>
              </a:solidFill>
            </a:endParaRPr>
          </a:p>
          <a:p>
            <a:pPr algn="ctr"/>
            <a:r>
              <a:rPr lang="en-US" sz="4000" dirty="0" smtClean="0">
                <a:solidFill>
                  <a:srgbClr val="FF0000"/>
                </a:solidFill>
              </a:rPr>
              <a:t> </a:t>
            </a:r>
            <a:r>
              <a:rPr lang="en-US" sz="4000" dirty="0" smtClean="0">
                <a:solidFill>
                  <a:srgbClr val="FF0000"/>
                </a:solidFill>
                <a:latin typeface="cmsy10"/>
              </a:rPr>
              <a:t>:</a:t>
            </a:r>
            <a:r>
              <a:rPr lang="en-US" sz="4000" dirty="0" smtClean="0">
                <a:solidFill>
                  <a:srgbClr val="FF0000"/>
                </a:solidFill>
              </a:rPr>
              <a:t> (</a:t>
            </a:r>
            <a:r>
              <a:rPr lang="en-US" sz="4000" dirty="0" err="1" smtClean="0">
                <a:solidFill>
                  <a:srgbClr val="FF0000"/>
                </a:solidFill>
              </a:rPr>
              <a:t>LabW</a:t>
            </a:r>
            <a:r>
              <a:rPr lang="en-US" sz="4000" dirty="0" smtClean="0">
                <a:solidFill>
                  <a:srgbClr val="FF0000"/>
                </a:solidFill>
              </a:rPr>
              <a:t> </a:t>
            </a:r>
            <a:r>
              <a:rPr lang="en-US" sz="4000" dirty="0" smtClean="0">
                <a:solidFill>
                  <a:srgbClr val="FF0000"/>
                </a:solidFill>
              </a:rPr>
              <a:t>– </a:t>
            </a:r>
            <a:r>
              <a:rPr lang="en-US" sz="4000" dirty="0" err="1" smtClean="0">
                <a:solidFill>
                  <a:srgbClr val="FF0000"/>
                </a:solidFill>
              </a:rPr>
              <a:t>NegW</a:t>
            </a:r>
            <a:r>
              <a:rPr lang="en-US" sz="4000" dirty="0" smtClean="0">
                <a:solidFill>
                  <a:srgbClr val="FF0000"/>
                </a:solidFill>
              </a:rPr>
              <a:t> </a:t>
            </a:r>
            <a:r>
              <a:rPr lang="en-US" sz="4000" dirty="0" smtClean="0">
                <a:solidFill>
                  <a:srgbClr val="FF0000"/>
                </a:solidFill>
                <a:latin typeface="cmsy10"/>
              </a:rPr>
              <a:t>µ</a:t>
            </a:r>
            <a:r>
              <a:rPr lang="en-US" sz="4000" dirty="0" smtClean="0">
                <a:solidFill>
                  <a:srgbClr val="FF0000"/>
                </a:solidFill>
              </a:rPr>
              <a:t> </a:t>
            </a:r>
            <a:r>
              <a:rPr lang="en-US" sz="4000" dirty="0" err="1" smtClean="0">
                <a:solidFill>
                  <a:srgbClr val="FF0000"/>
                </a:solidFill>
              </a:rPr>
              <a:t>LabN</a:t>
            </a:r>
            <a:r>
              <a:rPr lang="en-US" sz="4000" dirty="0" smtClean="0">
                <a:solidFill>
                  <a:srgbClr val="FF0000"/>
                </a:solidFill>
              </a:rPr>
              <a:t>)</a:t>
            </a:r>
            <a:endParaRPr lang="en-US" sz="4000" dirty="0" smtClean="0">
              <a:solidFill>
                <a:srgbClr val="FF0000"/>
              </a:solidFill>
            </a:endParaRPr>
          </a:p>
          <a:p>
            <a:pPr algn="ctr"/>
            <a:endParaRPr lang="en-US" sz="4000" dirty="0" smtClean="0">
              <a:solidFill>
                <a:srgbClr val="FF0000"/>
              </a:solidFill>
            </a:endParaRPr>
          </a:p>
          <a:p>
            <a:pPr algn="ctr"/>
            <a:r>
              <a:rPr lang="en-US" sz="4000" dirty="0" err="1" smtClean="0">
                <a:solidFill>
                  <a:srgbClr val="00B050"/>
                </a:solidFill>
              </a:rPr>
              <a:t>LabW</a:t>
            </a:r>
            <a:r>
              <a:rPr lang="en-US" sz="4000" dirty="0" smtClean="0">
                <a:solidFill>
                  <a:srgbClr val="00B050"/>
                </a:solidFill>
              </a:rPr>
              <a:t> </a:t>
            </a:r>
            <a:r>
              <a:rPr lang="en-US" sz="4000" dirty="0" smtClean="0">
                <a:solidFill>
                  <a:srgbClr val="00B050"/>
                </a:solidFill>
                <a:latin typeface="cmsy10"/>
              </a:rPr>
              <a:t>µ</a:t>
            </a:r>
            <a:r>
              <a:rPr lang="en-US" sz="4000" dirty="0" smtClean="0">
                <a:solidFill>
                  <a:srgbClr val="00B050"/>
                </a:solidFill>
              </a:rPr>
              <a:t> </a:t>
            </a:r>
            <a:r>
              <a:rPr lang="en-US" sz="4000" dirty="0" err="1" smtClean="0">
                <a:solidFill>
                  <a:srgbClr val="00B050"/>
                </a:solidFill>
              </a:rPr>
              <a:t>LabR</a:t>
            </a:r>
            <a:endParaRPr lang="en-US" sz="4000" dirty="0" smtClean="0">
              <a:solidFill>
                <a:srgbClr val="00B050"/>
              </a:solidFill>
            </a:endParaRPr>
          </a:p>
          <a:p>
            <a:pPr algn="ctr"/>
            <a:r>
              <a:rPr lang="en-US" sz="4000" dirty="0" smtClean="0">
                <a:solidFill>
                  <a:srgbClr val="00B050"/>
                </a:solidFill>
              </a:rPr>
              <a:t>   </a:t>
            </a:r>
            <a:r>
              <a:rPr lang="en-US" sz="4000" dirty="0" err="1" smtClean="0">
                <a:solidFill>
                  <a:srgbClr val="00B050"/>
                </a:solidFill>
              </a:rPr>
              <a:t>LabR</a:t>
            </a:r>
            <a:r>
              <a:rPr lang="en-US" sz="4000" dirty="0" smtClean="0">
                <a:solidFill>
                  <a:srgbClr val="00B050"/>
                </a:solidFill>
              </a:rPr>
              <a:t> </a:t>
            </a:r>
            <a:r>
              <a:rPr lang="en-US" sz="4000" dirty="0" smtClean="0">
                <a:solidFill>
                  <a:srgbClr val="00B050"/>
                </a:solidFill>
                <a:latin typeface="cmsy10"/>
              </a:rPr>
              <a:t>µ</a:t>
            </a:r>
            <a:r>
              <a:rPr lang="en-US" sz="4000" dirty="0" smtClean="0">
                <a:solidFill>
                  <a:srgbClr val="00B050"/>
                </a:solidFill>
              </a:rPr>
              <a:t> </a:t>
            </a:r>
            <a:r>
              <a:rPr lang="en-US" sz="4000" dirty="0" err="1" smtClean="0">
                <a:solidFill>
                  <a:srgbClr val="00B050"/>
                </a:solidFill>
              </a:rPr>
              <a:t>LabW</a:t>
            </a:r>
            <a:endParaRPr lang="en-US" sz="4000" dirty="0" smtClean="0">
              <a:solidFill>
                <a:srgbClr val="00B050"/>
              </a:solidFill>
            </a:endParaRPr>
          </a:p>
          <a:p>
            <a:pPr algn="ctr"/>
            <a:r>
              <a:rPr lang="en-US" sz="4000" dirty="0" err="1" smtClean="0">
                <a:solidFill>
                  <a:srgbClr val="00B050"/>
                </a:solidFill>
              </a:rPr>
              <a:t>LabW</a:t>
            </a:r>
            <a:r>
              <a:rPr lang="en-US" sz="4000" dirty="0" smtClean="0">
                <a:solidFill>
                  <a:srgbClr val="00B050"/>
                </a:solidFill>
              </a:rPr>
              <a:t> </a:t>
            </a:r>
            <a:r>
              <a:rPr lang="en-US" sz="4000" dirty="0" smtClean="0">
                <a:solidFill>
                  <a:srgbClr val="00B050"/>
                </a:solidFill>
                <a:latin typeface="cmsy10"/>
              </a:rPr>
              <a:t>µ</a:t>
            </a:r>
            <a:r>
              <a:rPr lang="en-US" sz="4000" dirty="0" smtClean="0">
                <a:solidFill>
                  <a:srgbClr val="00B050"/>
                </a:solidFill>
              </a:rPr>
              <a:t> </a:t>
            </a:r>
            <a:r>
              <a:rPr lang="en-US" sz="4000" dirty="0" err="1" smtClean="0">
                <a:solidFill>
                  <a:srgbClr val="00B050"/>
                </a:solidFill>
              </a:rPr>
              <a:t>LabS</a:t>
            </a:r>
            <a:endParaRPr lang="en-US" sz="4000" dirty="0" smtClean="0">
              <a:solidFill>
                <a:srgbClr val="00B050"/>
              </a:solidFill>
            </a:endParaRPr>
          </a:p>
          <a:p>
            <a:pPr algn="ctr"/>
            <a:r>
              <a:rPr lang="en-US" sz="4000" dirty="0" smtClean="0">
                <a:solidFill>
                  <a:srgbClr val="00B050"/>
                </a:solidFill>
              </a:rPr>
              <a:t>   </a:t>
            </a:r>
            <a:r>
              <a:rPr lang="en-US" sz="4000" dirty="0" err="1" smtClean="0">
                <a:solidFill>
                  <a:srgbClr val="00B050"/>
                </a:solidFill>
              </a:rPr>
              <a:t>LabS</a:t>
            </a:r>
            <a:r>
              <a:rPr lang="en-US" sz="4000" dirty="0" smtClean="0">
                <a:solidFill>
                  <a:srgbClr val="00B050"/>
                </a:solidFill>
              </a:rPr>
              <a:t> </a:t>
            </a:r>
            <a:r>
              <a:rPr lang="en-US" sz="4000" dirty="0" smtClean="0">
                <a:solidFill>
                  <a:srgbClr val="00B050"/>
                </a:solidFill>
                <a:latin typeface="cmsy10"/>
              </a:rPr>
              <a:t>µ</a:t>
            </a:r>
            <a:r>
              <a:rPr lang="en-US" sz="4000" dirty="0" smtClean="0">
                <a:solidFill>
                  <a:srgbClr val="00B050"/>
                </a:solidFill>
              </a:rPr>
              <a:t> </a:t>
            </a:r>
            <a:r>
              <a:rPr lang="en-US" sz="4000" dirty="0" err="1" smtClean="0">
                <a:solidFill>
                  <a:srgbClr val="00B050"/>
                </a:solidFill>
              </a:rPr>
              <a:t>LabW</a:t>
            </a:r>
            <a:endParaRPr lang="en-US" sz="40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4.44444E-6 L -0.00834 -0.56666 " pathEditMode="relative" rAng="0" ptsTypes="AA">
                                      <p:cBhvr>
                                        <p:cTn id="6" dur="2000" fill="hold"/>
                                        <p:tgtEl>
                                          <p:spTgt spid="8"/>
                                        </p:tgtEl>
                                        <p:attrNameLst>
                                          <p:attrName>ppt_x</p:attrName>
                                          <p:attrName>ppt_y</p:attrName>
                                        </p:attrNameLst>
                                      </p:cBhvr>
                                      <p:rCtr x="-4" y="-283"/>
                                    </p:animMotion>
                                  </p:childTnLst>
                                </p:cTn>
                              </p:par>
                              <p:par>
                                <p:cTn id="7" presetID="0" presetClass="path" presetSubtype="0" accel="50000" decel="50000" fill="hold" grpId="0" nodeType="withEffect">
                                  <p:stCondLst>
                                    <p:cond delay="0"/>
                                  </p:stCondLst>
                                  <p:childTnLst>
                                    <p:animMotion origin="layout" path="M -3.33333E-6 3.33333E-6 L -0.22083 -0.23889 " pathEditMode="relative" rAng="0" ptsTypes="AA">
                                      <p:cBhvr>
                                        <p:cTn id="8" dur="2000" fill="hold"/>
                                        <p:tgtEl>
                                          <p:spTgt spid="31"/>
                                        </p:tgtEl>
                                        <p:attrNameLst>
                                          <p:attrName>ppt_x</p:attrName>
                                          <p:attrName>ppt_y</p:attrName>
                                        </p:attrNameLst>
                                      </p:cBhvr>
                                      <p:rCtr x="-110" y="-119"/>
                                    </p:animMotion>
                                  </p:childTnLst>
                                </p:cTn>
                              </p:par>
                              <p:par>
                                <p:cTn id="9" presetID="42" presetClass="path" presetSubtype="0" accel="50000" decel="50000" fill="hold" grpId="0" nodeType="withEffect">
                                  <p:stCondLst>
                                    <p:cond delay="0"/>
                                  </p:stCondLst>
                                  <p:childTnLst>
                                    <p:animMotion origin="layout" path="M 0 -2.59259E-6 L 0.25833 0.40394 " pathEditMode="relative" rAng="0" ptsTypes="AA">
                                      <p:cBhvr>
                                        <p:cTn id="10" dur="2000" fill="hold"/>
                                        <p:tgtEl>
                                          <p:spTgt spid="16"/>
                                        </p:tgtEl>
                                        <p:attrNameLst>
                                          <p:attrName>ppt_x</p:attrName>
                                          <p:attrName>ppt_y</p:attrName>
                                        </p:attrNameLst>
                                      </p:cBhvr>
                                      <p:rCtr x="129" y="202"/>
                                    </p:animMotion>
                                  </p:childTnLst>
                                </p:cTn>
                              </p:par>
                              <p:par>
                                <p:cTn id="11" presetID="42" presetClass="path" presetSubtype="0" accel="50000" decel="50000" fill="hold" grpId="0" nodeType="withEffect">
                                  <p:stCondLst>
                                    <p:cond delay="0"/>
                                  </p:stCondLst>
                                  <p:childTnLst>
                                    <p:animMotion origin="layout" path="M -3.33333E-6 -3.7037E-7 L 0.23334 0.54838 " pathEditMode="relative" rAng="0" ptsTypes="AA">
                                      <p:cBhvr>
                                        <p:cTn id="12" dur="2000" fill="hold"/>
                                        <p:tgtEl>
                                          <p:spTgt spid="17"/>
                                        </p:tgtEl>
                                        <p:attrNameLst>
                                          <p:attrName>ppt_x</p:attrName>
                                          <p:attrName>ppt_y</p:attrName>
                                        </p:attrNameLst>
                                      </p:cBhvr>
                                      <p:rCtr x="117" y="274"/>
                                    </p:animMotion>
                                  </p:childTnLst>
                                </p:cTn>
                              </p:par>
                              <p:par>
                                <p:cTn id="13" presetID="42" presetClass="path" presetSubtype="0" accel="50000" decel="50000" fill="hold" grpId="0" nodeType="withEffect">
                                  <p:stCondLst>
                                    <p:cond delay="0"/>
                                  </p:stCondLst>
                                  <p:childTnLst>
                                    <p:animMotion origin="layout" path="M 0.00833 -0.02222 L 0.16666 0.58172 " pathEditMode="relative" rAng="0" ptsTypes="AA">
                                      <p:cBhvr>
                                        <p:cTn id="14" dur="2000" fill="hold"/>
                                        <p:tgtEl>
                                          <p:spTgt spid="21"/>
                                        </p:tgtEl>
                                        <p:attrNameLst>
                                          <p:attrName>ppt_x</p:attrName>
                                          <p:attrName>ppt_y</p:attrName>
                                        </p:attrNameLst>
                                      </p:cBhvr>
                                      <p:rCtr x="79" y="302"/>
                                    </p:animMotion>
                                  </p:childTnLst>
                                </p:cTn>
                              </p:par>
                              <p:par>
                                <p:cTn id="15" presetID="64" presetClass="path" presetSubtype="0" accel="50000" decel="50000" fill="hold" nodeType="withEffect">
                                  <p:stCondLst>
                                    <p:cond delay="0"/>
                                  </p:stCondLst>
                                  <p:childTnLst>
                                    <p:animMotion origin="layout" path="M 2.22045E-16 4.44444E-6 L -0.17708 -0.4757 " pathEditMode="relative" rAng="0" ptsTypes="AA">
                                      <p:cBhvr>
                                        <p:cTn id="16" dur="2000" fill="hold"/>
                                        <p:tgtEl>
                                          <p:spTgt spid="32"/>
                                        </p:tgtEl>
                                        <p:attrNameLst>
                                          <p:attrName>ppt_x</p:attrName>
                                          <p:attrName>ppt_y</p:attrName>
                                        </p:attrNameLst>
                                      </p:cBhvr>
                                      <p:rCtr x="-89" y="-238"/>
                                    </p:animMotion>
                                  </p:childTnLst>
                                </p:cTn>
                              </p:par>
                              <p:par>
                                <p:cTn id="17" presetID="64" presetClass="path" presetSubtype="0" accel="50000" decel="50000" fill="hold" grpId="1" nodeType="withEffect">
                                  <p:stCondLst>
                                    <p:cond delay="0"/>
                                  </p:stCondLst>
                                  <p:childTnLst>
                                    <p:animMotion origin="layout" path="M 0 -1.11111E-6 L 0.2125 -0.3 " pathEditMode="relative" rAng="0" ptsTypes="AA">
                                      <p:cBhvr>
                                        <p:cTn id="18" dur="2000" fill="hold"/>
                                        <p:tgtEl>
                                          <p:spTgt spid="38"/>
                                        </p:tgtEl>
                                        <p:attrNameLst>
                                          <p:attrName>ppt_x</p:attrName>
                                          <p:attrName>ppt_y</p:attrName>
                                        </p:attrNameLst>
                                      </p:cBhvr>
                                      <p:rCtr x="106" y="-150"/>
                                    </p:animMotion>
                                  </p:childTnLst>
                                </p:cTn>
                              </p:par>
                              <p:par>
                                <p:cTn id="19" presetID="10" presetClass="exit" presetSubtype="0" fill="hold" grpId="0" nodeType="withEffect">
                                  <p:stCondLst>
                                    <p:cond delay="0"/>
                                  </p:stCondLst>
                                  <p:childTnLst>
                                    <p:animEffect transition="out" filter="fade">
                                      <p:cBhvr>
                                        <p:cTn id="20" dur="3000"/>
                                        <p:tgtEl>
                                          <p:spTgt spid="38"/>
                                        </p:tgtEl>
                                      </p:cBhvr>
                                    </p:animEffect>
                                    <p:set>
                                      <p:cBhvr>
                                        <p:cTn id="21" dur="1" fill="hold">
                                          <p:stCondLst>
                                            <p:cond delay="2999"/>
                                          </p:stCondLst>
                                        </p:cTn>
                                        <p:tgtEl>
                                          <p:spTgt spid="38"/>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3000"/>
                                        <p:tgtEl>
                                          <p:spTgt spid="31"/>
                                        </p:tgtEl>
                                      </p:cBhvr>
                                    </p:animEffect>
                                    <p:set>
                                      <p:cBhvr>
                                        <p:cTn id="24" dur="1" fill="hold">
                                          <p:stCondLst>
                                            <p:cond delay="2999"/>
                                          </p:stCondLst>
                                        </p:cTn>
                                        <p:tgtEl>
                                          <p:spTgt spid="31"/>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3000"/>
                                        <p:tgtEl>
                                          <p:spTgt spid="8"/>
                                        </p:tgtEl>
                                      </p:cBhvr>
                                    </p:animEffect>
                                    <p:set>
                                      <p:cBhvr>
                                        <p:cTn id="27" dur="1" fill="hold">
                                          <p:stCondLst>
                                            <p:cond delay="2999"/>
                                          </p:stCondLst>
                                        </p:cTn>
                                        <p:tgtEl>
                                          <p:spTgt spid="8"/>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3000"/>
                                        <p:tgtEl>
                                          <p:spTgt spid="16"/>
                                        </p:tgtEl>
                                      </p:cBhvr>
                                    </p:animEffect>
                                    <p:set>
                                      <p:cBhvr>
                                        <p:cTn id="33" dur="1" fill="hold">
                                          <p:stCondLst>
                                            <p:cond delay="2999"/>
                                          </p:stCondLst>
                                        </p:cTn>
                                        <p:tgtEl>
                                          <p:spTgt spid="1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3000"/>
                                        <p:tgtEl>
                                          <p:spTgt spid="17"/>
                                        </p:tgtEl>
                                      </p:cBhvr>
                                    </p:animEffect>
                                    <p:set>
                                      <p:cBhvr>
                                        <p:cTn id="36" dur="1" fill="hold">
                                          <p:stCondLst>
                                            <p:cond delay="2999"/>
                                          </p:stCondLst>
                                        </p:cTn>
                                        <p:tgtEl>
                                          <p:spTgt spid="1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3000"/>
                                        <p:tgtEl>
                                          <p:spTgt spid="21"/>
                                        </p:tgtEl>
                                      </p:cBhvr>
                                    </p:animEffect>
                                    <p:set>
                                      <p:cBhvr>
                                        <p:cTn id="39" dur="1" fill="hold">
                                          <p:stCondLst>
                                            <p:cond delay="2999"/>
                                          </p:stCondLst>
                                        </p:cTn>
                                        <p:tgtEl>
                                          <p:spTgt spid="21"/>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41"/>
                                        </p:tgtEl>
                                      </p:cBhvr>
                                    </p:animEffect>
                                    <p:set>
                                      <p:cBhvr>
                                        <p:cTn id="42" dur="1" fill="hold">
                                          <p:stCondLst>
                                            <p:cond delay="499"/>
                                          </p:stCondLst>
                                        </p:cTn>
                                        <p:tgtEl>
                                          <p:spTgt spid="41"/>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63"/>
                                        </p:tgtEl>
                                      </p:cBhvr>
                                    </p:animEffect>
                                    <p:set>
                                      <p:cBhvr>
                                        <p:cTn id="48" dur="1" fill="hold">
                                          <p:stCondLst>
                                            <p:cond delay="499"/>
                                          </p:stCondLst>
                                        </p:cTn>
                                        <p:tgtEl>
                                          <p:spTgt spid="63"/>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2000"/>
                                        <p:tgtEl>
                                          <p:spTgt spid="32"/>
                                        </p:tgtEl>
                                      </p:cBhvr>
                                    </p:animEffect>
                                    <p:set>
                                      <p:cBhvr>
                                        <p:cTn id="54" dur="1" fill="hold">
                                          <p:stCondLst>
                                            <p:cond delay="1999"/>
                                          </p:stCondLst>
                                        </p:cTn>
                                        <p:tgtEl>
                                          <p:spTgt spid="32"/>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30">
                                            <p:txEl>
                                              <p:pRg st="0" end="0"/>
                                            </p:txEl>
                                          </p:spTgt>
                                        </p:tgtEl>
                                        <p:attrNameLst>
                                          <p:attrName>style.visibility</p:attrName>
                                        </p:attrNameLst>
                                      </p:cBhvr>
                                      <p:to>
                                        <p:strVal val="visible"/>
                                      </p:to>
                                    </p:set>
                                    <p:animEffect transition="in" filter="fade">
                                      <p:cBhvr>
                                        <p:cTn id="57" dur="2000"/>
                                        <p:tgtEl>
                                          <p:spTgt spid="30">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
                                            <p:txEl>
                                              <p:pRg st="1" end="1"/>
                                            </p:txEl>
                                          </p:spTgt>
                                        </p:tgtEl>
                                        <p:attrNameLst>
                                          <p:attrName>style.visibility</p:attrName>
                                        </p:attrNameLst>
                                      </p:cBhvr>
                                      <p:to>
                                        <p:strVal val="visible"/>
                                      </p:to>
                                    </p:set>
                                    <p:animEffect transition="in" filter="fade">
                                      <p:cBhvr>
                                        <p:cTn id="60" dur="2000"/>
                                        <p:tgtEl>
                                          <p:spTgt spid="30">
                                            <p:txEl>
                                              <p:pRg st="1" end="1"/>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xEl>
                                              <p:pRg st="3" end="3"/>
                                            </p:txEl>
                                          </p:spTgt>
                                        </p:tgtEl>
                                        <p:attrNameLst>
                                          <p:attrName>style.visibility</p:attrName>
                                        </p:attrNameLst>
                                      </p:cBhvr>
                                      <p:to>
                                        <p:strVal val="visible"/>
                                      </p:to>
                                    </p:set>
                                    <p:animEffect transition="in" filter="fade">
                                      <p:cBhvr>
                                        <p:cTn id="63" dur="2000"/>
                                        <p:tgtEl>
                                          <p:spTgt spid="30">
                                            <p:txEl>
                                              <p:pRg st="3" end="3"/>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0">
                                            <p:txEl>
                                              <p:pRg st="5" end="5"/>
                                            </p:txEl>
                                          </p:spTgt>
                                        </p:tgtEl>
                                        <p:attrNameLst>
                                          <p:attrName>style.visibility</p:attrName>
                                        </p:attrNameLst>
                                      </p:cBhvr>
                                      <p:to>
                                        <p:strVal val="visible"/>
                                      </p:to>
                                    </p:set>
                                    <p:animEffect transition="in" filter="fade">
                                      <p:cBhvr>
                                        <p:cTn id="66" dur="2000"/>
                                        <p:tgtEl>
                                          <p:spTgt spid="30">
                                            <p:txEl>
                                              <p:pRg st="5" end="5"/>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
                                            <p:txEl>
                                              <p:pRg st="6" end="6"/>
                                            </p:txEl>
                                          </p:spTgt>
                                        </p:tgtEl>
                                        <p:attrNameLst>
                                          <p:attrName>style.visibility</p:attrName>
                                        </p:attrNameLst>
                                      </p:cBhvr>
                                      <p:to>
                                        <p:strVal val="visible"/>
                                      </p:to>
                                    </p:set>
                                    <p:animEffect transition="in" filter="fade">
                                      <p:cBhvr>
                                        <p:cTn id="69" dur="2000"/>
                                        <p:tgtEl>
                                          <p:spTgt spid="30">
                                            <p:txEl>
                                              <p:pRg st="6" end="6"/>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0">
                                            <p:txEl>
                                              <p:pRg st="7" end="7"/>
                                            </p:txEl>
                                          </p:spTgt>
                                        </p:tgtEl>
                                        <p:attrNameLst>
                                          <p:attrName>style.visibility</p:attrName>
                                        </p:attrNameLst>
                                      </p:cBhvr>
                                      <p:to>
                                        <p:strVal val="visible"/>
                                      </p:to>
                                    </p:set>
                                    <p:animEffect transition="in" filter="fade">
                                      <p:cBhvr>
                                        <p:cTn id="72" dur="2000"/>
                                        <p:tgtEl>
                                          <p:spTgt spid="30">
                                            <p:txEl>
                                              <p:pRg st="7" end="7"/>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xEl>
                                              <p:pRg st="8" end="8"/>
                                            </p:txEl>
                                          </p:spTgt>
                                        </p:tgtEl>
                                        <p:attrNameLst>
                                          <p:attrName>style.visibility</p:attrName>
                                        </p:attrNameLst>
                                      </p:cBhvr>
                                      <p:to>
                                        <p:strVal val="visible"/>
                                      </p:to>
                                    </p:set>
                                    <p:animEffect transition="in" filter="fade">
                                      <p:cBhvr>
                                        <p:cTn id="75" dur="2000"/>
                                        <p:tgtEl>
                                          <p:spTgt spid="30">
                                            <p:txEl>
                                              <p:pRg st="8" end="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30">
                                            <p:txEl>
                                              <p:pRg st="0" end="0"/>
                                            </p:txEl>
                                          </p:spTgt>
                                        </p:tgtEl>
                                      </p:cBhvr>
                                    </p:animEffect>
                                    <p:set>
                                      <p:cBhvr>
                                        <p:cTn id="80" dur="1" fill="hold">
                                          <p:stCondLst>
                                            <p:cond delay="499"/>
                                          </p:stCondLst>
                                        </p:cTn>
                                        <p:tgtEl>
                                          <p:spTgt spid="30">
                                            <p:txEl>
                                              <p:pRg st="0" end="0"/>
                                            </p:txEl>
                                          </p:spTgt>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30">
                                            <p:txEl>
                                              <p:pRg st="1" end="1"/>
                                            </p:txEl>
                                          </p:spTgt>
                                        </p:tgtEl>
                                      </p:cBhvr>
                                    </p:animEffect>
                                    <p:set>
                                      <p:cBhvr>
                                        <p:cTn id="83" dur="1" fill="hold">
                                          <p:stCondLst>
                                            <p:cond delay="499"/>
                                          </p:stCondLst>
                                        </p:cTn>
                                        <p:tgtEl>
                                          <p:spTgt spid="30">
                                            <p:txEl>
                                              <p:pRg st="1" end="1"/>
                                            </p:txEl>
                                          </p:spTgt>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0">
                                            <p:txEl>
                                              <p:pRg st="7" end="7"/>
                                            </p:txEl>
                                          </p:spTgt>
                                        </p:tgtEl>
                                      </p:cBhvr>
                                    </p:animEffect>
                                    <p:set>
                                      <p:cBhvr>
                                        <p:cTn id="86" dur="1" fill="hold">
                                          <p:stCondLst>
                                            <p:cond delay="499"/>
                                          </p:stCondLst>
                                        </p:cTn>
                                        <p:tgtEl>
                                          <p:spTgt spid="30">
                                            <p:txEl>
                                              <p:pRg st="7" end="7"/>
                                            </p:txEl>
                                          </p:spTgt>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30">
                                            <p:txEl>
                                              <p:pRg st="8" end="8"/>
                                            </p:txEl>
                                          </p:spTgt>
                                        </p:tgtEl>
                                      </p:cBhvr>
                                    </p:animEffect>
                                    <p:set>
                                      <p:cBhvr>
                                        <p:cTn id="89" dur="1" fill="hold">
                                          <p:stCondLst>
                                            <p:cond delay="499"/>
                                          </p:stCondLst>
                                        </p:cTn>
                                        <p:tgtEl>
                                          <p:spTgt spid="30">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1" grpId="0"/>
      <p:bldP spid="21" grpId="1"/>
      <p:bldP spid="8" grpId="0" animBg="1"/>
      <p:bldP spid="8" grpId="1" animBg="1"/>
      <p:bldP spid="31" grpId="0" animBg="1"/>
      <p:bldP spid="31" grpId="1" animBg="1"/>
      <p:bldP spid="16" grpId="0"/>
      <p:bldP spid="16" grpId="1"/>
      <p:bldP spid="36" grpId="0" animBg="1"/>
      <p:bldP spid="38" grpId="0" animBg="1"/>
      <p:bldP spid="38" grpId="1" animBg="1"/>
      <p:bldP spid="30" grpId="0" uiExpand="1"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09600"/>
            <a:ext cx="4876800" cy="707886"/>
          </a:xfrm>
          <a:prstGeom prst="rect">
            <a:avLst/>
          </a:prstGeom>
          <a:noFill/>
        </p:spPr>
        <p:txBody>
          <a:bodyPr wrap="square" rtlCol="0">
            <a:spAutoFit/>
          </a:bodyPr>
          <a:lstStyle/>
          <a:p>
            <a:r>
              <a:rPr lang="en-US" sz="4000" dirty="0" smtClean="0">
                <a:solidFill>
                  <a:srgbClr val="00B050"/>
                </a:solidFill>
              </a:rPr>
              <a:t>Worker </a:t>
            </a:r>
            <a:r>
              <a:rPr lang="en-US" sz="4000" dirty="0" smtClean="0">
                <a:solidFill>
                  <a:srgbClr val="00B050"/>
                </a:solidFill>
                <a:latin typeface="cmsy10"/>
              </a:rPr>
              <a:t>$</a:t>
            </a:r>
            <a:r>
              <a:rPr lang="en-US" sz="4000" dirty="0" smtClean="0">
                <a:solidFill>
                  <a:srgbClr val="00B050"/>
                </a:solidFill>
              </a:rPr>
              <a:t> </a:t>
            </a:r>
            <a:r>
              <a:rPr lang="en-US" sz="4000" dirty="0" smtClean="0">
                <a:solidFill>
                  <a:srgbClr val="00B050"/>
                </a:solidFill>
              </a:rPr>
              <a:t>Requester</a:t>
            </a:r>
            <a:endParaRPr lang="en-US" sz="4000" dirty="0">
              <a:solidFill>
                <a:srgbClr val="00B050"/>
              </a:solidFill>
            </a:endParaRPr>
          </a:p>
        </p:txBody>
      </p:sp>
      <p:sp>
        <p:nvSpPr>
          <p:cNvPr id="21" name="TextBox 20"/>
          <p:cNvSpPr txBox="1"/>
          <p:nvPr/>
        </p:nvSpPr>
        <p:spPr>
          <a:xfrm>
            <a:off x="0" y="1295400"/>
            <a:ext cx="4876800" cy="707886"/>
          </a:xfrm>
          <a:prstGeom prst="rect">
            <a:avLst/>
          </a:prstGeom>
          <a:noFill/>
        </p:spPr>
        <p:txBody>
          <a:bodyPr wrap="square" rtlCol="0">
            <a:spAutoFit/>
          </a:bodyPr>
          <a:lstStyle/>
          <a:p>
            <a:r>
              <a:rPr lang="en-US" sz="4000" dirty="0" smtClean="0">
                <a:solidFill>
                  <a:srgbClr val="00B050"/>
                </a:solidFill>
              </a:rPr>
              <a:t>Requester </a:t>
            </a:r>
            <a:r>
              <a:rPr lang="en-US" sz="4000" dirty="0" smtClean="0">
                <a:solidFill>
                  <a:srgbClr val="00B050"/>
                </a:solidFill>
                <a:latin typeface="cmsy10"/>
              </a:rPr>
              <a:t>!</a:t>
            </a:r>
            <a:r>
              <a:rPr lang="en-US" sz="4000" dirty="0" smtClean="0">
                <a:solidFill>
                  <a:srgbClr val="00B050"/>
                </a:solidFill>
              </a:rPr>
              <a:t> </a:t>
            </a:r>
            <a:r>
              <a:rPr lang="en-US" sz="4000" dirty="0" err="1" smtClean="0">
                <a:solidFill>
                  <a:srgbClr val="00B050"/>
                </a:solidFill>
              </a:rPr>
              <a:t>Spawner</a:t>
            </a:r>
            <a:endParaRPr lang="en-US" sz="4000" dirty="0">
              <a:solidFill>
                <a:srgbClr val="00B050"/>
              </a:solidFill>
            </a:endParaRPr>
          </a:p>
        </p:txBody>
      </p:sp>
      <p:sp>
        <p:nvSpPr>
          <p:cNvPr id="8" name="Oval 7"/>
          <p:cNvSpPr/>
          <p:nvPr/>
        </p:nvSpPr>
        <p:spPr>
          <a:xfrm>
            <a:off x="3352800" y="5105400"/>
            <a:ext cx="2819400" cy="1371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err="1" smtClean="0">
                <a:solidFill>
                  <a:schemeClr val="tx1"/>
                </a:solidFill>
              </a:rPr>
              <a:t>Spawner</a:t>
            </a:r>
            <a:endParaRPr lang="en-US" sz="4000" dirty="0">
              <a:solidFill>
                <a:schemeClr val="tx1"/>
              </a:solidFill>
            </a:endParaRPr>
          </a:p>
        </p:txBody>
      </p:sp>
      <p:cxnSp>
        <p:nvCxnSpPr>
          <p:cNvPr id="12" name="Straight Arrow Connector 11"/>
          <p:cNvCxnSpPr>
            <a:stCxn id="25" idx="2"/>
            <a:endCxn id="8" idx="1"/>
          </p:cNvCxnSpPr>
          <p:nvPr/>
        </p:nvCxnSpPr>
        <p:spPr>
          <a:xfrm rot="16200000" flipH="1">
            <a:off x="2372963" y="3913537"/>
            <a:ext cx="1420066" cy="1365392"/>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791200" y="2971800"/>
            <a:ext cx="2514600" cy="1143000"/>
          </a:xfrm>
          <a:prstGeom prst="ellipse">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Worker</a:t>
            </a:r>
            <a:endParaRPr lang="en-US" sz="4000" dirty="0">
              <a:solidFill>
                <a:schemeClr val="tx1"/>
              </a:solidFill>
            </a:endParaRPr>
          </a:p>
        </p:txBody>
      </p:sp>
      <p:cxnSp>
        <p:nvCxnSpPr>
          <p:cNvPr id="41" name="Straight Arrow Connector 40"/>
          <p:cNvCxnSpPr>
            <a:stCxn id="31" idx="0"/>
            <a:endCxn id="23" idx="2"/>
          </p:cNvCxnSpPr>
          <p:nvPr/>
        </p:nvCxnSpPr>
        <p:spPr>
          <a:xfrm rot="5400000" flipH="1" flipV="1">
            <a:off x="6819900" y="2438400"/>
            <a:ext cx="762000" cy="3048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endCxn id="31" idx="3"/>
          </p:cNvCxnSpPr>
          <p:nvPr/>
        </p:nvCxnSpPr>
        <p:spPr>
          <a:xfrm rot="16200000" flipH="1">
            <a:off x="4859104" y="2647061"/>
            <a:ext cx="1588" cy="2600702"/>
          </a:xfrm>
          <a:prstGeom prst="curvedConnector3">
            <a:avLst>
              <a:gd name="adj1" fmla="val 24936272"/>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1" idx="1"/>
          </p:cNvCxnSpPr>
          <p:nvPr/>
        </p:nvCxnSpPr>
        <p:spPr>
          <a:xfrm rot="16200000" flipV="1">
            <a:off x="4859104" y="1838837"/>
            <a:ext cx="1588" cy="2600702"/>
          </a:xfrm>
          <a:prstGeom prst="curvedConnector3">
            <a:avLst>
              <a:gd name="adj1" fmla="val 24936272"/>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0"/>
            <a:ext cx="5105400" cy="707886"/>
          </a:xfrm>
          <a:prstGeom prst="rect">
            <a:avLst/>
          </a:prstGeom>
          <a:noFill/>
        </p:spPr>
        <p:txBody>
          <a:bodyPr wrap="square" rtlCol="0">
            <a:spAutoFit/>
          </a:bodyPr>
          <a:lstStyle/>
          <a:p>
            <a:r>
              <a:rPr lang="en-US" sz="4000" dirty="0" smtClean="0">
                <a:solidFill>
                  <a:srgbClr val="FF0000"/>
                </a:solidFill>
                <a:latin typeface="cmsy10"/>
              </a:rPr>
              <a:t>:</a:t>
            </a:r>
            <a:r>
              <a:rPr lang="en-US" sz="4000" dirty="0" smtClean="0">
                <a:solidFill>
                  <a:srgbClr val="FF0000"/>
                </a:solidFill>
              </a:rPr>
              <a:t> (Worker </a:t>
            </a:r>
            <a:r>
              <a:rPr lang="en-US" sz="4000" dirty="0" smtClean="0">
                <a:solidFill>
                  <a:srgbClr val="FF0000"/>
                </a:solidFill>
                <a:latin typeface="cmsy10"/>
              </a:rPr>
              <a:t>!</a:t>
            </a:r>
            <a:r>
              <a:rPr lang="en-US" sz="4000" dirty="0" smtClean="0">
                <a:solidFill>
                  <a:srgbClr val="FF0000"/>
                </a:solidFill>
              </a:rPr>
              <a:t> Network)</a:t>
            </a:r>
            <a:endParaRPr lang="en-US" sz="4000" dirty="0">
              <a:solidFill>
                <a:srgbClr val="FF0000"/>
              </a:solidFill>
            </a:endParaRPr>
          </a:p>
        </p:txBody>
      </p:sp>
      <p:cxnSp>
        <p:nvCxnSpPr>
          <p:cNvPr id="19" name="Straight Arrow Connector 18"/>
          <p:cNvCxnSpPr>
            <a:stCxn id="8" idx="7"/>
            <a:endCxn id="31" idx="4"/>
          </p:cNvCxnSpPr>
          <p:nvPr/>
        </p:nvCxnSpPr>
        <p:spPr>
          <a:xfrm rot="5400000" flipH="1" flipV="1">
            <a:off x="5808171" y="4065937"/>
            <a:ext cx="1191466" cy="1289192"/>
          </a:xfrm>
          <a:prstGeom prst="straightConnector1">
            <a:avLst/>
          </a:prstGeom>
          <a:ln w="101600"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6324600" y="1295400"/>
            <a:ext cx="2057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Network</a:t>
            </a:r>
            <a:endParaRPr lang="en-US" sz="4000" dirty="0">
              <a:solidFill>
                <a:schemeClr val="tx1"/>
              </a:solidFill>
            </a:endParaRPr>
          </a:p>
        </p:txBody>
      </p:sp>
      <p:sp>
        <p:nvSpPr>
          <p:cNvPr id="25" name="Rounded Rectangle 24"/>
          <p:cNvSpPr/>
          <p:nvPr/>
        </p:nvSpPr>
        <p:spPr>
          <a:xfrm>
            <a:off x="1219200" y="3124200"/>
            <a:ext cx="23622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Requester</a:t>
            </a:r>
            <a:endParaRPr lang="en-US" sz="4000" dirty="0">
              <a:solidFill>
                <a:schemeClr val="tx1"/>
              </a:solidFill>
            </a:endParaRPr>
          </a:p>
        </p:txBody>
      </p:sp>
      <p:sp>
        <p:nvSpPr>
          <p:cNvPr id="15" name="Slide Number Placeholder 14"/>
          <p:cNvSpPr>
            <a:spLocks noGrp="1"/>
          </p:cNvSpPr>
          <p:nvPr>
            <p:ph type="sldNum" sz="quarter" idx="12"/>
          </p:nvPr>
        </p:nvSpPr>
        <p:spPr/>
        <p:txBody>
          <a:bodyPr/>
          <a:lstStyle/>
          <a:p>
            <a:fld id="{73632D34-04EF-48A2-8115-8ECCB1F49248}"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par>
                                <p:cTn id="29" presetID="10"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2"/>
                                        </p:tgtEl>
                                      </p:cBhvr>
                                    </p:animEffect>
                                    <p:set>
                                      <p:cBhvr>
                                        <p:cTn id="48" dur="1" fill="hold">
                                          <p:stCondLst>
                                            <p:cond delay="499"/>
                                          </p:stCondLst>
                                        </p:cTn>
                                        <p:tgtEl>
                                          <p:spTgt spid="12"/>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1" grpId="1"/>
      <p:bldP spid="8" grpId="0" animBg="1"/>
      <p:bldP spid="8" grpId="1" animBg="1"/>
      <p:bldP spid="31" grpId="0" animBg="1"/>
      <p:bldP spid="16" grpId="0"/>
      <p:bldP spid="23" grpId="0" animBg="1"/>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09600"/>
            <a:ext cx="4876800" cy="707886"/>
          </a:xfrm>
          <a:prstGeom prst="rect">
            <a:avLst/>
          </a:prstGeom>
          <a:noFill/>
        </p:spPr>
        <p:txBody>
          <a:bodyPr wrap="square" rtlCol="0">
            <a:spAutoFit/>
          </a:bodyPr>
          <a:lstStyle/>
          <a:p>
            <a:r>
              <a:rPr lang="en-US" sz="4000" dirty="0" smtClean="0">
                <a:solidFill>
                  <a:srgbClr val="00B050"/>
                </a:solidFill>
              </a:rPr>
              <a:t>Worker </a:t>
            </a:r>
            <a:r>
              <a:rPr lang="en-US" sz="4000" dirty="0" smtClean="0">
                <a:solidFill>
                  <a:srgbClr val="00B050"/>
                </a:solidFill>
                <a:latin typeface="cmsy10"/>
              </a:rPr>
              <a:t>$</a:t>
            </a:r>
            <a:r>
              <a:rPr lang="en-US" sz="4000" dirty="0" smtClean="0">
                <a:solidFill>
                  <a:srgbClr val="00B050"/>
                </a:solidFill>
              </a:rPr>
              <a:t> </a:t>
            </a:r>
            <a:r>
              <a:rPr lang="en-US" sz="4000" dirty="0" smtClean="0">
                <a:solidFill>
                  <a:srgbClr val="00B050"/>
                </a:solidFill>
              </a:rPr>
              <a:t>Requester</a:t>
            </a:r>
            <a:endParaRPr lang="en-US" sz="4000" dirty="0">
              <a:solidFill>
                <a:srgbClr val="00B050"/>
              </a:solidFill>
            </a:endParaRPr>
          </a:p>
        </p:txBody>
      </p:sp>
      <p:sp>
        <p:nvSpPr>
          <p:cNvPr id="54" name="TextBox 53"/>
          <p:cNvSpPr txBox="1"/>
          <p:nvPr/>
        </p:nvSpPr>
        <p:spPr>
          <a:xfrm>
            <a:off x="0" y="609600"/>
            <a:ext cx="4876800" cy="707886"/>
          </a:xfrm>
          <a:prstGeom prst="rect">
            <a:avLst/>
          </a:prstGeom>
          <a:noFill/>
        </p:spPr>
        <p:txBody>
          <a:bodyPr wrap="square" rtlCol="0">
            <a:spAutoFit/>
          </a:bodyPr>
          <a:lstStyle/>
          <a:p>
            <a:r>
              <a:rPr lang="en-US" sz="4000" dirty="0" smtClean="0">
                <a:solidFill>
                  <a:srgbClr val="00B050"/>
                </a:solidFill>
              </a:rPr>
              <a:t>Worker </a:t>
            </a:r>
            <a:r>
              <a:rPr lang="en-US" sz="4000" dirty="0" smtClean="0">
                <a:solidFill>
                  <a:srgbClr val="00B050"/>
                </a:solidFill>
                <a:latin typeface="cmsy10"/>
              </a:rPr>
              <a:t>$</a:t>
            </a:r>
            <a:r>
              <a:rPr lang="en-US" sz="4000" dirty="0" smtClean="0">
                <a:solidFill>
                  <a:srgbClr val="00B050"/>
                </a:solidFill>
              </a:rPr>
              <a:t> </a:t>
            </a:r>
            <a:r>
              <a:rPr lang="en-US" sz="4000" dirty="0" smtClean="0">
                <a:solidFill>
                  <a:srgbClr val="00B050"/>
                </a:solidFill>
              </a:rPr>
              <a:t>Proxy</a:t>
            </a:r>
            <a:endParaRPr lang="en-US" sz="4000" dirty="0">
              <a:solidFill>
                <a:srgbClr val="00B050"/>
              </a:solidFill>
            </a:endParaRPr>
          </a:p>
        </p:txBody>
      </p:sp>
      <p:sp>
        <p:nvSpPr>
          <p:cNvPr id="31" name="Oval 30"/>
          <p:cNvSpPr/>
          <p:nvPr/>
        </p:nvSpPr>
        <p:spPr>
          <a:xfrm>
            <a:off x="5791200" y="2971800"/>
            <a:ext cx="2514600" cy="1143000"/>
          </a:xfrm>
          <a:prstGeom prst="ellipse">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Worker</a:t>
            </a:r>
            <a:endParaRPr lang="en-US" sz="4000" dirty="0">
              <a:solidFill>
                <a:schemeClr val="tx1"/>
              </a:solidFill>
            </a:endParaRPr>
          </a:p>
        </p:txBody>
      </p:sp>
      <p:cxnSp>
        <p:nvCxnSpPr>
          <p:cNvPr id="41" name="Straight Arrow Connector 40"/>
          <p:cNvCxnSpPr>
            <a:stCxn id="31" idx="0"/>
            <a:endCxn id="55" idx="2"/>
          </p:cNvCxnSpPr>
          <p:nvPr/>
        </p:nvCxnSpPr>
        <p:spPr>
          <a:xfrm rot="5400000" flipH="1" flipV="1">
            <a:off x="6819900" y="2438400"/>
            <a:ext cx="762000" cy="3048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endCxn id="31" idx="3"/>
          </p:cNvCxnSpPr>
          <p:nvPr/>
        </p:nvCxnSpPr>
        <p:spPr>
          <a:xfrm rot="16200000" flipH="1">
            <a:off x="4859104" y="2647061"/>
            <a:ext cx="1588" cy="2600702"/>
          </a:xfrm>
          <a:prstGeom prst="curvedConnector3">
            <a:avLst>
              <a:gd name="adj1" fmla="val 24936272"/>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1" idx="1"/>
          </p:cNvCxnSpPr>
          <p:nvPr/>
        </p:nvCxnSpPr>
        <p:spPr>
          <a:xfrm rot="16200000" flipV="1">
            <a:off x="4859104" y="1838837"/>
            <a:ext cx="1588" cy="2600702"/>
          </a:xfrm>
          <a:prstGeom prst="curvedConnector3">
            <a:avLst>
              <a:gd name="adj1" fmla="val 24936272"/>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0"/>
            <a:ext cx="5105400" cy="707886"/>
          </a:xfrm>
          <a:prstGeom prst="rect">
            <a:avLst/>
          </a:prstGeom>
          <a:noFill/>
        </p:spPr>
        <p:txBody>
          <a:bodyPr wrap="square" rtlCol="0">
            <a:spAutoFit/>
          </a:bodyPr>
          <a:lstStyle/>
          <a:p>
            <a:r>
              <a:rPr lang="en-US" sz="4000" dirty="0" smtClean="0">
                <a:solidFill>
                  <a:srgbClr val="FF0000"/>
                </a:solidFill>
                <a:latin typeface="cmsy10"/>
              </a:rPr>
              <a:t>:</a:t>
            </a:r>
            <a:r>
              <a:rPr lang="en-US" sz="4000" dirty="0" smtClean="0">
                <a:solidFill>
                  <a:srgbClr val="FF0000"/>
                </a:solidFill>
              </a:rPr>
              <a:t> (Worker </a:t>
            </a:r>
            <a:r>
              <a:rPr lang="en-US" sz="4000" dirty="0" smtClean="0">
                <a:solidFill>
                  <a:srgbClr val="FF0000"/>
                </a:solidFill>
                <a:latin typeface="cmsy10"/>
              </a:rPr>
              <a:t>!</a:t>
            </a:r>
            <a:r>
              <a:rPr lang="en-US" sz="4000" dirty="0" smtClean="0">
                <a:solidFill>
                  <a:srgbClr val="FF0000"/>
                </a:solidFill>
              </a:rPr>
              <a:t> Network)</a:t>
            </a:r>
            <a:endParaRPr lang="en-US" sz="4000" dirty="0">
              <a:solidFill>
                <a:srgbClr val="FF0000"/>
              </a:solidFill>
            </a:endParaRPr>
          </a:p>
        </p:txBody>
      </p:sp>
      <p:sp>
        <p:nvSpPr>
          <p:cNvPr id="18" name="Oval 17"/>
          <p:cNvSpPr/>
          <p:nvPr/>
        </p:nvSpPr>
        <p:spPr>
          <a:xfrm>
            <a:off x="3962400" y="1143000"/>
            <a:ext cx="1905000" cy="1143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Proxy</a:t>
            </a:r>
            <a:endParaRPr lang="en-US" sz="4000" dirty="0">
              <a:solidFill>
                <a:schemeClr val="tx1"/>
              </a:solidFill>
            </a:endParaRPr>
          </a:p>
        </p:txBody>
      </p:sp>
      <p:cxnSp>
        <p:nvCxnSpPr>
          <p:cNvPr id="19" name="Curved Connector 18"/>
          <p:cNvCxnSpPr>
            <a:endCxn id="18" idx="3"/>
          </p:cNvCxnSpPr>
          <p:nvPr/>
        </p:nvCxnSpPr>
        <p:spPr>
          <a:xfrm rot="5400000" flipH="1" flipV="1">
            <a:off x="3389779" y="2287586"/>
            <a:ext cx="1020576" cy="682628"/>
          </a:xfrm>
          <a:prstGeom prst="curvedConnector3">
            <a:avLst>
              <a:gd name="adj1" fmla="val -5612"/>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8" idx="3"/>
          </p:cNvCxnSpPr>
          <p:nvPr/>
        </p:nvCxnSpPr>
        <p:spPr>
          <a:xfrm rot="5400000">
            <a:off x="3389779" y="2287586"/>
            <a:ext cx="1020576" cy="682628"/>
          </a:xfrm>
          <a:prstGeom prst="curvedConnector3">
            <a:avLst>
              <a:gd name="adj1" fmla="val -978"/>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31" idx="1"/>
            <a:endCxn id="18" idx="5"/>
          </p:cNvCxnSpPr>
          <p:nvPr/>
        </p:nvCxnSpPr>
        <p:spPr>
          <a:xfrm rot="16200000" flipV="1">
            <a:off x="5363649" y="2343382"/>
            <a:ext cx="1020576" cy="571036"/>
          </a:xfrm>
          <a:prstGeom prst="curvedConnector3">
            <a:avLst>
              <a:gd name="adj1" fmla="val 2113"/>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8" idx="5"/>
            <a:endCxn id="31" idx="1"/>
          </p:cNvCxnSpPr>
          <p:nvPr/>
        </p:nvCxnSpPr>
        <p:spPr>
          <a:xfrm rot="16200000" flipH="1">
            <a:off x="5363649" y="2343382"/>
            <a:ext cx="1020576" cy="571036"/>
          </a:xfrm>
          <a:prstGeom prst="curvedConnector3">
            <a:avLst>
              <a:gd name="adj1" fmla="val 3657"/>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0" y="1219200"/>
            <a:ext cx="4876800" cy="707886"/>
          </a:xfrm>
          <a:prstGeom prst="rect">
            <a:avLst/>
          </a:prstGeom>
          <a:noFill/>
        </p:spPr>
        <p:txBody>
          <a:bodyPr wrap="square" rtlCol="0">
            <a:spAutoFit/>
          </a:bodyPr>
          <a:lstStyle/>
          <a:p>
            <a:r>
              <a:rPr lang="en-US" sz="4000" dirty="0" smtClean="0">
                <a:solidFill>
                  <a:srgbClr val="00B050"/>
                </a:solidFill>
              </a:rPr>
              <a:t>Requester </a:t>
            </a:r>
            <a:r>
              <a:rPr lang="en-US" sz="4000" dirty="0" smtClean="0">
                <a:solidFill>
                  <a:srgbClr val="00B050"/>
                </a:solidFill>
                <a:latin typeface="cmsy10"/>
              </a:rPr>
              <a:t>$</a:t>
            </a:r>
            <a:r>
              <a:rPr lang="en-US" sz="4000" dirty="0" smtClean="0">
                <a:solidFill>
                  <a:srgbClr val="00B050"/>
                </a:solidFill>
              </a:rPr>
              <a:t> </a:t>
            </a:r>
            <a:r>
              <a:rPr lang="en-US" sz="4000" dirty="0" smtClean="0">
                <a:solidFill>
                  <a:srgbClr val="00B050"/>
                </a:solidFill>
              </a:rPr>
              <a:t>Proxy</a:t>
            </a:r>
            <a:endParaRPr lang="en-US" sz="4000" dirty="0">
              <a:solidFill>
                <a:srgbClr val="00B050"/>
              </a:solidFill>
            </a:endParaRPr>
          </a:p>
        </p:txBody>
      </p:sp>
      <p:sp>
        <p:nvSpPr>
          <p:cNvPr id="55" name="Rounded Rectangle 54"/>
          <p:cNvSpPr/>
          <p:nvPr/>
        </p:nvSpPr>
        <p:spPr>
          <a:xfrm>
            <a:off x="6324600" y="1295400"/>
            <a:ext cx="2057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Network</a:t>
            </a:r>
            <a:endParaRPr lang="en-US" sz="4000" dirty="0">
              <a:solidFill>
                <a:schemeClr val="tx1"/>
              </a:solidFill>
            </a:endParaRPr>
          </a:p>
        </p:txBody>
      </p:sp>
      <p:sp>
        <p:nvSpPr>
          <p:cNvPr id="57" name="Rounded Rectangle 56"/>
          <p:cNvSpPr/>
          <p:nvPr/>
        </p:nvSpPr>
        <p:spPr>
          <a:xfrm>
            <a:off x="1219200" y="3124200"/>
            <a:ext cx="23622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Requester</a:t>
            </a:r>
            <a:endParaRPr lang="en-US" sz="4000" dirty="0">
              <a:solidFill>
                <a:schemeClr val="tx1"/>
              </a:solidFill>
            </a:endParaRPr>
          </a:p>
        </p:txBody>
      </p:sp>
      <p:sp>
        <p:nvSpPr>
          <p:cNvPr id="21" name="Slide Number Placeholder 20"/>
          <p:cNvSpPr>
            <a:spLocks noGrp="1"/>
          </p:cNvSpPr>
          <p:nvPr>
            <p:ph type="sldNum" sz="quarter" idx="12"/>
          </p:nvPr>
        </p:nvSpPr>
        <p:spPr/>
        <p:txBody>
          <a:bodyPr/>
          <a:lstStyle/>
          <a:p>
            <a:fld id="{73632D34-04EF-48A2-8115-8ECCB1F49248}"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2"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0 0  L 0 0.33333  E" pathEditMode="relative" ptsTypes="">
                                      <p:cBhvr>
                                        <p:cTn id="18" dur="1000" fill="hold"/>
                                        <p:tgtEl>
                                          <p:spTgt spid="57"/>
                                        </p:tgtEl>
                                        <p:attrNameLst>
                                          <p:attrName>ppt_x</p:attrName>
                                          <p:attrName>ppt_y</p:attrName>
                                        </p:attrNameLst>
                                      </p:cBhvr>
                                    </p:animMotion>
                                  </p:childTnLst>
                                </p:cTn>
                              </p:par>
                              <p:par>
                                <p:cTn id="19" presetID="42" presetClass="path" presetSubtype="0" accel="50000" decel="50000" fill="hold" grpId="0" nodeType="withEffect">
                                  <p:stCondLst>
                                    <p:cond delay="0"/>
                                  </p:stCondLst>
                                  <p:childTnLst>
                                    <p:animMotion origin="layout" path="M 0 0  L 0 0.33333  E" pathEditMode="relative" ptsTypes="">
                                      <p:cBhvr>
                                        <p:cTn id="20" dur="1000" fill="hold"/>
                                        <p:tgtEl>
                                          <p:spTgt spid="31"/>
                                        </p:tgtEl>
                                        <p:attrNameLst>
                                          <p:attrName>ppt_x</p:attrName>
                                          <p:attrName>ppt_y</p:attrName>
                                        </p:attrNameLst>
                                      </p:cBhvr>
                                    </p:animMotion>
                                  </p:childTnLst>
                                </p:cTn>
                              </p:par>
                              <p:par>
                                <p:cTn id="21" presetID="42" presetClass="path" presetSubtype="0" accel="50000" decel="50000" fill="hold" nodeType="withEffect">
                                  <p:stCondLst>
                                    <p:cond delay="0"/>
                                  </p:stCondLst>
                                  <p:childTnLst>
                                    <p:animMotion origin="layout" path="M 0 0  L 0 0.33333  E" pathEditMode="relative" ptsTypes="">
                                      <p:cBhvr>
                                        <p:cTn id="22" dur="1000" fill="hold"/>
                                        <p:tgtEl>
                                          <p:spTgt spid="41"/>
                                        </p:tgtEl>
                                        <p:attrNameLst>
                                          <p:attrName>ppt_x</p:attrName>
                                          <p:attrName>ppt_y</p:attrName>
                                        </p:attrNameLst>
                                      </p:cBhvr>
                                    </p:animMotion>
                                  </p:childTnLst>
                                </p:cTn>
                              </p:par>
                              <p:par>
                                <p:cTn id="23" presetID="42" presetClass="path" presetSubtype="0" accel="50000" decel="50000" fill="hold" nodeType="withEffect">
                                  <p:stCondLst>
                                    <p:cond delay="0"/>
                                  </p:stCondLst>
                                  <p:childTnLst>
                                    <p:animMotion origin="layout" path="M 0 0  L 0 0.33333  E" pathEditMode="relative" ptsTypes="">
                                      <p:cBhvr>
                                        <p:cTn id="24" dur="1000" fill="hold"/>
                                        <p:tgtEl>
                                          <p:spTgt spid="63"/>
                                        </p:tgtEl>
                                        <p:attrNameLst>
                                          <p:attrName>ppt_x</p:attrName>
                                          <p:attrName>ppt_y</p:attrName>
                                        </p:attrNameLst>
                                      </p:cBhvr>
                                    </p:animMotion>
                                  </p:childTnLst>
                                </p:cTn>
                              </p:par>
                              <p:par>
                                <p:cTn id="25" presetID="42" presetClass="path" presetSubtype="0" accel="50000" decel="50000" fill="hold" nodeType="withEffect">
                                  <p:stCondLst>
                                    <p:cond delay="0"/>
                                  </p:stCondLst>
                                  <p:childTnLst>
                                    <p:animMotion origin="layout" path="M 0 0  L 0 0.33333  E" pathEditMode="relative" ptsTypes="">
                                      <p:cBhvr>
                                        <p:cTn id="26" dur="1000" fill="hold"/>
                                        <p:tgtEl>
                                          <p:spTgt spid="64"/>
                                        </p:tgtEl>
                                        <p:attrNameLst>
                                          <p:attrName>ppt_x</p:attrName>
                                          <p:attrName>ppt_y</p:attrName>
                                        </p:attrNameLst>
                                      </p:cBhvr>
                                    </p:animMotion>
                                  </p:childTnLst>
                                </p:cTn>
                              </p:par>
                              <p:par>
                                <p:cTn id="27" presetID="42" presetClass="path" presetSubtype="0" accel="50000" decel="50000" fill="hold" grpId="1" nodeType="withEffect">
                                  <p:stCondLst>
                                    <p:cond delay="0"/>
                                  </p:stCondLst>
                                  <p:childTnLst>
                                    <p:animMotion origin="layout" path="M 0 0  L 0 0.33333  E" pathEditMode="relative" ptsTypes="">
                                      <p:cBhvr>
                                        <p:cTn id="28" dur="1000" fill="hold"/>
                                        <p:tgtEl>
                                          <p:spTgt spid="18"/>
                                        </p:tgtEl>
                                        <p:attrNameLst>
                                          <p:attrName>ppt_x</p:attrName>
                                          <p:attrName>ppt_y</p:attrName>
                                        </p:attrNameLst>
                                      </p:cBhvr>
                                    </p:animMotion>
                                  </p:childTnLst>
                                </p:cTn>
                              </p:par>
                              <p:par>
                                <p:cTn id="29" presetID="42" presetClass="path" presetSubtype="0" accel="50000" decel="50000" fill="hold" nodeType="withEffect">
                                  <p:stCondLst>
                                    <p:cond delay="0"/>
                                  </p:stCondLst>
                                  <p:childTnLst>
                                    <p:animMotion origin="layout" path="M 0 0  L 0 0.33333  E" pathEditMode="relative" ptsTypes="">
                                      <p:cBhvr>
                                        <p:cTn id="30" dur="1000" fill="hold"/>
                                        <p:tgtEl>
                                          <p:spTgt spid="19"/>
                                        </p:tgtEl>
                                        <p:attrNameLst>
                                          <p:attrName>ppt_x</p:attrName>
                                          <p:attrName>ppt_y</p:attrName>
                                        </p:attrNameLst>
                                      </p:cBhvr>
                                    </p:animMotion>
                                  </p:childTnLst>
                                </p:cTn>
                              </p:par>
                              <p:par>
                                <p:cTn id="31" presetID="42" presetClass="path" presetSubtype="0" accel="50000" decel="50000" fill="hold" nodeType="withEffect">
                                  <p:stCondLst>
                                    <p:cond delay="0"/>
                                  </p:stCondLst>
                                  <p:childTnLst>
                                    <p:animMotion origin="layout" path="M 0 0  L 0 0.33333  E" pathEditMode="relative" ptsTypes="">
                                      <p:cBhvr>
                                        <p:cTn id="32" dur="1000" fill="hold"/>
                                        <p:tgtEl>
                                          <p:spTgt spid="20"/>
                                        </p:tgtEl>
                                        <p:attrNameLst>
                                          <p:attrName>ppt_x</p:attrName>
                                          <p:attrName>ppt_y</p:attrName>
                                        </p:attrNameLst>
                                      </p:cBhvr>
                                    </p:animMotion>
                                  </p:childTnLst>
                                </p:cTn>
                              </p:par>
                              <p:par>
                                <p:cTn id="33" presetID="42" presetClass="path" presetSubtype="0" accel="50000" decel="50000" fill="hold" nodeType="withEffect">
                                  <p:stCondLst>
                                    <p:cond delay="0"/>
                                  </p:stCondLst>
                                  <p:childTnLst>
                                    <p:animMotion origin="layout" path="M 0 0  L 0 0.33333  E" pathEditMode="relative" ptsTypes="">
                                      <p:cBhvr>
                                        <p:cTn id="34" dur="1000" fill="hold"/>
                                        <p:tgtEl>
                                          <p:spTgt spid="22"/>
                                        </p:tgtEl>
                                        <p:attrNameLst>
                                          <p:attrName>ppt_x</p:attrName>
                                          <p:attrName>ppt_y</p:attrName>
                                        </p:attrNameLst>
                                      </p:cBhvr>
                                    </p:animMotion>
                                  </p:childTnLst>
                                </p:cTn>
                              </p:par>
                              <p:par>
                                <p:cTn id="35" presetID="42" presetClass="path" presetSubtype="0" accel="50000" decel="50000" fill="hold" nodeType="withEffect">
                                  <p:stCondLst>
                                    <p:cond delay="0"/>
                                  </p:stCondLst>
                                  <p:childTnLst>
                                    <p:animMotion origin="layout" path="M 0 0  L 0 0.33333  E" pathEditMode="relative" ptsTypes="">
                                      <p:cBhvr>
                                        <p:cTn id="36" dur="1000" fill="hold"/>
                                        <p:tgtEl>
                                          <p:spTgt spid="23"/>
                                        </p:tgtEl>
                                        <p:attrNameLst>
                                          <p:attrName>ppt_x</p:attrName>
                                          <p:attrName>ppt_y</p:attrName>
                                        </p:attrNameLst>
                                      </p:cBhvr>
                                    </p:animMotion>
                                  </p:childTnLst>
                                </p:cTn>
                              </p:par>
                              <p:par>
                                <p:cTn id="37" presetID="42" presetClass="path" presetSubtype="0" accel="50000" decel="50000" fill="hold" grpId="0" nodeType="withEffect">
                                  <p:stCondLst>
                                    <p:cond delay="0"/>
                                  </p:stCondLst>
                                  <p:childTnLst>
                                    <p:animMotion origin="layout" path="M 0 0  L 0 0.33333  E" pathEditMode="relative" ptsTypes="">
                                      <p:cBhvr>
                                        <p:cTn id="38" dur="1000" fill="hold"/>
                                        <p:tgtEl>
                                          <p:spTgt spid="55"/>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xit" presetSubtype="0" fill="hold" nodeType="withEffect">
                                  <p:stCondLst>
                                    <p:cond delay="0"/>
                                  </p:stCondLst>
                                  <p:childTnLst>
                                    <p:animEffect transition="out" filter="fade">
                                      <p:cBhvr>
                                        <p:cTn id="57" dur="500"/>
                                        <p:tgtEl>
                                          <p:spTgt spid="63"/>
                                        </p:tgtEl>
                                      </p:cBhvr>
                                    </p:animEffect>
                                    <p:set>
                                      <p:cBhvr>
                                        <p:cTn id="58" dur="1" fill="hold">
                                          <p:stCondLst>
                                            <p:cond delay="499"/>
                                          </p:stCondLst>
                                        </p:cTn>
                                        <p:tgtEl>
                                          <p:spTgt spid="63"/>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64"/>
                                        </p:tgtEl>
                                      </p:cBhvr>
                                    </p:animEffect>
                                    <p:set>
                                      <p:cBhvr>
                                        <p:cTn id="61" dur="1" fill="hold">
                                          <p:stCondLst>
                                            <p:cond delay="499"/>
                                          </p:stCondLst>
                                        </p:cTn>
                                        <p:tgtEl>
                                          <p:spTgt spid="6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0" nodeType="clickEffect">
                                  <p:stCondLst>
                                    <p:cond delay="0"/>
                                  </p:stCondLst>
                                  <p:childTnLst>
                                    <p:animEffect transition="out" filter="fade">
                                      <p:cBhvr>
                                        <p:cTn id="65" dur="500"/>
                                        <p:tgtEl>
                                          <p:spTgt spid="17"/>
                                        </p:tgtEl>
                                      </p:cBhvr>
                                    </p:animEffect>
                                    <p:set>
                                      <p:cBhvr>
                                        <p:cTn id="66" dur="1" fill="hold">
                                          <p:stCondLst>
                                            <p:cond delay="499"/>
                                          </p:stCondLst>
                                        </p:cTn>
                                        <p:tgtEl>
                                          <p:spTgt spid="17"/>
                                        </p:tgtEl>
                                        <p:attrNameLst>
                                          <p:attrName>style.visibility</p:attrName>
                                        </p:attrNameLst>
                                      </p:cBhvr>
                                      <p:to>
                                        <p:strVal val="hidden"/>
                                      </p:to>
                                    </p:set>
                                  </p:childTnLst>
                                </p:cTn>
                              </p:par>
                              <p:par>
                                <p:cTn id="67" presetID="10"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500"/>
                                        <p:tgtEl>
                                          <p:spTgt spid="5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4" grpId="0"/>
      <p:bldP spid="31" grpId="0" animBg="1"/>
      <p:bldP spid="18" grpId="0" animBg="1"/>
      <p:bldP spid="18" grpId="1" animBg="1"/>
      <p:bldP spid="18" grpId="2" animBg="1"/>
      <p:bldP spid="53" grpId="0"/>
      <p:bldP spid="55" grpId="0" animBg="1"/>
      <p:bldP spid="5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352800" y="5257800"/>
            <a:ext cx="2819400" cy="1371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err="1" smtClean="0">
                <a:solidFill>
                  <a:schemeClr val="tx1"/>
                </a:solidFill>
              </a:rPr>
              <a:t>Spawner</a:t>
            </a:r>
            <a:endParaRPr lang="en-US" sz="4000" dirty="0">
              <a:solidFill>
                <a:schemeClr val="tx1"/>
              </a:solidFill>
            </a:endParaRPr>
          </a:p>
        </p:txBody>
      </p:sp>
      <p:cxnSp>
        <p:nvCxnSpPr>
          <p:cNvPr id="12" name="Straight Arrow Connector 11"/>
          <p:cNvCxnSpPr>
            <a:stCxn id="62" idx="2"/>
            <a:endCxn id="8" idx="1"/>
          </p:cNvCxnSpPr>
          <p:nvPr/>
        </p:nvCxnSpPr>
        <p:spPr>
          <a:xfrm rot="16200000" flipH="1">
            <a:off x="2635721" y="4328695"/>
            <a:ext cx="455742" cy="1804199"/>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324600" y="4191000"/>
            <a:ext cx="2514600" cy="1143000"/>
          </a:xfrm>
          <a:prstGeom prst="ellipse">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Worker</a:t>
            </a:r>
            <a:endParaRPr lang="en-US" sz="4000" dirty="0">
              <a:solidFill>
                <a:schemeClr val="tx1"/>
              </a:solidFill>
            </a:endParaRPr>
          </a:p>
        </p:txBody>
      </p:sp>
      <p:sp>
        <p:nvSpPr>
          <p:cNvPr id="27" name="TextBox 26"/>
          <p:cNvSpPr txBox="1"/>
          <p:nvPr/>
        </p:nvSpPr>
        <p:spPr>
          <a:xfrm>
            <a:off x="6858000" y="2743200"/>
            <a:ext cx="1066800" cy="1323439"/>
          </a:xfrm>
          <a:prstGeom prst="rect">
            <a:avLst/>
          </a:prstGeom>
          <a:noFill/>
        </p:spPr>
        <p:txBody>
          <a:bodyPr wrap="square" rtlCol="0">
            <a:spAutoFit/>
          </a:bodyPr>
          <a:lstStyle/>
          <a:p>
            <a:pPr algn="ctr"/>
            <a:r>
              <a:rPr lang="en-US" sz="4000" dirty="0" smtClean="0">
                <a:solidFill>
                  <a:srgbClr val="0070C0"/>
                </a:solidFill>
              </a:rPr>
              <a:t>Lab</a:t>
            </a:r>
          </a:p>
          <a:p>
            <a:pPr algn="ctr"/>
            <a:r>
              <a:rPr lang="en-US" sz="4000" dirty="0" smtClean="0">
                <a:solidFill>
                  <a:srgbClr val="0070C0"/>
                </a:solidFill>
              </a:rPr>
              <a:t>{ a }</a:t>
            </a:r>
            <a:endParaRPr lang="en-US" sz="4000" dirty="0">
              <a:solidFill>
                <a:srgbClr val="0070C0"/>
              </a:solidFill>
            </a:endParaRPr>
          </a:p>
        </p:txBody>
      </p:sp>
      <p:sp>
        <p:nvSpPr>
          <p:cNvPr id="29" name="TextBox 28"/>
          <p:cNvSpPr txBox="1"/>
          <p:nvPr/>
        </p:nvSpPr>
        <p:spPr>
          <a:xfrm>
            <a:off x="7543800" y="2743200"/>
            <a:ext cx="990600" cy="1323439"/>
          </a:xfrm>
          <a:prstGeom prst="rect">
            <a:avLst/>
          </a:prstGeom>
          <a:noFill/>
        </p:spPr>
        <p:txBody>
          <a:bodyPr wrap="square" rtlCol="0">
            <a:spAutoFit/>
          </a:bodyPr>
          <a:lstStyle/>
          <a:p>
            <a:pPr algn="ctr"/>
            <a:r>
              <a:rPr lang="en-US" sz="4000" dirty="0" smtClean="0">
                <a:solidFill>
                  <a:srgbClr val="0070C0"/>
                </a:solidFill>
              </a:rPr>
              <a:t>-</a:t>
            </a:r>
          </a:p>
          <a:p>
            <a:pPr algn="ctr"/>
            <a:r>
              <a:rPr lang="en-US" sz="4000" dirty="0" smtClean="0">
                <a:solidFill>
                  <a:srgbClr val="0070C0"/>
                </a:solidFill>
              </a:rPr>
              <a:t>{ }</a:t>
            </a:r>
            <a:endParaRPr lang="en-US" sz="4000" dirty="0">
              <a:solidFill>
                <a:srgbClr val="0070C0"/>
              </a:solidFill>
            </a:endParaRPr>
          </a:p>
        </p:txBody>
      </p:sp>
      <p:sp>
        <p:nvSpPr>
          <p:cNvPr id="33" name="Oval 32"/>
          <p:cNvSpPr/>
          <p:nvPr/>
        </p:nvSpPr>
        <p:spPr>
          <a:xfrm>
            <a:off x="3886200" y="2819400"/>
            <a:ext cx="1905000" cy="1143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Proxy</a:t>
            </a:r>
            <a:endParaRPr lang="en-US" sz="4000" dirty="0">
              <a:solidFill>
                <a:schemeClr val="tx1"/>
              </a:solidFill>
            </a:endParaRPr>
          </a:p>
        </p:txBody>
      </p:sp>
      <p:sp>
        <p:nvSpPr>
          <p:cNvPr id="36" name="TextBox 35"/>
          <p:cNvSpPr txBox="1"/>
          <p:nvPr/>
        </p:nvSpPr>
        <p:spPr>
          <a:xfrm>
            <a:off x="3962400" y="1447800"/>
            <a:ext cx="990600" cy="1323439"/>
          </a:xfrm>
          <a:prstGeom prst="rect">
            <a:avLst/>
          </a:prstGeom>
          <a:noFill/>
        </p:spPr>
        <p:txBody>
          <a:bodyPr wrap="square" rtlCol="0">
            <a:spAutoFit/>
          </a:bodyPr>
          <a:lstStyle/>
          <a:p>
            <a:pPr algn="ctr"/>
            <a:r>
              <a:rPr lang="en-US" sz="4000" dirty="0" smtClean="0">
                <a:solidFill>
                  <a:srgbClr val="0070C0"/>
                </a:solidFill>
              </a:rPr>
              <a:t>+</a:t>
            </a:r>
          </a:p>
          <a:p>
            <a:pPr algn="ctr"/>
            <a:r>
              <a:rPr lang="en-US" sz="4000" dirty="0" smtClean="0">
                <a:solidFill>
                  <a:srgbClr val="0070C0"/>
                </a:solidFill>
              </a:rPr>
              <a:t>{ a }</a:t>
            </a:r>
            <a:endParaRPr lang="en-US" sz="4000" dirty="0">
              <a:solidFill>
                <a:srgbClr val="0070C0"/>
              </a:solidFill>
            </a:endParaRPr>
          </a:p>
        </p:txBody>
      </p:sp>
      <p:sp>
        <p:nvSpPr>
          <p:cNvPr id="37" name="TextBox 36"/>
          <p:cNvSpPr txBox="1"/>
          <p:nvPr/>
        </p:nvSpPr>
        <p:spPr>
          <a:xfrm>
            <a:off x="4876800" y="1447800"/>
            <a:ext cx="990600" cy="1323439"/>
          </a:xfrm>
          <a:prstGeom prst="rect">
            <a:avLst/>
          </a:prstGeom>
          <a:noFill/>
        </p:spPr>
        <p:txBody>
          <a:bodyPr wrap="square" rtlCol="0">
            <a:spAutoFit/>
          </a:bodyPr>
          <a:lstStyle/>
          <a:p>
            <a:pPr algn="ctr"/>
            <a:r>
              <a:rPr lang="en-US" sz="4000" dirty="0" smtClean="0">
                <a:solidFill>
                  <a:srgbClr val="0070C0"/>
                </a:solidFill>
              </a:rPr>
              <a:t>-</a:t>
            </a:r>
          </a:p>
          <a:p>
            <a:pPr algn="ctr"/>
            <a:r>
              <a:rPr lang="en-US" sz="4000" dirty="0" smtClean="0">
                <a:solidFill>
                  <a:srgbClr val="0070C0"/>
                </a:solidFill>
              </a:rPr>
              <a:t>{ a }</a:t>
            </a:r>
            <a:endParaRPr lang="en-US" sz="4000" dirty="0">
              <a:solidFill>
                <a:srgbClr val="0070C0"/>
              </a:solidFill>
            </a:endParaRPr>
          </a:p>
        </p:txBody>
      </p:sp>
      <p:sp>
        <p:nvSpPr>
          <p:cNvPr id="56" name="TextBox 55"/>
          <p:cNvSpPr txBox="1"/>
          <p:nvPr/>
        </p:nvSpPr>
        <p:spPr>
          <a:xfrm>
            <a:off x="1143000" y="2743200"/>
            <a:ext cx="1066800" cy="1323439"/>
          </a:xfrm>
          <a:prstGeom prst="rect">
            <a:avLst/>
          </a:prstGeom>
          <a:noFill/>
        </p:spPr>
        <p:txBody>
          <a:bodyPr wrap="square" rtlCol="0">
            <a:spAutoFit/>
          </a:bodyPr>
          <a:lstStyle/>
          <a:p>
            <a:pPr algn="ctr"/>
            <a:r>
              <a:rPr lang="en-US" sz="4000" dirty="0" smtClean="0">
                <a:solidFill>
                  <a:srgbClr val="0070C0"/>
                </a:solidFill>
              </a:rPr>
              <a:t>Lab</a:t>
            </a:r>
          </a:p>
          <a:p>
            <a:pPr algn="ctr"/>
            <a:r>
              <a:rPr lang="en-US" sz="4000" dirty="0" smtClean="0">
                <a:solidFill>
                  <a:srgbClr val="0070C0"/>
                </a:solidFill>
              </a:rPr>
              <a:t>{ }</a:t>
            </a:r>
            <a:endParaRPr lang="en-US" sz="4000" dirty="0">
              <a:solidFill>
                <a:srgbClr val="0070C0"/>
              </a:solidFill>
            </a:endParaRPr>
          </a:p>
        </p:txBody>
      </p:sp>
      <p:cxnSp>
        <p:nvCxnSpPr>
          <p:cNvPr id="57" name="Curved Connector 56"/>
          <p:cNvCxnSpPr>
            <a:endCxn id="33" idx="3"/>
          </p:cNvCxnSpPr>
          <p:nvPr/>
        </p:nvCxnSpPr>
        <p:spPr>
          <a:xfrm rot="5400000" flipH="1" flipV="1">
            <a:off x="3389779" y="3506786"/>
            <a:ext cx="487176" cy="1063628"/>
          </a:xfrm>
          <a:prstGeom prst="curvedConnector3">
            <a:avLst>
              <a:gd name="adj1" fmla="val 101778"/>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33" idx="3"/>
          </p:cNvCxnSpPr>
          <p:nvPr/>
        </p:nvCxnSpPr>
        <p:spPr>
          <a:xfrm rot="5400000">
            <a:off x="3389779" y="3506786"/>
            <a:ext cx="487176" cy="1063628"/>
          </a:xfrm>
          <a:prstGeom prst="curvedConnector3">
            <a:avLst>
              <a:gd name="adj1" fmla="val 98542"/>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31" idx="1"/>
            <a:endCxn id="33" idx="5"/>
          </p:cNvCxnSpPr>
          <p:nvPr/>
        </p:nvCxnSpPr>
        <p:spPr>
          <a:xfrm rot="16200000" flipV="1">
            <a:off x="5820849" y="3486382"/>
            <a:ext cx="563376" cy="1180636"/>
          </a:xfrm>
          <a:prstGeom prst="curvedConnector3">
            <a:avLst>
              <a:gd name="adj1" fmla="val 94774"/>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33" idx="5"/>
            <a:endCxn id="31" idx="1"/>
          </p:cNvCxnSpPr>
          <p:nvPr/>
        </p:nvCxnSpPr>
        <p:spPr>
          <a:xfrm rot="16200000" flipH="1">
            <a:off x="5820849" y="3486382"/>
            <a:ext cx="563376" cy="1180636"/>
          </a:xfrm>
          <a:prstGeom prst="curvedConnector3">
            <a:avLst>
              <a:gd name="adj1" fmla="val 10037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1" idx="6"/>
            <a:endCxn id="60" idx="2"/>
          </p:cNvCxnSpPr>
          <p:nvPr/>
        </p:nvCxnSpPr>
        <p:spPr>
          <a:xfrm flipH="1" flipV="1">
            <a:off x="7886700" y="2438400"/>
            <a:ext cx="952500" cy="2324100"/>
          </a:xfrm>
          <a:prstGeom prst="straightConnector1">
            <a:avLst/>
          </a:prstGeom>
          <a:ln w="508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315200" y="0"/>
            <a:ext cx="1066800" cy="1323439"/>
          </a:xfrm>
          <a:prstGeom prst="rect">
            <a:avLst/>
          </a:prstGeom>
          <a:noFill/>
        </p:spPr>
        <p:txBody>
          <a:bodyPr wrap="square" rtlCol="0">
            <a:spAutoFit/>
          </a:bodyPr>
          <a:lstStyle/>
          <a:p>
            <a:pPr algn="ctr"/>
            <a:r>
              <a:rPr lang="en-US" sz="4000" dirty="0" smtClean="0">
                <a:solidFill>
                  <a:srgbClr val="0070C0"/>
                </a:solidFill>
              </a:rPr>
              <a:t>Lab</a:t>
            </a:r>
          </a:p>
          <a:p>
            <a:pPr algn="ctr"/>
            <a:r>
              <a:rPr lang="en-US" sz="4000" dirty="0" smtClean="0">
                <a:solidFill>
                  <a:srgbClr val="0070C0"/>
                </a:solidFill>
              </a:rPr>
              <a:t>{ }</a:t>
            </a:r>
            <a:endParaRPr lang="en-US" sz="4000" dirty="0">
              <a:solidFill>
                <a:srgbClr val="0070C0"/>
              </a:solidFill>
            </a:endParaRPr>
          </a:p>
        </p:txBody>
      </p:sp>
      <p:sp>
        <p:nvSpPr>
          <p:cNvPr id="48" name="TextBox 47"/>
          <p:cNvSpPr txBox="1"/>
          <p:nvPr/>
        </p:nvSpPr>
        <p:spPr>
          <a:xfrm>
            <a:off x="0" y="0"/>
            <a:ext cx="5029200" cy="707886"/>
          </a:xfrm>
          <a:prstGeom prst="rect">
            <a:avLst/>
          </a:prstGeom>
          <a:noFill/>
        </p:spPr>
        <p:txBody>
          <a:bodyPr wrap="square" rtlCol="0">
            <a:spAutoFit/>
          </a:bodyPr>
          <a:lstStyle/>
          <a:p>
            <a:r>
              <a:rPr lang="en-US" sz="4000" dirty="0" smtClean="0">
                <a:solidFill>
                  <a:srgbClr val="FF0000"/>
                </a:solidFill>
                <a:latin typeface="cmsy10"/>
              </a:rPr>
              <a:t>:</a:t>
            </a:r>
            <a:r>
              <a:rPr lang="en-US" sz="4000" dirty="0" smtClean="0">
                <a:solidFill>
                  <a:srgbClr val="FF0000"/>
                </a:solidFill>
              </a:rPr>
              <a:t> (Worker </a:t>
            </a:r>
            <a:r>
              <a:rPr lang="en-US" sz="4000" dirty="0" smtClean="0">
                <a:solidFill>
                  <a:srgbClr val="FF0000"/>
                </a:solidFill>
                <a:latin typeface="cmsy10"/>
              </a:rPr>
              <a:t>!</a:t>
            </a:r>
            <a:r>
              <a:rPr lang="en-US" sz="4000" dirty="0" smtClean="0">
                <a:solidFill>
                  <a:srgbClr val="FF0000"/>
                </a:solidFill>
              </a:rPr>
              <a:t> Network)</a:t>
            </a:r>
            <a:endParaRPr lang="en-US" sz="4000" dirty="0" smtClean="0">
              <a:solidFill>
                <a:srgbClr val="00B050"/>
              </a:solidFill>
            </a:endParaRPr>
          </a:p>
        </p:txBody>
      </p:sp>
      <p:sp>
        <p:nvSpPr>
          <p:cNvPr id="55" name="TextBox 54"/>
          <p:cNvSpPr txBox="1"/>
          <p:nvPr/>
        </p:nvSpPr>
        <p:spPr>
          <a:xfrm>
            <a:off x="0" y="609600"/>
            <a:ext cx="5410200" cy="707886"/>
          </a:xfrm>
          <a:prstGeom prst="rect">
            <a:avLst/>
          </a:prstGeom>
          <a:noFill/>
        </p:spPr>
        <p:txBody>
          <a:bodyPr wrap="square" rtlCol="0">
            <a:spAutoFit/>
          </a:bodyPr>
          <a:lstStyle/>
          <a:p>
            <a:r>
              <a:rPr lang="en-US" sz="4000" dirty="0" smtClean="0">
                <a:solidFill>
                  <a:srgbClr val="00B050"/>
                </a:solidFill>
              </a:rPr>
              <a:t>Worker </a:t>
            </a:r>
            <a:r>
              <a:rPr lang="en-US" sz="4000" dirty="0" smtClean="0">
                <a:solidFill>
                  <a:srgbClr val="00B050"/>
                </a:solidFill>
                <a:latin typeface="cmsy10"/>
              </a:rPr>
              <a:t>$</a:t>
            </a:r>
            <a:r>
              <a:rPr lang="en-US" sz="4000" dirty="0" smtClean="0">
                <a:solidFill>
                  <a:srgbClr val="00B050"/>
                </a:solidFill>
              </a:rPr>
              <a:t> </a:t>
            </a:r>
            <a:r>
              <a:rPr lang="en-US" sz="4000" dirty="0" smtClean="0">
                <a:solidFill>
                  <a:srgbClr val="00B050"/>
                </a:solidFill>
              </a:rPr>
              <a:t>Proxy</a:t>
            </a:r>
          </a:p>
        </p:txBody>
      </p:sp>
      <p:sp>
        <p:nvSpPr>
          <p:cNvPr id="58" name="TextBox 57"/>
          <p:cNvSpPr txBox="1"/>
          <p:nvPr/>
        </p:nvSpPr>
        <p:spPr>
          <a:xfrm>
            <a:off x="0" y="1219200"/>
            <a:ext cx="5410200" cy="707886"/>
          </a:xfrm>
          <a:prstGeom prst="rect">
            <a:avLst/>
          </a:prstGeom>
          <a:noFill/>
        </p:spPr>
        <p:txBody>
          <a:bodyPr wrap="square" rtlCol="0">
            <a:spAutoFit/>
          </a:bodyPr>
          <a:lstStyle/>
          <a:p>
            <a:r>
              <a:rPr lang="en-US" sz="4000" dirty="0" smtClean="0">
                <a:solidFill>
                  <a:srgbClr val="00B050"/>
                </a:solidFill>
              </a:rPr>
              <a:t>Requester </a:t>
            </a:r>
            <a:r>
              <a:rPr lang="en-US" sz="4000" dirty="0" smtClean="0">
                <a:solidFill>
                  <a:srgbClr val="00B050"/>
                </a:solidFill>
                <a:latin typeface="cmsy10"/>
              </a:rPr>
              <a:t>$</a:t>
            </a:r>
            <a:r>
              <a:rPr lang="en-US" sz="4000" dirty="0" smtClean="0">
                <a:solidFill>
                  <a:srgbClr val="00B050"/>
                </a:solidFill>
              </a:rPr>
              <a:t> Proxy</a:t>
            </a:r>
            <a:endParaRPr lang="en-US" sz="4000" dirty="0" smtClean="0">
              <a:solidFill>
                <a:srgbClr val="00B050"/>
              </a:solidFill>
            </a:endParaRPr>
          </a:p>
        </p:txBody>
      </p:sp>
      <p:sp>
        <p:nvSpPr>
          <p:cNvPr id="59" name="TextBox 58"/>
          <p:cNvSpPr txBox="1"/>
          <p:nvPr/>
        </p:nvSpPr>
        <p:spPr>
          <a:xfrm>
            <a:off x="0" y="1905000"/>
            <a:ext cx="5410200" cy="707886"/>
          </a:xfrm>
          <a:prstGeom prst="rect">
            <a:avLst/>
          </a:prstGeom>
          <a:noFill/>
        </p:spPr>
        <p:txBody>
          <a:bodyPr wrap="square" rtlCol="0">
            <a:spAutoFit/>
          </a:bodyPr>
          <a:lstStyle/>
          <a:p>
            <a:r>
              <a:rPr lang="en-US" sz="4000" dirty="0" smtClean="0">
                <a:solidFill>
                  <a:srgbClr val="00B050"/>
                </a:solidFill>
              </a:rPr>
              <a:t>Requester </a:t>
            </a:r>
            <a:r>
              <a:rPr lang="en-US" sz="4000" dirty="0" smtClean="0">
                <a:solidFill>
                  <a:srgbClr val="00B050"/>
                </a:solidFill>
                <a:latin typeface="cmsy10"/>
              </a:rPr>
              <a:t>! </a:t>
            </a:r>
            <a:r>
              <a:rPr lang="en-US" sz="4000" dirty="0" err="1" smtClean="0">
                <a:solidFill>
                  <a:srgbClr val="00B050"/>
                </a:solidFill>
              </a:rPr>
              <a:t>Spawner</a:t>
            </a:r>
            <a:endParaRPr lang="en-US" sz="4000" dirty="0" smtClean="0">
              <a:solidFill>
                <a:srgbClr val="00B050"/>
              </a:solidFill>
            </a:endParaRPr>
          </a:p>
        </p:txBody>
      </p:sp>
      <p:sp>
        <p:nvSpPr>
          <p:cNvPr id="60" name="Rounded Rectangle 59"/>
          <p:cNvSpPr/>
          <p:nvPr/>
        </p:nvSpPr>
        <p:spPr>
          <a:xfrm>
            <a:off x="6858000" y="1524000"/>
            <a:ext cx="2057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Network</a:t>
            </a:r>
            <a:endParaRPr lang="en-US" sz="4000" dirty="0">
              <a:solidFill>
                <a:schemeClr val="tx1"/>
              </a:solidFill>
            </a:endParaRPr>
          </a:p>
        </p:txBody>
      </p:sp>
      <p:sp>
        <p:nvSpPr>
          <p:cNvPr id="62" name="Rounded Rectangle 61"/>
          <p:cNvSpPr/>
          <p:nvPr/>
        </p:nvSpPr>
        <p:spPr>
          <a:xfrm>
            <a:off x="780393" y="4240924"/>
            <a:ext cx="23622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Requester</a:t>
            </a:r>
            <a:endParaRPr lang="en-US" sz="4000" dirty="0">
              <a:solidFill>
                <a:schemeClr val="tx1"/>
              </a:solidFill>
            </a:endParaRPr>
          </a:p>
        </p:txBody>
      </p:sp>
      <p:cxnSp>
        <p:nvCxnSpPr>
          <p:cNvPr id="25" name="Straight Arrow Connector 24"/>
          <p:cNvCxnSpPr>
            <a:stCxn id="8" idx="7"/>
            <a:endCxn id="31" idx="4"/>
          </p:cNvCxnSpPr>
          <p:nvPr/>
        </p:nvCxnSpPr>
        <p:spPr>
          <a:xfrm rot="5400000" flipH="1" flipV="1">
            <a:off x="6608271" y="4485037"/>
            <a:ext cx="124666" cy="1822592"/>
          </a:xfrm>
          <a:prstGeom prst="straightConnector1">
            <a:avLst/>
          </a:prstGeom>
          <a:ln w="101600"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Slide Number Placeholder 29"/>
          <p:cNvSpPr>
            <a:spLocks noGrp="1"/>
          </p:cNvSpPr>
          <p:nvPr>
            <p:ph type="sldNum" sz="quarter" idx="12"/>
          </p:nvPr>
        </p:nvSpPr>
        <p:spPr/>
        <p:txBody>
          <a:bodyPr/>
          <a:lstStyle/>
          <a:p>
            <a:fld id="{73632D34-04EF-48A2-8115-8ECCB1F49248}"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3.7037E-7 L 0.45 0.4706 " pathEditMode="relative" rAng="0" ptsTypes="AA">
                                      <p:cBhvr>
                                        <p:cTn id="6" dur="2000" fill="hold"/>
                                        <p:tgtEl>
                                          <p:spTgt spid="48"/>
                                        </p:tgtEl>
                                        <p:attrNameLst>
                                          <p:attrName>ppt_x</p:attrName>
                                          <p:attrName>ppt_y</p:attrName>
                                        </p:attrNameLst>
                                      </p:cBhvr>
                                      <p:rCtr x="225" y="235"/>
                                    </p:animMotion>
                                  </p:childTnLst>
                                </p:cTn>
                              </p:par>
                              <p:par>
                                <p:cTn id="7" presetID="42" presetClass="path" presetSubtype="0" accel="50000" decel="50000" fill="hold" grpId="0" nodeType="withEffect">
                                  <p:stCondLst>
                                    <p:cond delay="0"/>
                                  </p:stCondLst>
                                  <p:childTnLst>
                                    <p:animMotion origin="layout" path="M -3.33333E-6 7.40741E-7 L 0.47084 0.45949 " pathEditMode="relative" rAng="0" ptsTypes="AA">
                                      <p:cBhvr>
                                        <p:cTn id="8" dur="2000" fill="hold"/>
                                        <p:tgtEl>
                                          <p:spTgt spid="55"/>
                                        </p:tgtEl>
                                        <p:attrNameLst>
                                          <p:attrName>ppt_x</p:attrName>
                                          <p:attrName>ppt_y</p:attrName>
                                        </p:attrNameLst>
                                      </p:cBhvr>
                                      <p:rCtr x="235" y="230"/>
                                    </p:animMotion>
                                  </p:childTnLst>
                                </p:cTn>
                              </p:par>
                              <p:par>
                                <p:cTn id="9" presetID="42" presetClass="path" presetSubtype="0" accel="50000" decel="50000" fill="hold" grpId="1" nodeType="withEffect">
                                  <p:stCondLst>
                                    <p:cond delay="0"/>
                                  </p:stCondLst>
                                  <p:childTnLst>
                                    <p:animMotion origin="layout" path="M -3.33333E-6 7.40741E-7 L 0.02084 0.33727 " pathEditMode="relative" rAng="0" ptsTypes="AA">
                                      <p:cBhvr>
                                        <p:cTn id="10" dur="2000" fill="hold"/>
                                        <p:tgtEl>
                                          <p:spTgt spid="58"/>
                                        </p:tgtEl>
                                        <p:attrNameLst>
                                          <p:attrName>ppt_x</p:attrName>
                                          <p:attrName>ppt_y</p:attrName>
                                        </p:attrNameLst>
                                      </p:cBhvr>
                                      <p:rCtr x="10" y="169"/>
                                    </p:animMotion>
                                  </p:childTnLst>
                                </p:cTn>
                              </p:par>
                              <p:par>
                                <p:cTn id="11" presetID="42" presetClass="path" presetSubtype="0" accel="50000" decel="50000" fill="hold" grpId="0" nodeType="withEffect">
                                  <p:stCondLst>
                                    <p:cond delay="0"/>
                                  </p:stCondLst>
                                  <p:childTnLst>
                                    <p:animMotion origin="layout" path="M -3.33333E-6 1.85185E-6 L 0.02084 0.42616 " pathEditMode="relative" rAng="0" ptsTypes="AA">
                                      <p:cBhvr>
                                        <p:cTn id="12" dur="2000" fill="hold"/>
                                        <p:tgtEl>
                                          <p:spTgt spid="59"/>
                                        </p:tgtEl>
                                        <p:attrNameLst>
                                          <p:attrName>ppt_x</p:attrName>
                                          <p:attrName>ppt_y</p:attrName>
                                        </p:attrNameLst>
                                      </p:cBhvr>
                                      <p:rCtr x="10" y="213"/>
                                    </p:animMotion>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8"/>
                                        </p:tgtEl>
                                      </p:cBhvr>
                                    </p:animEffect>
                                    <p:set>
                                      <p:cBhvr>
                                        <p:cTn id="17" dur="1" fill="hold">
                                          <p:stCondLst>
                                            <p:cond delay="499"/>
                                          </p:stCondLst>
                                        </p:cTn>
                                        <p:tgtEl>
                                          <p:spTgt spid="48"/>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5"/>
                                        </p:tgtEl>
                                      </p:cBhvr>
                                    </p:animEffect>
                                    <p:set>
                                      <p:cBhvr>
                                        <p:cTn id="20" dur="1" fill="hold">
                                          <p:stCondLst>
                                            <p:cond delay="499"/>
                                          </p:stCondLst>
                                        </p:cTn>
                                        <p:tgtEl>
                                          <p:spTgt spid="55"/>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58"/>
                                        </p:tgtEl>
                                      </p:cBhvr>
                                    </p:animEffect>
                                    <p:set>
                                      <p:cBhvr>
                                        <p:cTn id="23" dur="1" fill="hold">
                                          <p:stCondLst>
                                            <p:cond delay="499"/>
                                          </p:stCondLst>
                                        </p:cTn>
                                        <p:tgtEl>
                                          <p:spTgt spid="5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9"/>
                                        </p:tgtEl>
                                      </p:cBhvr>
                                    </p:animEffect>
                                    <p:set>
                                      <p:cBhvr>
                                        <p:cTn id="26" dur="1" fill="hold">
                                          <p:stCondLst>
                                            <p:cond delay="499"/>
                                          </p:stCondLst>
                                        </p:cTn>
                                        <p:tgtEl>
                                          <p:spTgt spid="59"/>
                                        </p:tgtEl>
                                        <p:attrNameLst>
                                          <p:attrName>style.visibility</p:attrName>
                                        </p:attrNameLst>
                                      </p:cBhvr>
                                      <p:to>
                                        <p:strVal val="hidden"/>
                                      </p:to>
                                    </p:set>
                                  </p:childTnLst>
                                </p:cTn>
                              </p:par>
                              <p:par>
                                <p:cTn id="27" presetID="7" presetClass="emph" presetSubtype="2" fill="hold" nodeType="withEffect">
                                  <p:stCondLst>
                                    <p:cond delay="0"/>
                                  </p:stCondLst>
                                  <p:childTnLst>
                                    <p:animClr clrSpc="rgb">
                                      <p:cBhvr>
                                        <p:cTn id="28" dur="500" fill="hold"/>
                                        <p:tgtEl>
                                          <p:spTgt spid="57"/>
                                        </p:tgtEl>
                                        <p:attrNameLst>
                                          <p:attrName>stroke.color</p:attrName>
                                        </p:attrNameLst>
                                      </p:cBhvr>
                                      <p:to>
                                        <a:srgbClr val="009900"/>
                                      </p:to>
                                    </p:animClr>
                                    <p:set>
                                      <p:cBhvr>
                                        <p:cTn id="29" dur="500" fill="hold"/>
                                        <p:tgtEl>
                                          <p:spTgt spid="57"/>
                                        </p:tgtEl>
                                        <p:attrNameLst>
                                          <p:attrName>stroke.on</p:attrName>
                                        </p:attrNameLst>
                                      </p:cBhvr>
                                      <p:to>
                                        <p:strVal val="true"/>
                                      </p:to>
                                    </p:set>
                                  </p:childTnLst>
                                </p:cTn>
                              </p:par>
                              <p:par>
                                <p:cTn id="30" presetID="7" presetClass="emph" presetSubtype="2" fill="hold" nodeType="withEffect">
                                  <p:stCondLst>
                                    <p:cond delay="0"/>
                                  </p:stCondLst>
                                  <p:childTnLst>
                                    <p:animClr clrSpc="rgb">
                                      <p:cBhvr>
                                        <p:cTn id="31" dur="500" fill="hold"/>
                                        <p:tgtEl>
                                          <p:spTgt spid="12"/>
                                        </p:tgtEl>
                                        <p:attrNameLst>
                                          <p:attrName>stroke.color</p:attrName>
                                        </p:attrNameLst>
                                      </p:cBhvr>
                                      <p:to>
                                        <a:srgbClr val="009900"/>
                                      </p:to>
                                    </p:animClr>
                                    <p:set>
                                      <p:cBhvr>
                                        <p:cTn id="32" dur="500" fill="hold"/>
                                        <p:tgtEl>
                                          <p:spTgt spid="12"/>
                                        </p:tgtEl>
                                        <p:attrNameLst>
                                          <p:attrName>stroke.on</p:attrName>
                                        </p:attrNameLst>
                                      </p:cBhvr>
                                      <p:to>
                                        <p:strVal val="true"/>
                                      </p:to>
                                    </p:set>
                                  </p:childTnLst>
                                </p:cTn>
                              </p:par>
                              <p:par>
                                <p:cTn id="33" presetID="7" presetClass="emph" presetSubtype="2" fill="hold" nodeType="withEffect">
                                  <p:stCondLst>
                                    <p:cond delay="0"/>
                                  </p:stCondLst>
                                  <p:childTnLst>
                                    <p:animClr clrSpc="rgb">
                                      <p:cBhvr>
                                        <p:cTn id="34" dur="500" fill="hold"/>
                                        <p:tgtEl>
                                          <p:spTgt spid="69"/>
                                        </p:tgtEl>
                                        <p:attrNameLst>
                                          <p:attrName>stroke.color</p:attrName>
                                        </p:attrNameLst>
                                      </p:cBhvr>
                                      <p:to>
                                        <a:srgbClr val="009900"/>
                                      </p:to>
                                    </p:animClr>
                                    <p:set>
                                      <p:cBhvr>
                                        <p:cTn id="35" dur="500" fill="hold"/>
                                        <p:tgtEl>
                                          <p:spTgt spid="69"/>
                                        </p:tgtEl>
                                        <p:attrNameLst>
                                          <p:attrName>stroke.on</p:attrName>
                                        </p:attrNameLst>
                                      </p:cBhvr>
                                      <p:to>
                                        <p:strVal val="true"/>
                                      </p:to>
                                    </p:set>
                                  </p:childTnLst>
                                </p:cTn>
                              </p:par>
                              <p:par>
                                <p:cTn id="36" presetID="7" presetClass="emph" presetSubtype="2" fill="hold" nodeType="withEffect">
                                  <p:stCondLst>
                                    <p:cond delay="0"/>
                                  </p:stCondLst>
                                  <p:childTnLst>
                                    <p:animClr clrSpc="rgb">
                                      <p:cBhvr>
                                        <p:cTn id="37" dur="500" fill="hold"/>
                                        <p:tgtEl>
                                          <p:spTgt spid="74"/>
                                        </p:tgtEl>
                                        <p:attrNameLst>
                                          <p:attrName>stroke.color</p:attrName>
                                        </p:attrNameLst>
                                      </p:cBhvr>
                                      <p:to>
                                        <a:srgbClr val="009900"/>
                                      </p:to>
                                    </p:animClr>
                                    <p:set>
                                      <p:cBhvr>
                                        <p:cTn id="38" dur="500" fill="hold"/>
                                        <p:tgtEl>
                                          <p:spTgt spid="74"/>
                                        </p:tgtEl>
                                        <p:attrNameLst>
                                          <p:attrName>stroke.on</p:attrName>
                                        </p:attrNameLst>
                                      </p:cBhvr>
                                      <p:to>
                                        <p:strVal val="true"/>
                                      </p:to>
                                    </p:set>
                                  </p:childTnLst>
                                </p:cTn>
                              </p:par>
                              <p:par>
                                <p:cTn id="39" presetID="7" presetClass="emph" presetSubtype="2" fill="hold" nodeType="withEffect">
                                  <p:stCondLst>
                                    <p:cond delay="0"/>
                                  </p:stCondLst>
                                  <p:childTnLst>
                                    <p:animClr clrSpc="rgb">
                                      <p:cBhvr>
                                        <p:cTn id="40" dur="500" fill="hold"/>
                                        <p:tgtEl>
                                          <p:spTgt spid="73"/>
                                        </p:tgtEl>
                                        <p:attrNameLst>
                                          <p:attrName>stroke.color</p:attrName>
                                        </p:attrNameLst>
                                      </p:cBhvr>
                                      <p:to>
                                        <a:srgbClr val="009900"/>
                                      </p:to>
                                    </p:animClr>
                                    <p:set>
                                      <p:cBhvr>
                                        <p:cTn id="41" dur="500" fill="hold"/>
                                        <p:tgtEl>
                                          <p:spTgt spid="73"/>
                                        </p:tgtEl>
                                        <p:attrNameLst>
                                          <p:attrName>stroke.on</p:attrName>
                                        </p:attrNameLst>
                                      </p:cBhvr>
                                      <p:to>
                                        <p:strVal val="true"/>
                                      </p:to>
                                    </p:set>
                                  </p:childTnLst>
                                </p:cTn>
                              </p:par>
                              <p:par>
                                <p:cTn id="42" presetID="7" presetClass="emph" presetSubtype="2" fill="hold" nodeType="withEffect">
                                  <p:stCondLst>
                                    <p:cond delay="0"/>
                                  </p:stCondLst>
                                  <p:childTnLst>
                                    <p:animClr clrSpc="rgb">
                                      <p:cBhvr>
                                        <p:cTn id="43" dur="500" fill="hold"/>
                                        <p:tgtEl>
                                          <p:spTgt spid="83"/>
                                        </p:tgtEl>
                                        <p:attrNameLst>
                                          <p:attrName>stroke.color</p:attrName>
                                        </p:attrNameLst>
                                      </p:cBhvr>
                                      <p:to>
                                        <a:srgbClr val="FF0000"/>
                                      </p:to>
                                    </p:animClr>
                                    <p:set>
                                      <p:cBhvr>
                                        <p:cTn id="44" dur="500" fill="hold"/>
                                        <p:tgtEl>
                                          <p:spTgt spid="83"/>
                                        </p:tgtEl>
                                        <p:attrNameLst>
                                          <p:attrName>stroke.on</p:attrName>
                                        </p:attrNameLst>
                                      </p:cBhvr>
                                      <p:to>
                                        <p:strVal val="true"/>
                                      </p:to>
                                    </p:set>
                                  </p:childTnLst>
                                </p:cTn>
                              </p:par>
                              <p:par>
                                <p:cTn id="45" presetID="10"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6" grpId="0"/>
      <p:bldP spid="37" grpId="0"/>
      <p:bldP spid="56" grpId="0"/>
      <p:bldP spid="21" grpId="0"/>
      <p:bldP spid="48" grpId="0"/>
      <p:bldP spid="48" grpId="1"/>
      <p:bldP spid="55" grpId="0"/>
      <p:bldP spid="55" grpId="1"/>
      <p:bldP spid="58" grpId="0"/>
      <p:bldP spid="58" grpId="1"/>
      <p:bldP spid="59" grpId="0"/>
      <p:bldP spid="59"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86406" y="212835"/>
            <a:ext cx="5410200" cy="6494085"/>
          </a:xfrm>
          <a:prstGeom prst="rect">
            <a:avLst/>
          </a:prstGeom>
          <a:noFill/>
        </p:spPr>
        <p:txBody>
          <a:bodyPr wrap="square" rtlCol="0">
            <a:spAutoFit/>
          </a:bodyPr>
          <a:lstStyle/>
          <a:p>
            <a:r>
              <a:rPr lang="en-US" sz="3200" dirty="0" smtClean="0"/>
              <a:t>void </a:t>
            </a:r>
            <a:r>
              <a:rPr lang="en-US" sz="3200" dirty="0" err="1" smtClean="0"/>
              <a:t>Spawner</a:t>
            </a:r>
            <a:r>
              <a:rPr lang="en-US" sz="3200" dirty="0" smtClean="0"/>
              <a:t>() </a:t>
            </a:r>
            <a:r>
              <a:rPr lang="en-US" sz="3200" dirty="0" smtClean="0"/>
              <a:t>{</a:t>
            </a:r>
            <a:endParaRPr lang="en-US" sz="3200" dirty="0" smtClean="0"/>
          </a:p>
          <a:p>
            <a:endParaRPr lang="en-US" sz="3200" dirty="0" smtClean="0"/>
          </a:p>
          <a:p>
            <a:endParaRPr lang="en-US" sz="3200" dirty="0" smtClean="0"/>
          </a:p>
          <a:p>
            <a:endParaRPr lang="en-US" sz="3200" dirty="0" smtClean="0"/>
          </a:p>
          <a:p>
            <a:r>
              <a:rPr lang="en-US" sz="3200" dirty="0" smtClean="0">
                <a:solidFill>
                  <a:srgbClr val="0070C0"/>
                </a:solidFill>
              </a:rPr>
              <a:t>tag a = </a:t>
            </a:r>
            <a:r>
              <a:rPr lang="en-US" sz="3200" dirty="0" err="1" smtClean="0">
                <a:solidFill>
                  <a:srgbClr val="0070C0"/>
                </a:solidFill>
              </a:rPr>
              <a:t>create_tag</a:t>
            </a:r>
            <a:r>
              <a:rPr lang="en-US" sz="3200" dirty="0" smtClean="0">
                <a:solidFill>
                  <a:srgbClr val="0070C0"/>
                </a:solidFill>
              </a:rPr>
              <a:t>();</a:t>
            </a:r>
            <a:endParaRPr lang="en-US" sz="3200" dirty="0" smtClean="0">
              <a:solidFill>
                <a:srgbClr val="0070C0"/>
              </a:solidFill>
            </a:endParaRPr>
          </a:p>
          <a:p>
            <a:r>
              <a:rPr lang="en-US" sz="3200" dirty="0" smtClean="0"/>
              <a:t>1</a:t>
            </a:r>
            <a:r>
              <a:rPr lang="en-US" sz="3200" dirty="0" smtClean="0"/>
              <a:t>: </a:t>
            </a:r>
            <a:r>
              <a:rPr lang="en-US" sz="3200" dirty="0" smtClean="0"/>
              <a:t>	Conn c = </a:t>
            </a:r>
            <a:r>
              <a:rPr lang="en-US" sz="3200" dirty="0" err="1" smtClean="0"/>
              <a:t>requestConn</a:t>
            </a:r>
            <a:r>
              <a:rPr lang="en-US" sz="3200" dirty="0" smtClean="0"/>
              <a:t>();</a:t>
            </a:r>
          </a:p>
          <a:p>
            <a:endParaRPr lang="en-US" sz="3200" dirty="0" smtClean="0"/>
          </a:p>
          <a:p>
            <a:endParaRPr lang="en-US" sz="3200" dirty="0" smtClean="0"/>
          </a:p>
          <a:p>
            <a:endParaRPr lang="en-US" sz="3200" dirty="0" smtClean="0"/>
          </a:p>
          <a:p>
            <a:endParaRPr lang="en-US" sz="3200" dirty="0" smtClean="0"/>
          </a:p>
          <a:p>
            <a:r>
              <a:rPr lang="en-US" sz="3200" dirty="0" smtClean="0"/>
              <a:t>2</a:t>
            </a:r>
            <a:r>
              <a:rPr lang="en-US" sz="3200" dirty="0" smtClean="0"/>
              <a:t>: </a:t>
            </a:r>
            <a:r>
              <a:rPr lang="en-US" sz="3200" dirty="0" smtClean="0"/>
              <a:t>	spawn(Worker, c); </a:t>
            </a:r>
          </a:p>
          <a:p>
            <a:endParaRPr lang="en-US" sz="3200" dirty="0" smtClean="0"/>
          </a:p>
          <a:p>
            <a:r>
              <a:rPr lang="en-US" sz="3200" dirty="0" smtClean="0"/>
              <a:t>}</a:t>
            </a:r>
            <a:endParaRPr lang="en-US" sz="3200" dirty="0"/>
          </a:p>
        </p:txBody>
      </p:sp>
      <p:sp>
        <p:nvSpPr>
          <p:cNvPr id="6" name="TextBox 5"/>
          <p:cNvSpPr txBox="1"/>
          <p:nvPr/>
        </p:nvSpPr>
        <p:spPr>
          <a:xfrm>
            <a:off x="2590800" y="914400"/>
            <a:ext cx="1219200" cy="1323439"/>
          </a:xfrm>
          <a:prstGeom prst="rect">
            <a:avLst/>
          </a:prstGeom>
          <a:noFill/>
        </p:spPr>
        <p:txBody>
          <a:bodyPr wrap="square" rtlCol="0">
            <a:spAutoFit/>
          </a:bodyPr>
          <a:lstStyle/>
          <a:p>
            <a:pPr algn="ctr"/>
            <a:r>
              <a:rPr lang="en-US" sz="4000" dirty="0" smtClean="0">
                <a:solidFill>
                  <a:srgbClr val="0070C0"/>
                </a:solidFill>
              </a:rPr>
              <a:t>Lab1</a:t>
            </a:r>
          </a:p>
          <a:p>
            <a:pPr algn="ctr"/>
            <a:r>
              <a:rPr lang="en-US" sz="4000" dirty="0" smtClean="0">
                <a:solidFill>
                  <a:srgbClr val="0070C0"/>
                </a:solidFill>
              </a:rPr>
              <a:t>{ }</a:t>
            </a:r>
            <a:endParaRPr lang="en-US" sz="4000" dirty="0">
              <a:solidFill>
                <a:srgbClr val="0070C0"/>
              </a:solidFill>
            </a:endParaRPr>
          </a:p>
        </p:txBody>
      </p:sp>
      <p:sp>
        <p:nvSpPr>
          <p:cNvPr id="7" name="TextBox 6"/>
          <p:cNvSpPr txBox="1"/>
          <p:nvPr/>
        </p:nvSpPr>
        <p:spPr>
          <a:xfrm>
            <a:off x="4038600" y="914400"/>
            <a:ext cx="1295400" cy="1323439"/>
          </a:xfrm>
          <a:prstGeom prst="rect">
            <a:avLst/>
          </a:prstGeom>
          <a:noFill/>
        </p:spPr>
        <p:txBody>
          <a:bodyPr wrap="square" rtlCol="0">
            <a:spAutoFit/>
          </a:bodyPr>
          <a:lstStyle/>
          <a:p>
            <a:pPr algn="ctr"/>
            <a:r>
              <a:rPr lang="en-US" sz="4000" dirty="0" smtClean="0">
                <a:solidFill>
                  <a:srgbClr val="0070C0"/>
                </a:solidFill>
              </a:rPr>
              <a:t>Pos1</a:t>
            </a:r>
          </a:p>
          <a:p>
            <a:pPr algn="ctr"/>
            <a:r>
              <a:rPr lang="en-US" sz="4000" dirty="0" smtClean="0">
                <a:solidFill>
                  <a:srgbClr val="0070C0"/>
                </a:solidFill>
              </a:rPr>
              <a:t>{ }</a:t>
            </a:r>
            <a:endParaRPr lang="en-US" sz="4000" dirty="0">
              <a:solidFill>
                <a:srgbClr val="0070C0"/>
              </a:solidFill>
            </a:endParaRPr>
          </a:p>
        </p:txBody>
      </p:sp>
      <p:sp>
        <p:nvSpPr>
          <p:cNvPr id="8" name="TextBox 7"/>
          <p:cNvSpPr txBox="1"/>
          <p:nvPr/>
        </p:nvSpPr>
        <p:spPr>
          <a:xfrm>
            <a:off x="5562600" y="914400"/>
            <a:ext cx="1295400" cy="1323439"/>
          </a:xfrm>
          <a:prstGeom prst="rect">
            <a:avLst/>
          </a:prstGeom>
          <a:noFill/>
        </p:spPr>
        <p:txBody>
          <a:bodyPr wrap="square" rtlCol="0">
            <a:spAutoFit/>
          </a:bodyPr>
          <a:lstStyle/>
          <a:p>
            <a:pPr algn="ctr"/>
            <a:r>
              <a:rPr lang="en-US" sz="4000" dirty="0" smtClean="0">
                <a:solidFill>
                  <a:srgbClr val="0070C0"/>
                </a:solidFill>
              </a:rPr>
              <a:t>Neg1</a:t>
            </a:r>
          </a:p>
          <a:p>
            <a:pPr algn="ctr"/>
            <a:r>
              <a:rPr lang="en-US" sz="4000" dirty="0" smtClean="0">
                <a:solidFill>
                  <a:srgbClr val="0070C0"/>
                </a:solidFill>
              </a:rPr>
              <a:t>{ }</a:t>
            </a:r>
            <a:endParaRPr lang="en-US" sz="4000" dirty="0">
              <a:solidFill>
                <a:srgbClr val="0070C0"/>
              </a:solidFill>
            </a:endParaRPr>
          </a:p>
        </p:txBody>
      </p:sp>
      <p:sp>
        <p:nvSpPr>
          <p:cNvPr id="25" name="TextBox 24"/>
          <p:cNvSpPr txBox="1"/>
          <p:nvPr/>
        </p:nvSpPr>
        <p:spPr>
          <a:xfrm>
            <a:off x="6934200" y="914400"/>
            <a:ext cx="1828800" cy="1323439"/>
          </a:xfrm>
          <a:prstGeom prst="rect">
            <a:avLst/>
          </a:prstGeom>
          <a:noFill/>
        </p:spPr>
        <p:txBody>
          <a:bodyPr wrap="square" rtlCol="0">
            <a:spAutoFit/>
          </a:bodyPr>
          <a:lstStyle/>
          <a:p>
            <a:pPr algn="ctr"/>
            <a:r>
              <a:rPr lang="en-US" sz="4000" dirty="0" smtClean="0">
                <a:solidFill>
                  <a:srgbClr val="0070C0"/>
                </a:solidFill>
              </a:rPr>
              <a:t>Create1</a:t>
            </a:r>
          </a:p>
          <a:p>
            <a:pPr algn="ctr"/>
            <a:r>
              <a:rPr lang="en-US" sz="4000" dirty="0" smtClean="0">
                <a:solidFill>
                  <a:srgbClr val="0070C0"/>
                </a:solidFill>
              </a:rPr>
              <a:t>{ a }</a:t>
            </a:r>
            <a:endParaRPr lang="en-US" sz="4000" dirty="0">
              <a:solidFill>
                <a:srgbClr val="0070C0"/>
              </a:solidFill>
            </a:endParaRPr>
          </a:p>
        </p:txBody>
      </p:sp>
      <p:sp>
        <p:nvSpPr>
          <p:cNvPr id="26" name="TextBox 25"/>
          <p:cNvSpPr txBox="1"/>
          <p:nvPr/>
        </p:nvSpPr>
        <p:spPr>
          <a:xfrm>
            <a:off x="2667000" y="3657600"/>
            <a:ext cx="1219200" cy="1323439"/>
          </a:xfrm>
          <a:prstGeom prst="rect">
            <a:avLst/>
          </a:prstGeom>
          <a:noFill/>
        </p:spPr>
        <p:txBody>
          <a:bodyPr wrap="square" rtlCol="0">
            <a:spAutoFit/>
          </a:bodyPr>
          <a:lstStyle/>
          <a:p>
            <a:pPr algn="ctr"/>
            <a:r>
              <a:rPr lang="en-US" sz="4000" dirty="0" smtClean="0">
                <a:solidFill>
                  <a:srgbClr val="0070C0"/>
                </a:solidFill>
              </a:rPr>
              <a:t>Lab2</a:t>
            </a:r>
          </a:p>
          <a:p>
            <a:pPr algn="ctr"/>
            <a:r>
              <a:rPr lang="en-US" sz="4000" dirty="0" smtClean="0">
                <a:solidFill>
                  <a:srgbClr val="0070C0"/>
                </a:solidFill>
              </a:rPr>
              <a:t>{ a }</a:t>
            </a:r>
            <a:endParaRPr lang="en-US" sz="4000" dirty="0">
              <a:solidFill>
                <a:srgbClr val="0070C0"/>
              </a:solidFill>
            </a:endParaRPr>
          </a:p>
        </p:txBody>
      </p:sp>
      <p:sp>
        <p:nvSpPr>
          <p:cNvPr id="27" name="TextBox 26"/>
          <p:cNvSpPr txBox="1"/>
          <p:nvPr/>
        </p:nvSpPr>
        <p:spPr>
          <a:xfrm>
            <a:off x="4114800" y="3657600"/>
            <a:ext cx="1295400" cy="1323439"/>
          </a:xfrm>
          <a:prstGeom prst="rect">
            <a:avLst/>
          </a:prstGeom>
          <a:noFill/>
        </p:spPr>
        <p:txBody>
          <a:bodyPr wrap="square" rtlCol="0">
            <a:spAutoFit/>
          </a:bodyPr>
          <a:lstStyle/>
          <a:p>
            <a:pPr algn="ctr"/>
            <a:r>
              <a:rPr lang="en-US" sz="4000" dirty="0" smtClean="0">
                <a:solidFill>
                  <a:srgbClr val="0070C0"/>
                </a:solidFill>
              </a:rPr>
              <a:t>Pos2</a:t>
            </a:r>
          </a:p>
          <a:p>
            <a:pPr algn="ctr"/>
            <a:r>
              <a:rPr lang="en-US" sz="4000" dirty="0" smtClean="0">
                <a:solidFill>
                  <a:srgbClr val="0070C0"/>
                </a:solidFill>
              </a:rPr>
              <a:t>{ a }</a:t>
            </a:r>
            <a:endParaRPr lang="en-US" sz="4000" dirty="0">
              <a:solidFill>
                <a:srgbClr val="0070C0"/>
              </a:solidFill>
            </a:endParaRPr>
          </a:p>
        </p:txBody>
      </p:sp>
      <p:sp>
        <p:nvSpPr>
          <p:cNvPr id="28" name="TextBox 27"/>
          <p:cNvSpPr txBox="1"/>
          <p:nvPr/>
        </p:nvSpPr>
        <p:spPr>
          <a:xfrm>
            <a:off x="5638800" y="3657600"/>
            <a:ext cx="1295400" cy="1323439"/>
          </a:xfrm>
          <a:prstGeom prst="rect">
            <a:avLst/>
          </a:prstGeom>
          <a:noFill/>
        </p:spPr>
        <p:txBody>
          <a:bodyPr wrap="square" rtlCol="0">
            <a:spAutoFit/>
          </a:bodyPr>
          <a:lstStyle/>
          <a:p>
            <a:pPr algn="ctr"/>
            <a:r>
              <a:rPr lang="en-US" sz="4000" dirty="0" smtClean="0">
                <a:solidFill>
                  <a:srgbClr val="0070C0"/>
                </a:solidFill>
              </a:rPr>
              <a:t>Neg2</a:t>
            </a:r>
          </a:p>
          <a:p>
            <a:pPr algn="ctr"/>
            <a:r>
              <a:rPr lang="en-US" sz="4000" dirty="0" smtClean="0">
                <a:solidFill>
                  <a:srgbClr val="0070C0"/>
                </a:solidFill>
              </a:rPr>
              <a:t>{ }</a:t>
            </a:r>
            <a:endParaRPr lang="en-US" sz="4000" dirty="0">
              <a:solidFill>
                <a:srgbClr val="0070C0"/>
              </a:solidFill>
            </a:endParaRPr>
          </a:p>
        </p:txBody>
      </p:sp>
      <p:sp>
        <p:nvSpPr>
          <p:cNvPr id="29" name="TextBox 28"/>
          <p:cNvSpPr txBox="1"/>
          <p:nvPr/>
        </p:nvSpPr>
        <p:spPr>
          <a:xfrm>
            <a:off x="7010400" y="3657600"/>
            <a:ext cx="1828800" cy="1323439"/>
          </a:xfrm>
          <a:prstGeom prst="rect">
            <a:avLst/>
          </a:prstGeom>
          <a:noFill/>
        </p:spPr>
        <p:txBody>
          <a:bodyPr wrap="square" rtlCol="0">
            <a:spAutoFit/>
          </a:bodyPr>
          <a:lstStyle/>
          <a:p>
            <a:pPr algn="ctr"/>
            <a:r>
              <a:rPr lang="en-US" sz="4000" dirty="0" smtClean="0">
                <a:solidFill>
                  <a:srgbClr val="0070C0"/>
                </a:solidFill>
              </a:rPr>
              <a:t>Create2</a:t>
            </a:r>
          </a:p>
          <a:p>
            <a:pPr algn="ctr"/>
            <a:r>
              <a:rPr lang="en-US" sz="4000" dirty="0" smtClean="0">
                <a:solidFill>
                  <a:srgbClr val="0070C0"/>
                </a:solidFill>
              </a:rPr>
              <a:t>{ }</a:t>
            </a:r>
            <a:endParaRPr lang="en-US" sz="4000" dirty="0">
              <a:solidFill>
                <a:srgbClr val="0070C0"/>
              </a:solidFill>
            </a:endParaRPr>
          </a:p>
        </p:txBody>
      </p:sp>
      <p:sp>
        <p:nvSpPr>
          <p:cNvPr id="15" name="Slide Number Placeholder 14"/>
          <p:cNvSpPr>
            <a:spLocks noGrp="1"/>
          </p:cNvSpPr>
          <p:nvPr>
            <p:ph type="sldNum" sz="quarter" idx="12"/>
          </p:nvPr>
        </p:nvSpPr>
        <p:spPr/>
        <p:txBody>
          <a:bodyPr/>
          <a:lstStyle/>
          <a:p>
            <a:fld id="{73632D34-04EF-48A2-8115-8ECCB1F49248}" type="slidenum">
              <a:rPr lang="en-US" smtClean="0"/>
              <a:pPr/>
              <a:t>38</a:t>
            </a:fld>
            <a:endParaRPr lang="en-US"/>
          </a:p>
        </p:txBody>
      </p:sp>
      <p:sp>
        <p:nvSpPr>
          <p:cNvPr id="12" name="TextBox 11"/>
          <p:cNvSpPr txBox="1"/>
          <p:nvPr/>
        </p:nvSpPr>
        <p:spPr>
          <a:xfrm>
            <a:off x="242888" y="5091114"/>
            <a:ext cx="8743950" cy="584775"/>
          </a:xfrm>
          <a:prstGeom prst="rect">
            <a:avLst/>
          </a:prstGeom>
          <a:noFill/>
        </p:spPr>
        <p:txBody>
          <a:bodyPr wrap="square" rtlCol="0">
            <a:spAutoFit/>
          </a:bodyPr>
          <a:lstStyle/>
          <a:p>
            <a:r>
              <a:rPr lang="en-US" sz="3200" dirty="0" smtClean="0">
                <a:solidFill>
                  <a:srgbClr val="0070C0"/>
                </a:solidFill>
              </a:rPr>
              <a:t>2:       spawn(Worker, c, lab: { a }, pos: { a }, </a:t>
            </a:r>
            <a:r>
              <a:rPr lang="en-US" sz="3200" dirty="0" err="1" smtClean="0">
                <a:solidFill>
                  <a:srgbClr val="0070C0"/>
                </a:solidFill>
              </a:rPr>
              <a:t>neg</a:t>
            </a:r>
            <a:r>
              <a:rPr lang="en-US" sz="3200" dirty="0" smtClean="0">
                <a:solidFill>
                  <a:srgbClr val="0070C0"/>
                </a:solidFill>
              </a:rPr>
              <a:t>: { });</a:t>
            </a:r>
            <a:endParaRPr lang="en-US" sz="32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xEl>
                                              <p:pRg st="1" end="1"/>
                                            </p:txEl>
                                          </p:spTgt>
                                        </p:tgtEl>
                                        <p:attrNameLst>
                                          <p:attrName>style.visibility</p:attrName>
                                        </p:attrNameLst>
                                      </p:cBhvr>
                                      <p:to>
                                        <p:strVal val="visible"/>
                                      </p:to>
                                    </p:set>
                                    <p:animEffect transition="in" filter="fade">
                                      <p:cBhvr>
                                        <p:cTn id="16" dur="500"/>
                                        <p:tgtEl>
                                          <p:spTgt spid="2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animEffect transition="in" filter="fade">
                                      <p:cBhvr>
                                        <p:cTn id="21" dur="500"/>
                                        <p:tgtEl>
                                          <p:spTgt spid="1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6">
                                            <p:txEl>
                                              <p:pRg st="1" end="1"/>
                                            </p:txEl>
                                          </p:spTgt>
                                        </p:tgtEl>
                                        <p:attrNameLst>
                                          <p:attrName>style.visibility</p:attrName>
                                        </p:attrNameLst>
                                      </p:cBhvr>
                                      <p:to>
                                        <p:strVal val="visible"/>
                                      </p:to>
                                    </p:set>
                                    <p:animEffect transition="in" filter="fade">
                                      <p:cBhvr>
                                        <p:cTn id="26" dur="500"/>
                                        <p:tgtEl>
                                          <p:spTgt spid="26">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7">
                                            <p:txEl>
                                              <p:pRg st="1" end="1"/>
                                            </p:txEl>
                                          </p:spTgt>
                                        </p:tgtEl>
                                        <p:attrNameLst>
                                          <p:attrName>style.visibility</p:attrName>
                                        </p:attrNameLst>
                                      </p:cBhvr>
                                      <p:to>
                                        <p:strVal val="visible"/>
                                      </p:to>
                                    </p:set>
                                    <p:animEffect transition="in" filter="fade">
                                      <p:cBhvr>
                                        <p:cTn id="29" dur="500"/>
                                        <p:tgtEl>
                                          <p:spTgt spid="27">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8">
                                            <p:txEl>
                                              <p:pRg st="1" end="1"/>
                                            </p:txEl>
                                          </p:spTgt>
                                        </p:tgtEl>
                                        <p:attrNameLst>
                                          <p:attrName>style.visibility</p:attrName>
                                        </p:attrNameLst>
                                      </p:cBhvr>
                                      <p:to>
                                        <p:strVal val="visible"/>
                                      </p:to>
                                    </p:set>
                                    <p:animEffect transition="in" filter="fade">
                                      <p:cBhvr>
                                        <p:cTn id="32" dur="500"/>
                                        <p:tgtEl>
                                          <p:spTgt spid="28">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xEl>
                                              <p:pRg st="1" end="1"/>
                                            </p:txEl>
                                          </p:spTgt>
                                        </p:tgtEl>
                                        <p:attrNameLst>
                                          <p:attrName>style.visibility</p:attrName>
                                        </p:attrNameLst>
                                      </p:cBhvr>
                                      <p:to>
                                        <p:strVal val="visible"/>
                                      </p:to>
                                    </p:set>
                                    <p:animEffect transition="in" filter="fade">
                                      <p:cBhvr>
                                        <p:cTn id="35" dur="500"/>
                                        <p:tgtEl>
                                          <p:spTgt spid="2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xit" presetSubtype="0" fill="hold" nodeType="withEffect">
                                  <p:stCondLst>
                                    <p:cond delay="0"/>
                                  </p:stCondLst>
                                  <p:childTnLst>
                                    <p:animEffect transition="out" filter="fade">
                                      <p:cBhvr>
                                        <p:cTn id="42" dur="500"/>
                                        <p:tgtEl>
                                          <p:spTgt spid="16">
                                            <p:txEl>
                                              <p:pRg st="10" end="10"/>
                                            </p:txEl>
                                          </p:spTgt>
                                        </p:tgtEl>
                                      </p:cBhvr>
                                    </p:animEffect>
                                    <p:set>
                                      <p:cBhvr>
                                        <p:cTn id="43" dur="1" fill="hold">
                                          <p:stCondLst>
                                            <p:cond delay="499"/>
                                          </p:stCondLst>
                                        </p:cTn>
                                        <p:tgtEl>
                                          <p:spTgt spid="16">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4000" dirty="0" smtClean="0"/>
              <a:t>Challenge of instrumentation</a:t>
            </a:r>
          </a:p>
          <a:p>
            <a:endParaRPr lang="en-US" sz="4000" dirty="0" smtClean="0"/>
          </a:p>
          <a:p>
            <a:r>
              <a:rPr lang="en-US" sz="4000" dirty="0" smtClean="0"/>
              <a:t>Instrumentation via constraints</a:t>
            </a:r>
          </a:p>
          <a:p>
            <a:endParaRPr lang="en-US" sz="4000" dirty="0" smtClean="0"/>
          </a:p>
          <a:p>
            <a:r>
              <a:rPr lang="en-US" sz="4000" dirty="0" smtClean="0"/>
              <a:t>Case studies</a:t>
            </a: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4" end="4"/>
                                            </p:txEl>
                                          </p:spTgt>
                                        </p:tgtEl>
                                        <p:attrNameLst>
                                          <p:attrName>style.opacity</p:attrName>
                                        </p:attrNameLst>
                                      </p:cBhvr>
                                      <p:to>
                                        <p:strVal val="0.25"/>
                                      </p:to>
                                    </p:set>
                                    <p:animEffect filter="image" prLst="opacity: 0.25">
                                      <p:cBhvr rctx="IE">
                                        <p:cTn id="10" dur="indefinite"/>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3">
                                            <p:txEl>
                                              <p:pRg st="2" end="2"/>
                                            </p:txEl>
                                          </p:spTgt>
                                        </p:tgtEl>
                                        <p:attrNameLst>
                                          <p:attrName>style.opacity</p:attrName>
                                        </p:attrNameLst>
                                      </p:cBhvr>
                                      <p:to>
                                        <p:strVal val="0.25"/>
                                      </p:to>
                                    </p:set>
                                    <p:animEffect filter="image" prLst="opacity: 0.25">
                                      <p:cBhvr rctx="IE">
                                        <p:cTn id="15" dur="indefinite"/>
                                        <p:tgtEl>
                                          <p:spTgt spid="3">
                                            <p:txEl>
                                              <p:pRg st="2" end="2"/>
                                            </p:txEl>
                                          </p:spTgt>
                                        </p:tgtEl>
                                      </p:cBhvr>
                                    </p:animEffect>
                                  </p:childTnLst>
                                </p:cTn>
                              </p:par>
                              <p:par>
                                <p:cTn id="16" presetID="9" presetClass="emph" presetSubtype="0" nodeType="withEffect">
                                  <p:stCondLst>
                                    <p:cond delay="0"/>
                                  </p:stCondLst>
                                  <p:childTnLst>
                                    <p:set>
                                      <p:cBhvr rctx="PPT">
                                        <p:cTn id="17" dur="indefinite"/>
                                        <p:tgtEl>
                                          <p:spTgt spid="3">
                                            <p:txEl>
                                              <p:pRg st="4" end="4"/>
                                            </p:txEl>
                                          </p:spTgt>
                                        </p:tgtEl>
                                        <p:attrNameLst>
                                          <p:attrName>style.opacity</p:attrName>
                                        </p:attrNameLst>
                                      </p:cBhvr>
                                      <p:to>
                                        <p:strVal val="1"/>
                                      </p:to>
                                    </p:set>
                                    <p:animEffect filter="image" prLst="opacity: 1">
                                      <p:cBhvr rctx="IE">
                                        <p:cTn id="18"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632D34-04EF-48A2-8115-8ECCB1F49248}" type="slidenum">
              <a:rPr lang="en-US" smtClean="0"/>
              <a:pPr/>
              <a:t>4</a:t>
            </a:fld>
            <a:endParaRPr lang="en-US"/>
          </a:p>
        </p:txBody>
      </p:sp>
      <p:sp>
        <p:nvSpPr>
          <p:cNvPr id="5" name="Oval 4"/>
          <p:cNvSpPr/>
          <p:nvPr/>
        </p:nvSpPr>
        <p:spPr>
          <a:xfrm>
            <a:off x="1524000" y="2819400"/>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0" dirty="0">
              <a:solidFill>
                <a:schemeClr val="tx1"/>
              </a:solidFill>
            </a:endParaRPr>
          </a:p>
        </p:txBody>
      </p:sp>
      <p:cxnSp>
        <p:nvCxnSpPr>
          <p:cNvPr id="7" name="Straight Arrow Connector 6"/>
          <p:cNvCxnSpPr>
            <a:stCxn id="15" idx="2"/>
            <a:endCxn id="5" idx="1"/>
          </p:cNvCxnSpPr>
          <p:nvPr/>
        </p:nvCxnSpPr>
        <p:spPr>
          <a:xfrm rot="16200000" flipH="1">
            <a:off x="1176478" y="2404921"/>
            <a:ext cx="600355" cy="362511"/>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286000" y="1828800"/>
            <a:ext cx="914400" cy="4572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ndParaRPr>
          </a:p>
        </p:txBody>
      </p:sp>
      <p:cxnSp>
        <p:nvCxnSpPr>
          <p:cNvPr id="9" name="Straight Arrow Connector 8"/>
          <p:cNvCxnSpPr>
            <a:stCxn id="5" idx="7"/>
            <a:endCxn id="8" idx="4"/>
          </p:cNvCxnSpPr>
          <p:nvPr/>
        </p:nvCxnSpPr>
        <p:spPr>
          <a:xfrm rot="5400000" flipH="1" flipV="1">
            <a:off x="2223667" y="2366823"/>
            <a:ext cx="600355" cy="438711"/>
          </a:xfrm>
          <a:prstGeom prst="straightConnector1">
            <a:avLst/>
          </a:prstGeom>
          <a:ln w="101600"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62"/>
          <p:cNvCxnSpPr>
            <a:endCxn id="8" idx="3"/>
          </p:cNvCxnSpPr>
          <p:nvPr/>
        </p:nvCxnSpPr>
        <p:spPr>
          <a:xfrm flipV="1">
            <a:off x="1676400" y="2219045"/>
            <a:ext cx="743511" cy="66955"/>
          </a:xfrm>
          <a:prstGeom prst="curvedConnector4">
            <a:avLst>
              <a:gd name="adj1" fmla="val 2828"/>
              <a:gd name="adj2" fmla="val -241423"/>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63"/>
          <p:cNvCxnSpPr>
            <a:stCxn id="8" idx="1"/>
          </p:cNvCxnSpPr>
          <p:nvPr/>
        </p:nvCxnSpPr>
        <p:spPr>
          <a:xfrm rot="16200000" flipV="1">
            <a:off x="2014679" y="1490522"/>
            <a:ext cx="66955" cy="743511"/>
          </a:xfrm>
          <a:prstGeom prst="curvedConnector4">
            <a:avLst>
              <a:gd name="adj1" fmla="val 341423"/>
              <a:gd name="adj2" fmla="val 95052"/>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8200" y="1828800"/>
            <a:ext cx="91440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ndParaRPr>
          </a:p>
        </p:txBody>
      </p:sp>
      <p:cxnSp>
        <p:nvCxnSpPr>
          <p:cNvPr id="58" name="Straight Arrow Connector 57"/>
          <p:cNvCxnSpPr/>
          <p:nvPr/>
        </p:nvCxnSpPr>
        <p:spPr>
          <a:xfrm>
            <a:off x="1219200" y="4648200"/>
            <a:ext cx="1447800" cy="1588"/>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219200" y="5334000"/>
            <a:ext cx="14478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81000" y="1066800"/>
            <a:ext cx="3276600" cy="1754326"/>
          </a:xfrm>
          <a:prstGeom prst="rect">
            <a:avLst/>
          </a:prstGeom>
          <a:noFill/>
        </p:spPr>
        <p:txBody>
          <a:bodyPr wrap="square" rtlCol="0">
            <a:spAutoFit/>
          </a:bodyPr>
          <a:lstStyle/>
          <a:p>
            <a:r>
              <a:rPr lang="en-US" sz="3600" dirty="0" smtClean="0"/>
              <a:t>v</a:t>
            </a:r>
            <a:r>
              <a:rPr lang="en-US" sz="3600" dirty="0" smtClean="0"/>
              <a:t>oid Program() {</a:t>
            </a:r>
          </a:p>
          <a:p>
            <a:r>
              <a:rPr lang="en-US" sz="3600" dirty="0" smtClean="0"/>
              <a:t>  ...</a:t>
            </a:r>
          </a:p>
          <a:p>
            <a:r>
              <a:rPr lang="en-US" sz="3600" dirty="0" smtClean="0"/>
              <a:t>}</a:t>
            </a:r>
            <a:endParaRPr lang="en-US" sz="3600" dirty="0"/>
          </a:p>
        </p:txBody>
      </p:sp>
      <p:cxnSp>
        <p:nvCxnSpPr>
          <p:cNvPr id="69" name="Straight Arrow Connector 68"/>
          <p:cNvCxnSpPr/>
          <p:nvPr/>
        </p:nvCxnSpPr>
        <p:spPr>
          <a:xfrm>
            <a:off x="3429000" y="3276600"/>
            <a:ext cx="2362200" cy="1588"/>
          </a:xfrm>
          <a:prstGeom prst="straightConnector1">
            <a:avLst/>
          </a:prstGeom>
          <a:ln w="381000" cmpd="tri">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867400" y="685800"/>
            <a:ext cx="3276600" cy="2862322"/>
          </a:xfrm>
          <a:prstGeom prst="rect">
            <a:avLst/>
          </a:prstGeom>
          <a:noFill/>
        </p:spPr>
        <p:txBody>
          <a:bodyPr wrap="square" rtlCol="0">
            <a:spAutoFit/>
          </a:bodyPr>
          <a:lstStyle/>
          <a:p>
            <a:r>
              <a:rPr lang="en-US" sz="3600" dirty="0" smtClean="0"/>
              <a:t>v</a:t>
            </a:r>
            <a:r>
              <a:rPr lang="en-US" sz="3600" dirty="0" smtClean="0"/>
              <a:t>oid Program() {</a:t>
            </a:r>
          </a:p>
          <a:p>
            <a:r>
              <a:rPr lang="en-US" sz="3600" dirty="0" smtClean="0">
                <a:solidFill>
                  <a:srgbClr val="0070C0"/>
                </a:solidFill>
              </a:rPr>
              <a:t>  label l = …;</a:t>
            </a:r>
          </a:p>
          <a:p>
            <a:r>
              <a:rPr lang="en-US" sz="3600" dirty="0" smtClean="0"/>
              <a:t>  …</a:t>
            </a:r>
          </a:p>
          <a:p>
            <a:r>
              <a:rPr lang="en-US" sz="3600" dirty="0" smtClean="0"/>
              <a:t>  </a:t>
            </a:r>
            <a:r>
              <a:rPr lang="en-US" sz="3600" dirty="0" err="1" smtClean="0">
                <a:solidFill>
                  <a:srgbClr val="0070C0"/>
                </a:solidFill>
              </a:rPr>
              <a:t>add_tag</a:t>
            </a:r>
            <a:r>
              <a:rPr lang="en-US" sz="3600" dirty="0" smtClean="0">
                <a:solidFill>
                  <a:srgbClr val="0070C0"/>
                </a:solidFill>
              </a:rPr>
              <a:t>(l);</a:t>
            </a:r>
          </a:p>
          <a:p>
            <a:r>
              <a:rPr lang="en-US" sz="3600" dirty="0" smtClean="0"/>
              <a:t>}</a:t>
            </a:r>
            <a:endParaRPr lang="en-US" sz="3600" dirty="0"/>
          </a:p>
        </p:txBody>
      </p:sp>
      <p:pic>
        <p:nvPicPr>
          <p:cNvPr id="73" name="Picture 72" descr="frustrated.jpg"/>
          <p:cNvPicPr>
            <a:picLocks noChangeAspect="1"/>
          </p:cNvPicPr>
          <p:nvPr/>
        </p:nvPicPr>
        <p:blipFill>
          <a:blip r:embed="rId2" cstate="print"/>
          <a:stretch>
            <a:fillRect/>
          </a:stretch>
        </p:blipFill>
        <p:spPr>
          <a:xfrm>
            <a:off x="3505200" y="4572000"/>
            <a:ext cx="2209800" cy="1787483"/>
          </a:xfrm>
          <a:prstGeom prst="rect">
            <a:avLst/>
          </a:prstGeom>
        </p:spPr>
      </p:pic>
      <p:pic>
        <p:nvPicPr>
          <p:cNvPr id="74" name="Picture 73" descr="appleiie.jpg"/>
          <p:cNvPicPr>
            <a:picLocks noChangeAspect="1"/>
          </p:cNvPicPr>
          <p:nvPr/>
        </p:nvPicPr>
        <p:blipFill>
          <a:blip r:embed="rId3" cstate="print"/>
          <a:stretch>
            <a:fillRect/>
          </a:stretch>
        </p:blipFill>
        <p:spPr>
          <a:xfrm>
            <a:off x="3733800" y="4191000"/>
            <a:ext cx="1828800" cy="24415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0"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fade">
                                      <p:cBhvr>
                                        <p:cTn id="31" dur="500"/>
                                        <p:tgtEl>
                                          <p:spTgt spid="7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fade">
                                      <p:cBhvr>
                                        <p:cTn id="41" dur="500"/>
                                        <p:tgtEl>
                                          <p:spTgt spid="7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73"/>
                                        </p:tgtEl>
                                      </p:cBhvr>
                                    </p:animEffect>
                                    <p:set>
                                      <p:cBhvr>
                                        <p:cTn id="46" dur="1" fill="hold">
                                          <p:stCondLst>
                                            <p:cond delay="499"/>
                                          </p:stCondLst>
                                        </p:cTn>
                                        <p:tgtEl>
                                          <p:spTgt spid="73"/>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P spid="67" grpId="0"/>
      <p:bldP spid="7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632D34-04EF-48A2-8115-8ECCB1F49248}" type="slidenum">
              <a:rPr lang="en-US" smtClean="0"/>
              <a:pPr/>
              <a:t>40</a:t>
            </a:fld>
            <a:endParaRPr lang="en-US"/>
          </a:p>
        </p:txBody>
      </p:sp>
      <p:sp>
        <p:nvSpPr>
          <p:cNvPr id="52" name="Title 51"/>
          <p:cNvSpPr>
            <a:spLocks noGrp="1"/>
          </p:cNvSpPr>
          <p:nvPr>
            <p:ph type="title"/>
          </p:nvPr>
        </p:nvSpPr>
        <p:spPr/>
        <p:txBody>
          <a:bodyPr/>
          <a:lstStyle/>
          <a:p>
            <a:r>
              <a:rPr lang="en-US" dirty="0" smtClean="0"/>
              <a:t>Case Studies</a:t>
            </a:r>
            <a:endParaRPr lang="en-US" dirty="0"/>
          </a:p>
        </p:txBody>
      </p:sp>
      <p:sp>
        <p:nvSpPr>
          <p:cNvPr id="1073" name="AutoShape 49"/>
          <p:cNvSpPr>
            <a:spLocks noChangeAspect="1" noChangeArrowheads="1" noTextEdit="1"/>
          </p:cNvSpPr>
          <p:nvPr/>
        </p:nvSpPr>
        <p:spPr bwMode="auto">
          <a:xfrm>
            <a:off x="106363" y="1606550"/>
            <a:ext cx="8905875" cy="4333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5" name="Rectangle 51"/>
          <p:cNvSpPr>
            <a:spLocks noChangeArrowheads="1"/>
          </p:cNvSpPr>
          <p:nvPr/>
        </p:nvSpPr>
        <p:spPr bwMode="auto">
          <a:xfrm>
            <a:off x="215901" y="1716088"/>
            <a:ext cx="2895600" cy="1314450"/>
          </a:xfrm>
          <a:prstGeom prst="rect">
            <a:avLst/>
          </a:prstGeom>
          <a:solidFill>
            <a:srgbClr val="4F81B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6" name="Rectangle 52"/>
          <p:cNvSpPr>
            <a:spLocks noChangeArrowheads="1"/>
          </p:cNvSpPr>
          <p:nvPr/>
        </p:nvSpPr>
        <p:spPr bwMode="auto">
          <a:xfrm>
            <a:off x="3111501" y="1716088"/>
            <a:ext cx="2895600" cy="1314450"/>
          </a:xfrm>
          <a:prstGeom prst="rect">
            <a:avLst/>
          </a:prstGeom>
          <a:solidFill>
            <a:srgbClr val="4F81B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7" name="Rectangle 53"/>
          <p:cNvSpPr>
            <a:spLocks noChangeArrowheads="1"/>
          </p:cNvSpPr>
          <p:nvPr/>
        </p:nvSpPr>
        <p:spPr bwMode="auto">
          <a:xfrm>
            <a:off x="6007101" y="1716088"/>
            <a:ext cx="2895600" cy="1314450"/>
          </a:xfrm>
          <a:prstGeom prst="rect">
            <a:avLst/>
          </a:prstGeom>
          <a:solidFill>
            <a:srgbClr val="4F81B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8" name="Rectangle 54"/>
          <p:cNvSpPr>
            <a:spLocks noChangeArrowheads="1"/>
          </p:cNvSpPr>
          <p:nvPr/>
        </p:nvSpPr>
        <p:spPr bwMode="auto">
          <a:xfrm>
            <a:off x="215901" y="3030538"/>
            <a:ext cx="2895600" cy="695325"/>
          </a:xfrm>
          <a:prstGeom prst="rect">
            <a:avLst/>
          </a:prstGeom>
          <a:solidFill>
            <a:srgbClr val="D0D8E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9" name="Rectangle 55"/>
          <p:cNvSpPr>
            <a:spLocks noChangeArrowheads="1"/>
          </p:cNvSpPr>
          <p:nvPr/>
        </p:nvSpPr>
        <p:spPr bwMode="auto">
          <a:xfrm>
            <a:off x="3111501" y="3030538"/>
            <a:ext cx="2895600" cy="695325"/>
          </a:xfrm>
          <a:prstGeom prst="rect">
            <a:avLst/>
          </a:prstGeom>
          <a:solidFill>
            <a:srgbClr val="D0D8E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0" name="Rectangle 56"/>
          <p:cNvSpPr>
            <a:spLocks noChangeArrowheads="1"/>
          </p:cNvSpPr>
          <p:nvPr/>
        </p:nvSpPr>
        <p:spPr bwMode="auto">
          <a:xfrm>
            <a:off x="6007101" y="3030538"/>
            <a:ext cx="2895600" cy="695325"/>
          </a:xfrm>
          <a:prstGeom prst="rect">
            <a:avLst/>
          </a:prstGeom>
          <a:solidFill>
            <a:srgbClr val="D0D8E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1" name="Rectangle 57"/>
          <p:cNvSpPr>
            <a:spLocks noChangeArrowheads="1"/>
          </p:cNvSpPr>
          <p:nvPr/>
        </p:nvSpPr>
        <p:spPr bwMode="auto">
          <a:xfrm>
            <a:off x="215901" y="3725863"/>
            <a:ext cx="2895600" cy="704850"/>
          </a:xfrm>
          <a:prstGeom prst="rect">
            <a:avLst/>
          </a:prstGeom>
          <a:solidFill>
            <a:srgbClr val="E9EDF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2" name="Rectangle 58"/>
          <p:cNvSpPr>
            <a:spLocks noChangeArrowheads="1"/>
          </p:cNvSpPr>
          <p:nvPr/>
        </p:nvSpPr>
        <p:spPr bwMode="auto">
          <a:xfrm>
            <a:off x="3111501" y="3725863"/>
            <a:ext cx="2895600" cy="704850"/>
          </a:xfrm>
          <a:prstGeom prst="rect">
            <a:avLst/>
          </a:prstGeom>
          <a:solidFill>
            <a:srgbClr val="E9EDF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3" name="Rectangle 59"/>
          <p:cNvSpPr>
            <a:spLocks noChangeArrowheads="1"/>
          </p:cNvSpPr>
          <p:nvPr/>
        </p:nvSpPr>
        <p:spPr bwMode="auto">
          <a:xfrm>
            <a:off x="6007101" y="3725863"/>
            <a:ext cx="2895600" cy="704850"/>
          </a:xfrm>
          <a:prstGeom prst="rect">
            <a:avLst/>
          </a:prstGeom>
          <a:solidFill>
            <a:srgbClr val="E9EDF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4" name="Rectangle 60"/>
          <p:cNvSpPr>
            <a:spLocks noChangeArrowheads="1"/>
          </p:cNvSpPr>
          <p:nvPr/>
        </p:nvSpPr>
        <p:spPr bwMode="auto">
          <a:xfrm>
            <a:off x="215901" y="4430713"/>
            <a:ext cx="2895600" cy="695325"/>
          </a:xfrm>
          <a:prstGeom prst="rect">
            <a:avLst/>
          </a:prstGeom>
          <a:solidFill>
            <a:srgbClr val="D0D8E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5" name="Rectangle 61"/>
          <p:cNvSpPr>
            <a:spLocks noChangeArrowheads="1"/>
          </p:cNvSpPr>
          <p:nvPr/>
        </p:nvSpPr>
        <p:spPr bwMode="auto">
          <a:xfrm>
            <a:off x="3111501" y="4430713"/>
            <a:ext cx="2895600" cy="695325"/>
          </a:xfrm>
          <a:prstGeom prst="rect">
            <a:avLst/>
          </a:prstGeom>
          <a:solidFill>
            <a:srgbClr val="D0D8E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6" name="Rectangle 62"/>
          <p:cNvSpPr>
            <a:spLocks noChangeArrowheads="1"/>
          </p:cNvSpPr>
          <p:nvPr/>
        </p:nvSpPr>
        <p:spPr bwMode="auto">
          <a:xfrm>
            <a:off x="6007101" y="4430713"/>
            <a:ext cx="2895600" cy="695325"/>
          </a:xfrm>
          <a:prstGeom prst="rect">
            <a:avLst/>
          </a:prstGeom>
          <a:solidFill>
            <a:srgbClr val="D0D8E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7" name="Rectangle 63"/>
          <p:cNvSpPr>
            <a:spLocks noChangeArrowheads="1"/>
          </p:cNvSpPr>
          <p:nvPr/>
        </p:nvSpPr>
        <p:spPr bwMode="auto">
          <a:xfrm>
            <a:off x="215901" y="5126038"/>
            <a:ext cx="2895600" cy="704850"/>
          </a:xfrm>
          <a:prstGeom prst="rect">
            <a:avLst/>
          </a:prstGeom>
          <a:solidFill>
            <a:srgbClr val="E9EDF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8" name="Rectangle 64"/>
          <p:cNvSpPr>
            <a:spLocks noChangeArrowheads="1"/>
          </p:cNvSpPr>
          <p:nvPr/>
        </p:nvSpPr>
        <p:spPr bwMode="auto">
          <a:xfrm>
            <a:off x="3111501" y="5126038"/>
            <a:ext cx="2895600" cy="704850"/>
          </a:xfrm>
          <a:prstGeom prst="rect">
            <a:avLst/>
          </a:prstGeom>
          <a:solidFill>
            <a:srgbClr val="E9EDF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9" name="Rectangle 65"/>
          <p:cNvSpPr>
            <a:spLocks noChangeArrowheads="1"/>
          </p:cNvSpPr>
          <p:nvPr/>
        </p:nvSpPr>
        <p:spPr bwMode="auto">
          <a:xfrm>
            <a:off x="6007101" y="5126038"/>
            <a:ext cx="2895600" cy="704850"/>
          </a:xfrm>
          <a:prstGeom prst="rect">
            <a:avLst/>
          </a:prstGeom>
          <a:solidFill>
            <a:srgbClr val="E9EDF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0" name="Rectangle 66"/>
          <p:cNvSpPr>
            <a:spLocks noChangeArrowheads="1"/>
          </p:cNvSpPr>
          <p:nvPr/>
        </p:nvSpPr>
        <p:spPr bwMode="auto">
          <a:xfrm>
            <a:off x="3111501" y="1711325"/>
            <a:ext cx="9525" cy="413385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1" name="Rectangle 67"/>
          <p:cNvSpPr>
            <a:spLocks noChangeArrowheads="1"/>
          </p:cNvSpPr>
          <p:nvPr/>
        </p:nvSpPr>
        <p:spPr bwMode="auto">
          <a:xfrm>
            <a:off x="6007101" y="1711325"/>
            <a:ext cx="9525" cy="413385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2" name="Rectangle 68"/>
          <p:cNvSpPr>
            <a:spLocks noChangeArrowheads="1"/>
          </p:cNvSpPr>
          <p:nvPr/>
        </p:nvSpPr>
        <p:spPr bwMode="auto">
          <a:xfrm>
            <a:off x="206376" y="3011488"/>
            <a:ext cx="8705850" cy="381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3" name="Rectangle 69"/>
          <p:cNvSpPr>
            <a:spLocks noChangeArrowheads="1"/>
          </p:cNvSpPr>
          <p:nvPr/>
        </p:nvSpPr>
        <p:spPr bwMode="auto">
          <a:xfrm>
            <a:off x="211138" y="3725863"/>
            <a:ext cx="8705850" cy="952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4" name="Rectangle 70"/>
          <p:cNvSpPr>
            <a:spLocks noChangeArrowheads="1"/>
          </p:cNvSpPr>
          <p:nvPr/>
        </p:nvSpPr>
        <p:spPr bwMode="auto">
          <a:xfrm>
            <a:off x="211138" y="4430713"/>
            <a:ext cx="8705850" cy="952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5" name="Rectangle 71"/>
          <p:cNvSpPr>
            <a:spLocks noChangeArrowheads="1"/>
          </p:cNvSpPr>
          <p:nvPr/>
        </p:nvSpPr>
        <p:spPr bwMode="auto">
          <a:xfrm>
            <a:off x="211138" y="5126038"/>
            <a:ext cx="8705850" cy="952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6" name="Rectangle 72"/>
          <p:cNvSpPr>
            <a:spLocks noChangeArrowheads="1"/>
          </p:cNvSpPr>
          <p:nvPr/>
        </p:nvSpPr>
        <p:spPr bwMode="auto">
          <a:xfrm>
            <a:off x="215901" y="1711325"/>
            <a:ext cx="9525" cy="413385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7" name="Rectangle 73"/>
          <p:cNvSpPr>
            <a:spLocks noChangeArrowheads="1"/>
          </p:cNvSpPr>
          <p:nvPr/>
        </p:nvSpPr>
        <p:spPr bwMode="auto">
          <a:xfrm>
            <a:off x="8902701" y="1711325"/>
            <a:ext cx="9525" cy="413385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8" name="Rectangle 74"/>
          <p:cNvSpPr>
            <a:spLocks noChangeArrowheads="1"/>
          </p:cNvSpPr>
          <p:nvPr/>
        </p:nvSpPr>
        <p:spPr bwMode="auto">
          <a:xfrm>
            <a:off x="211138" y="1716088"/>
            <a:ext cx="8705850" cy="952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9" name="Rectangle 75"/>
          <p:cNvSpPr>
            <a:spLocks noChangeArrowheads="1"/>
          </p:cNvSpPr>
          <p:nvPr/>
        </p:nvSpPr>
        <p:spPr bwMode="auto">
          <a:xfrm>
            <a:off x="211138" y="5830888"/>
            <a:ext cx="8705850" cy="952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0" name="Rectangle 76"/>
          <p:cNvSpPr>
            <a:spLocks noChangeArrowheads="1"/>
          </p:cNvSpPr>
          <p:nvPr/>
        </p:nvSpPr>
        <p:spPr bwMode="auto">
          <a:xfrm>
            <a:off x="474663" y="1757363"/>
            <a:ext cx="2657475"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FFFFFF"/>
                </a:solidFill>
                <a:effectLst/>
                <a:latin typeface="Calibri" pitchFamily="34" charset="0"/>
                <a:cs typeface="Arial" pitchFamily="34" charset="0"/>
              </a:rPr>
              <a:t>Application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01" name="Rectangle 77"/>
          <p:cNvSpPr>
            <a:spLocks noChangeArrowheads="1"/>
          </p:cNvSpPr>
          <p:nvPr/>
        </p:nvSpPr>
        <p:spPr bwMode="auto">
          <a:xfrm>
            <a:off x="4075113" y="1757363"/>
            <a:ext cx="1362075"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smtClean="0">
                <a:ln>
                  <a:noFill/>
                </a:ln>
                <a:solidFill>
                  <a:srgbClr val="FFFFFF"/>
                </a:solidFill>
                <a:effectLst/>
                <a:latin typeface="Calibri" pitchFamily="34" charset="0"/>
                <a:cs typeface="Arial" pitchFamily="34" charset="0"/>
              </a:rPr>
              <a:t>Fully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2" name="Rectangle 78"/>
          <p:cNvSpPr>
            <a:spLocks noChangeArrowheads="1"/>
          </p:cNvSpPr>
          <p:nvPr/>
        </p:nvSpPr>
        <p:spPr bwMode="auto">
          <a:xfrm>
            <a:off x="3475038" y="2366963"/>
            <a:ext cx="2447925"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smtClean="0">
                <a:ln>
                  <a:noFill/>
                </a:ln>
                <a:solidFill>
                  <a:srgbClr val="FFFFFF"/>
                </a:solidFill>
                <a:effectLst/>
                <a:latin typeface="Calibri" pitchFamily="34" charset="0"/>
                <a:cs typeface="Arial" pitchFamily="34" charset="0"/>
              </a:rPr>
              <a:t>Automatic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3" name="Rectangle 79"/>
          <p:cNvSpPr>
            <a:spLocks noChangeArrowheads="1"/>
          </p:cNvSpPr>
          <p:nvPr/>
        </p:nvSpPr>
        <p:spPr bwMode="auto">
          <a:xfrm>
            <a:off x="6361113" y="1757363"/>
            <a:ext cx="1352550"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smtClean="0">
                <a:ln>
                  <a:noFill/>
                </a:ln>
                <a:solidFill>
                  <a:srgbClr val="FFFFFF"/>
                </a:solidFill>
                <a:effectLst/>
                <a:latin typeface="Calibri" pitchFamily="34" charset="0"/>
                <a:cs typeface="Arial" pitchFamily="34" charset="0"/>
              </a:rPr>
              <a:t>Instr.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4" name="Rectangle 80"/>
          <p:cNvSpPr>
            <a:spLocks noChangeArrowheads="1"/>
          </p:cNvSpPr>
          <p:nvPr/>
        </p:nvSpPr>
        <p:spPr bwMode="auto">
          <a:xfrm>
            <a:off x="7523163" y="1757363"/>
            <a:ext cx="1409700"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smtClean="0">
                <a:ln>
                  <a:noFill/>
                </a:ln>
                <a:solidFill>
                  <a:srgbClr val="FFFFFF"/>
                </a:solidFill>
                <a:effectLst/>
                <a:latin typeface="Calibri" pitchFamily="34" charset="0"/>
                <a:cs typeface="Arial" pitchFamily="34" charset="0"/>
              </a:rPr>
              <a:t>Time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5" name="Rectangle 81"/>
          <p:cNvSpPr>
            <a:spLocks noChangeArrowheads="1"/>
          </p:cNvSpPr>
          <p:nvPr/>
        </p:nvSpPr>
        <p:spPr bwMode="auto">
          <a:xfrm>
            <a:off x="7199313" y="2366963"/>
            <a:ext cx="771525"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smtClean="0">
                <a:ln>
                  <a:noFill/>
                </a:ln>
                <a:solidFill>
                  <a:srgbClr val="FFFFFF"/>
                </a:solidFill>
                <a:effectLst/>
                <a:latin typeface="Calibri" pitchFamily="34"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6" name="Rectangle 82"/>
          <p:cNvSpPr>
            <a:spLocks noChangeArrowheads="1"/>
          </p:cNvSpPr>
          <p:nvPr/>
        </p:nvSpPr>
        <p:spPr bwMode="auto">
          <a:xfrm>
            <a:off x="312738" y="3067050"/>
            <a:ext cx="1781175"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000000"/>
                </a:solidFill>
                <a:effectLst/>
                <a:latin typeface="Calibri" pitchFamily="34" charset="0"/>
                <a:cs typeface="Arial" pitchFamily="34" charset="0"/>
              </a:rPr>
              <a:t>Apache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07" name="Rectangle 83"/>
          <p:cNvSpPr>
            <a:spLocks noChangeArrowheads="1"/>
          </p:cNvSpPr>
          <p:nvPr/>
        </p:nvSpPr>
        <p:spPr bwMode="auto">
          <a:xfrm>
            <a:off x="4237038" y="3067050"/>
            <a:ext cx="914400"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smtClean="0">
                <a:ln>
                  <a:noFill/>
                </a:ln>
                <a:solidFill>
                  <a:srgbClr val="000000"/>
                </a:solidFill>
                <a:effectLst/>
                <a:latin typeface="Calibri" pitchFamily="34" charset="0"/>
                <a:cs typeface="Arial" pitchFamily="34" charset="0"/>
              </a:rPr>
              <a:t>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8" name="Rectangle 84"/>
          <p:cNvSpPr>
            <a:spLocks noChangeArrowheads="1"/>
          </p:cNvSpPr>
          <p:nvPr/>
        </p:nvSpPr>
        <p:spPr bwMode="auto">
          <a:xfrm>
            <a:off x="7666038" y="3067050"/>
            <a:ext cx="1409700"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smtClean="0">
                <a:ln>
                  <a:noFill/>
                </a:ln>
                <a:solidFill>
                  <a:srgbClr val="000000"/>
                </a:solidFill>
                <a:effectLst/>
                <a:latin typeface="Calibri" pitchFamily="34" charset="0"/>
                <a:cs typeface="Arial" pitchFamily="34" charset="0"/>
              </a:rPr>
              <a:t>2.302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9" name="Rectangle 85"/>
          <p:cNvSpPr>
            <a:spLocks noChangeArrowheads="1"/>
          </p:cNvSpPr>
          <p:nvPr/>
        </p:nvSpPr>
        <p:spPr bwMode="auto">
          <a:xfrm>
            <a:off x="312738" y="3768725"/>
            <a:ext cx="2438400"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smtClean="0">
                <a:ln>
                  <a:noFill/>
                </a:ln>
                <a:solidFill>
                  <a:srgbClr val="000000"/>
                </a:solidFill>
                <a:effectLst/>
                <a:latin typeface="Calibri" pitchFamily="34" charset="0"/>
                <a:cs typeface="Arial" pitchFamily="34" charset="0"/>
              </a:rPr>
              <a:t>FlumeWiki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0" name="Rectangle 86"/>
          <p:cNvSpPr>
            <a:spLocks noChangeArrowheads="1"/>
          </p:cNvSpPr>
          <p:nvPr/>
        </p:nvSpPr>
        <p:spPr bwMode="auto">
          <a:xfrm>
            <a:off x="4208463" y="3768725"/>
            <a:ext cx="981075"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smtClean="0">
                <a:ln>
                  <a:noFill/>
                </a:ln>
                <a:solidFill>
                  <a:srgbClr val="000000"/>
                </a:solidFill>
                <a:effectLst/>
                <a:latin typeface="Calibri" pitchFamily="34"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1" name="Rectangle 87"/>
          <p:cNvSpPr>
            <a:spLocks noChangeArrowheads="1"/>
          </p:cNvSpPr>
          <p:nvPr/>
        </p:nvSpPr>
        <p:spPr bwMode="auto">
          <a:xfrm>
            <a:off x="7666038" y="3768725"/>
            <a:ext cx="1409700"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smtClean="0">
                <a:ln>
                  <a:noFill/>
                </a:ln>
                <a:solidFill>
                  <a:srgbClr val="000000"/>
                </a:solidFill>
                <a:effectLst/>
                <a:latin typeface="Calibri" pitchFamily="34" charset="0"/>
                <a:cs typeface="Arial" pitchFamily="34" charset="0"/>
              </a:rPr>
              <a:t>0.183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2" name="Rectangle 88"/>
          <p:cNvSpPr>
            <a:spLocks noChangeArrowheads="1"/>
          </p:cNvSpPr>
          <p:nvPr/>
        </p:nvSpPr>
        <p:spPr bwMode="auto">
          <a:xfrm>
            <a:off x="312738" y="4470400"/>
            <a:ext cx="1866900"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smtClean="0">
                <a:ln>
                  <a:noFill/>
                </a:ln>
                <a:solidFill>
                  <a:srgbClr val="000000"/>
                </a:solidFill>
                <a:effectLst/>
                <a:latin typeface="Calibri" pitchFamily="34" charset="0"/>
                <a:cs typeface="Arial" pitchFamily="34" charset="0"/>
              </a:rPr>
              <a:t>ClamAV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3" name="Rectangle 89"/>
          <p:cNvSpPr>
            <a:spLocks noChangeArrowheads="1"/>
          </p:cNvSpPr>
          <p:nvPr/>
        </p:nvSpPr>
        <p:spPr bwMode="auto">
          <a:xfrm>
            <a:off x="4208463" y="4470400"/>
            <a:ext cx="981075"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smtClean="0">
                <a:ln>
                  <a:noFill/>
                </a:ln>
                <a:solidFill>
                  <a:srgbClr val="000000"/>
                </a:solidFill>
                <a:effectLst/>
                <a:latin typeface="Calibri" pitchFamily="34"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4" name="Rectangle 90"/>
          <p:cNvSpPr>
            <a:spLocks noChangeArrowheads="1"/>
          </p:cNvSpPr>
          <p:nvPr/>
        </p:nvSpPr>
        <p:spPr bwMode="auto">
          <a:xfrm>
            <a:off x="7666038" y="4470400"/>
            <a:ext cx="1409700"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smtClean="0">
                <a:ln>
                  <a:noFill/>
                </a:ln>
                <a:solidFill>
                  <a:srgbClr val="000000"/>
                </a:solidFill>
                <a:effectLst/>
                <a:latin typeface="Calibri" pitchFamily="34" charset="0"/>
                <a:cs typeface="Arial" pitchFamily="34" charset="0"/>
              </a:rPr>
              <a:t>1.374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5" name="Rectangle 91"/>
          <p:cNvSpPr>
            <a:spLocks noChangeArrowheads="1"/>
          </p:cNvSpPr>
          <p:nvPr/>
        </p:nvSpPr>
        <p:spPr bwMode="auto">
          <a:xfrm>
            <a:off x="312738" y="5170488"/>
            <a:ext cx="2247900"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smtClean="0">
                <a:ln>
                  <a:noFill/>
                </a:ln>
                <a:solidFill>
                  <a:srgbClr val="000000"/>
                </a:solidFill>
                <a:effectLst/>
                <a:latin typeface="Calibri" pitchFamily="34" charset="0"/>
                <a:cs typeface="Arial" pitchFamily="34" charset="0"/>
              </a:rPr>
              <a:t>OpenVPN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6" name="Rectangle 92"/>
          <p:cNvSpPr>
            <a:spLocks noChangeArrowheads="1"/>
          </p:cNvSpPr>
          <p:nvPr/>
        </p:nvSpPr>
        <p:spPr bwMode="auto">
          <a:xfrm>
            <a:off x="4208463" y="5170488"/>
            <a:ext cx="981075"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smtClean="0">
                <a:ln>
                  <a:noFill/>
                </a:ln>
                <a:solidFill>
                  <a:srgbClr val="000000"/>
                </a:solidFill>
                <a:effectLst/>
                <a:latin typeface="Calibri" pitchFamily="34"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7" name="Rectangle 93"/>
          <p:cNvSpPr>
            <a:spLocks noChangeArrowheads="1"/>
          </p:cNvSpPr>
          <p:nvPr/>
        </p:nvSpPr>
        <p:spPr bwMode="auto">
          <a:xfrm>
            <a:off x="7666038" y="5170488"/>
            <a:ext cx="1409700" cy="7524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smtClean="0">
                <a:ln>
                  <a:noFill/>
                </a:ln>
                <a:solidFill>
                  <a:srgbClr val="000000"/>
                </a:solidFill>
                <a:effectLst/>
                <a:latin typeface="Calibri" pitchFamily="34" charset="0"/>
                <a:cs typeface="Arial" pitchFamily="34" charset="0"/>
              </a:rPr>
              <a:t>7.912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8"/>
                                        </p:tgtEl>
                                        <p:attrNameLst>
                                          <p:attrName>style.visibility</p:attrName>
                                        </p:attrNameLst>
                                      </p:cBhvr>
                                      <p:to>
                                        <p:strVal val="visible"/>
                                      </p:to>
                                    </p:set>
                                    <p:animEffect transition="in" filter="fade">
                                      <p:cBhvr>
                                        <p:cTn id="7" dur="500"/>
                                        <p:tgtEl>
                                          <p:spTgt spid="10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06"/>
                                        </p:tgtEl>
                                        <p:attrNameLst>
                                          <p:attrName>style.visibility</p:attrName>
                                        </p:attrNameLst>
                                      </p:cBhvr>
                                      <p:to>
                                        <p:strVal val="visible"/>
                                      </p:to>
                                    </p:set>
                                    <p:animEffect transition="in" filter="fade">
                                      <p:cBhvr>
                                        <p:cTn id="10" dur="500"/>
                                        <p:tgtEl>
                                          <p:spTgt spid="11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81"/>
                                        </p:tgtEl>
                                        <p:attrNameLst>
                                          <p:attrName>style.visibility</p:attrName>
                                        </p:attrNameLst>
                                      </p:cBhvr>
                                      <p:to>
                                        <p:strVal val="visible"/>
                                      </p:to>
                                    </p:set>
                                    <p:animEffect transition="in" filter="fade">
                                      <p:cBhvr>
                                        <p:cTn id="15" dur="500"/>
                                        <p:tgtEl>
                                          <p:spTgt spid="108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09"/>
                                        </p:tgtEl>
                                        <p:attrNameLst>
                                          <p:attrName>style.visibility</p:attrName>
                                        </p:attrNameLst>
                                      </p:cBhvr>
                                      <p:to>
                                        <p:strVal val="visible"/>
                                      </p:to>
                                    </p:set>
                                    <p:animEffect transition="in" filter="fade">
                                      <p:cBhvr>
                                        <p:cTn id="18" dur="500"/>
                                        <p:tgtEl>
                                          <p:spTgt spid="110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84"/>
                                        </p:tgtEl>
                                        <p:attrNameLst>
                                          <p:attrName>style.visibility</p:attrName>
                                        </p:attrNameLst>
                                      </p:cBhvr>
                                      <p:to>
                                        <p:strVal val="visible"/>
                                      </p:to>
                                    </p:set>
                                    <p:animEffect transition="in" filter="fade">
                                      <p:cBhvr>
                                        <p:cTn id="23" dur="500"/>
                                        <p:tgtEl>
                                          <p:spTgt spid="108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12"/>
                                        </p:tgtEl>
                                        <p:attrNameLst>
                                          <p:attrName>style.visibility</p:attrName>
                                        </p:attrNameLst>
                                      </p:cBhvr>
                                      <p:to>
                                        <p:strVal val="visible"/>
                                      </p:to>
                                    </p:set>
                                    <p:animEffect transition="in" filter="fade">
                                      <p:cBhvr>
                                        <p:cTn id="26" dur="500"/>
                                        <p:tgtEl>
                                          <p:spTgt spid="11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87"/>
                                        </p:tgtEl>
                                        <p:attrNameLst>
                                          <p:attrName>style.visibility</p:attrName>
                                        </p:attrNameLst>
                                      </p:cBhvr>
                                      <p:to>
                                        <p:strVal val="visible"/>
                                      </p:to>
                                    </p:set>
                                    <p:animEffect transition="in" filter="fade">
                                      <p:cBhvr>
                                        <p:cTn id="31" dur="500"/>
                                        <p:tgtEl>
                                          <p:spTgt spid="108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15"/>
                                        </p:tgtEl>
                                        <p:attrNameLst>
                                          <p:attrName>style.visibility</p:attrName>
                                        </p:attrNameLst>
                                      </p:cBhvr>
                                      <p:to>
                                        <p:strVal val="visible"/>
                                      </p:to>
                                    </p:set>
                                    <p:animEffect transition="in" filter="fade">
                                      <p:cBhvr>
                                        <p:cTn id="34" dur="500"/>
                                        <p:tgtEl>
                                          <p:spTgt spid="11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76"/>
                                        </p:tgtEl>
                                        <p:attrNameLst>
                                          <p:attrName>style.visibility</p:attrName>
                                        </p:attrNameLst>
                                      </p:cBhvr>
                                      <p:to>
                                        <p:strVal val="visible"/>
                                      </p:to>
                                    </p:set>
                                    <p:animEffect transition="in" filter="fade">
                                      <p:cBhvr>
                                        <p:cTn id="39" dur="500"/>
                                        <p:tgtEl>
                                          <p:spTgt spid="107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79"/>
                                        </p:tgtEl>
                                        <p:attrNameLst>
                                          <p:attrName>style.visibility</p:attrName>
                                        </p:attrNameLst>
                                      </p:cBhvr>
                                      <p:to>
                                        <p:strVal val="visible"/>
                                      </p:to>
                                    </p:set>
                                    <p:animEffect transition="in" filter="fade">
                                      <p:cBhvr>
                                        <p:cTn id="42" dur="500"/>
                                        <p:tgtEl>
                                          <p:spTgt spid="107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82"/>
                                        </p:tgtEl>
                                        <p:attrNameLst>
                                          <p:attrName>style.visibility</p:attrName>
                                        </p:attrNameLst>
                                      </p:cBhvr>
                                      <p:to>
                                        <p:strVal val="visible"/>
                                      </p:to>
                                    </p:set>
                                    <p:animEffect transition="in" filter="fade">
                                      <p:cBhvr>
                                        <p:cTn id="45" dur="500"/>
                                        <p:tgtEl>
                                          <p:spTgt spid="108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85"/>
                                        </p:tgtEl>
                                        <p:attrNameLst>
                                          <p:attrName>style.visibility</p:attrName>
                                        </p:attrNameLst>
                                      </p:cBhvr>
                                      <p:to>
                                        <p:strVal val="visible"/>
                                      </p:to>
                                    </p:set>
                                    <p:animEffect transition="in" filter="fade">
                                      <p:cBhvr>
                                        <p:cTn id="48" dur="500"/>
                                        <p:tgtEl>
                                          <p:spTgt spid="108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88"/>
                                        </p:tgtEl>
                                        <p:attrNameLst>
                                          <p:attrName>style.visibility</p:attrName>
                                        </p:attrNameLst>
                                      </p:cBhvr>
                                      <p:to>
                                        <p:strVal val="visible"/>
                                      </p:to>
                                    </p:set>
                                    <p:animEffect transition="in" filter="fade">
                                      <p:cBhvr>
                                        <p:cTn id="51" dur="500"/>
                                        <p:tgtEl>
                                          <p:spTgt spid="108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90"/>
                                        </p:tgtEl>
                                        <p:attrNameLst>
                                          <p:attrName>style.visibility</p:attrName>
                                        </p:attrNameLst>
                                      </p:cBhvr>
                                      <p:to>
                                        <p:strVal val="visible"/>
                                      </p:to>
                                    </p:set>
                                    <p:animEffect transition="in" filter="fade">
                                      <p:cBhvr>
                                        <p:cTn id="54" dur="500"/>
                                        <p:tgtEl>
                                          <p:spTgt spid="109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91"/>
                                        </p:tgtEl>
                                        <p:attrNameLst>
                                          <p:attrName>style.visibility</p:attrName>
                                        </p:attrNameLst>
                                      </p:cBhvr>
                                      <p:to>
                                        <p:strVal val="visible"/>
                                      </p:to>
                                    </p:set>
                                    <p:animEffect transition="in" filter="fade">
                                      <p:cBhvr>
                                        <p:cTn id="57" dur="500"/>
                                        <p:tgtEl>
                                          <p:spTgt spid="109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01"/>
                                        </p:tgtEl>
                                        <p:attrNameLst>
                                          <p:attrName>style.visibility</p:attrName>
                                        </p:attrNameLst>
                                      </p:cBhvr>
                                      <p:to>
                                        <p:strVal val="visible"/>
                                      </p:to>
                                    </p:set>
                                    <p:animEffect transition="in" filter="fade">
                                      <p:cBhvr>
                                        <p:cTn id="60" dur="500"/>
                                        <p:tgtEl>
                                          <p:spTgt spid="110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102"/>
                                        </p:tgtEl>
                                        <p:attrNameLst>
                                          <p:attrName>style.visibility</p:attrName>
                                        </p:attrNameLst>
                                      </p:cBhvr>
                                      <p:to>
                                        <p:strVal val="visible"/>
                                      </p:to>
                                    </p:set>
                                    <p:animEffect transition="in" filter="fade">
                                      <p:cBhvr>
                                        <p:cTn id="63" dur="500"/>
                                        <p:tgtEl>
                                          <p:spTgt spid="110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07"/>
                                        </p:tgtEl>
                                        <p:attrNameLst>
                                          <p:attrName>style.visibility</p:attrName>
                                        </p:attrNameLst>
                                      </p:cBhvr>
                                      <p:to>
                                        <p:strVal val="visible"/>
                                      </p:to>
                                    </p:set>
                                    <p:animEffect transition="in" filter="fade">
                                      <p:cBhvr>
                                        <p:cTn id="66" dur="500"/>
                                        <p:tgtEl>
                                          <p:spTgt spid="110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110"/>
                                        </p:tgtEl>
                                        <p:attrNameLst>
                                          <p:attrName>style.visibility</p:attrName>
                                        </p:attrNameLst>
                                      </p:cBhvr>
                                      <p:to>
                                        <p:strVal val="visible"/>
                                      </p:to>
                                    </p:set>
                                    <p:animEffect transition="in" filter="fade">
                                      <p:cBhvr>
                                        <p:cTn id="69" dur="500"/>
                                        <p:tgtEl>
                                          <p:spTgt spid="111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13"/>
                                        </p:tgtEl>
                                        <p:attrNameLst>
                                          <p:attrName>style.visibility</p:attrName>
                                        </p:attrNameLst>
                                      </p:cBhvr>
                                      <p:to>
                                        <p:strVal val="visible"/>
                                      </p:to>
                                    </p:set>
                                    <p:animEffect transition="in" filter="fade">
                                      <p:cBhvr>
                                        <p:cTn id="72" dur="500"/>
                                        <p:tgtEl>
                                          <p:spTgt spid="111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16"/>
                                        </p:tgtEl>
                                        <p:attrNameLst>
                                          <p:attrName>style.visibility</p:attrName>
                                        </p:attrNameLst>
                                      </p:cBhvr>
                                      <p:to>
                                        <p:strVal val="visible"/>
                                      </p:to>
                                    </p:set>
                                    <p:animEffect transition="in" filter="fade">
                                      <p:cBhvr>
                                        <p:cTn id="75" dur="500"/>
                                        <p:tgtEl>
                                          <p:spTgt spid="111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077"/>
                                        </p:tgtEl>
                                        <p:attrNameLst>
                                          <p:attrName>style.visibility</p:attrName>
                                        </p:attrNameLst>
                                      </p:cBhvr>
                                      <p:to>
                                        <p:strVal val="visible"/>
                                      </p:to>
                                    </p:set>
                                    <p:animEffect transition="in" filter="fade">
                                      <p:cBhvr>
                                        <p:cTn id="80" dur="500"/>
                                        <p:tgtEl>
                                          <p:spTgt spid="107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080"/>
                                        </p:tgtEl>
                                        <p:attrNameLst>
                                          <p:attrName>style.visibility</p:attrName>
                                        </p:attrNameLst>
                                      </p:cBhvr>
                                      <p:to>
                                        <p:strVal val="visible"/>
                                      </p:to>
                                    </p:set>
                                    <p:animEffect transition="in" filter="fade">
                                      <p:cBhvr>
                                        <p:cTn id="83" dur="500"/>
                                        <p:tgtEl>
                                          <p:spTgt spid="108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83"/>
                                        </p:tgtEl>
                                        <p:attrNameLst>
                                          <p:attrName>style.visibility</p:attrName>
                                        </p:attrNameLst>
                                      </p:cBhvr>
                                      <p:to>
                                        <p:strVal val="visible"/>
                                      </p:to>
                                    </p:set>
                                    <p:animEffect transition="in" filter="fade">
                                      <p:cBhvr>
                                        <p:cTn id="86" dur="500"/>
                                        <p:tgtEl>
                                          <p:spTgt spid="108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086"/>
                                        </p:tgtEl>
                                        <p:attrNameLst>
                                          <p:attrName>style.visibility</p:attrName>
                                        </p:attrNameLst>
                                      </p:cBhvr>
                                      <p:to>
                                        <p:strVal val="visible"/>
                                      </p:to>
                                    </p:set>
                                    <p:animEffect transition="in" filter="fade">
                                      <p:cBhvr>
                                        <p:cTn id="89" dur="500"/>
                                        <p:tgtEl>
                                          <p:spTgt spid="108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089"/>
                                        </p:tgtEl>
                                        <p:attrNameLst>
                                          <p:attrName>style.visibility</p:attrName>
                                        </p:attrNameLst>
                                      </p:cBhvr>
                                      <p:to>
                                        <p:strVal val="visible"/>
                                      </p:to>
                                    </p:set>
                                    <p:animEffect transition="in" filter="fade">
                                      <p:cBhvr>
                                        <p:cTn id="92" dur="500"/>
                                        <p:tgtEl>
                                          <p:spTgt spid="1089"/>
                                        </p:tgtEl>
                                      </p:cBhvr>
                                    </p:animEffect>
                                  </p:childTnLst>
                                </p:cTn>
                              </p:par>
                              <p:par>
                                <p:cTn id="93" presetID="10" presetClass="entr" presetSubtype="0" fill="hold" grpId="1" nodeType="withEffect">
                                  <p:stCondLst>
                                    <p:cond delay="0"/>
                                  </p:stCondLst>
                                  <p:childTnLst>
                                    <p:set>
                                      <p:cBhvr>
                                        <p:cTn id="94" dur="1" fill="hold">
                                          <p:stCondLst>
                                            <p:cond delay="0"/>
                                          </p:stCondLst>
                                        </p:cTn>
                                        <p:tgtEl>
                                          <p:spTgt spid="1091"/>
                                        </p:tgtEl>
                                        <p:attrNameLst>
                                          <p:attrName>style.visibility</p:attrName>
                                        </p:attrNameLst>
                                      </p:cBhvr>
                                      <p:to>
                                        <p:strVal val="visible"/>
                                      </p:to>
                                    </p:set>
                                    <p:animEffect transition="in" filter="fade">
                                      <p:cBhvr>
                                        <p:cTn id="95" dur="500"/>
                                        <p:tgtEl>
                                          <p:spTgt spid="109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97"/>
                                        </p:tgtEl>
                                        <p:attrNameLst>
                                          <p:attrName>style.visibility</p:attrName>
                                        </p:attrNameLst>
                                      </p:cBhvr>
                                      <p:to>
                                        <p:strVal val="visible"/>
                                      </p:to>
                                    </p:set>
                                    <p:animEffect transition="in" filter="fade">
                                      <p:cBhvr>
                                        <p:cTn id="98" dur="500"/>
                                        <p:tgtEl>
                                          <p:spTgt spid="109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103"/>
                                        </p:tgtEl>
                                        <p:attrNameLst>
                                          <p:attrName>style.visibility</p:attrName>
                                        </p:attrNameLst>
                                      </p:cBhvr>
                                      <p:to>
                                        <p:strVal val="visible"/>
                                      </p:to>
                                    </p:set>
                                    <p:animEffect transition="in" filter="fade">
                                      <p:cBhvr>
                                        <p:cTn id="101" dur="500"/>
                                        <p:tgtEl>
                                          <p:spTgt spid="110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104"/>
                                        </p:tgtEl>
                                        <p:attrNameLst>
                                          <p:attrName>style.visibility</p:attrName>
                                        </p:attrNameLst>
                                      </p:cBhvr>
                                      <p:to>
                                        <p:strVal val="visible"/>
                                      </p:to>
                                    </p:set>
                                    <p:animEffect transition="in" filter="fade">
                                      <p:cBhvr>
                                        <p:cTn id="104" dur="500"/>
                                        <p:tgtEl>
                                          <p:spTgt spid="110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105"/>
                                        </p:tgtEl>
                                        <p:attrNameLst>
                                          <p:attrName>style.visibility</p:attrName>
                                        </p:attrNameLst>
                                      </p:cBhvr>
                                      <p:to>
                                        <p:strVal val="visible"/>
                                      </p:to>
                                    </p:set>
                                    <p:animEffect transition="in" filter="fade">
                                      <p:cBhvr>
                                        <p:cTn id="107" dur="500"/>
                                        <p:tgtEl>
                                          <p:spTgt spid="110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108"/>
                                        </p:tgtEl>
                                        <p:attrNameLst>
                                          <p:attrName>style.visibility</p:attrName>
                                        </p:attrNameLst>
                                      </p:cBhvr>
                                      <p:to>
                                        <p:strVal val="visible"/>
                                      </p:to>
                                    </p:set>
                                    <p:animEffect transition="in" filter="fade">
                                      <p:cBhvr>
                                        <p:cTn id="110" dur="500"/>
                                        <p:tgtEl>
                                          <p:spTgt spid="110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11"/>
                                        </p:tgtEl>
                                        <p:attrNameLst>
                                          <p:attrName>style.visibility</p:attrName>
                                        </p:attrNameLst>
                                      </p:cBhvr>
                                      <p:to>
                                        <p:strVal val="visible"/>
                                      </p:to>
                                    </p:set>
                                    <p:animEffect transition="in" filter="fade">
                                      <p:cBhvr>
                                        <p:cTn id="113" dur="500"/>
                                        <p:tgtEl>
                                          <p:spTgt spid="1111"/>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114"/>
                                        </p:tgtEl>
                                        <p:attrNameLst>
                                          <p:attrName>style.visibility</p:attrName>
                                        </p:attrNameLst>
                                      </p:cBhvr>
                                      <p:to>
                                        <p:strVal val="visible"/>
                                      </p:to>
                                    </p:set>
                                    <p:animEffect transition="in" filter="fade">
                                      <p:cBhvr>
                                        <p:cTn id="116" dur="500"/>
                                        <p:tgtEl>
                                          <p:spTgt spid="111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117"/>
                                        </p:tgtEl>
                                        <p:attrNameLst>
                                          <p:attrName>style.visibility</p:attrName>
                                        </p:attrNameLst>
                                      </p:cBhvr>
                                      <p:to>
                                        <p:strVal val="visible"/>
                                      </p:to>
                                    </p:set>
                                    <p:animEffect transition="in" filter="fade">
                                      <p:cBhvr>
                                        <p:cTn id="119" dur="500"/>
                                        <p:tgtEl>
                                          <p:spTgt spid="1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0" animBg="1"/>
      <p:bldP spid="1077" grpId="0" animBg="1"/>
      <p:bldP spid="1078" grpId="0" animBg="1"/>
      <p:bldP spid="1079" grpId="0" animBg="1"/>
      <p:bldP spid="1080" grpId="0" animBg="1"/>
      <p:bldP spid="1081" grpId="0" animBg="1"/>
      <p:bldP spid="1082" grpId="0" animBg="1"/>
      <p:bldP spid="1083" grpId="0" animBg="1"/>
      <p:bldP spid="1084" grpId="0" animBg="1"/>
      <p:bldP spid="1085" grpId="0" animBg="1"/>
      <p:bldP spid="1086" grpId="0" animBg="1"/>
      <p:bldP spid="1087" grpId="0" animBg="1"/>
      <p:bldP spid="1088" grpId="0" animBg="1"/>
      <p:bldP spid="1089" grpId="0" animBg="1"/>
      <p:bldP spid="1090" grpId="0" animBg="1"/>
      <p:bldP spid="1091" grpId="0" animBg="1"/>
      <p:bldP spid="1091" grpId="1" animBg="1"/>
      <p:bldP spid="1097" grpId="0" animBg="1"/>
      <p:bldP spid="1101" grpId="0"/>
      <p:bldP spid="1102" grpId="0"/>
      <p:bldP spid="1103" grpId="0"/>
      <p:bldP spid="1104" grpId="0"/>
      <p:bldP spid="1105" grpId="0"/>
      <p:bldP spid="1106" grpId="0"/>
      <p:bldP spid="1107" grpId="0"/>
      <p:bldP spid="1108" grpId="0"/>
      <p:bldP spid="1109" grpId="0"/>
      <p:bldP spid="1110" grpId="0"/>
      <p:bldP spid="1111" grpId="0"/>
      <p:bldP spid="1112" grpId="0"/>
      <p:bldP spid="1113" grpId="0"/>
      <p:bldP spid="1114" grpId="0"/>
      <p:bldP spid="1115" grpId="0"/>
      <p:bldP spid="1116" grpId="0"/>
      <p:bldP spid="11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73632D34-04EF-48A2-8115-8ECCB1F49248}" type="slidenum">
              <a:rPr lang="en-US" smtClean="0"/>
              <a:pPr algn="ctr"/>
              <a:t>41</a:t>
            </a:fld>
            <a:endParaRPr lang="en-US"/>
          </a:p>
        </p:txBody>
      </p:sp>
      <p:sp>
        <p:nvSpPr>
          <p:cNvPr id="6" name="TextBox 5"/>
          <p:cNvSpPr txBox="1"/>
          <p:nvPr/>
        </p:nvSpPr>
        <p:spPr>
          <a:xfrm>
            <a:off x="457200" y="1524000"/>
            <a:ext cx="3200400" cy="1015663"/>
          </a:xfrm>
          <a:prstGeom prst="rect">
            <a:avLst/>
          </a:prstGeom>
          <a:noFill/>
        </p:spPr>
        <p:txBody>
          <a:bodyPr wrap="square" rtlCol="0">
            <a:spAutoFit/>
          </a:bodyPr>
          <a:lstStyle/>
          <a:p>
            <a:pPr algn="ctr"/>
            <a:r>
              <a:rPr lang="en-US" sz="6000" dirty="0" smtClean="0"/>
              <a:t>Program</a:t>
            </a:r>
            <a:endParaRPr lang="en-US" sz="6000" dirty="0"/>
          </a:p>
        </p:txBody>
      </p:sp>
      <p:sp>
        <p:nvSpPr>
          <p:cNvPr id="7" name="TextBox 6"/>
          <p:cNvSpPr txBox="1"/>
          <p:nvPr/>
        </p:nvSpPr>
        <p:spPr>
          <a:xfrm>
            <a:off x="4495800" y="1600200"/>
            <a:ext cx="4648200" cy="1015663"/>
          </a:xfrm>
          <a:prstGeom prst="rect">
            <a:avLst/>
          </a:prstGeom>
          <a:noFill/>
        </p:spPr>
        <p:txBody>
          <a:bodyPr wrap="square" rtlCol="0">
            <a:spAutoFit/>
          </a:bodyPr>
          <a:lstStyle/>
          <a:p>
            <a:pPr algn="ctr"/>
            <a:r>
              <a:rPr lang="en-US" sz="6000" dirty="0" smtClean="0">
                <a:solidFill>
                  <a:srgbClr val="FF0000"/>
                </a:solidFill>
              </a:rPr>
              <a:t>Security</a:t>
            </a:r>
            <a:r>
              <a:rPr lang="en-US" sz="6000" dirty="0" smtClean="0">
                <a:solidFill>
                  <a:srgbClr val="00B050"/>
                </a:solidFill>
              </a:rPr>
              <a:t> Policy</a:t>
            </a:r>
            <a:endParaRPr lang="en-US" sz="6000" dirty="0">
              <a:solidFill>
                <a:srgbClr val="FF0000"/>
              </a:solidFill>
            </a:endParaRPr>
          </a:p>
        </p:txBody>
      </p:sp>
      <p:sp>
        <p:nvSpPr>
          <p:cNvPr id="8" name="TextBox 7"/>
          <p:cNvSpPr txBox="1"/>
          <p:nvPr/>
        </p:nvSpPr>
        <p:spPr>
          <a:xfrm>
            <a:off x="2057400" y="3429000"/>
            <a:ext cx="4724400" cy="1015663"/>
          </a:xfrm>
          <a:prstGeom prst="rect">
            <a:avLst/>
          </a:prstGeom>
          <a:noFill/>
        </p:spPr>
        <p:txBody>
          <a:bodyPr wrap="square" rtlCol="0">
            <a:spAutoFit/>
          </a:bodyPr>
          <a:lstStyle/>
          <a:p>
            <a:pPr algn="ctr"/>
            <a:r>
              <a:rPr lang="en-US" sz="6000" dirty="0" err="1" smtClean="0"/>
              <a:t>Instrumenter</a:t>
            </a:r>
            <a:endParaRPr lang="en-US" sz="6000" dirty="0"/>
          </a:p>
        </p:txBody>
      </p:sp>
      <p:sp>
        <p:nvSpPr>
          <p:cNvPr id="9" name="TextBox 8"/>
          <p:cNvSpPr txBox="1"/>
          <p:nvPr/>
        </p:nvSpPr>
        <p:spPr>
          <a:xfrm>
            <a:off x="1495753" y="5557837"/>
            <a:ext cx="5861538" cy="1015663"/>
          </a:xfrm>
          <a:prstGeom prst="rect">
            <a:avLst/>
          </a:prstGeom>
          <a:noFill/>
        </p:spPr>
        <p:txBody>
          <a:bodyPr wrap="square" rtlCol="0">
            <a:spAutoFit/>
          </a:bodyPr>
          <a:lstStyle/>
          <a:p>
            <a:pPr algn="ctr"/>
            <a:r>
              <a:rPr lang="en-US" sz="6000" dirty="0" smtClean="0">
                <a:solidFill>
                  <a:srgbClr val="FF0000"/>
                </a:solidFill>
              </a:rPr>
              <a:t>Secure </a:t>
            </a:r>
            <a:r>
              <a:rPr lang="en-US" sz="6000" dirty="0" smtClean="0">
                <a:solidFill>
                  <a:srgbClr val="00B050"/>
                </a:solidFill>
              </a:rPr>
              <a:t>Program</a:t>
            </a:r>
            <a:endParaRPr lang="en-US" sz="6000" dirty="0">
              <a:solidFill>
                <a:srgbClr val="00B050"/>
              </a:solidFill>
            </a:endParaRPr>
          </a:p>
        </p:txBody>
      </p:sp>
      <p:cxnSp>
        <p:nvCxnSpPr>
          <p:cNvPr id="13" name="Straight Arrow Connector 12"/>
          <p:cNvCxnSpPr>
            <a:stCxn id="6" idx="2"/>
            <a:endCxn id="8" idx="0"/>
          </p:cNvCxnSpPr>
          <p:nvPr/>
        </p:nvCxnSpPr>
        <p:spPr>
          <a:xfrm rot="16200000" flipH="1">
            <a:off x="2793832" y="1803231"/>
            <a:ext cx="889337" cy="2362200"/>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8" idx="0"/>
          </p:cNvCxnSpPr>
          <p:nvPr/>
        </p:nvCxnSpPr>
        <p:spPr>
          <a:xfrm rot="5400000">
            <a:off x="5213182" y="1822281"/>
            <a:ext cx="813137" cy="2400300"/>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9" idx="0"/>
          </p:cNvCxnSpPr>
          <p:nvPr/>
        </p:nvCxnSpPr>
        <p:spPr>
          <a:xfrm rot="16200000" flipH="1">
            <a:off x="3866474" y="4997789"/>
            <a:ext cx="1113174" cy="6922"/>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371600" y="0"/>
            <a:ext cx="6400800" cy="1200329"/>
          </a:xfrm>
          <a:prstGeom prst="rect">
            <a:avLst/>
          </a:prstGeom>
          <a:noFill/>
        </p:spPr>
        <p:txBody>
          <a:bodyPr wrap="square" rtlCol="0">
            <a:spAutoFit/>
          </a:bodyPr>
          <a:lstStyle/>
          <a:p>
            <a:pPr algn="ctr"/>
            <a:r>
              <a:rPr lang="en-US" sz="7200" dirty="0" smtClean="0"/>
              <a:t>Conclusion</a:t>
            </a:r>
            <a:endParaRPr lang="en-US" sz="7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67000"/>
            <a:ext cx="9144000" cy="1524000"/>
          </a:xfrm>
        </p:spPr>
        <p:txBody>
          <a:bodyPr>
            <a:noAutofit/>
          </a:bodyPr>
          <a:lstStyle/>
          <a:p>
            <a:pPr algn="ctr">
              <a:buNone/>
            </a:pPr>
            <a:r>
              <a:rPr lang="en-US" sz="7200" dirty="0" smtClean="0"/>
              <a:t>Thanks for listening!</a:t>
            </a:r>
            <a:endParaRPr lang="en-US" sz="72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73632D34-04EF-48A2-8115-8ECCB1F49248}" type="slidenum">
              <a:rPr lang="en-US" smtClean="0"/>
              <a:pPr algn="ctr"/>
              <a:t>43</a:t>
            </a:fld>
            <a:endParaRPr lang="en-US"/>
          </a:p>
        </p:txBody>
      </p:sp>
      <p:sp>
        <p:nvSpPr>
          <p:cNvPr id="6" name="TextBox 5"/>
          <p:cNvSpPr txBox="1"/>
          <p:nvPr/>
        </p:nvSpPr>
        <p:spPr>
          <a:xfrm>
            <a:off x="457200" y="1524000"/>
            <a:ext cx="3200400" cy="1015663"/>
          </a:xfrm>
          <a:prstGeom prst="rect">
            <a:avLst/>
          </a:prstGeom>
          <a:noFill/>
        </p:spPr>
        <p:txBody>
          <a:bodyPr wrap="square" rtlCol="0">
            <a:spAutoFit/>
          </a:bodyPr>
          <a:lstStyle/>
          <a:p>
            <a:pPr algn="ctr"/>
            <a:r>
              <a:rPr lang="en-US" sz="6000" dirty="0" smtClean="0"/>
              <a:t>Program</a:t>
            </a:r>
            <a:endParaRPr lang="en-US" sz="6000" dirty="0"/>
          </a:p>
        </p:txBody>
      </p:sp>
      <p:sp>
        <p:nvSpPr>
          <p:cNvPr id="7" name="TextBox 6"/>
          <p:cNvSpPr txBox="1"/>
          <p:nvPr/>
        </p:nvSpPr>
        <p:spPr>
          <a:xfrm>
            <a:off x="4495800" y="1600200"/>
            <a:ext cx="4648200" cy="1015663"/>
          </a:xfrm>
          <a:prstGeom prst="rect">
            <a:avLst/>
          </a:prstGeom>
          <a:noFill/>
        </p:spPr>
        <p:txBody>
          <a:bodyPr wrap="square" rtlCol="0">
            <a:spAutoFit/>
          </a:bodyPr>
          <a:lstStyle/>
          <a:p>
            <a:pPr algn="ctr"/>
            <a:r>
              <a:rPr lang="en-US" sz="6000" dirty="0" smtClean="0">
                <a:solidFill>
                  <a:srgbClr val="FF0000"/>
                </a:solidFill>
              </a:rPr>
              <a:t>Security</a:t>
            </a:r>
            <a:r>
              <a:rPr lang="en-US" sz="6000" dirty="0" smtClean="0">
                <a:solidFill>
                  <a:srgbClr val="00B050"/>
                </a:solidFill>
              </a:rPr>
              <a:t> Policy</a:t>
            </a:r>
            <a:endParaRPr lang="en-US" sz="6000" dirty="0">
              <a:solidFill>
                <a:srgbClr val="FF0000"/>
              </a:solidFill>
            </a:endParaRPr>
          </a:p>
        </p:txBody>
      </p:sp>
      <p:sp>
        <p:nvSpPr>
          <p:cNvPr id="8" name="TextBox 7"/>
          <p:cNvSpPr txBox="1"/>
          <p:nvPr/>
        </p:nvSpPr>
        <p:spPr>
          <a:xfrm>
            <a:off x="2057400" y="3429000"/>
            <a:ext cx="4724400" cy="1015663"/>
          </a:xfrm>
          <a:prstGeom prst="rect">
            <a:avLst/>
          </a:prstGeom>
          <a:noFill/>
        </p:spPr>
        <p:txBody>
          <a:bodyPr wrap="square" rtlCol="0">
            <a:spAutoFit/>
          </a:bodyPr>
          <a:lstStyle/>
          <a:p>
            <a:pPr algn="ctr"/>
            <a:r>
              <a:rPr lang="en-US" sz="6000" dirty="0" err="1" smtClean="0"/>
              <a:t>Instrumenter</a:t>
            </a:r>
            <a:endParaRPr lang="en-US" sz="6000" dirty="0"/>
          </a:p>
        </p:txBody>
      </p:sp>
      <p:sp>
        <p:nvSpPr>
          <p:cNvPr id="9" name="TextBox 8"/>
          <p:cNvSpPr txBox="1"/>
          <p:nvPr/>
        </p:nvSpPr>
        <p:spPr>
          <a:xfrm>
            <a:off x="1495753" y="5557837"/>
            <a:ext cx="5861538" cy="1015663"/>
          </a:xfrm>
          <a:prstGeom prst="rect">
            <a:avLst/>
          </a:prstGeom>
          <a:noFill/>
        </p:spPr>
        <p:txBody>
          <a:bodyPr wrap="square" rtlCol="0">
            <a:spAutoFit/>
          </a:bodyPr>
          <a:lstStyle/>
          <a:p>
            <a:pPr algn="ctr"/>
            <a:r>
              <a:rPr lang="en-US" sz="6000" dirty="0" smtClean="0">
                <a:solidFill>
                  <a:srgbClr val="FF0000"/>
                </a:solidFill>
              </a:rPr>
              <a:t>Secure </a:t>
            </a:r>
            <a:r>
              <a:rPr lang="en-US" sz="6000" dirty="0" smtClean="0">
                <a:solidFill>
                  <a:srgbClr val="00B050"/>
                </a:solidFill>
              </a:rPr>
              <a:t>Program</a:t>
            </a:r>
            <a:endParaRPr lang="en-US" sz="6000" dirty="0">
              <a:solidFill>
                <a:srgbClr val="00B050"/>
              </a:solidFill>
            </a:endParaRPr>
          </a:p>
        </p:txBody>
      </p:sp>
      <p:cxnSp>
        <p:nvCxnSpPr>
          <p:cNvPr id="13" name="Straight Arrow Connector 12"/>
          <p:cNvCxnSpPr>
            <a:stCxn id="6" idx="2"/>
            <a:endCxn id="8" idx="0"/>
          </p:cNvCxnSpPr>
          <p:nvPr/>
        </p:nvCxnSpPr>
        <p:spPr>
          <a:xfrm rot="16200000" flipH="1">
            <a:off x="2793832" y="1803231"/>
            <a:ext cx="889337" cy="2362200"/>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8" idx="0"/>
          </p:cNvCxnSpPr>
          <p:nvPr/>
        </p:nvCxnSpPr>
        <p:spPr>
          <a:xfrm rot="5400000">
            <a:off x="5213182" y="1822281"/>
            <a:ext cx="813137" cy="2400300"/>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9" idx="0"/>
          </p:cNvCxnSpPr>
          <p:nvPr/>
        </p:nvCxnSpPr>
        <p:spPr>
          <a:xfrm rot="16200000" flipH="1">
            <a:off x="3866474" y="4997789"/>
            <a:ext cx="1113174" cy="6922"/>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371600" y="0"/>
            <a:ext cx="6400800" cy="1200329"/>
          </a:xfrm>
          <a:prstGeom prst="rect">
            <a:avLst/>
          </a:prstGeom>
          <a:noFill/>
        </p:spPr>
        <p:txBody>
          <a:bodyPr wrap="square" rtlCol="0">
            <a:spAutoFit/>
          </a:bodyPr>
          <a:lstStyle/>
          <a:p>
            <a:pPr algn="ctr"/>
            <a:r>
              <a:rPr lang="en-US" sz="7200" dirty="0" smtClean="0"/>
              <a:t>Conclusion</a:t>
            </a:r>
            <a:endParaRPr lang="en-US" sz="72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828800"/>
          </a:xfrm>
        </p:spPr>
        <p:txBody>
          <a:bodyPr>
            <a:noAutofit/>
          </a:bodyPr>
          <a:lstStyle/>
          <a:p>
            <a:r>
              <a:rPr lang="en-US" sz="9600" dirty="0" smtClean="0"/>
              <a:t>Extra Slides</a:t>
            </a:r>
            <a:endParaRPr lang="en-US" sz="9600" dirty="0"/>
          </a:p>
        </p:txBody>
      </p:sp>
      <p:sp>
        <p:nvSpPr>
          <p:cNvPr id="3" name="Slide Number Placeholder 2"/>
          <p:cNvSpPr>
            <a:spLocks noGrp="1"/>
          </p:cNvSpPr>
          <p:nvPr>
            <p:ph type="sldNum" sz="quarter" idx="12"/>
          </p:nvPr>
        </p:nvSpPr>
        <p:spPr/>
        <p:txBody>
          <a:bodyPr/>
          <a:lstStyle/>
          <a:p>
            <a:fld id="{73632D34-04EF-48A2-8115-8ECCB1F49248}"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Expressivity vs. Automation</a:t>
            </a:r>
            <a:endParaRPr lang="en-US"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45</a:t>
            </a:fld>
            <a:endParaRPr lang="en-US"/>
          </a:p>
        </p:txBody>
      </p:sp>
      <p:cxnSp>
        <p:nvCxnSpPr>
          <p:cNvPr id="6" name="Straight Arrow Connector 5"/>
          <p:cNvCxnSpPr/>
          <p:nvPr/>
        </p:nvCxnSpPr>
        <p:spPr>
          <a:xfrm rot="5400000" flipH="1" flipV="1">
            <a:off x="-750091" y="3488534"/>
            <a:ext cx="4086226" cy="4762"/>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295400" y="5486400"/>
            <a:ext cx="6781800" cy="1588"/>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00400" y="5562600"/>
            <a:ext cx="2667000" cy="707886"/>
          </a:xfrm>
          <a:prstGeom prst="rect">
            <a:avLst/>
          </a:prstGeom>
          <a:noFill/>
        </p:spPr>
        <p:txBody>
          <a:bodyPr wrap="square" rtlCol="0">
            <a:spAutoFit/>
          </a:bodyPr>
          <a:lstStyle/>
          <a:p>
            <a:r>
              <a:rPr lang="en-US" sz="4000" dirty="0" smtClean="0"/>
              <a:t>Expressive</a:t>
            </a:r>
            <a:endParaRPr lang="en-US" sz="4000" dirty="0"/>
          </a:p>
        </p:txBody>
      </p:sp>
      <p:sp>
        <p:nvSpPr>
          <p:cNvPr id="17" name="TextBox 16"/>
          <p:cNvSpPr txBox="1"/>
          <p:nvPr/>
        </p:nvSpPr>
        <p:spPr>
          <a:xfrm rot="16200000">
            <a:off x="-750957" y="3189357"/>
            <a:ext cx="2667000" cy="707886"/>
          </a:xfrm>
          <a:prstGeom prst="rect">
            <a:avLst/>
          </a:prstGeom>
          <a:noFill/>
        </p:spPr>
        <p:txBody>
          <a:bodyPr wrap="square" rtlCol="0">
            <a:spAutoFit/>
          </a:bodyPr>
          <a:lstStyle/>
          <a:p>
            <a:r>
              <a:rPr lang="en-US" sz="4000" dirty="0" smtClean="0"/>
              <a:t>Automatic</a:t>
            </a:r>
            <a:endParaRPr lang="en-US" sz="4000" dirty="0"/>
          </a:p>
        </p:txBody>
      </p:sp>
      <p:sp>
        <p:nvSpPr>
          <p:cNvPr id="18" name="TextBox 17"/>
          <p:cNvSpPr txBox="1"/>
          <p:nvPr/>
        </p:nvSpPr>
        <p:spPr>
          <a:xfrm>
            <a:off x="1752600" y="1905000"/>
            <a:ext cx="2057400" cy="646331"/>
          </a:xfrm>
          <a:prstGeom prst="rect">
            <a:avLst/>
          </a:prstGeom>
          <a:noFill/>
        </p:spPr>
        <p:txBody>
          <a:bodyPr wrap="square" rtlCol="0">
            <a:spAutoFit/>
          </a:bodyPr>
          <a:lstStyle/>
          <a:p>
            <a:r>
              <a:rPr lang="en-US" sz="3600" dirty="0" smtClean="0"/>
              <a:t>t</a:t>
            </a:r>
            <a:r>
              <a:rPr lang="en-US" sz="3600" dirty="0" smtClean="0"/>
              <a:t>his work</a:t>
            </a:r>
            <a:endParaRPr lang="en-US" sz="3600" dirty="0"/>
          </a:p>
        </p:txBody>
      </p:sp>
      <p:sp>
        <p:nvSpPr>
          <p:cNvPr id="19" name="TextBox 18"/>
          <p:cNvSpPr txBox="1"/>
          <p:nvPr/>
        </p:nvSpPr>
        <p:spPr>
          <a:xfrm>
            <a:off x="6324600" y="4038600"/>
            <a:ext cx="1066800" cy="646331"/>
          </a:xfrm>
          <a:prstGeom prst="rect">
            <a:avLst/>
          </a:prstGeom>
          <a:noFill/>
        </p:spPr>
        <p:txBody>
          <a:bodyPr wrap="square" rtlCol="0">
            <a:spAutoFit/>
          </a:bodyPr>
          <a:lstStyle/>
          <a:p>
            <a:r>
              <a:rPr lang="en-US" sz="3600" dirty="0" smtClean="0"/>
              <a:t>Fine</a:t>
            </a:r>
            <a:endParaRPr lang="en-US" sz="3600" dirty="0"/>
          </a:p>
        </p:txBody>
      </p:sp>
      <p:sp>
        <p:nvSpPr>
          <p:cNvPr id="20" name="TextBox 19"/>
          <p:cNvSpPr txBox="1"/>
          <p:nvPr/>
        </p:nvSpPr>
        <p:spPr>
          <a:xfrm>
            <a:off x="5257800" y="4419600"/>
            <a:ext cx="1066800" cy="646331"/>
          </a:xfrm>
          <a:prstGeom prst="rect">
            <a:avLst/>
          </a:prstGeom>
          <a:noFill/>
        </p:spPr>
        <p:txBody>
          <a:bodyPr wrap="square" rtlCol="0">
            <a:spAutoFit/>
          </a:bodyPr>
          <a:lstStyle/>
          <a:p>
            <a:r>
              <a:rPr lang="en-US" sz="3600" dirty="0" smtClean="0"/>
              <a:t>Aura</a:t>
            </a:r>
            <a:endParaRPr lang="en-US" sz="3600" dirty="0"/>
          </a:p>
        </p:txBody>
      </p:sp>
      <p:sp>
        <p:nvSpPr>
          <p:cNvPr id="21" name="TextBox 20"/>
          <p:cNvSpPr txBox="1"/>
          <p:nvPr/>
        </p:nvSpPr>
        <p:spPr>
          <a:xfrm>
            <a:off x="6324600" y="4724400"/>
            <a:ext cx="1295400" cy="646331"/>
          </a:xfrm>
          <a:prstGeom prst="rect">
            <a:avLst/>
          </a:prstGeom>
          <a:noFill/>
        </p:spPr>
        <p:txBody>
          <a:bodyPr wrap="square" rtlCol="0">
            <a:spAutoFit/>
          </a:bodyPr>
          <a:lstStyle/>
          <a:p>
            <a:r>
              <a:rPr lang="en-US" sz="3600" dirty="0" smtClean="0"/>
              <a:t>Fable</a:t>
            </a:r>
            <a:endParaRPr lang="en-US" sz="3600" dirty="0"/>
          </a:p>
        </p:txBody>
      </p:sp>
      <p:sp>
        <p:nvSpPr>
          <p:cNvPr id="22" name="TextBox 21"/>
          <p:cNvSpPr txBox="1"/>
          <p:nvPr/>
        </p:nvSpPr>
        <p:spPr>
          <a:xfrm>
            <a:off x="4038600" y="3124200"/>
            <a:ext cx="1371600" cy="646331"/>
          </a:xfrm>
          <a:prstGeom prst="rect">
            <a:avLst/>
          </a:prstGeom>
          <a:noFill/>
        </p:spPr>
        <p:txBody>
          <a:bodyPr wrap="square" rtlCol="0">
            <a:spAutoFit/>
          </a:bodyPr>
          <a:lstStyle/>
          <a:p>
            <a:r>
              <a:rPr lang="en-US" sz="3600" dirty="0" err="1" smtClean="0"/>
              <a:t>HiStar</a:t>
            </a:r>
            <a:endParaRPr lang="en-US" sz="36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piderman-comic.jpg"/>
          <p:cNvPicPr>
            <a:picLocks noChangeAspect="1"/>
          </p:cNvPicPr>
          <p:nvPr/>
        </p:nvPicPr>
        <p:blipFill>
          <a:blip r:embed="rId2" cstate="print"/>
          <a:stretch>
            <a:fillRect/>
          </a:stretch>
        </p:blipFill>
        <p:spPr>
          <a:xfrm>
            <a:off x="2209800" y="0"/>
            <a:ext cx="4769124" cy="6858000"/>
          </a:xfrm>
          <a:prstGeom prst="rect">
            <a:avLst/>
          </a:prstGeom>
        </p:spPr>
      </p:pic>
      <p:sp>
        <p:nvSpPr>
          <p:cNvPr id="3" name="Slide Number Placeholder 2"/>
          <p:cNvSpPr>
            <a:spLocks noGrp="1"/>
          </p:cNvSpPr>
          <p:nvPr>
            <p:ph type="sldNum" sz="quarter" idx="12"/>
          </p:nvPr>
        </p:nvSpPr>
        <p:spPr/>
        <p:txBody>
          <a:bodyPr/>
          <a:lstStyle/>
          <a:p>
            <a:fld id="{73632D34-04EF-48A2-8115-8ECCB1F49248}"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for DIFC Programmers</a:t>
            </a:r>
            <a:endParaRPr lang="en-US" dirty="0"/>
          </a:p>
        </p:txBody>
      </p:sp>
      <p:sp>
        <p:nvSpPr>
          <p:cNvPr id="3" name="Content Placeholder 2"/>
          <p:cNvSpPr>
            <a:spLocks noGrp="1"/>
          </p:cNvSpPr>
          <p:nvPr>
            <p:ph idx="1"/>
          </p:nvPr>
        </p:nvSpPr>
        <p:spPr>
          <a:xfrm>
            <a:off x="304800" y="2209800"/>
            <a:ext cx="8610600" cy="2819400"/>
          </a:xfrm>
        </p:spPr>
        <p:txBody>
          <a:bodyPr>
            <a:normAutofit/>
          </a:bodyPr>
          <a:lstStyle/>
          <a:p>
            <a:r>
              <a:rPr lang="en-US" sz="4000" dirty="0" smtClean="0"/>
              <a:t>Semantic gap from policy to DIFC code</a:t>
            </a:r>
          </a:p>
          <a:p>
            <a:pPr>
              <a:buNone/>
            </a:pPr>
            <a:endParaRPr lang="en-US" sz="4000" i="1" dirty="0" smtClean="0"/>
          </a:p>
          <a:p>
            <a:r>
              <a:rPr lang="en-US" sz="4000" dirty="0" err="1" smtClean="0"/>
              <a:t>Instrumenting</a:t>
            </a:r>
            <a:r>
              <a:rPr lang="en-US" sz="4000" dirty="0" smtClean="0"/>
              <a:t> legacy code</a:t>
            </a: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47</a:t>
            </a:fld>
            <a:endParaRPr lang="en-US"/>
          </a:p>
        </p:txBody>
      </p:sp>
      <p:pic>
        <p:nvPicPr>
          <p:cNvPr id="5" name="Picture 4" descr="apache-http-server-logo1.jpg"/>
          <p:cNvPicPr>
            <a:picLocks noChangeAspect="1"/>
          </p:cNvPicPr>
          <p:nvPr/>
        </p:nvPicPr>
        <p:blipFill>
          <a:blip r:embed="rId3" cstate="print"/>
          <a:stretch>
            <a:fillRect/>
          </a:stretch>
        </p:blipFill>
        <p:spPr>
          <a:xfrm>
            <a:off x="533400" y="4572000"/>
            <a:ext cx="2540000" cy="1905000"/>
          </a:xfrm>
          <a:prstGeom prst="rect">
            <a:avLst/>
          </a:prstGeom>
        </p:spPr>
      </p:pic>
      <p:pic>
        <p:nvPicPr>
          <p:cNvPr id="6" name="Picture 5" descr="clam.png"/>
          <p:cNvPicPr>
            <a:picLocks noChangeAspect="1"/>
          </p:cNvPicPr>
          <p:nvPr/>
        </p:nvPicPr>
        <p:blipFill>
          <a:blip r:embed="rId4" cstate="print"/>
          <a:stretch>
            <a:fillRect/>
          </a:stretch>
        </p:blipFill>
        <p:spPr>
          <a:xfrm>
            <a:off x="3657600" y="4495800"/>
            <a:ext cx="1981199" cy="1981199"/>
          </a:xfrm>
          <a:prstGeom prst="rect">
            <a:avLst/>
          </a:prstGeom>
        </p:spPr>
      </p:pic>
      <p:pic>
        <p:nvPicPr>
          <p:cNvPr id="7" name="Picture 6" descr="openvpn_logo.png"/>
          <p:cNvPicPr>
            <a:picLocks noChangeAspect="1"/>
          </p:cNvPicPr>
          <p:nvPr/>
        </p:nvPicPr>
        <p:blipFill>
          <a:blip r:embed="rId5" cstate="print"/>
          <a:stretch>
            <a:fillRect/>
          </a:stretch>
        </p:blipFill>
        <p:spPr>
          <a:xfrm>
            <a:off x="6019800" y="5181600"/>
            <a:ext cx="2752725" cy="638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Access Control</a:t>
            </a:r>
            <a:endParaRPr lang="en-US" dirty="0"/>
          </a:p>
        </p:txBody>
      </p:sp>
      <p:sp>
        <p:nvSpPr>
          <p:cNvPr id="4" name="Oval 3"/>
          <p:cNvSpPr/>
          <p:nvPr/>
        </p:nvSpPr>
        <p:spPr>
          <a:xfrm>
            <a:off x="533400" y="1981200"/>
            <a:ext cx="1371600" cy="1143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P1</a:t>
            </a:r>
            <a:endParaRPr lang="en-US" sz="4000" dirty="0">
              <a:solidFill>
                <a:schemeClr val="tx1"/>
              </a:solidFill>
            </a:endParaRPr>
          </a:p>
        </p:txBody>
      </p:sp>
      <p:sp>
        <p:nvSpPr>
          <p:cNvPr id="5" name="Oval 4"/>
          <p:cNvSpPr/>
          <p:nvPr/>
        </p:nvSpPr>
        <p:spPr>
          <a:xfrm>
            <a:off x="457200" y="4800600"/>
            <a:ext cx="1447800" cy="1143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P2</a:t>
            </a:r>
            <a:endParaRPr lang="en-US" sz="4000" dirty="0">
              <a:solidFill>
                <a:schemeClr val="tx1"/>
              </a:solidFill>
            </a:endParaRPr>
          </a:p>
        </p:txBody>
      </p:sp>
      <p:grpSp>
        <p:nvGrpSpPr>
          <p:cNvPr id="19" name="Group 18"/>
          <p:cNvGrpSpPr/>
          <p:nvPr/>
        </p:nvGrpSpPr>
        <p:grpSpPr>
          <a:xfrm>
            <a:off x="3124200" y="3124200"/>
            <a:ext cx="2895600" cy="1981200"/>
            <a:chOff x="3276600" y="1447800"/>
            <a:chExt cx="2895600" cy="1981200"/>
          </a:xfrm>
        </p:grpSpPr>
        <p:sp>
          <p:nvSpPr>
            <p:cNvPr id="7" name="Rectangle 6"/>
            <p:cNvSpPr/>
            <p:nvPr/>
          </p:nvSpPr>
          <p:spPr>
            <a:xfrm>
              <a:off x="3276600" y="1447800"/>
              <a:ext cx="2895600" cy="1981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solidFill>
                    <a:schemeClr val="tx1"/>
                  </a:solidFill>
                </a:rPr>
                <a:t>OS</a:t>
              </a:r>
              <a:endParaRPr lang="en-US" sz="4000" b="1" dirty="0">
                <a:solidFill>
                  <a:schemeClr val="tx1"/>
                </a:solidFill>
              </a:endParaRPr>
            </a:p>
          </p:txBody>
        </p:sp>
        <p:sp>
          <p:nvSpPr>
            <p:cNvPr id="8" name="TextBox 7"/>
            <p:cNvSpPr txBox="1"/>
            <p:nvPr/>
          </p:nvSpPr>
          <p:spPr>
            <a:xfrm>
              <a:off x="3810000" y="1524000"/>
              <a:ext cx="2133600" cy="1754326"/>
            </a:xfrm>
            <a:prstGeom prst="rect">
              <a:avLst/>
            </a:prstGeom>
            <a:noFill/>
          </p:spPr>
          <p:txBody>
            <a:bodyPr wrap="square" rtlCol="0">
              <a:spAutoFit/>
            </a:bodyPr>
            <a:lstStyle/>
            <a:p>
              <a:pPr algn="ctr"/>
              <a:r>
                <a:rPr lang="en-US" sz="3600" dirty="0" smtClean="0"/>
                <a:t>Policy</a:t>
              </a:r>
            </a:p>
            <a:p>
              <a:pPr algn="ctr"/>
              <a:r>
                <a:rPr lang="en-US" sz="3600" dirty="0" smtClean="0">
                  <a:solidFill>
                    <a:srgbClr val="FF0000"/>
                  </a:solidFill>
                </a:rPr>
                <a:t> </a:t>
              </a:r>
              <a:r>
                <a:rPr lang="en-US" sz="3600" dirty="0" smtClean="0">
                  <a:solidFill>
                    <a:srgbClr val="FF0000"/>
                  </a:solidFill>
                  <a:latin typeface="cmsy10"/>
                </a:rPr>
                <a:t>:</a:t>
              </a:r>
              <a:r>
                <a:rPr lang="en-US" sz="3600" dirty="0" smtClean="0">
                  <a:solidFill>
                    <a:srgbClr val="FF0000"/>
                  </a:solidFill>
                </a:rPr>
                <a:t> P1 </a:t>
              </a:r>
              <a:r>
                <a:rPr lang="en-US" sz="3600" dirty="0" smtClean="0">
                  <a:solidFill>
                    <a:srgbClr val="FF0000"/>
                  </a:solidFill>
                  <a:latin typeface="cmsy10"/>
                </a:rPr>
                <a:t>!</a:t>
              </a:r>
              <a:r>
                <a:rPr lang="en-US" sz="3600" dirty="0" smtClean="0">
                  <a:solidFill>
                    <a:srgbClr val="FF0000"/>
                  </a:solidFill>
                </a:rPr>
                <a:t> </a:t>
              </a:r>
              <a:r>
                <a:rPr lang="en-US" sz="3600" dirty="0" smtClean="0">
                  <a:solidFill>
                    <a:srgbClr val="FF0000"/>
                  </a:solidFill>
                </a:rPr>
                <a:t>N</a:t>
              </a:r>
            </a:p>
            <a:p>
              <a:pPr algn="ctr"/>
              <a:r>
                <a:rPr lang="en-US" sz="3600" dirty="0" smtClean="0">
                  <a:solidFill>
                    <a:srgbClr val="00B050"/>
                  </a:solidFill>
                </a:rPr>
                <a:t>     P2 </a:t>
              </a:r>
              <a:r>
                <a:rPr lang="en-US" sz="3600" dirty="0" smtClean="0">
                  <a:solidFill>
                    <a:srgbClr val="00B050"/>
                  </a:solidFill>
                  <a:latin typeface="cmsy10"/>
                </a:rPr>
                <a:t>!</a:t>
              </a:r>
              <a:r>
                <a:rPr lang="en-US" sz="3600" dirty="0" smtClean="0">
                  <a:solidFill>
                    <a:srgbClr val="00B050"/>
                  </a:solidFill>
                </a:rPr>
                <a:t> </a:t>
              </a:r>
              <a:r>
                <a:rPr lang="en-US" sz="3600" dirty="0" smtClean="0">
                  <a:solidFill>
                    <a:srgbClr val="00B050"/>
                  </a:solidFill>
                </a:rPr>
                <a:t>N</a:t>
              </a:r>
              <a:endParaRPr lang="en-US" sz="3600" dirty="0">
                <a:solidFill>
                  <a:srgbClr val="00B050"/>
                </a:solidFill>
              </a:endParaRPr>
            </a:p>
          </p:txBody>
        </p:sp>
      </p:grpSp>
      <p:cxnSp>
        <p:nvCxnSpPr>
          <p:cNvPr id="10" name="Straight Arrow Connector 9"/>
          <p:cNvCxnSpPr>
            <a:stCxn id="4" idx="5"/>
            <a:endCxn id="7" idx="1"/>
          </p:cNvCxnSpPr>
          <p:nvPr/>
        </p:nvCxnSpPr>
        <p:spPr>
          <a:xfrm rot="16200000" flipH="1">
            <a:off x="1835173" y="2825773"/>
            <a:ext cx="1157988" cy="1420066"/>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7"/>
            <a:endCxn id="7" idx="1"/>
          </p:cNvCxnSpPr>
          <p:nvPr/>
        </p:nvCxnSpPr>
        <p:spPr>
          <a:xfrm rot="5400000" flipH="1" flipV="1">
            <a:off x="1981993" y="3825781"/>
            <a:ext cx="853188" cy="1431226"/>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17" idx="1"/>
          </p:cNvCxnSpPr>
          <p:nvPr/>
        </p:nvCxnSpPr>
        <p:spPr>
          <a:xfrm>
            <a:off x="6019800" y="4114800"/>
            <a:ext cx="838200" cy="1588"/>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858000" y="3657600"/>
            <a:ext cx="2057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Network</a:t>
            </a:r>
            <a:endParaRPr lang="en-US" sz="4000" dirty="0">
              <a:solidFill>
                <a:schemeClr val="tx1"/>
              </a:solidFill>
            </a:endParaRPr>
          </a:p>
        </p:txBody>
      </p:sp>
      <p:sp>
        <p:nvSpPr>
          <p:cNvPr id="12" name="Slide Number Placeholder 11"/>
          <p:cNvSpPr>
            <a:spLocks noGrp="1"/>
          </p:cNvSpPr>
          <p:nvPr>
            <p:ph type="sldNum" sz="quarter" idx="12"/>
          </p:nvPr>
        </p:nvSpPr>
        <p:spPr/>
        <p:txBody>
          <a:bodyPr/>
          <a:lstStyle/>
          <a:p>
            <a:fld id="{73632D34-04EF-48A2-8115-8ECCB1F49248}"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p:cBhvr>
                                        <p:cTn id="11" dur="500" fill="hold"/>
                                        <p:tgtEl>
                                          <p:spTgt spid="10"/>
                                        </p:tgtEl>
                                        <p:attrNameLst>
                                          <p:attrName>stroke.color</p:attrName>
                                        </p:attrNameLst>
                                      </p:cBhvr>
                                      <p:to>
                                        <a:srgbClr val="FF0000"/>
                                      </p:to>
                                    </p:animClr>
                                    <p:set>
                                      <p:cBhvr>
                                        <p:cTn id="12" dur="500" fill="hold"/>
                                        <p:tgtEl>
                                          <p:spTgt spid="10"/>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7" presetClass="emph" presetSubtype="2" fill="hold" nodeType="withEffect">
                                  <p:stCondLst>
                                    <p:cond delay="0"/>
                                  </p:stCondLst>
                                  <p:childTnLst>
                                    <p:animClr clrSpc="rgb">
                                      <p:cBhvr>
                                        <p:cTn id="29" dur="500" fill="hold"/>
                                        <p:tgtEl>
                                          <p:spTgt spid="13"/>
                                        </p:tgtEl>
                                        <p:attrNameLst>
                                          <p:attrName>stroke.color</p:attrName>
                                        </p:attrNameLst>
                                      </p:cBhvr>
                                      <p:to>
                                        <a:srgbClr val="009900"/>
                                      </p:to>
                                    </p:animClr>
                                    <p:set>
                                      <p:cBhvr>
                                        <p:cTn id="30" dur="500" fill="hold"/>
                                        <p:tgtEl>
                                          <p:spTgt spid="1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a:spLocks noGrp="1"/>
          </p:cNvSpPr>
          <p:nvPr>
            <p:ph idx="1"/>
          </p:nvPr>
        </p:nvSpPr>
        <p:spPr>
          <a:xfrm>
            <a:off x="457200" y="1905000"/>
            <a:ext cx="8229600" cy="3048000"/>
          </a:xfrm>
        </p:spPr>
        <p:txBody>
          <a:bodyPr>
            <a:noAutofit/>
          </a:bodyPr>
          <a:lstStyle/>
          <a:p>
            <a:pPr>
              <a:buNone/>
            </a:pPr>
            <a:r>
              <a:rPr lang="en-US" sz="4000" dirty="0" smtClean="0"/>
              <a:t>Instrument DIFC code that is</a:t>
            </a:r>
            <a:endParaRPr lang="en-US" sz="4000" dirty="0" smtClean="0">
              <a:solidFill>
                <a:srgbClr val="FF0000"/>
              </a:solidFill>
            </a:endParaRPr>
          </a:p>
          <a:p>
            <a:pPr marL="514350" indent="-514350">
              <a:buFont typeface="+mj-lt"/>
              <a:buAutoNum type="arabicPeriod"/>
            </a:pPr>
            <a:r>
              <a:rPr lang="en-US" sz="4000" dirty="0" smtClean="0">
                <a:solidFill>
                  <a:srgbClr val="0070C0"/>
                </a:solidFill>
              </a:rPr>
              <a:t>Legal</a:t>
            </a:r>
          </a:p>
          <a:p>
            <a:pPr marL="514350" indent="-514350">
              <a:buFont typeface="+mj-lt"/>
              <a:buAutoNum type="arabicPeriod"/>
            </a:pPr>
            <a:r>
              <a:rPr lang="en-US" sz="4000" dirty="0" smtClean="0">
                <a:solidFill>
                  <a:srgbClr val="FF0000"/>
                </a:solidFill>
              </a:rPr>
              <a:t>Secure</a:t>
            </a:r>
          </a:p>
          <a:p>
            <a:pPr marL="514350" indent="-514350">
              <a:buFont typeface="+mj-lt"/>
              <a:buAutoNum type="arabicPeriod"/>
            </a:pPr>
            <a:r>
              <a:rPr lang="en-US" sz="4000" dirty="0" smtClean="0">
                <a:solidFill>
                  <a:srgbClr val="00B050"/>
                </a:solidFill>
              </a:rPr>
              <a:t>Functional</a:t>
            </a:r>
            <a:endParaRPr lang="en-US" sz="4000" dirty="0" smtClean="0">
              <a:solidFill>
                <a:srgbClr val="0070C0"/>
              </a:solidFill>
            </a:endParaRPr>
          </a:p>
        </p:txBody>
      </p:sp>
      <p:sp>
        <p:nvSpPr>
          <p:cNvPr id="8" name="Oval 7"/>
          <p:cNvSpPr/>
          <p:nvPr/>
        </p:nvSpPr>
        <p:spPr>
          <a:xfrm>
            <a:off x="3352800" y="5029200"/>
            <a:ext cx="2819400" cy="1371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err="1" smtClean="0">
                <a:solidFill>
                  <a:schemeClr val="tx1"/>
                </a:solidFill>
              </a:rPr>
              <a:t>Spawner</a:t>
            </a:r>
            <a:endParaRPr lang="en-US" sz="4000" dirty="0">
              <a:solidFill>
                <a:schemeClr val="tx1"/>
              </a:solidFill>
            </a:endParaRPr>
          </a:p>
        </p:txBody>
      </p:sp>
      <p:cxnSp>
        <p:nvCxnSpPr>
          <p:cNvPr id="12" name="Straight Arrow Connector 11"/>
          <p:cNvCxnSpPr>
            <a:stCxn id="139" idx="2"/>
            <a:endCxn id="8" idx="1"/>
          </p:cNvCxnSpPr>
          <p:nvPr/>
        </p:nvCxnSpPr>
        <p:spPr>
          <a:xfrm rot="16200000" flipH="1">
            <a:off x="2372963" y="3837337"/>
            <a:ext cx="962866" cy="1822592"/>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324600" y="3200400"/>
            <a:ext cx="2514600" cy="1143000"/>
          </a:xfrm>
          <a:prstGeom prst="ellipse">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Worker</a:t>
            </a:r>
            <a:endParaRPr lang="en-US" sz="4000" dirty="0">
              <a:solidFill>
                <a:schemeClr val="tx1"/>
              </a:solidFill>
            </a:endParaRPr>
          </a:p>
        </p:txBody>
      </p:sp>
      <p:sp>
        <p:nvSpPr>
          <p:cNvPr id="27" name="TextBox 26"/>
          <p:cNvSpPr txBox="1"/>
          <p:nvPr/>
        </p:nvSpPr>
        <p:spPr>
          <a:xfrm>
            <a:off x="6705600" y="1905000"/>
            <a:ext cx="1066800" cy="1323439"/>
          </a:xfrm>
          <a:prstGeom prst="rect">
            <a:avLst/>
          </a:prstGeom>
          <a:noFill/>
        </p:spPr>
        <p:txBody>
          <a:bodyPr wrap="square" rtlCol="0">
            <a:spAutoFit/>
          </a:bodyPr>
          <a:lstStyle/>
          <a:p>
            <a:pPr algn="ctr"/>
            <a:r>
              <a:rPr lang="en-US" sz="4000" dirty="0" smtClean="0">
                <a:solidFill>
                  <a:srgbClr val="0070C0"/>
                </a:solidFill>
              </a:rPr>
              <a:t>Lab</a:t>
            </a:r>
          </a:p>
          <a:p>
            <a:pPr algn="ctr"/>
            <a:r>
              <a:rPr lang="en-US" sz="4000" dirty="0" smtClean="0">
                <a:solidFill>
                  <a:srgbClr val="0070C0"/>
                </a:solidFill>
              </a:rPr>
              <a:t>{ a }</a:t>
            </a:r>
            <a:endParaRPr lang="en-US" sz="4000" dirty="0">
              <a:solidFill>
                <a:srgbClr val="0070C0"/>
              </a:solidFill>
            </a:endParaRPr>
          </a:p>
        </p:txBody>
      </p:sp>
      <p:sp>
        <p:nvSpPr>
          <p:cNvPr id="29" name="TextBox 28"/>
          <p:cNvSpPr txBox="1"/>
          <p:nvPr/>
        </p:nvSpPr>
        <p:spPr>
          <a:xfrm>
            <a:off x="7467600" y="1905000"/>
            <a:ext cx="990600" cy="1323439"/>
          </a:xfrm>
          <a:prstGeom prst="rect">
            <a:avLst/>
          </a:prstGeom>
          <a:noFill/>
        </p:spPr>
        <p:txBody>
          <a:bodyPr wrap="square" rtlCol="0">
            <a:spAutoFit/>
          </a:bodyPr>
          <a:lstStyle/>
          <a:p>
            <a:pPr algn="ctr"/>
            <a:r>
              <a:rPr lang="en-US" sz="4000" dirty="0" smtClean="0">
                <a:solidFill>
                  <a:srgbClr val="0070C0"/>
                </a:solidFill>
              </a:rPr>
              <a:t>-</a:t>
            </a:r>
          </a:p>
          <a:p>
            <a:pPr algn="ctr"/>
            <a:r>
              <a:rPr lang="en-US" sz="4000" dirty="0" smtClean="0">
                <a:solidFill>
                  <a:srgbClr val="0070C0"/>
                </a:solidFill>
              </a:rPr>
              <a:t>{ }</a:t>
            </a:r>
            <a:endParaRPr lang="en-US" sz="4000" dirty="0">
              <a:solidFill>
                <a:srgbClr val="0070C0"/>
              </a:solidFill>
            </a:endParaRPr>
          </a:p>
        </p:txBody>
      </p:sp>
      <p:sp>
        <p:nvSpPr>
          <p:cNvPr id="33" name="Oval 32"/>
          <p:cNvSpPr/>
          <p:nvPr/>
        </p:nvSpPr>
        <p:spPr>
          <a:xfrm>
            <a:off x="3810000" y="1447800"/>
            <a:ext cx="1905000" cy="1143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Proxy</a:t>
            </a:r>
            <a:endParaRPr lang="en-US" sz="4000" dirty="0">
              <a:solidFill>
                <a:schemeClr val="tx1"/>
              </a:solidFill>
            </a:endParaRPr>
          </a:p>
        </p:txBody>
      </p:sp>
      <p:sp>
        <p:nvSpPr>
          <p:cNvPr id="36" name="TextBox 35"/>
          <p:cNvSpPr txBox="1"/>
          <p:nvPr/>
        </p:nvSpPr>
        <p:spPr>
          <a:xfrm>
            <a:off x="3886200" y="0"/>
            <a:ext cx="990600" cy="1323439"/>
          </a:xfrm>
          <a:prstGeom prst="rect">
            <a:avLst/>
          </a:prstGeom>
          <a:noFill/>
        </p:spPr>
        <p:txBody>
          <a:bodyPr wrap="square" rtlCol="0">
            <a:spAutoFit/>
          </a:bodyPr>
          <a:lstStyle/>
          <a:p>
            <a:pPr algn="ctr"/>
            <a:r>
              <a:rPr lang="en-US" sz="4000" dirty="0" smtClean="0">
                <a:solidFill>
                  <a:srgbClr val="0070C0"/>
                </a:solidFill>
              </a:rPr>
              <a:t>+</a:t>
            </a:r>
          </a:p>
          <a:p>
            <a:pPr algn="ctr"/>
            <a:r>
              <a:rPr lang="en-US" sz="4000" dirty="0" smtClean="0">
                <a:solidFill>
                  <a:srgbClr val="0070C0"/>
                </a:solidFill>
              </a:rPr>
              <a:t>{ a }</a:t>
            </a:r>
            <a:endParaRPr lang="en-US" sz="4000" dirty="0">
              <a:solidFill>
                <a:srgbClr val="0070C0"/>
              </a:solidFill>
            </a:endParaRPr>
          </a:p>
        </p:txBody>
      </p:sp>
      <p:sp>
        <p:nvSpPr>
          <p:cNvPr id="37" name="TextBox 36"/>
          <p:cNvSpPr txBox="1"/>
          <p:nvPr/>
        </p:nvSpPr>
        <p:spPr>
          <a:xfrm>
            <a:off x="4800600" y="0"/>
            <a:ext cx="990600" cy="1323439"/>
          </a:xfrm>
          <a:prstGeom prst="rect">
            <a:avLst/>
          </a:prstGeom>
          <a:noFill/>
        </p:spPr>
        <p:txBody>
          <a:bodyPr wrap="square" rtlCol="0">
            <a:spAutoFit/>
          </a:bodyPr>
          <a:lstStyle/>
          <a:p>
            <a:pPr algn="ctr"/>
            <a:r>
              <a:rPr lang="en-US" sz="4000" dirty="0" smtClean="0">
                <a:solidFill>
                  <a:srgbClr val="0070C0"/>
                </a:solidFill>
              </a:rPr>
              <a:t>-</a:t>
            </a:r>
          </a:p>
          <a:p>
            <a:pPr algn="ctr"/>
            <a:r>
              <a:rPr lang="en-US" sz="4000" dirty="0" smtClean="0">
                <a:solidFill>
                  <a:srgbClr val="0070C0"/>
                </a:solidFill>
              </a:rPr>
              <a:t>{ a }</a:t>
            </a:r>
            <a:endParaRPr lang="en-US" sz="4000" dirty="0">
              <a:solidFill>
                <a:srgbClr val="0070C0"/>
              </a:solidFill>
            </a:endParaRPr>
          </a:p>
        </p:txBody>
      </p:sp>
      <p:sp>
        <p:nvSpPr>
          <p:cNvPr id="56" name="TextBox 55"/>
          <p:cNvSpPr txBox="1"/>
          <p:nvPr/>
        </p:nvSpPr>
        <p:spPr>
          <a:xfrm>
            <a:off x="1143000" y="1905000"/>
            <a:ext cx="1066800" cy="1323439"/>
          </a:xfrm>
          <a:prstGeom prst="rect">
            <a:avLst/>
          </a:prstGeom>
          <a:noFill/>
        </p:spPr>
        <p:txBody>
          <a:bodyPr wrap="square" rtlCol="0">
            <a:spAutoFit/>
          </a:bodyPr>
          <a:lstStyle/>
          <a:p>
            <a:pPr algn="ctr"/>
            <a:r>
              <a:rPr lang="en-US" sz="4000" dirty="0" smtClean="0">
                <a:solidFill>
                  <a:srgbClr val="0070C0"/>
                </a:solidFill>
              </a:rPr>
              <a:t>Lab</a:t>
            </a:r>
          </a:p>
          <a:p>
            <a:pPr algn="ctr"/>
            <a:r>
              <a:rPr lang="en-US" sz="4000" dirty="0" smtClean="0">
                <a:solidFill>
                  <a:srgbClr val="0070C0"/>
                </a:solidFill>
              </a:rPr>
              <a:t>{ }</a:t>
            </a:r>
            <a:endParaRPr lang="en-US" sz="4000" dirty="0">
              <a:solidFill>
                <a:srgbClr val="0070C0"/>
              </a:solidFill>
            </a:endParaRPr>
          </a:p>
        </p:txBody>
      </p:sp>
      <p:cxnSp>
        <p:nvCxnSpPr>
          <p:cNvPr id="57" name="Curved Connector 56"/>
          <p:cNvCxnSpPr>
            <a:endCxn id="33" idx="3"/>
          </p:cNvCxnSpPr>
          <p:nvPr/>
        </p:nvCxnSpPr>
        <p:spPr>
          <a:xfrm rot="5400000" flipH="1" flipV="1">
            <a:off x="3046879" y="2401886"/>
            <a:ext cx="1020576" cy="1063628"/>
          </a:xfrm>
          <a:prstGeom prst="curvedConnector3">
            <a:avLst>
              <a:gd name="adj1" fmla="val -4067"/>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33" idx="3"/>
          </p:cNvCxnSpPr>
          <p:nvPr/>
        </p:nvCxnSpPr>
        <p:spPr>
          <a:xfrm rot="5400000">
            <a:off x="3046879" y="2401886"/>
            <a:ext cx="1020576" cy="1063628"/>
          </a:xfrm>
          <a:prstGeom prst="curvedConnector3">
            <a:avLst>
              <a:gd name="adj1" fmla="val -5612"/>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31" idx="1"/>
            <a:endCxn id="33" idx="5"/>
          </p:cNvCxnSpPr>
          <p:nvPr/>
        </p:nvCxnSpPr>
        <p:spPr>
          <a:xfrm rot="16200000" flipV="1">
            <a:off x="5592249" y="2267182"/>
            <a:ext cx="944376" cy="1256836"/>
          </a:xfrm>
          <a:prstGeom prst="curvedConnector3">
            <a:avLst>
              <a:gd name="adj1" fmla="val -342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33" idx="5"/>
            <a:endCxn id="31" idx="1"/>
          </p:cNvCxnSpPr>
          <p:nvPr/>
        </p:nvCxnSpPr>
        <p:spPr>
          <a:xfrm rot="16200000" flipH="1">
            <a:off x="5592249" y="2267182"/>
            <a:ext cx="944376" cy="1256836"/>
          </a:xfrm>
          <a:prstGeom prst="curvedConnector3">
            <a:avLst>
              <a:gd name="adj1" fmla="val -8429"/>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1" idx="6"/>
            <a:endCxn id="137" idx="2"/>
          </p:cNvCxnSpPr>
          <p:nvPr/>
        </p:nvCxnSpPr>
        <p:spPr>
          <a:xfrm flipH="1" flipV="1">
            <a:off x="7886700" y="1371600"/>
            <a:ext cx="952500" cy="2400300"/>
          </a:xfrm>
          <a:prstGeom prst="straightConnector1">
            <a:avLst/>
          </a:prstGeom>
          <a:ln w="508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43600" y="0"/>
            <a:ext cx="1066800" cy="1323439"/>
          </a:xfrm>
          <a:prstGeom prst="rect">
            <a:avLst/>
          </a:prstGeom>
          <a:noFill/>
        </p:spPr>
        <p:txBody>
          <a:bodyPr wrap="square" rtlCol="0">
            <a:spAutoFit/>
          </a:bodyPr>
          <a:lstStyle/>
          <a:p>
            <a:pPr algn="ctr"/>
            <a:r>
              <a:rPr lang="en-US" sz="4000" dirty="0" smtClean="0">
                <a:solidFill>
                  <a:srgbClr val="0070C0"/>
                </a:solidFill>
              </a:rPr>
              <a:t>Lab</a:t>
            </a:r>
          </a:p>
          <a:p>
            <a:pPr algn="ctr"/>
            <a:r>
              <a:rPr lang="en-US" sz="4000" dirty="0" smtClean="0">
                <a:solidFill>
                  <a:srgbClr val="0070C0"/>
                </a:solidFill>
              </a:rPr>
              <a:t>{ }</a:t>
            </a:r>
            <a:endParaRPr lang="en-US" sz="4000" dirty="0">
              <a:solidFill>
                <a:srgbClr val="0070C0"/>
              </a:solidFill>
            </a:endParaRPr>
          </a:p>
        </p:txBody>
      </p:sp>
      <p:cxnSp>
        <p:nvCxnSpPr>
          <p:cNvPr id="134" name="Straight Arrow Connector 133"/>
          <p:cNvCxnSpPr>
            <a:stCxn id="8" idx="7"/>
            <a:endCxn id="31" idx="4"/>
          </p:cNvCxnSpPr>
          <p:nvPr/>
        </p:nvCxnSpPr>
        <p:spPr>
          <a:xfrm rot="5400000" flipH="1" flipV="1">
            <a:off x="6227271" y="3875437"/>
            <a:ext cx="886666" cy="1822592"/>
          </a:xfrm>
          <a:prstGeom prst="straightConnector1">
            <a:avLst/>
          </a:prstGeom>
          <a:ln w="101600"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Rounded Rectangle 136"/>
          <p:cNvSpPr/>
          <p:nvPr/>
        </p:nvSpPr>
        <p:spPr>
          <a:xfrm>
            <a:off x="6858000" y="457200"/>
            <a:ext cx="2057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Network</a:t>
            </a:r>
            <a:endParaRPr lang="en-US" sz="4000" dirty="0">
              <a:solidFill>
                <a:schemeClr val="tx1"/>
              </a:solidFill>
            </a:endParaRPr>
          </a:p>
        </p:txBody>
      </p:sp>
      <p:sp>
        <p:nvSpPr>
          <p:cNvPr id="139" name="Rounded Rectangle 138"/>
          <p:cNvSpPr/>
          <p:nvPr/>
        </p:nvSpPr>
        <p:spPr>
          <a:xfrm>
            <a:off x="762000" y="3505200"/>
            <a:ext cx="23622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Requester</a:t>
            </a:r>
            <a:endParaRPr lang="en-US" sz="4000" dirty="0">
              <a:solidFill>
                <a:schemeClr val="tx1"/>
              </a:solidFill>
            </a:endParaRPr>
          </a:p>
        </p:txBody>
      </p:sp>
      <p:sp>
        <p:nvSpPr>
          <p:cNvPr id="24" name="Title 1"/>
          <p:cNvSpPr>
            <a:spLocks noGrp="1"/>
          </p:cNvSpPr>
          <p:nvPr>
            <p:ph type="title"/>
          </p:nvPr>
        </p:nvSpPr>
        <p:spPr>
          <a:xfrm>
            <a:off x="457200" y="274638"/>
            <a:ext cx="8229600" cy="868362"/>
          </a:xfrm>
        </p:spPr>
        <p:txBody>
          <a:bodyPr>
            <a:noAutofit/>
          </a:bodyPr>
          <a:lstStyle/>
          <a:p>
            <a:r>
              <a:rPr lang="en-US" dirty="0" smtClean="0"/>
              <a:t>Key Challenge</a:t>
            </a:r>
            <a:endParaRPr lang="en-US" dirty="0"/>
          </a:p>
        </p:txBody>
      </p:sp>
      <p:sp>
        <p:nvSpPr>
          <p:cNvPr id="25" name="Slide Number Placeholder 24"/>
          <p:cNvSpPr>
            <a:spLocks noGrp="1"/>
          </p:cNvSpPr>
          <p:nvPr>
            <p:ph type="sldNum" sz="quarter" idx="12"/>
          </p:nvPr>
        </p:nvSpPr>
        <p:spPr/>
        <p:txBody>
          <a:bodyPr/>
          <a:lstStyle/>
          <a:p>
            <a:fld id="{73632D34-04EF-48A2-8115-8ECCB1F49248}"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4.44444E-6 L -0.03333 0.08125 " pathEditMode="relative" rAng="0" ptsTypes="AA">
                                      <p:cBhvr>
                                        <p:cTn id="6" dur="2000" fill="hold"/>
                                        <p:tgtEl>
                                          <p:spTgt spid="56"/>
                                        </p:tgtEl>
                                        <p:attrNameLst>
                                          <p:attrName>ppt_x</p:attrName>
                                          <p:attrName>ppt_y</p:attrName>
                                        </p:attrNameLst>
                                      </p:cBhvr>
                                      <p:rCtr x="-17" y="41"/>
                                    </p:animMotion>
                                  </p:childTnLst>
                                </p:cTn>
                              </p:par>
                              <p:par>
                                <p:cTn id="7" presetID="35" presetClass="path" presetSubtype="0" accel="50000" decel="50000" fill="hold" grpId="0" nodeType="withEffect">
                                  <p:stCondLst>
                                    <p:cond delay="0"/>
                                  </p:stCondLst>
                                  <p:childTnLst>
                                    <p:animMotion origin="layout" path="M -4.16667E-6 1.38778E-17 L -0.30052 0.36319 " pathEditMode="relative" rAng="0" ptsTypes="AA">
                                      <p:cBhvr>
                                        <p:cTn id="8" dur="2000" fill="hold"/>
                                        <p:tgtEl>
                                          <p:spTgt spid="36"/>
                                        </p:tgtEl>
                                        <p:attrNameLst>
                                          <p:attrName>ppt_x</p:attrName>
                                          <p:attrName>ppt_y</p:attrName>
                                        </p:attrNameLst>
                                      </p:cBhvr>
                                      <p:rCtr x="-150" y="181"/>
                                    </p:animMotion>
                                  </p:childTnLst>
                                </p:cTn>
                              </p:par>
                              <p:par>
                                <p:cTn id="9" presetID="35" presetClass="path" presetSubtype="0" accel="50000" decel="50000" fill="hold" grpId="0" nodeType="withEffect">
                                  <p:stCondLst>
                                    <p:cond delay="0"/>
                                  </p:stCondLst>
                                  <p:childTnLst>
                                    <p:animMotion origin="layout" path="M 0.00834 -0.05902 L -0.42031 0.2625 " pathEditMode="relative" rAng="0" ptsTypes="AA">
                                      <p:cBhvr>
                                        <p:cTn id="10" dur="2000" fill="hold"/>
                                        <p:tgtEl>
                                          <p:spTgt spid="37"/>
                                        </p:tgtEl>
                                        <p:attrNameLst>
                                          <p:attrName>ppt_x</p:attrName>
                                          <p:attrName>ppt_y</p:attrName>
                                        </p:attrNameLst>
                                      </p:cBhvr>
                                      <p:rCtr x="-214" y="161"/>
                                    </p:animMotion>
                                  </p:childTnLst>
                                </p:cTn>
                              </p:par>
                              <p:par>
                                <p:cTn id="11" presetID="35" presetClass="path" presetSubtype="0" accel="50000" decel="50000" fill="hold" grpId="0" nodeType="withEffect">
                                  <p:stCondLst>
                                    <p:cond delay="0"/>
                                  </p:stCondLst>
                                  <p:childTnLst>
                                    <p:animMotion origin="layout" path="M 0.00833 -0.05903 L -0.525 0.27777 " pathEditMode="relative" rAng="0" ptsTypes="AA">
                                      <p:cBhvr>
                                        <p:cTn id="12" dur="2000" fill="hold"/>
                                        <p:tgtEl>
                                          <p:spTgt spid="21"/>
                                        </p:tgtEl>
                                        <p:attrNameLst>
                                          <p:attrName>ppt_x</p:attrName>
                                          <p:attrName>ppt_y</p:attrName>
                                        </p:attrNameLst>
                                      </p:cBhvr>
                                      <p:rCtr x="-267" y="168"/>
                                    </p:animMotion>
                                  </p:childTnLst>
                                </p:cTn>
                              </p:par>
                              <p:par>
                                <p:cTn id="13" presetID="35" presetClass="path" presetSubtype="0" accel="50000" decel="50000" fill="hold" grpId="0" nodeType="withEffect">
                                  <p:stCondLst>
                                    <p:cond delay="0"/>
                                  </p:stCondLst>
                                  <p:childTnLst>
                                    <p:animMotion origin="layout" path="M 0.00834 -0.04791 L -0.60833 -2.22222E-6 " pathEditMode="relative" rAng="0" ptsTypes="AA">
                                      <p:cBhvr>
                                        <p:cTn id="14" dur="2000" fill="hold"/>
                                        <p:tgtEl>
                                          <p:spTgt spid="27"/>
                                        </p:tgtEl>
                                        <p:attrNameLst>
                                          <p:attrName>ppt_x</p:attrName>
                                          <p:attrName>ppt_y</p:attrName>
                                        </p:attrNameLst>
                                      </p:cBhvr>
                                      <p:rCtr x="-308" y="24"/>
                                    </p:animMotion>
                                  </p:childTnLst>
                                </p:cTn>
                              </p:par>
                              <p:par>
                                <p:cTn id="15" presetID="35" presetClass="path" presetSubtype="0" accel="50000" decel="50000" fill="hold" grpId="0" nodeType="withEffect">
                                  <p:stCondLst>
                                    <p:cond delay="0"/>
                                  </p:stCondLst>
                                  <p:childTnLst>
                                    <p:animMotion origin="layout" path="M 0.00833 -0.05902 L -0.6875 -3.33333E-6 " pathEditMode="relative" rAng="0" ptsTypes="AA">
                                      <p:cBhvr>
                                        <p:cTn id="16" dur="2000" fill="hold"/>
                                        <p:tgtEl>
                                          <p:spTgt spid="29"/>
                                        </p:tgtEl>
                                        <p:attrNameLst>
                                          <p:attrName>ppt_x</p:attrName>
                                          <p:attrName>ppt_y</p:attrName>
                                        </p:attrNameLst>
                                      </p:cBhvr>
                                      <p:rCtr x="-348" y="29"/>
                                    </p:animMotion>
                                  </p:childTnLst>
                                </p:cTn>
                              </p:par>
                              <p:par>
                                <p:cTn id="17" presetID="35" presetClass="path" presetSubtype="0" accel="50000" decel="50000" fill="hold" nodeType="withEffect">
                                  <p:stCondLst>
                                    <p:cond delay="0"/>
                                  </p:stCondLst>
                                  <p:childTnLst>
                                    <p:animMotion origin="layout" path="M 2.77778E-7 -1.11111E-6 L -0.11441 -0.0368 " pathEditMode="relative" rAng="0" ptsTypes="AA">
                                      <p:cBhvr>
                                        <p:cTn id="18" dur="2000" fill="hold"/>
                                        <p:tgtEl>
                                          <p:spTgt spid="12"/>
                                        </p:tgtEl>
                                        <p:attrNameLst>
                                          <p:attrName>ppt_x</p:attrName>
                                          <p:attrName>ppt_y</p:attrName>
                                        </p:attrNameLst>
                                      </p:cBhvr>
                                      <p:rCtr x="-57" y="-19"/>
                                    </p:animMotion>
                                  </p:childTnLst>
                                </p:cTn>
                              </p:par>
                              <p:par>
                                <p:cTn id="19" presetID="35" presetClass="path" presetSubtype="0" accel="50000" decel="50000" fill="hold" nodeType="withEffect">
                                  <p:stCondLst>
                                    <p:cond delay="0"/>
                                  </p:stCondLst>
                                  <p:childTnLst>
                                    <p:animMotion origin="layout" path="M 1.11111E-6 2.22222E-6 L -0.17222 0.22778 " pathEditMode="relative" rAng="0" ptsTypes="AA">
                                      <p:cBhvr>
                                        <p:cTn id="20" dur="2000" fill="hold"/>
                                        <p:tgtEl>
                                          <p:spTgt spid="57"/>
                                        </p:tgtEl>
                                        <p:attrNameLst>
                                          <p:attrName>ppt_x</p:attrName>
                                          <p:attrName>ppt_y</p:attrName>
                                        </p:attrNameLst>
                                      </p:cBhvr>
                                      <p:rCtr x="-86" y="114"/>
                                    </p:animMotion>
                                  </p:childTnLst>
                                </p:cTn>
                              </p:par>
                              <p:par>
                                <p:cTn id="21" presetID="35" presetClass="path" presetSubtype="0" accel="50000" decel="50000" fill="hold" nodeType="withEffect">
                                  <p:stCondLst>
                                    <p:cond delay="0"/>
                                  </p:stCondLst>
                                  <p:childTnLst>
                                    <p:animMotion origin="layout" path="M 1.11111E-6 2.22222E-6 L -0.17222 0.23889 " pathEditMode="relative" rAng="0" ptsTypes="AA">
                                      <p:cBhvr>
                                        <p:cTn id="22" dur="2000" fill="hold"/>
                                        <p:tgtEl>
                                          <p:spTgt spid="69"/>
                                        </p:tgtEl>
                                        <p:attrNameLst>
                                          <p:attrName>ppt_x</p:attrName>
                                          <p:attrName>ppt_y</p:attrName>
                                        </p:attrNameLst>
                                      </p:cBhvr>
                                      <p:rCtr x="-86" y="119"/>
                                    </p:animMotion>
                                  </p:childTnLst>
                                </p:cTn>
                              </p:par>
                              <p:par>
                                <p:cTn id="23" presetID="35" presetClass="path" presetSubtype="0" accel="50000" decel="50000" fill="hold" nodeType="withEffect">
                                  <p:stCondLst>
                                    <p:cond delay="0"/>
                                  </p:stCondLst>
                                  <p:childTnLst>
                                    <p:animMotion origin="layout" path="M -4.44444E-6 -2.22222E-6 L -0.42986 0.23334 " pathEditMode="relative" rAng="0" ptsTypes="AA">
                                      <p:cBhvr>
                                        <p:cTn id="24" dur="2000" fill="hold"/>
                                        <p:tgtEl>
                                          <p:spTgt spid="73"/>
                                        </p:tgtEl>
                                        <p:attrNameLst>
                                          <p:attrName>ppt_x</p:attrName>
                                          <p:attrName>ppt_y</p:attrName>
                                        </p:attrNameLst>
                                      </p:cBhvr>
                                      <p:rCtr x="-215" y="117"/>
                                    </p:animMotion>
                                  </p:childTnLst>
                                </p:cTn>
                              </p:par>
                              <p:par>
                                <p:cTn id="25" presetID="35" presetClass="path" presetSubtype="0" accel="50000" decel="50000" fill="hold" nodeType="withEffect">
                                  <p:stCondLst>
                                    <p:cond delay="0"/>
                                  </p:stCondLst>
                                  <p:childTnLst>
                                    <p:animMotion origin="layout" path="M -4.44444E-6 -2.22222E-6 L -0.44652 0.24445 " pathEditMode="relative" rAng="0" ptsTypes="AA">
                                      <p:cBhvr>
                                        <p:cTn id="26" dur="2000" fill="hold"/>
                                        <p:tgtEl>
                                          <p:spTgt spid="74"/>
                                        </p:tgtEl>
                                        <p:attrNameLst>
                                          <p:attrName>ppt_x</p:attrName>
                                          <p:attrName>ppt_y</p:attrName>
                                        </p:attrNameLst>
                                      </p:cBhvr>
                                      <p:rCtr x="-223" y="122"/>
                                    </p:animMotion>
                                  </p:childTnLst>
                                </p:cTn>
                              </p:par>
                              <p:par>
                                <p:cTn id="27" presetID="35" presetClass="path" presetSubtype="0" accel="50000" decel="50000" fill="hold" nodeType="withEffect">
                                  <p:stCondLst>
                                    <p:cond delay="0"/>
                                  </p:stCondLst>
                                  <p:childTnLst>
                                    <p:animMotion origin="layout" path="M -3.33333E-6 5.55112E-17 L -0.74791 0.16944 " pathEditMode="relative" rAng="0" ptsTypes="AA">
                                      <p:cBhvr>
                                        <p:cTn id="28" dur="2000" fill="hold"/>
                                        <p:tgtEl>
                                          <p:spTgt spid="83"/>
                                        </p:tgtEl>
                                        <p:attrNameLst>
                                          <p:attrName>ppt_x</p:attrName>
                                          <p:attrName>ppt_y</p:attrName>
                                        </p:attrNameLst>
                                      </p:cBhvr>
                                      <p:rCtr x="-374" y="85"/>
                                    </p:animMotion>
                                  </p:childTnLst>
                                </p:cTn>
                              </p:par>
                              <p:par>
                                <p:cTn id="29" presetID="10" presetClass="exit" presetSubtype="0" fill="hold" grpId="0" nodeType="withEffect">
                                  <p:stCondLst>
                                    <p:cond delay="0"/>
                                  </p:stCondLst>
                                  <p:childTnLst>
                                    <p:animEffect transition="out" filter="fade">
                                      <p:cBhvr>
                                        <p:cTn id="30" dur="3000"/>
                                        <p:tgtEl>
                                          <p:spTgt spid="8"/>
                                        </p:tgtEl>
                                      </p:cBhvr>
                                    </p:animEffect>
                                    <p:set>
                                      <p:cBhvr>
                                        <p:cTn id="31" dur="1" fill="hold">
                                          <p:stCondLst>
                                            <p:cond delay="2999"/>
                                          </p:stCondLst>
                                        </p:cTn>
                                        <p:tgtEl>
                                          <p:spTgt spid="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3000"/>
                                        <p:tgtEl>
                                          <p:spTgt spid="12"/>
                                        </p:tgtEl>
                                      </p:cBhvr>
                                    </p:animEffect>
                                    <p:set>
                                      <p:cBhvr>
                                        <p:cTn id="34" dur="1" fill="hold">
                                          <p:stCondLst>
                                            <p:cond delay="2999"/>
                                          </p:stCondLst>
                                        </p:cTn>
                                        <p:tgtEl>
                                          <p:spTgt spid="12"/>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3000"/>
                                        <p:tgtEl>
                                          <p:spTgt spid="31"/>
                                        </p:tgtEl>
                                      </p:cBhvr>
                                    </p:animEffect>
                                    <p:set>
                                      <p:cBhvr>
                                        <p:cTn id="37" dur="1" fill="hold">
                                          <p:stCondLst>
                                            <p:cond delay="2999"/>
                                          </p:stCondLst>
                                        </p:cTn>
                                        <p:tgtEl>
                                          <p:spTgt spid="3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3000"/>
                                        <p:tgtEl>
                                          <p:spTgt spid="27"/>
                                        </p:tgtEl>
                                      </p:cBhvr>
                                    </p:animEffect>
                                    <p:set>
                                      <p:cBhvr>
                                        <p:cTn id="40" dur="1" fill="hold">
                                          <p:stCondLst>
                                            <p:cond delay="2999"/>
                                          </p:stCondLst>
                                        </p:cTn>
                                        <p:tgtEl>
                                          <p:spTgt spid="27"/>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3000"/>
                                        <p:tgtEl>
                                          <p:spTgt spid="29"/>
                                        </p:tgtEl>
                                      </p:cBhvr>
                                    </p:animEffect>
                                    <p:set>
                                      <p:cBhvr>
                                        <p:cTn id="43" dur="1" fill="hold">
                                          <p:stCondLst>
                                            <p:cond delay="2999"/>
                                          </p:stCondLst>
                                        </p:cTn>
                                        <p:tgtEl>
                                          <p:spTgt spid="29"/>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3000"/>
                                        <p:tgtEl>
                                          <p:spTgt spid="33"/>
                                        </p:tgtEl>
                                      </p:cBhvr>
                                    </p:animEffect>
                                    <p:set>
                                      <p:cBhvr>
                                        <p:cTn id="46" dur="1" fill="hold">
                                          <p:stCondLst>
                                            <p:cond delay="2999"/>
                                          </p:stCondLst>
                                        </p:cTn>
                                        <p:tgtEl>
                                          <p:spTgt spid="33"/>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3000"/>
                                        <p:tgtEl>
                                          <p:spTgt spid="36"/>
                                        </p:tgtEl>
                                      </p:cBhvr>
                                    </p:animEffect>
                                    <p:set>
                                      <p:cBhvr>
                                        <p:cTn id="49" dur="1" fill="hold">
                                          <p:stCondLst>
                                            <p:cond delay="2999"/>
                                          </p:stCondLst>
                                        </p:cTn>
                                        <p:tgtEl>
                                          <p:spTgt spid="36"/>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3000"/>
                                        <p:tgtEl>
                                          <p:spTgt spid="37"/>
                                        </p:tgtEl>
                                      </p:cBhvr>
                                    </p:animEffect>
                                    <p:set>
                                      <p:cBhvr>
                                        <p:cTn id="52" dur="1" fill="hold">
                                          <p:stCondLst>
                                            <p:cond delay="2999"/>
                                          </p:stCondLst>
                                        </p:cTn>
                                        <p:tgtEl>
                                          <p:spTgt spid="3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3000"/>
                                        <p:tgtEl>
                                          <p:spTgt spid="56"/>
                                        </p:tgtEl>
                                      </p:cBhvr>
                                    </p:animEffect>
                                    <p:set>
                                      <p:cBhvr>
                                        <p:cTn id="55" dur="1" fill="hold">
                                          <p:stCondLst>
                                            <p:cond delay="2999"/>
                                          </p:stCondLst>
                                        </p:cTn>
                                        <p:tgtEl>
                                          <p:spTgt spid="56"/>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3000"/>
                                        <p:tgtEl>
                                          <p:spTgt spid="57"/>
                                        </p:tgtEl>
                                      </p:cBhvr>
                                    </p:animEffect>
                                    <p:set>
                                      <p:cBhvr>
                                        <p:cTn id="58" dur="1" fill="hold">
                                          <p:stCondLst>
                                            <p:cond delay="2999"/>
                                          </p:stCondLst>
                                        </p:cTn>
                                        <p:tgtEl>
                                          <p:spTgt spid="57"/>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3000"/>
                                        <p:tgtEl>
                                          <p:spTgt spid="69"/>
                                        </p:tgtEl>
                                      </p:cBhvr>
                                    </p:animEffect>
                                    <p:set>
                                      <p:cBhvr>
                                        <p:cTn id="61" dur="1" fill="hold">
                                          <p:stCondLst>
                                            <p:cond delay="2999"/>
                                          </p:stCondLst>
                                        </p:cTn>
                                        <p:tgtEl>
                                          <p:spTgt spid="69"/>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3000"/>
                                        <p:tgtEl>
                                          <p:spTgt spid="73"/>
                                        </p:tgtEl>
                                      </p:cBhvr>
                                    </p:animEffect>
                                    <p:set>
                                      <p:cBhvr>
                                        <p:cTn id="64" dur="1" fill="hold">
                                          <p:stCondLst>
                                            <p:cond delay="2999"/>
                                          </p:stCondLst>
                                        </p:cTn>
                                        <p:tgtEl>
                                          <p:spTgt spid="7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3000"/>
                                        <p:tgtEl>
                                          <p:spTgt spid="74"/>
                                        </p:tgtEl>
                                      </p:cBhvr>
                                    </p:animEffect>
                                    <p:set>
                                      <p:cBhvr>
                                        <p:cTn id="67" dur="1" fill="hold">
                                          <p:stCondLst>
                                            <p:cond delay="2999"/>
                                          </p:stCondLst>
                                        </p:cTn>
                                        <p:tgtEl>
                                          <p:spTgt spid="74"/>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3000"/>
                                        <p:tgtEl>
                                          <p:spTgt spid="83"/>
                                        </p:tgtEl>
                                      </p:cBhvr>
                                    </p:animEffect>
                                    <p:set>
                                      <p:cBhvr>
                                        <p:cTn id="70" dur="1" fill="hold">
                                          <p:stCondLst>
                                            <p:cond delay="2999"/>
                                          </p:stCondLst>
                                        </p:cTn>
                                        <p:tgtEl>
                                          <p:spTgt spid="83"/>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3000"/>
                                        <p:tgtEl>
                                          <p:spTgt spid="21"/>
                                        </p:tgtEl>
                                      </p:cBhvr>
                                    </p:animEffect>
                                    <p:set>
                                      <p:cBhvr>
                                        <p:cTn id="73" dur="1" fill="hold">
                                          <p:stCondLst>
                                            <p:cond delay="2999"/>
                                          </p:stCondLst>
                                        </p:cTn>
                                        <p:tgtEl>
                                          <p:spTgt spid="21"/>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3000"/>
                                        <p:tgtEl>
                                          <p:spTgt spid="134"/>
                                        </p:tgtEl>
                                      </p:cBhvr>
                                    </p:animEffect>
                                    <p:set>
                                      <p:cBhvr>
                                        <p:cTn id="76" dur="1" fill="hold">
                                          <p:stCondLst>
                                            <p:cond delay="2999"/>
                                          </p:stCondLst>
                                        </p:cTn>
                                        <p:tgtEl>
                                          <p:spTgt spid="134"/>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3000"/>
                                        <p:tgtEl>
                                          <p:spTgt spid="137"/>
                                        </p:tgtEl>
                                      </p:cBhvr>
                                    </p:animEffect>
                                    <p:set>
                                      <p:cBhvr>
                                        <p:cTn id="79" dur="1" fill="hold">
                                          <p:stCondLst>
                                            <p:cond delay="2999"/>
                                          </p:stCondLst>
                                        </p:cTn>
                                        <p:tgtEl>
                                          <p:spTgt spid="137"/>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3000"/>
                                        <p:tgtEl>
                                          <p:spTgt spid="139"/>
                                        </p:tgtEl>
                                      </p:cBhvr>
                                    </p:animEffect>
                                    <p:set>
                                      <p:cBhvr>
                                        <p:cTn id="82" dur="1" fill="hold">
                                          <p:stCondLst>
                                            <p:cond delay="2999"/>
                                          </p:stCondLst>
                                        </p:cTn>
                                        <p:tgtEl>
                                          <p:spTgt spid="139"/>
                                        </p:tgtEl>
                                        <p:attrNameLst>
                                          <p:attrName>style.visibility</p:attrName>
                                        </p:attrNameLst>
                                      </p:cBhvr>
                                      <p:to>
                                        <p:strVal val="hidden"/>
                                      </p:to>
                                    </p:set>
                                  </p:childTnLst>
                                </p:cTn>
                              </p:par>
                              <p:par>
                                <p:cTn id="83" presetID="10" presetClass="entr" presetSubtype="0" fill="hold" grpId="0" nodeType="withEffect">
                                  <p:stCondLst>
                                    <p:cond delay="0"/>
                                  </p:stCondLst>
                                  <p:childTnLst>
                                    <p:set>
                                      <p:cBhvr>
                                        <p:cTn id="84" dur="1" fill="hold">
                                          <p:stCondLst>
                                            <p:cond delay="0"/>
                                          </p:stCondLst>
                                        </p:cTn>
                                        <p:tgtEl>
                                          <p:spTgt spid="23">
                                            <p:txEl>
                                              <p:pRg st="0" end="0"/>
                                            </p:txEl>
                                          </p:spTgt>
                                        </p:tgtEl>
                                        <p:attrNameLst>
                                          <p:attrName>style.visibility</p:attrName>
                                        </p:attrNameLst>
                                      </p:cBhvr>
                                      <p:to>
                                        <p:strVal val="visible"/>
                                      </p:to>
                                    </p:set>
                                    <p:animEffect transition="in" filter="fade">
                                      <p:cBhvr>
                                        <p:cTn id="85" dur="2000"/>
                                        <p:tgtEl>
                                          <p:spTgt spid="23">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
                                            <p:txEl>
                                              <p:pRg st="1" end="1"/>
                                            </p:txEl>
                                          </p:spTgt>
                                        </p:tgtEl>
                                        <p:attrNameLst>
                                          <p:attrName>style.visibility</p:attrName>
                                        </p:attrNameLst>
                                      </p:cBhvr>
                                      <p:to>
                                        <p:strVal val="visible"/>
                                      </p:to>
                                    </p:set>
                                    <p:animEffect transition="in" filter="fade">
                                      <p:cBhvr>
                                        <p:cTn id="88" dur="2000"/>
                                        <p:tgtEl>
                                          <p:spTgt spid="23">
                                            <p:txEl>
                                              <p:pRg st="1" end="1"/>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3">
                                            <p:txEl>
                                              <p:pRg st="2" end="2"/>
                                            </p:txEl>
                                          </p:spTgt>
                                        </p:tgtEl>
                                        <p:attrNameLst>
                                          <p:attrName>style.visibility</p:attrName>
                                        </p:attrNameLst>
                                      </p:cBhvr>
                                      <p:to>
                                        <p:strVal val="visible"/>
                                      </p:to>
                                    </p:set>
                                    <p:animEffect transition="in" filter="fade">
                                      <p:cBhvr>
                                        <p:cTn id="91" dur="2000"/>
                                        <p:tgtEl>
                                          <p:spTgt spid="23">
                                            <p:txEl>
                                              <p:pRg st="2" end="2"/>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3">
                                            <p:txEl>
                                              <p:pRg st="3" end="3"/>
                                            </p:txEl>
                                          </p:spTgt>
                                        </p:tgtEl>
                                        <p:attrNameLst>
                                          <p:attrName>style.visibility</p:attrName>
                                        </p:attrNameLst>
                                      </p:cBhvr>
                                      <p:to>
                                        <p:strVal val="visible"/>
                                      </p:to>
                                    </p:set>
                                    <p:animEffect transition="in" filter="fade">
                                      <p:cBhvr>
                                        <p:cTn id="94" dur="2000"/>
                                        <p:tgtEl>
                                          <p:spTgt spid="23">
                                            <p:txEl>
                                              <p:pRg st="3" end="3"/>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P spid="8" grpId="0" animBg="1"/>
      <p:bldP spid="31" grpId="0" animBg="1"/>
      <p:bldP spid="27" grpId="0"/>
      <p:bldP spid="27" grpId="1"/>
      <p:bldP spid="29" grpId="0"/>
      <p:bldP spid="29" grpId="1"/>
      <p:bldP spid="33" grpId="0" animBg="1"/>
      <p:bldP spid="36" grpId="0"/>
      <p:bldP spid="36" grpId="1"/>
      <p:bldP spid="37" grpId="0"/>
      <p:bldP spid="37" grpId="1"/>
      <p:bldP spid="56" grpId="0"/>
      <p:bldP spid="56" grpId="1"/>
      <p:bldP spid="21" grpId="0"/>
      <p:bldP spid="21" grpId="1"/>
      <p:bldP spid="137" grpId="0" animBg="1"/>
      <p:bldP spid="139"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1600200" y="4919008"/>
            <a:ext cx="5861538" cy="1938992"/>
          </a:xfrm>
          <a:prstGeom prst="rect">
            <a:avLst/>
          </a:prstGeom>
          <a:noFill/>
        </p:spPr>
        <p:txBody>
          <a:bodyPr wrap="square" rtlCol="0">
            <a:spAutoFit/>
          </a:bodyPr>
          <a:lstStyle/>
          <a:p>
            <a:pPr algn="ctr"/>
            <a:r>
              <a:rPr lang="en-US" sz="6000" dirty="0" smtClean="0"/>
              <a:t>Failing Program</a:t>
            </a:r>
          </a:p>
          <a:p>
            <a:pPr algn="ctr"/>
            <a:r>
              <a:rPr lang="en-US" sz="6000" dirty="0" smtClean="0">
                <a:solidFill>
                  <a:srgbClr val="FF0000"/>
                </a:solidFill>
              </a:rPr>
              <a:t>Failing </a:t>
            </a:r>
            <a:r>
              <a:rPr lang="en-US" sz="6000" dirty="0" smtClean="0">
                <a:solidFill>
                  <a:srgbClr val="00B050"/>
                </a:solidFill>
              </a:rPr>
              <a:t>Policy</a:t>
            </a:r>
            <a:endParaRPr lang="en-US" sz="6000" dirty="0">
              <a:solidFill>
                <a:srgbClr val="00B050"/>
              </a:solidFill>
            </a:endParaRPr>
          </a:p>
        </p:txBody>
      </p:sp>
      <p:sp>
        <p:nvSpPr>
          <p:cNvPr id="4" name="Slide Number Placeholder 3"/>
          <p:cNvSpPr>
            <a:spLocks noGrp="1"/>
          </p:cNvSpPr>
          <p:nvPr>
            <p:ph type="sldNum" sz="quarter" idx="12"/>
          </p:nvPr>
        </p:nvSpPr>
        <p:spPr/>
        <p:txBody>
          <a:bodyPr/>
          <a:lstStyle/>
          <a:p>
            <a:pPr algn="ctr"/>
            <a:fld id="{73632D34-04EF-48A2-8115-8ECCB1F49248}" type="slidenum">
              <a:rPr lang="en-US" smtClean="0"/>
              <a:pPr algn="ctr"/>
              <a:t>5</a:t>
            </a:fld>
            <a:endParaRPr lang="en-US"/>
          </a:p>
        </p:txBody>
      </p:sp>
      <p:sp>
        <p:nvSpPr>
          <p:cNvPr id="6" name="TextBox 5"/>
          <p:cNvSpPr txBox="1"/>
          <p:nvPr/>
        </p:nvSpPr>
        <p:spPr>
          <a:xfrm>
            <a:off x="457200" y="1524000"/>
            <a:ext cx="3200400" cy="1015663"/>
          </a:xfrm>
          <a:prstGeom prst="rect">
            <a:avLst/>
          </a:prstGeom>
          <a:noFill/>
        </p:spPr>
        <p:txBody>
          <a:bodyPr wrap="square" rtlCol="0">
            <a:spAutoFit/>
          </a:bodyPr>
          <a:lstStyle/>
          <a:p>
            <a:pPr algn="ctr"/>
            <a:r>
              <a:rPr lang="en-US" sz="6000" dirty="0" smtClean="0"/>
              <a:t>Program</a:t>
            </a:r>
            <a:endParaRPr lang="en-US" sz="6000" dirty="0"/>
          </a:p>
        </p:txBody>
      </p:sp>
      <p:sp>
        <p:nvSpPr>
          <p:cNvPr id="7" name="TextBox 6"/>
          <p:cNvSpPr txBox="1"/>
          <p:nvPr/>
        </p:nvSpPr>
        <p:spPr>
          <a:xfrm>
            <a:off x="4495800" y="1600200"/>
            <a:ext cx="4648200" cy="1015663"/>
          </a:xfrm>
          <a:prstGeom prst="rect">
            <a:avLst/>
          </a:prstGeom>
          <a:noFill/>
        </p:spPr>
        <p:txBody>
          <a:bodyPr wrap="square" rtlCol="0">
            <a:spAutoFit/>
          </a:bodyPr>
          <a:lstStyle/>
          <a:p>
            <a:pPr algn="ctr"/>
            <a:r>
              <a:rPr lang="en-US" sz="6000" dirty="0" smtClean="0">
                <a:solidFill>
                  <a:srgbClr val="FF0000"/>
                </a:solidFill>
              </a:rPr>
              <a:t>Security</a:t>
            </a:r>
            <a:r>
              <a:rPr lang="en-US" sz="6000" dirty="0" smtClean="0">
                <a:solidFill>
                  <a:srgbClr val="00B050"/>
                </a:solidFill>
              </a:rPr>
              <a:t> Policy</a:t>
            </a:r>
            <a:endParaRPr lang="en-US" sz="6000" dirty="0">
              <a:solidFill>
                <a:srgbClr val="FF0000"/>
              </a:solidFill>
            </a:endParaRPr>
          </a:p>
        </p:txBody>
      </p:sp>
      <p:sp>
        <p:nvSpPr>
          <p:cNvPr id="8" name="TextBox 7"/>
          <p:cNvSpPr txBox="1"/>
          <p:nvPr/>
        </p:nvSpPr>
        <p:spPr>
          <a:xfrm>
            <a:off x="2057400" y="3429000"/>
            <a:ext cx="4724400" cy="1015663"/>
          </a:xfrm>
          <a:prstGeom prst="rect">
            <a:avLst/>
          </a:prstGeom>
          <a:noFill/>
        </p:spPr>
        <p:txBody>
          <a:bodyPr wrap="square" rtlCol="0">
            <a:spAutoFit/>
          </a:bodyPr>
          <a:lstStyle/>
          <a:p>
            <a:pPr algn="ctr"/>
            <a:r>
              <a:rPr lang="en-US" sz="6000" dirty="0" err="1" smtClean="0"/>
              <a:t>Instrumenter</a:t>
            </a:r>
            <a:endParaRPr lang="en-US" sz="6000" dirty="0"/>
          </a:p>
        </p:txBody>
      </p:sp>
      <p:sp>
        <p:nvSpPr>
          <p:cNvPr id="9" name="TextBox 8"/>
          <p:cNvSpPr txBox="1"/>
          <p:nvPr/>
        </p:nvSpPr>
        <p:spPr>
          <a:xfrm>
            <a:off x="1495753" y="5557837"/>
            <a:ext cx="5861538" cy="1015663"/>
          </a:xfrm>
          <a:prstGeom prst="rect">
            <a:avLst/>
          </a:prstGeom>
          <a:noFill/>
        </p:spPr>
        <p:txBody>
          <a:bodyPr wrap="square" rtlCol="0">
            <a:spAutoFit/>
          </a:bodyPr>
          <a:lstStyle/>
          <a:p>
            <a:pPr algn="ctr"/>
            <a:r>
              <a:rPr lang="en-US" sz="6000" dirty="0" smtClean="0">
                <a:solidFill>
                  <a:srgbClr val="FF0000"/>
                </a:solidFill>
              </a:rPr>
              <a:t>Secure </a:t>
            </a:r>
            <a:r>
              <a:rPr lang="en-US" sz="6000" dirty="0" smtClean="0">
                <a:solidFill>
                  <a:srgbClr val="00B050"/>
                </a:solidFill>
              </a:rPr>
              <a:t>Program</a:t>
            </a:r>
            <a:endParaRPr lang="en-US" sz="6000" dirty="0">
              <a:solidFill>
                <a:srgbClr val="00B050"/>
              </a:solidFill>
            </a:endParaRPr>
          </a:p>
        </p:txBody>
      </p:sp>
      <p:cxnSp>
        <p:nvCxnSpPr>
          <p:cNvPr id="13" name="Straight Arrow Connector 12"/>
          <p:cNvCxnSpPr>
            <a:stCxn id="6" idx="2"/>
            <a:endCxn id="8" idx="0"/>
          </p:cNvCxnSpPr>
          <p:nvPr/>
        </p:nvCxnSpPr>
        <p:spPr>
          <a:xfrm rot="16200000" flipH="1">
            <a:off x="2793832" y="1803231"/>
            <a:ext cx="889337" cy="2362200"/>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8" idx="0"/>
          </p:cNvCxnSpPr>
          <p:nvPr/>
        </p:nvCxnSpPr>
        <p:spPr>
          <a:xfrm rot="5400000">
            <a:off x="5213182" y="1822281"/>
            <a:ext cx="813137" cy="2400300"/>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9" idx="0"/>
          </p:cNvCxnSpPr>
          <p:nvPr/>
        </p:nvCxnSpPr>
        <p:spPr>
          <a:xfrm rot="16200000" flipH="1">
            <a:off x="3866474" y="4997789"/>
            <a:ext cx="1113174" cy="6922"/>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371600" y="0"/>
            <a:ext cx="6400800" cy="1200329"/>
          </a:xfrm>
          <a:prstGeom prst="rect">
            <a:avLst/>
          </a:prstGeom>
          <a:noFill/>
        </p:spPr>
        <p:txBody>
          <a:bodyPr wrap="square" rtlCol="0">
            <a:spAutoFit/>
          </a:bodyPr>
          <a:lstStyle/>
          <a:p>
            <a:pPr algn="ctr"/>
            <a:r>
              <a:rPr lang="en-US" sz="7200" dirty="0" smtClean="0"/>
              <a:t>Our Approach</a:t>
            </a:r>
            <a:endParaRPr lang="en-US" sz="7200" dirty="0"/>
          </a:p>
        </p:txBody>
      </p:sp>
      <p:cxnSp>
        <p:nvCxnSpPr>
          <p:cNvPr id="40" name="Straight Arrow Connector 39"/>
          <p:cNvCxnSpPr>
            <a:stCxn id="8" idx="2"/>
          </p:cNvCxnSpPr>
          <p:nvPr/>
        </p:nvCxnSpPr>
        <p:spPr>
          <a:xfrm rot="5400000">
            <a:off x="4051131" y="4813132"/>
            <a:ext cx="736939" cy="1588"/>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1"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1"/>
      <p:bldP spid="6" grpId="0"/>
      <p:bldP spid="7" grpId="0"/>
      <p:bldP spid="8" grpId="0"/>
      <p:bldP spid="9" grpId="0"/>
      <p:bldP spid="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632D34-04EF-48A2-8115-8ECCB1F49248}" type="slidenum">
              <a:rPr lang="en-US" smtClean="0"/>
              <a:pPr/>
              <a:t>50</a:t>
            </a:fld>
            <a:endParaRPr lang="en-US"/>
          </a:p>
        </p:txBody>
      </p:sp>
      <p:graphicFrame>
        <p:nvGraphicFramePr>
          <p:cNvPr id="5" name="Table 4"/>
          <p:cNvGraphicFramePr>
            <a:graphicFrameLocks noGrp="1"/>
          </p:cNvGraphicFramePr>
          <p:nvPr/>
        </p:nvGraphicFramePr>
        <p:xfrm>
          <a:off x="228600" y="1676400"/>
          <a:ext cx="8686800" cy="4114800"/>
        </p:xfrm>
        <a:graphic>
          <a:graphicData uri="http://schemas.openxmlformats.org/drawingml/2006/table">
            <a:tbl>
              <a:tblPr firstRow="1" bandRow="1">
                <a:tableStyleId>{5C22544A-7EE6-4342-B048-85BDC9FD1C3A}</a:tableStyleId>
              </a:tblPr>
              <a:tblGrid>
                <a:gridCol w="2895600"/>
                <a:gridCol w="2895600"/>
                <a:gridCol w="2895600"/>
              </a:tblGrid>
              <a:tr h="609600">
                <a:tc>
                  <a:txBody>
                    <a:bodyPr/>
                    <a:lstStyle/>
                    <a:p>
                      <a:pPr algn="ctr"/>
                      <a:r>
                        <a:rPr lang="en-US" sz="4000" dirty="0" smtClean="0"/>
                        <a:t>Application</a:t>
                      </a:r>
                      <a:endParaRPr lang="en-US" sz="4000" dirty="0"/>
                    </a:p>
                  </a:txBody>
                  <a:tcPr/>
                </a:tc>
                <a:tc>
                  <a:txBody>
                    <a:bodyPr/>
                    <a:lstStyle/>
                    <a:p>
                      <a:pPr algn="ctr"/>
                      <a:r>
                        <a:rPr lang="en-US" sz="4000" dirty="0" smtClean="0"/>
                        <a:t>Fully Automatic</a:t>
                      </a:r>
                      <a:endParaRPr lang="en-US" sz="4000" dirty="0"/>
                    </a:p>
                  </a:txBody>
                  <a:tcPr/>
                </a:tc>
                <a:tc>
                  <a:txBody>
                    <a:bodyPr/>
                    <a:lstStyle/>
                    <a:p>
                      <a:pPr algn="ctr"/>
                      <a:r>
                        <a:rPr lang="en-US" sz="4000" dirty="0" smtClean="0"/>
                        <a:t>Instr.</a:t>
                      </a:r>
                      <a:r>
                        <a:rPr lang="en-US" sz="4000" baseline="0" dirty="0" smtClean="0"/>
                        <a:t> Time (s)</a:t>
                      </a:r>
                      <a:endParaRPr lang="en-US" sz="4000" dirty="0"/>
                    </a:p>
                  </a:txBody>
                  <a:tcPr/>
                </a:tc>
              </a:tr>
              <a:tr h="607716">
                <a:tc>
                  <a:txBody>
                    <a:bodyPr/>
                    <a:lstStyle/>
                    <a:p>
                      <a:pPr algn="l"/>
                      <a:r>
                        <a:rPr lang="en-US" sz="4000" dirty="0" smtClean="0"/>
                        <a:t>Apache</a:t>
                      </a:r>
                      <a:endParaRPr lang="en-US" sz="4000" dirty="0"/>
                    </a:p>
                  </a:txBody>
                  <a:tcPr/>
                </a:tc>
                <a:tc>
                  <a:txBody>
                    <a:bodyPr/>
                    <a:lstStyle/>
                    <a:p>
                      <a:pPr algn="ctr"/>
                      <a:r>
                        <a:rPr lang="en-US" sz="4000" dirty="0" smtClean="0"/>
                        <a:t>NO</a:t>
                      </a:r>
                      <a:endParaRPr lang="en-US" sz="4000" dirty="0"/>
                    </a:p>
                  </a:txBody>
                  <a:tcPr/>
                </a:tc>
                <a:tc>
                  <a:txBody>
                    <a:bodyPr/>
                    <a:lstStyle/>
                    <a:p>
                      <a:pPr algn="r"/>
                      <a:r>
                        <a:rPr lang="en-US" sz="4000" dirty="0" smtClean="0"/>
                        <a:t>2.302</a:t>
                      </a:r>
                      <a:endParaRPr lang="en-US" sz="4000" dirty="0"/>
                    </a:p>
                  </a:txBody>
                  <a:tcPr/>
                </a:tc>
              </a:tr>
              <a:tr h="607716">
                <a:tc>
                  <a:txBody>
                    <a:bodyPr/>
                    <a:lstStyle/>
                    <a:p>
                      <a:pPr algn="l"/>
                      <a:r>
                        <a:rPr lang="en-US" sz="4000" dirty="0" err="1" smtClean="0"/>
                        <a:t>FlumeWiki</a:t>
                      </a:r>
                      <a:endParaRPr lang="en-US" sz="4000" dirty="0"/>
                    </a:p>
                  </a:txBody>
                  <a:tcPr/>
                </a:tc>
                <a:tc>
                  <a:txBody>
                    <a:bodyPr/>
                    <a:lstStyle/>
                    <a:p>
                      <a:pPr algn="ctr"/>
                      <a:r>
                        <a:rPr lang="en-US" sz="4000" dirty="0" smtClean="0"/>
                        <a:t>YES</a:t>
                      </a:r>
                      <a:endParaRPr lang="en-US" sz="4000" dirty="0"/>
                    </a:p>
                  </a:txBody>
                  <a:tcPr/>
                </a:tc>
                <a:tc>
                  <a:txBody>
                    <a:bodyPr/>
                    <a:lstStyle/>
                    <a:p>
                      <a:pPr algn="r"/>
                      <a:r>
                        <a:rPr lang="en-US" sz="4000" dirty="0" smtClean="0"/>
                        <a:t>0.183</a:t>
                      </a:r>
                      <a:endParaRPr lang="en-US" sz="4000" dirty="0"/>
                    </a:p>
                  </a:txBody>
                  <a:tcPr/>
                </a:tc>
              </a:tr>
              <a:tr h="607716">
                <a:tc>
                  <a:txBody>
                    <a:bodyPr/>
                    <a:lstStyle/>
                    <a:p>
                      <a:pPr algn="l"/>
                      <a:r>
                        <a:rPr lang="en-US" sz="4000" dirty="0" err="1" smtClean="0"/>
                        <a:t>ClamAV</a:t>
                      </a:r>
                      <a:endParaRPr lang="en-US" sz="4000" dirty="0"/>
                    </a:p>
                  </a:txBody>
                  <a:tcPr/>
                </a:tc>
                <a:tc>
                  <a:txBody>
                    <a:bodyPr/>
                    <a:lstStyle/>
                    <a:p>
                      <a:pPr algn="ctr"/>
                      <a:r>
                        <a:rPr lang="en-US" sz="4000" dirty="0" smtClean="0"/>
                        <a:t>YES</a:t>
                      </a:r>
                      <a:endParaRPr lang="en-US" sz="4000" dirty="0"/>
                    </a:p>
                  </a:txBody>
                  <a:tcPr/>
                </a:tc>
                <a:tc>
                  <a:txBody>
                    <a:bodyPr/>
                    <a:lstStyle/>
                    <a:p>
                      <a:pPr algn="r"/>
                      <a:r>
                        <a:rPr lang="en-US" sz="4000" dirty="0" smtClean="0"/>
                        <a:t>1.374</a:t>
                      </a:r>
                      <a:endParaRPr lang="en-US" sz="4000" dirty="0"/>
                    </a:p>
                  </a:txBody>
                  <a:tcPr/>
                </a:tc>
              </a:tr>
              <a:tr h="607716">
                <a:tc>
                  <a:txBody>
                    <a:bodyPr/>
                    <a:lstStyle/>
                    <a:p>
                      <a:pPr algn="l"/>
                      <a:r>
                        <a:rPr lang="en-US" sz="4000" dirty="0" err="1" smtClean="0"/>
                        <a:t>OpenVPN</a:t>
                      </a:r>
                      <a:endParaRPr lang="en-US" sz="4000" dirty="0"/>
                    </a:p>
                  </a:txBody>
                  <a:tcPr/>
                </a:tc>
                <a:tc>
                  <a:txBody>
                    <a:bodyPr/>
                    <a:lstStyle/>
                    <a:p>
                      <a:pPr algn="ctr"/>
                      <a:r>
                        <a:rPr lang="en-US" sz="4000" dirty="0" smtClean="0"/>
                        <a:t>YES</a:t>
                      </a:r>
                      <a:endParaRPr lang="en-US" sz="4000" dirty="0"/>
                    </a:p>
                  </a:txBody>
                  <a:tcPr/>
                </a:tc>
                <a:tc>
                  <a:txBody>
                    <a:bodyPr/>
                    <a:lstStyle/>
                    <a:p>
                      <a:pPr algn="r"/>
                      <a:r>
                        <a:rPr lang="en-US" sz="4000" dirty="0" smtClean="0"/>
                        <a:t>7.912</a:t>
                      </a:r>
                      <a:endParaRPr lang="en-US" sz="4000" dirty="0"/>
                    </a:p>
                  </a:txBody>
                  <a:tcPr/>
                </a:tc>
              </a:tr>
            </a:tbl>
          </a:graphicData>
        </a:graphic>
      </p:graphicFrame>
      <p:sp>
        <p:nvSpPr>
          <p:cNvPr id="8" name="Title 1"/>
          <p:cNvSpPr>
            <a:spLocks noGrp="1"/>
          </p:cNvSpPr>
          <p:nvPr>
            <p:ph type="title"/>
          </p:nvPr>
        </p:nvSpPr>
        <p:spPr>
          <a:xfrm>
            <a:off x="457200" y="274638"/>
            <a:ext cx="8229600" cy="1143000"/>
          </a:xfrm>
        </p:spPr>
        <p:txBody>
          <a:bodyPr/>
          <a:lstStyle/>
          <a:p>
            <a:r>
              <a:rPr lang="en-US" dirty="0" smtClean="0"/>
              <a:t>Case </a:t>
            </a:r>
            <a:r>
              <a:rPr lang="en-US" dirty="0" smtClean="0"/>
              <a:t>Studies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457200" y="1828800"/>
            <a:ext cx="8229600" cy="3733800"/>
          </a:xfrm>
        </p:spPr>
        <p:txBody>
          <a:bodyPr>
            <a:normAutofit/>
          </a:bodyPr>
          <a:lstStyle/>
          <a:p>
            <a:r>
              <a:rPr lang="en-US" sz="3600" dirty="0" smtClean="0"/>
              <a:t>From high-level policies to DIFC code</a:t>
            </a:r>
          </a:p>
          <a:p>
            <a:endParaRPr lang="en-US" sz="3600" dirty="0" smtClean="0"/>
          </a:p>
          <a:p>
            <a:r>
              <a:rPr lang="en-US" sz="3600" dirty="0" smtClean="0"/>
              <a:t>Efficiently generate DIFC code</a:t>
            </a:r>
          </a:p>
          <a:p>
            <a:endParaRPr lang="en-US" sz="3600" dirty="0" smtClean="0"/>
          </a:p>
          <a:p>
            <a:r>
              <a:rPr lang="en-US" sz="3600" dirty="0" smtClean="0"/>
              <a:t>Provide useful debugging information</a:t>
            </a:r>
            <a:endParaRPr lang="en-US" sz="36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352800" y="5029200"/>
            <a:ext cx="2819400" cy="1371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err="1" smtClean="0">
                <a:solidFill>
                  <a:schemeClr val="tx1"/>
                </a:solidFill>
              </a:rPr>
              <a:t>Spawner</a:t>
            </a:r>
            <a:endParaRPr lang="en-US" sz="4000" dirty="0">
              <a:solidFill>
                <a:schemeClr val="tx1"/>
              </a:solidFill>
            </a:endParaRPr>
          </a:p>
        </p:txBody>
      </p:sp>
      <p:cxnSp>
        <p:nvCxnSpPr>
          <p:cNvPr id="12" name="Straight Arrow Connector 11"/>
          <p:cNvCxnSpPr>
            <a:stCxn id="50" idx="2"/>
            <a:endCxn id="8" idx="1"/>
          </p:cNvCxnSpPr>
          <p:nvPr/>
        </p:nvCxnSpPr>
        <p:spPr>
          <a:xfrm rot="16200000" flipH="1">
            <a:off x="2449163" y="3913537"/>
            <a:ext cx="1267666" cy="1365392"/>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791200" y="2971800"/>
            <a:ext cx="2514600" cy="1143000"/>
          </a:xfrm>
          <a:prstGeom prst="ellipse">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Worker</a:t>
            </a:r>
            <a:endParaRPr lang="en-US" sz="4000" dirty="0">
              <a:solidFill>
                <a:schemeClr val="tx1"/>
              </a:solidFill>
            </a:endParaRPr>
          </a:p>
        </p:txBody>
      </p:sp>
      <p:cxnSp>
        <p:nvCxnSpPr>
          <p:cNvPr id="41" name="Straight Arrow Connector 40"/>
          <p:cNvCxnSpPr>
            <a:stCxn id="31" idx="0"/>
            <a:endCxn id="47" idx="2"/>
          </p:cNvCxnSpPr>
          <p:nvPr/>
        </p:nvCxnSpPr>
        <p:spPr>
          <a:xfrm rot="5400000" flipH="1" flipV="1">
            <a:off x="6743700" y="2286000"/>
            <a:ext cx="990600" cy="3810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endCxn id="31" idx="3"/>
          </p:cNvCxnSpPr>
          <p:nvPr/>
        </p:nvCxnSpPr>
        <p:spPr>
          <a:xfrm>
            <a:off x="3581400" y="3886200"/>
            <a:ext cx="2578055" cy="61212"/>
          </a:xfrm>
          <a:prstGeom prst="curvedConnector4">
            <a:avLst>
              <a:gd name="adj1" fmla="val 663"/>
              <a:gd name="adj2" fmla="val 937057"/>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1" idx="1"/>
          </p:cNvCxnSpPr>
          <p:nvPr/>
        </p:nvCxnSpPr>
        <p:spPr>
          <a:xfrm rot="16200000" flipH="1" flipV="1">
            <a:off x="4801721" y="1842667"/>
            <a:ext cx="61214" cy="2654255"/>
          </a:xfrm>
          <a:prstGeom prst="curvedConnector4">
            <a:avLst>
              <a:gd name="adj1" fmla="val -1094578"/>
              <a:gd name="adj2" fmla="val 100297"/>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7"/>
            <a:endCxn id="31" idx="4"/>
          </p:cNvCxnSpPr>
          <p:nvPr/>
        </p:nvCxnSpPr>
        <p:spPr>
          <a:xfrm rot="5400000" flipH="1" flipV="1">
            <a:off x="5846271" y="4027837"/>
            <a:ext cx="1115266" cy="1289192"/>
          </a:xfrm>
          <a:prstGeom prst="straightConnector1">
            <a:avLst/>
          </a:prstGeom>
          <a:ln w="101600"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400800" y="1066800"/>
            <a:ext cx="2057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Network</a:t>
            </a:r>
            <a:endParaRPr lang="en-US" sz="4000" dirty="0">
              <a:solidFill>
                <a:schemeClr val="tx1"/>
              </a:solidFill>
            </a:endParaRPr>
          </a:p>
        </p:txBody>
      </p:sp>
      <p:sp>
        <p:nvSpPr>
          <p:cNvPr id="50" name="Rounded Rectangle 49"/>
          <p:cNvSpPr/>
          <p:nvPr/>
        </p:nvSpPr>
        <p:spPr>
          <a:xfrm>
            <a:off x="1219200" y="3200400"/>
            <a:ext cx="23622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Requester</a:t>
            </a:r>
            <a:endParaRPr lang="en-US" sz="4000" dirty="0">
              <a:solidFill>
                <a:schemeClr val="tx1"/>
              </a:solidFill>
            </a:endParaRPr>
          </a:p>
        </p:txBody>
      </p:sp>
      <p:sp>
        <p:nvSpPr>
          <p:cNvPr id="14" name="Slide Number Placeholder 13"/>
          <p:cNvSpPr>
            <a:spLocks noGrp="1"/>
          </p:cNvSpPr>
          <p:nvPr>
            <p:ph type="sldNum" sz="quarter" idx="12"/>
          </p:nvPr>
        </p:nvSpPr>
        <p:spPr/>
        <p:txBody>
          <a:bodyPr/>
          <a:lstStyle/>
          <a:p>
            <a:fld id="{73632D34-04EF-48A2-8115-8ECCB1F49248}" type="slidenum">
              <a:rPr lang="en-US" smtClean="0"/>
              <a:pPr/>
              <a:t>7</a:t>
            </a:fld>
            <a:endParaRPr lang="en-US"/>
          </a:p>
        </p:txBody>
      </p:sp>
      <p:sp>
        <p:nvSpPr>
          <p:cNvPr id="16" name="TextBox 15"/>
          <p:cNvSpPr txBox="1"/>
          <p:nvPr/>
        </p:nvSpPr>
        <p:spPr>
          <a:xfrm>
            <a:off x="762000" y="152400"/>
            <a:ext cx="5105400" cy="707886"/>
          </a:xfrm>
          <a:prstGeom prst="rect">
            <a:avLst/>
          </a:prstGeom>
          <a:noFill/>
        </p:spPr>
        <p:txBody>
          <a:bodyPr wrap="square" rtlCol="0">
            <a:spAutoFit/>
          </a:bodyPr>
          <a:lstStyle/>
          <a:p>
            <a:r>
              <a:rPr lang="en-US" sz="4000" dirty="0" smtClean="0">
                <a:solidFill>
                  <a:srgbClr val="FF0000"/>
                </a:solidFill>
                <a:latin typeface="cmsy10"/>
              </a:rPr>
              <a:t>:</a:t>
            </a:r>
            <a:r>
              <a:rPr lang="en-US" sz="4000" dirty="0" smtClean="0">
                <a:solidFill>
                  <a:srgbClr val="FF0000"/>
                </a:solidFill>
              </a:rPr>
              <a:t> (Worker </a:t>
            </a:r>
            <a:r>
              <a:rPr lang="en-US" sz="4000" dirty="0" smtClean="0">
                <a:solidFill>
                  <a:srgbClr val="FF0000"/>
                </a:solidFill>
                <a:latin typeface="cmsy10"/>
              </a:rPr>
              <a:t>!</a:t>
            </a:r>
            <a:r>
              <a:rPr lang="en-US" sz="4000" dirty="0" smtClean="0">
                <a:solidFill>
                  <a:srgbClr val="FF0000"/>
                </a:solidFill>
              </a:rPr>
              <a:t> Network)</a:t>
            </a:r>
            <a:endParaRPr lang="en-US" sz="4000" dirty="0">
              <a:solidFill>
                <a:srgbClr val="FF0000"/>
              </a:solidFill>
            </a:endParaRPr>
          </a:p>
        </p:txBody>
      </p:sp>
      <p:sp>
        <p:nvSpPr>
          <p:cNvPr id="17" name="TextBox 16"/>
          <p:cNvSpPr txBox="1"/>
          <p:nvPr/>
        </p:nvSpPr>
        <p:spPr>
          <a:xfrm>
            <a:off x="762000" y="838200"/>
            <a:ext cx="4876800" cy="707886"/>
          </a:xfrm>
          <a:prstGeom prst="rect">
            <a:avLst/>
          </a:prstGeom>
          <a:noFill/>
        </p:spPr>
        <p:txBody>
          <a:bodyPr wrap="square" rtlCol="0">
            <a:spAutoFit/>
          </a:bodyPr>
          <a:lstStyle/>
          <a:p>
            <a:r>
              <a:rPr lang="en-US" sz="4000" dirty="0" smtClean="0">
                <a:solidFill>
                  <a:srgbClr val="00B050"/>
                </a:solidFill>
              </a:rPr>
              <a:t>Requester </a:t>
            </a:r>
            <a:r>
              <a:rPr lang="en-US" sz="4000" dirty="0" smtClean="0">
                <a:solidFill>
                  <a:srgbClr val="00B050"/>
                </a:solidFill>
                <a:latin typeface="cmsy10"/>
              </a:rPr>
              <a:t>$</a:t>
            </a:r>
            <a:r>
              <a:rPr lang="en-US" sz="4000" dirty="0" smtClean="0">
                <a:solidFill>
                  <a:srgbClr val="00B050"/>
                </a:solidFill>
              </a:rPr>
              <a:t>  Worker</a:t>
            </a:r>
            <a:endParaRPr lang="en-US" sz="4000" dirty="0">
              <a:solidFill>
                <a:srgbClr val="00B050"/>
              </a:solidFill>
            </a:endParaRPr>
          </a:p>
        </p:txBody>
      </p:sp>
      <p:sp>
        <p:nvSpPr>
          <p:cNvPr id="21" name="TextBox 20"/>
          <p:cNvSpPr txBox="1"/>
          <p:nvPr/>
        </p:nvSpPr>
        <p:spPr>
          <a:xfrm>
            <a:off x="762000" y="1447800"/>
            <a:ext cx="4876800" cy="707886"/>
          </a:xfrm>
          <a:prstGeom prst="rect">
            <a:avLst/>
          </a:prstGeom>
          <a:noFill/>
        </p:spPr>
        <p:txBody>
          <a:bodyPr wrap="square" rtlCol="0">
            <a:spAutoFit/>
          </a:bodyPr>
          <a:lstStyle/>
          <a:p>
            <a:r>
              <a:rPr lang="en-US" sz="4000" dirty="0" smtClean="0">
                <a:solidFill>
                  <a:srgbClr val="00B050"/>
                </a:solidFill>
              </a:rPr>
              <a:t>Requester </a:t>
            </a:r>
            <a:r>
              <a:rPr lang="en-US" sz="4000" dirty="0" smtClean="0">
                <a:solidFill>
                  <a:srgbClr val="00B050"/>
                </a:solidFill>
                <a:latin typeface="cmsy10"/>
              </a:rPr>
              <a:t>!</a:t>
            </a:r>
            <a:r>
              <a:rPr lang="en-US" sz="4000" dirty="0" smtClean="0">
                <a:solidFill>
                  <a:srgbClr val="00B050"/>
                </a:solidFill>
              </a:rPr>
              <a:t> </a:t>
            </a:r>
            <a:r>
              <a:rPr lang="en-US" sz="4000" dirty="0" err="1" smtClean="0">
                <a:solidFill>
                  <a:srgbClr val="00B050"/>
                </a:solidFill>
              </a:rPr>
              <a:t>Spawner</a:t>
            </a:r>
            <a:endParaRPr lang="en-US" sz="40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2"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grpId="1" nodeType="clickEffect">
                                  <p:stCondLst>
                                    <p:cond delay="0"/>
                                  </p:stCondLst>
                                  <p:childTnLst>
                                    <p:animMotion origin="layout" path="M 5.55112E-17 -2.59259E-6 L 0.37917 0.30394 " pathEditMode="relative" rAng="0" ptsTypes="AA">
                                      <p:cBhvr>
                                        <p:cTn id="21" dur="2000" fill="hold"/>
                                        <p:tgtEl>
                                          <p:spTgt spid="16"/>
                                        </p:tgtEl>
                                        <p:attrNameLst>
                                          <p:attrName>ppt_x</p:attrName>
                                          <p:attrName>ppt_y</p:attrName>
                                        </p:attrNameLst>
                                      </p:cBhvr>
                                      <p:rCtr x="190" y="152"/>
                                    </p:animMotion>
                                  </p:childTnLst>
                                </p:cTn>
                              </p:par>
                              <p:par>
                                <p:cTn id="22" presetID="42" presetClass="path" presetSubtype="0" accel="50000" decel="50000" fill="hold" grpId="1" nodeType="withEffect">
                                  <p:stCondLst>
                                    <p:cond delay="0"/>
                                  </p:stCondLst>
                                  <p:childTnLst>
                                    <p:animMotion origin="layout" path="M 0 -2.59259E-6 L 0.175 0.29283 " pathEditMode="relative" rAng="0" ptsTypes="AA">
                                      <p:cBhvr>
                                        <p:cTn id="23" dur="2000" fill="hold"/>
                                        <p:tgtEl>
                                          <p:spTgt spid="17"/>
                                        </p:tgtEl>
                                        <p:attrNameLst>
                                          <p:attrName>ppt_x</p:attrName>
                                          <p:attrName>ppt_y</p:attrName>
                                        </p:attrNameLst>
                                      </p:cBhvr>
                                      <p:rCtr x="87" y="146"/>
                                    </p:animMotion>
                                  </p:childTnLst>
                                </p:cTn>
                              </p:par>
                              <p:par>
                                <p:cTn id="24" presetID="42" presetClass="path" presetSubtype="0" accel="50000" decel="50000" fill="hold" grpId="1" nodeType="withEffect">
                                  <p:stCondLst>
                                    <p:cond delay="0"/>
                                  </p:stCondLst>
                                  <p:childTnLst>
                                    <p:animMotion origin="layout" path="M 0 -1.48148E-6 L -0.025 0.42616 " pathEditMode="relative" rAng="0" ptsTypes="AA">
                                      <p:cBhvr>
                                        <p:cTn id="25" dur="2000" fill="hold"/>
                                        <p:tgtEl>
                                          <p:spTgt spid="21"/>
                                        </p:tgtEl>
                                        <p:attrNameLst>
                                          <p:attrName>ppt_x</p:attrName>
                                          <p:attrName>ppt_y</p:attrName>
                                        </p:attrNameLst>
                                      </p:cBhvr>
                                      <p:rCtr x="-13" y="213"/>
                                    </p:animMotion>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17"/>
                                        </p:tgtEl>
                                      </p:cBhvr>
                                    </p:animEffect>
                                    <p:set>
                                      <p:cBhvr>
                                        <p:cTn id="33" dur="1" fill="hold">
                                          <p:stCondLst>
                                            <p:cond delay="499"/>
                                          </p:stCondLst>
                                        </p:cTn>
                                        <p:tgtEl>
                                          <p:spTgt spid="17"/>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21"/>
                                        </p:tgtEl>
                                      </p:cBhvr>
                                    </p:animEffect>
                                    <p:set>
                                      <p:cBhvr>
                                        <p:cTn id="36" dur="1" fill="hold">
                                          <p:stCondLst>
                                            <p:cond delay="499"/>
                                          </p:stCondLst>
                                        </p:cTn>
                                        <p:tgtEl>
                                          <p:spTgt spid="21"/>
                                        </p:tgtEl>
                                        <p:attrNameLst>
                                          <p:attrName>style.visibility</p:attrName>
                                        </p:attrNameLst>
                                      </p:cBhvr>
                                      <p:to>
                                        <p:strVal val="hidden"/>
                                      </p:to>
                                    </p:set>
                                  </p:childTnLst>
                                </p:cTn>
                              </p:par>
                              <p:par>
                                <p:cTn id="37" presetID="7" presetClass="emph" presetSubtype="2" fill="hold" nodeType="withEffect">
                                  <p:stCondLst>
                                    <p:cond delay="0"/>
                                  </p:stCondLst>
                                  <p:childTnLst>
                                    <p:animClr clrSpc="rgb">
                                      <p:cBhvr>
                                        <p:cTn id="38" dur="500" fill="hold"/>
                                        <p:tgtEl>
                                          <p:spTgt spid="12"/>
                                        </p:tgtEl>
                                        <p:attrNameLst>
                                          <p:attrName>stroke.color</p:attrName>
                                        </p:attrNameLst>
                                      </p:cBhvr>
                                      <p:to>
                                        <a:srgbClr val="00CC00"/>
                                      </p:to>
                                    </p:animClr>
                                    <p:set>
                                      <p:cBhvr>
                                        <p:cTn id="39" dur="500" fill="hold"/>
                                        <p:tgtEl>
                                          <p:spTgt spid="12"/>
                                        </p:tgtEl>
                                        <p:attrNameLst>
                                          <p:attrName>stroke.on</p:attrName>
                                        </p:attrNameLst>
                                      </p:cBhvr>
                                      <p:to>
                                        <p:strVal val="true"/>
                                      </p:to>
                                    </p:set>
                                  </p:childTnLst>
                                </p:cTn>
                              </p:par>
                              <p:par>
                                <p:cTn id="40" presetID="7" presetClass="emph" presetSubtype="2" fill="hold" nodeType="withEffect">
                                  <p:stCondLst>
                                    <p:cond delay="0"/>
                                  </p:stCondLst>
                                  <p:childTnLst>
                                    <p:animClr clrSpc="rgb">
                                      <p:cBhvr>
                                        <p:cTn id="41" dur="500" fill="hold"/>
                                        <p:tgtEl>
                                          <p:spTgt spid="63"/>
                                        </p:tgtEl>
                                        <p:attrNameLst>
                                          <p:attrName>stroke.color</p:attrName>
                                        </p:attrNameLst>
                                      </p:cBhvr>
                                      <p:to>
                                        <a:srgbClr val="00CC00"/>
                                      </p:to>
                                    </p:animClr>
                                    <p:set>
                                      <p:cBhvr>
                                        <p:cTn id="42" dur="500" fill="hold"/>
                                        <p:tgtEl>
                                          <p:spTgt spid="63"/>
                                        </p:tgtEl>
                                        <p:attrNameLst>
                                          <p:attrName>stroke.on</p:attrName>
                                        </p:attrNameLst>
                                      </p:cBhvr>
                                      <p:to>
                                        <p:strVal val="true"/>
                                      </p:to>
                                    </p:set>
                                  </p:childTnLst>
                                </p:cTn>
                              </p:par>
                              <p:par>
                                <p:cTn id="43" presetID="7" presetClass="emph" presetSubtype="2" fill="hold" nodeType="withEffect">
                                  <p:stCondLst>
                                    <p:cond delay="0"/>
                                  </p:stCondLst>
                                  <p:childTnLst>
                                    <p:animClr clrSpc="rgb">
                                      <p:cBhvr>
                                        <p:cTn id="44" dur="500" fill="hold"/>
                                        <p:tgtEl>
                                          <p:spTgt spid="64"/>
                                        </p:tgtEl>
                                        <p:attrNameLst>
                                          <p:attrName>stroke.color</p:attrName>
                                        </p:attrNameLst>
                                      </p:cBhvr>
                                      <p:to>
                                        <a:srgbClr val="00CC00"/>
                                      </p:to>
                                    </p:animClr>
                                    <p:set>
                                      <p:cBhvr>
                                        <p:cTn id="45" dur="500" fill="hold"/>
                                        <p:tgtEl>
                                          <p:spTgt spid="64"/>
                                        </p:tgtEl>
                                        <p:attrNameLst>
                                          <p:attrName>stroke.on</p:attrName>
                                        </p:attrNameLst>
                                      </p:cBhvr>
                                      <p:to>
                                        <p:strVal val="true"/>
                                      </p:to>
                                    </p:set>
                                  </p:childTnLst>
                                </p:cTn>
                              </p:par>
                              <p:par>
                                <p:cTn id="46" presetID="7" presetClass="emph" presetSubtype="2" fill="hold" nodeType="withEffect">
                                  <p:stCondLst>
                                    <p:cond delay="0"/>
                                  </p:stCondLst>
                                  <p:childTnLst>
                                    <p:animClr clrSpc="rgb">
                                      <p:cBhvr>
                                        <p:cTn id="47" dur="500" fill="hold"/>
                                        <p:tgtEl>
                                          <p:spTgt spid="41"/>
                                        </p:tgtEl>
                                        <p:attrNameLst>
                                          <p:attrName>stroke.color</p:attrName>
                                        </p:attrNameLst>
                                      </p:cBhvr>
                                      <p:to>
                                        <a:srgbClr val="FF0000"/>
                                      </p:to>
                                    </p:animClr>
                                    <p:set>
                                      <p:cBhvr>
                                        <p:cTn id="48" dur="500" fill="hold"/>
                                        <p:tgtEl>
                                          <p:spTgt spid="4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6" grpId="2"/>
      <p:bldP spid="17" grpId="0"/>
      <p:bldP spid="17" grpId="1"/>
      <p:bldP spid="17" grpId="2"/>
      <p:bldP spid="21" grpId="0"/>
      <p:bldP spid="21" grpId="1"/>
      <p:bldP spid="21"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4000" dirty="0" smtClean="0"/>
              <a:t>Challenge of instrumentation</a:t>
            </a:r>
          </a:p>
          <a:p>
            <a:endParaRPr lang="en-US" sz="4000" dirty="0" smtClean="0"/>
          </a:p>
          <a:p>
            <a:r>
              <a:rPr lang="en-US" sz="4000" dirty="0" smtClean="0"/>
              <a:t>Instrumentation via constraints</a:t>
            </a:r>
          </a:p>
          <a:p>
            <a:endParaRPr lang="en-US" sz="4000" dirty="0" smtClean="0"/>
          </a:p>
          <a:p>
            <a:r>
              <a:rPr lang="en-US" sz="4000" dirty="0" smtClean="0"/>
              <a:t>Case studies</a:t>
            </a: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nodeType="clickEffect">
                                  <p:stCondLst>
                                    <p:cond delay="0"/>
                                  </p:stCondLst>
                                  <p:childTnLst>
                                    <p:set>
                                      <p:cBhvr rctx="PPT">
                                        <p:cTn id="21" dur="indefinite"/>
                                        <p:tgtEl>
                                          <p:spTgt spid="3">
                                            <p:txEl>
                                              <p:pRg st="2" end="2"/>
                                            </p:txEl>
                                          </p:spTgt>
                                        </p:tgtEl>
                                        <p:attrNameLst>
                                          <p:attrName>style.opacity</p:attrName>
                                        </p:attrNameLst>
                                      </p:cBhvr>
                                      <p:to>
                                        <p:strVal val="0.25"/>
                                      </p:to>
                                    </p:set>
                                    <p:animEffect filter="image" prLst="opacity: 0.25">
                                      <p:cBhvr rctx="IE">
                                        <p:cTn id="22" dur="indefinite"/>
                                        <p:tgtEl>
                                          <p:spTgt spid="3">
                                            <p:txEl>
                                              <p:pRg st="2" end="2"/>
                                            </p:txEl>
                                          </p:spTgt>
                                        </p:tgtEl>
                                      </p:cBhvr>
                                    </p:animEffect>
                                  </p:childTnLst>
                                </p:cTn>
                              </p:par>
                              <p:par>
                                <p:cTn id="23" presetID="9" presetClass="emph" presetSubtype="0" nodeType="withEffect">
                                  <p:stCondLst>
                                    <p:cond delay="0"/>
                                  </p:stCondLst>
                                  <p:childTnLst>
                                    <p:set>
                                      <p:cBhvr rctx="PPT">
                                        <p:cTn id="24" dur="indefinite"/>
                                        <p:tgtEl>
                                          <p:spTgt spid="3">
                                            <p:txEl>
                                              <p:pRg st="4" end="4"/>
                                            </p:txEl>
                                          </p:spTgt>
                                        </p:tgtEl>
                                        <p:attrNameLst>
                                          <p:attrName>style.opacity</p:attrName>
                                        </p:attrNameLst>
                                      </p:cBhvr>
                                      <p:to>
                                        <p:strVal val="0.25"/>
                                      </p:to>
                                    </p:set>
                                    <p:animEffect filter="image" prLst="opacity: 0.25">
                                      <p:cBhvr rctx="IE">
                                        <p:cTn id="25"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Challenge of Instrumentation</a:t>
            </a:r>
            <a:endParaRPr lang="en-US" dirty="0"/>
          </a:p>
        </p:txBody>
      </p:sp>
      <p:sp>
        <p:nvSpPr>
          <p:cNvPr id="3" name="Content Placeholder 2"/>
          <p:cNvSpPr>
            <a:spLocks noGrp="1"/>
          </p:cNvSpPr>
          <p:nvPr>
            <p:ph idx="1"/>
          </p:nvPr>
        </p:nvSpPr>
        <p:spPr>
          <a:xfrm>
            <a:off x="533400" y="2209800"/>
            <a:ext cx="8229600" cy="3124200"/>
          </a:xfrm>
        </p:spPr>
        <p:txBody>
          <a:bodyPr>
            <a:noAutofit/>
          </a:bodyPr>
          <a:lstStyle/>
          <a:p>
            <a:r>
              <a:rPr lang="en-US" sz="4000" dirty="0" smtClean="0"/>
              <a:t>DIFC mechanics</a:t>
            </a:r>
          </a:p>
          <a:p>
            <a:endParaRPr lang="en-US" sz="4000" dirty="0" smtClean="0"/>
          </a:p>
          <a:p>
            <a:r>
              <a:rPr lang="en-US" sz="4000" dirty="0" err="1" smtClean="0"/>
              <a:t>Instrumenting</a:t>
            </a:r>
            <a:r>
              <a:rPr lang="en-US" sz="4000" dirty="0" smtClean="0"/>
              <a:t> a server</a:t>
            </a:r>
            <a:endParaRPr lang="en-US" sz="4000" dirty="0"/>
          </a:p>
        </p:txBody>
      </p:sp>
      <p:sp>
        <p:nvSpPr>
          <p:cNvPr id="4" name="Slide Number Placeholder 3"/>
          <p:cNvSpPr>
            <a:spLocks noGrp="1"/>
          </p:cNvSpPr>
          <p:nvPr>
            <p:ph type="sldNum" sz="quarter" idx="12"/>
          </p:nvPr>
        </p:nvSpPr>
        <p:spPr/>
        <p:txBody>
          <a:bodyPr/>
          <a:lstStyle/>
          <a:p>
            <a:fld id="{73632D34-04EF-48A2-8115-8ECCB1F49248}"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rctx="PPT">
                                        <p:cTn id="16" dur="indefinite"/>
                                        <p:tgtEl>
                                          <p:spTgt spid="3">
                                            <p:txEl>
                                              <p:pRg st="2" end="2"/>
                                            </p:txEl>
                                          </p:spTgt>
                                        </p:tgtEl>
                                        <p:attrNameLst>
                                          <p:attrName>style.opacity</p:attrName>
                                        </p:attrNameLst>
                                      </p:cBhvr>
                                      <p:to>
                                        <p:strVal val="0.25"/>
                                      </p:to>
                                    </p:set>
                                    <p:animEffect filter="image" prLst="opacity: 0.25">
                                      <p:cBhvr rctx="IE">
                                        <p:cTn id="17"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FIRSTWRHARRIS@ELDGQBNFUVWYY57I" val="3662"/>
  <p:tag name="DEFAULTDISPLAYSOURCE" val="\documentclass{article}\pagestyle{empty}&#10;\begin{document}&#10;&#10;\end{document}&#10;"/>
  <p:tag name="EMBEDFONTS"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17616</TotalTime>
  <Words>2888</Words>
  <Application>Microsoft Office PowerPoint</Application>
  <PresentationFormat>On-screen Show (4:3)</PresentationFormat>
  <Paragraphs>577</Paragraphs>
  <Slides>50</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cmsy10</vt:lpstr>
      <vt:lpstr>Wingdings 2</vt:lpstr>
      <vt:lpstr>Office Theme</vt:lpstr>
      <vt:lpstr>DIFC Programs by Automatic Instrumentation</vt:lpstr>
      <vt:lpstr>Decentralized Information Flow Control Operating System (DIFC OS)</vt:lpstr>
      <vt:lpstr>Slide 3</vt:lpstr>
      <vt:lpstr>Slide 4</vt:lpstr>
      <vt:lpstr>Slide 5</vt:lpstr>
      <vt:lpstr>Contributions</vt:lpstr>
      <vt:lpstr>Slide 7</vt:lpstr>
      <vt:lpstr>Outline</vt:lpstr>
      <vt:lpstr>The Challenge of Instrumentation</vt:lpstr>
      <vt:lpstr>DIFC Mechanics</vt:lpstr>
      <vt:lpstr>Slide 11</vt:lpstr>
      <vt:lpstr>Raising a Label to Read</vt:lpstr>
      <vt:lpstr>Slide 13</vt:lpstr>
      <vt:lpstr>Lowering a Label to Declassify</vt:lpstr>
      <vt:lpstr>The Challenge of Instrumentation</vt:lpstr>
      <vt:lpstr>Slide 16</vt:lpstr>
      <vt:lpstr>Challenge of Instrumentation</vt:lpstr>
      <vt:lpstr>Outline</vt:lpstr>
      <vt:lpstr>Key Insight</vt:lpstr>
      <vt:lpstr>Key Insight</vt:lpstr>
      <vt:lpstr>Key Payoffs of Constraints</vt:lpstr>
      <vt:lpstr>Instrumentation via Constraints</vt:lpstr>
      <vt:lpstr>Generating Constraints</vt:lpstr>
      <vt:lpstr>Slide 24</vt:lpstr>
      <vt:lpstr>Slide 25</vt:lpstr>
      <vt:lpstr>Slide 26</vt:lpstr>
      <vt:lpstr>Slide 27</vt:lpstr>
      <vt:lpstr>Generating Constraints</vt:lpstr>
      <vt:lpstr>Slide 29</vt:lpstr>
      <vt:lpstr>Generating Constraints</vt:lpstr>
      <vt:lpstr>Slide 31</vt:lpstr>
      <vt:lpstr>Instrumentation via Constraints</vt:lpstr>
      <vt:lpstr>Solving Constraints</vt:lpstr>
      <vt:lpstr>Slide 34</vt:lpstr>
      <vt:lpstr>Slide 35</vt:lpstr>
      <vt:lpstr>Slide 36</vt:lpstr>
      <vt:lpstr>Slide 37</vt:lpstr>
      <vt:lpstr>Slide 38</vt:lpstr>
      <vt:lpstr>Outline</vt:lpstr>
      <vt:lpstr>Case Studies</vt:lpstr>
      <vt:lpstr>Slide 41</vt:lpstr>
      <vt:lpstr>Slide 42</vt:lpstr>
      <vt:lpstr>Slide 43</vt:lpstr>
      <vt:lpstr>Extra Slides</vt:lpstr>
      <vt:lpstr>Expressivity vs. Automation</vt:lpstr>
      <vt:lpstr>Slide 46</vt:lpstr>
      <vt:lpstr>Challenge for DIFC Programmers</vt:lpstr>
      <vt:lpstr>Mandatory Access Control</vt:lpstr>
      <vt:lpstr>Key Challenge</vt:lpstr>
      <vt:lpstr>Case Studies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DIFC Programs by Automatic Instrumentation</dc:title>
  <dc:creator>wrharris</dc:creator>
  <cp:lastModifiedBy>wrharris</cp:lastModifiedBy>
  <cp:revision>165</cp:revision>
  <dcterms:created xsi:type="dcterms:W3CDTF">2010-09-23T17:55:37Z</dcterms:created>
  <dcterms:modified xsi:type="dcterms:W3CDTF">2010-10-06T16:35:37Z</dcterms:modified>
</cp:coreProperties>
</file>