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81D125F-41DB-400C-9AA2-53B3B32938AF}">
  <a:tblStyle styleId="{181D125F-41DB-400C-9AA2-53B3B32938A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have introduced my work on protecting critical data in an application.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following, I will introduce my second work, which can protect a whole application for IoT devices,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run run Linux OS on ARM.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TrustShadow addresses the problem of executing an unmodified application in a compromised OS for ARM platforms.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Existing shielding work mainly focus on x86 platform, utilizing SGX or hypervisor.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SGX is not available for ARM platform, and hypervisor is an overkill for embedded or IoT settings.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work, I leverage a lightweight security feature called TrustZone to achieve shielded execution.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fact,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Bring shielded execution to “Linux on ARM” systems is of great importance.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we are surrounded by billions of such low-cost device.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support this feature, the remote entity and the device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manufacture need to establish a trust to digitally sign the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“quote”.</a:t>
            </a:r>
            <a:endParaRPr/>
          </a:p>
        </p:txBody>
      </p:sp>
      <p:sp>
        <p:nvSpPr>
          <p:cNvPr id="359" name="Shape 359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conclusion, we bring many SGX functions to ARM platform using TrustZone.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TrustZone is lightweight, TrustShadow is more suitable to be employed in embedded and IoT environment.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our design, the Linux kernel allocates resources for trusted processes, but it cannot access them.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design greatly reduces the TCB of our runtime system.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our design still exposes a lot of program behaviors to the Linux kernel, thus might be subject to side channel attacks.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Finally, we have not deployed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comprehensive defense to Iago attacks, because checking all the system calls is cumbersome.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Instead, we could include a Library OS into the TCB of system, so as to narrow down the system call interface to be checked.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protecting enclaves from malicious privileged software while retaining OS-level management of physical resources using traditional mechanisms.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Shape 383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these devices are facing serious threats from vulnerable Linux kernel.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 vulnerabilities are reported every month, and exiting software-based solutions,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including kernel ASLR, kernel stack protection, real-time kernel protection, all seem to be inefficient.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motivates us to find a hardware-assisted solution to shield the trusted applications even if the OS is compromised.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第二个事情是关于内核的安全漏洞。近十几年来，针对操作系统内核，已有很多安全增强机制，然而不幸的是，Linux内核的漏洞数并没有下降，反而逐年增长。这说明这些软件防护方案并没有有效的解决问题。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Besides that, researchers have found that smartphones are also vulnerable to physical attacks such as cold boot attack.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TrustShadow tackles attacks from both cyber space and physical space.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Regarding cyber-space, we assume a compromised OS. And ensures a trusted program is loaded into the memory correctly,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 compromised OS cannot access the memory of the trusted program.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addition, we verify the system call returns to defeat iago attacks.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also transparently encrypt the file before they are written into the disk.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Regarding physical space, we encrypt data segment of a trusted program to defeat cold boot attack.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Finally, we support unmodified programs, therefore, protection can be deployed right away.,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work, we propose trustshadow, a mechanism specifically designed for ARM platform to shield a trusted application from malicious 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design our system to work with the ARM platform without relying on hypervisor, and requires no modification to legacy programs.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result, we solution can be instantly deployed in existing ARM devices.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terms of security, trustshadow ensures program integrity by verifying the hash value when a page is loaded into the memory.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execution, the program runs in an isolated execution with the OS. As a result, a compromised OS cannot interfere with its execution.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also ensure that the OS provides system services to a trusted application genuinely.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 much color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presenting the details of TrustShadow, we first have a look at the ARM TrustZone extension in ARM architecture.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ARM TrustZone was firstly introduced to the ARM v6 architecture. Since then, almost all ARM’s application processors are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Empowered with this feature.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ARM TrustZone provides two virtual cores, one for the normal world and the other for the secure world. Accordingly, the system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 are partitioned to secure ones and non-secure ones.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normal world can only access non-secure resources, and usually runs a commodity OS.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secure world could access both secure and non-secure resources, and usually runs a trusted lightweight 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world has its own user mode and privileged mode, except that there is an additional monitor mode in the secure world, which serves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gate for world switches.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its original design, applications in the normal world needs to invoke API across the world to call security services in the secure world.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Therefore, it cannot protect legacy code.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Besides, it doesn’t support memory encryption either.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TrustShadow aims to execute a trusted application in the secure world, thereby isolating it from the Linux kernel.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the process is still managed by Linux, in other word, there is a task_struct for each trusted process.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physical pages of a trusted process are allocated by Linux, however, it cannot access them because they are secure resources.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secure world, the runtime system communicates with the Linux kernel to construct the execution environment for the trusted process, for example, the page table.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it also verifies the correctness of the results from Linux.</a:t>
            </a:r>
            <a:endParaRPr/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achieve this, we install a profile for each trusted process.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example, we assign the nginx’s encryption key for I/O. The hash values of the code page.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file should be protected. Finally, there is a signature of the profile.</a:t>
            </a:r>
            <a:endParaRPr/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 slide shows the workflow of a trusted application. And how the security features can be enforced.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trusted application is still created in the normal world by the Linux kernel in SVC mode.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SVC mode is the mode where kernel runs.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it never gets scheduled to run the normal world, instead, TrustShadow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Invokes a world switch when the app is scheduled.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monitor mode is transferred to SVC mode and further to user space to execute.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an exception happens, the processor will be trapped into the corresponding CPU mode.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some security critical service requests, such as  a RNG requests,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runtime system directly serve them in the secure world, and returns.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most of them, our runtime system simply forwards them to the normal-world Linux 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look at a concrete example of how Trustshadow verifies the behavior of Linux kernel.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Specifically, how TrustShadow handles page fault request caused by instruction fetching.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shown in the figure, the physical memory is partitioned into 3 parts.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ZONE_NORMAL is dedicated for the normal-world Linux kernel and normal processes.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ZONE_TZ_RT is for the runtime system in the secure world.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ZONE_TZ_APP is dedicated for trusted applications.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page fault is taken,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Linux kernel loads the corresponding code page into a normal page,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also allocate a secure page.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it installs the PTE.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Third, the runtime system verifies the secure page.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Specifically, is it really inside ZONE_TZ_APP?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there a double mapping occurring?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the secure world PTE is installed,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 code it copied from the normal page to the secure page.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Finally, the runtime system verifies its integrity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comparing its hash value with a one stored in the runtime system.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we perform the hash validation in the last step to avoid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to checkout to time to use attacks.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532397" y="365126"/>
            <a:ext cx="840305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TrustShadow: Shielding IoT Application from Hostile Environment [MobiSys’2017]</a:t>
            </a:r>
            <a:endParaRPr/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5834376" y="6557918"/>
            <a:ext cx="3309624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source: https://iot.mozilla.org/about/</a:t>
            </a:r>
            <a:endParaRPr/>
          </a:p>
        </p:txBody>
      </p:sp>
      <p:pic>
        <p:nvPicPr>
          <p:cNvPr id="92" name="Shape 9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850" y="1825625"/>
            <a:ext cx="6825628" cy="4351338"/>
          </a:xfrm>
          <a:prstGeom prst="rect">
            <a:avLst/>
          </a:prstGeom>
          <a:solidFill>
            <a:srgbClr val="A8D08C"/>
          </a:solidFill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18263" y="2762753"/>
            <a:ext cx="1594172" cy="830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7108" y="1792810"/>
            <a:ext cx="736483" cy="867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 with Intel SGX</a:t>
            </a:r>
            <a:endParaRPr/>
          </a:p>
        </p:txBody>
      </p:sp>
      <p:graphicFrame>
        <p:nvGraphicFramePr>
          <p:cNvPr id="362" name="Shape 362"/>
          <p:cNvGraphicFramePr/>
          <p:nvPr/>
        </p:nvGraphicFramePr>
        <p:xfrm>
          <a:off x="215152" y="16906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{181D125F-41DB-400C-9AA2-53B3B32938AF}</a:tableStyleId>
              </a:tblPr>
              <a:tblGrid>
                <a:gridCol w="2922500"/>
                <a:gridCol w="2922500"/>
                <a:gridCol w="2922500"/>
              </a:tblGrid>
              <a:tr h="481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34300" marB="3430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TrustShadow</a:t>
                      </a:r>
                      <a:endParaRPr/>
                    </a:p>
                  </a:txBody>
                  <a:tcPr marT="34300" marB="3430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Intel SGX</a:t>
                      </a:r>
                      <a:endParaRPr/>
                    </a:p>
                  </a:txBody>
                  <a:tcPr marT="34300" marB="34300" marR="68575" marL="68575" anchor="ctr"/>
                </a:tc>
              </a:tr>
              <a:tr h="481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Isolation</a:t>
                      </a:r>
                      <a:endParaRPr/>
                    </a:p>
                  </a:txBody>
                  <a:tcPr marT="34300" marB="3430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34300" marB="3430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 anchor="ctr"/>
                </a:tc>
              </a:tr>
              <a:tr h="481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Measurement</a:t>
                      </a:r>
                      <a:endParaRPr/>
                    </a:p>
                  </a:txBody>
                  <a:tcPr marT="34300" marB="3430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 anchor="ctr"/>
                </a:tc>
              </a:tr>
              <a:tr h="481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Attestation</a:t>
                      </a:r>
                      <a:endParaRPr/>
                    </a:p>
                  </a:txBody>
                  <a:tcPr marT="34300" marB="3430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 anchor="ctr"/>
                </a:tc>
              </a:tr>
              <a:tr h="481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Sealing</a:t>
                      </a:r>
                      <a:endParaRPr/>
                    </a:p>
                  </a:txBody>
                  <a:tcPr marT="34300" marB="3430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 anchor="ctr"/>
                </a:tc>
              </a:tr>
              <a:tr h="481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Memory Encryption</a:t>
                      </a:r>
                      <a:endParaRPr/>
                    </a:p>
                  </a:txBody>
                  <a:tcPr marT="34300" marB="3430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 anchor="ctr"/>
                </a:tc>
              </a:tr>
              <a:tr h="481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Flexibility</a:t>
                      </a:r>
                      <a:endParaRPr/>
                    </a:p>
                  </a:txBody>
                  <a:tcPr marT="34300" marB="3430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 anchor="ctr"/>
                </a:tc>
              </a:tr>
              <a:tr h="481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Unmodified OS</a:t>
                      </a:r>
                      <a:endParaRPr/>
                    </a:p>
                  </a:txBody>
                  <a:tcPr marT="34300" marB="3430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 anchor="ctr"/>
                </a:tc>
              </a:tr>
              <a:tr h="481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Unmodified Program</a:t>
                      </a:r>
                      <a:endParaRPr/>
                    </a:p>
                  </a:txBody>
                  <a:tcPr marT="34300" marB="3430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 anchor="ctr"/>
                </a:tc>
              </a:tr>
            </a:tbl>
          </a:graphicData>
        </a:graphic>
      </p:graphicFrame>
      <p:pic>
        <p:nvPicPr>
          <p:cNvPr id="363" name="Shape 3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3625" y="2210903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Shape 3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9120" y="2731114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Shape 3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9120" y="3674607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Shape 3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9120" y="4135956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Shape 3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9120" y="4597305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Shape 3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3625" y="5574659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Shape 3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7831" y="2210903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Shape 3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7831" y="2731114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Shape 3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7831" y="3677192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Shape 3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7831" y="4135956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7831" y="3202860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3625" y="5127913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Shape 3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3625" y="3203742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Shape 3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7831" y="4597305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Shape 3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7831" y="5127913"/>
            <a:ext cx="365760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Shape 37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9" name="Shape 3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7831" y="5579020"/>
            <a:ext cx="365760" cy="3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Programmable “SGX” with TrustZone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Reduced TCB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management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verification</a:t>
            </a:r>
            <a:endParaRPr/>
          </a:p>
          <a:p>
            <a:pPr indent="-508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Observation of program behaviors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Controlled-channel attacks [Oakland’15], etc.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comprehensive protection from Iago attack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Library OS for Linux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Graphene [Eurosys’14]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43 host ABI</a:t>
            </a:r>
            <a:endParaRPr/>
          </a:p>
        </p:txBody>
      </p:sp>
      <p:sp>
        <p:nvSpPr>
          <p:cNvPr id="387" name="Shape 38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 Exploits in Recent Years</a:t>
            </a:r>
            <a:endParaRPr/>
          </a:p>
        </p:txBody>
      </p:sp>
      <p:grpSp>
        <p:nvGrpSpPr>
          <p:cNvPr id="101" name="Shape 101"/>
          <p:cNvGrpSpPr/>
          <p:nvPr/>
        </p:nvGrpSpPr>
        <p:grpSpPr>
          <a:xfrm>
            <a:off x="5683906" y="2351203"/>
            <a:ext cx="3298082" cy="2844912"/>
            <a:chOff x="634749" y="1676400"/>
            <a:chExt cx="4775451" cy="4119282"/>
          </a:xfrm>
        </p:grpSpPr>
        <p:grpSp>
          <p:nvGrpSpPr>
            <p:cNvPr id="102" name="Shape 102"/>
            <p:cNvGrpSpPr/>
            <p:nvPr/>
          </p:nvGrpSpPr>
          <p:grpSpPr>
            <a:xfrm>
              <a:off x="634749" y="1676400"/>
              <a:ext cx="4775451" cy="4119282"/>
              <a:chOff x="1676400" y="1367118"/>
              <a:chExt cx="5871882" cy="5065058"/>
            </a:xfrm>
          </p:grpSpPr>
          <p:sp>
            <p:nvSpPr>
              <p:cNvPr id="103" name="Shape 103"/>
              <p:cNvSpPr/>
              <p:nvPr/>
            </p:nvSpPr>
            <p:spPr>
              <a:xfrm>
                <a:off x="3146494" y="1369603"/>
                <a:ext cx="2918893" cy="1601199"/>
              </a:xfrm>
              <a:custGeom>
                <a:pathLst>
                  <a:path extrusionOk="0" h="1601199" w="2918893">
                    <a:moveTo>
                      <a:pt x="0" y="0"/>
                    </a:moveTo>
                    <a:lnTo>
                      <a:pt x="926379" y="1601199"/>
                    </a:lnTo>
                    <a:lnTo>
                      <a:pt x="2000500" y="1601199"/>
                    </a:lnTo>
                    <a:lnTo>
                      <a:pt x="2918893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36A709"/>
                  </a:gs>
                  <a:gs pos="100000">
                    <a:srgbClr val="ACF40A"/>
                  </a:gs>
                </a:gsLst>
                <a:lin ang="10800000" scaled="0"/>
              </a:gradFill>
              <a:ln cap="flat" cmpd="sng" w="12700">
                <a:solidFill>
                  <a:srgbClr val="319608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190500" sx="102000" rotWithShape="0" algn="ctr" sy="102000">
                  <a:srgbClr val="000000">
                    <a:alpha val="2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Shape 104"/>
              <p:cNvSpPr/>
              <p:nvPr/>
            </p:nvSpPr>
            <p:spPr>
              <a:xfrm>
                <a:off x="5154706" y="1367118"/>
                <a:ext cx="2393576" cy="2532529"/>
              </a:xfrm>
              <a:custGeom>
                <a:pathLst>
                  <a:path extrusionOk="0" h="2532529" w="2393576">
                    <a:moveTo>
                      <a:pt x="914400" y="0"/>
                    </a:moveTo>
                    <a:lnTo>
                      <a:pt x="0" y="1600200"/>
                    </a:lnTo>
                    <a:lnTo>
                      <a:pt x="533400" y="2528047"/>
                    </a:lnTo>
                    <a:lnTo>
                      <a:pt x="2393576" y="2532529"/>
                    </a:lnTo>
                    <a:lnTo>
                      <a:pt x="914400" y="0"/>
                    </a:lnTo>
                    <a:close/>
                  </a:path>
                </a:pathLst>
              </a:custGeom>
              <a:gradFill>
                <a:gsLst>
                  <a:gs pos="0">
                    <a:srgbClr val="323F4F"/>
                  </a:gs>
                  <a:gs pos="100000">
                    <a:srgbClr val="00B0F0"/>
                  </a:gs>
                </a:gsLst>
                <a:lin ang="10800000" scaled="0"/>
              </a:gradFill>
              <a:ln cap="flat" cmpd="sng" w="12700">
                <a:solidFill>
                  <a:srgbClr val="002060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190500" sx="102000" rotWithShape="0" algn="ctr" sy="102000">
                  <a:srgbClr val="000000">
                    <a:alpha val="2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Shape 105"/>
              <p:cNvSpPr/>
              <p:nvPr/>
            </p:nvSpPr>
            <p:spPr>
              <a:xfrm flipH="1" rot="10800000">
                <a:off x="5154706" y="3899647"/>
                <a:ext cx="2393576" cy="2532529"/>
              </a:xfrm>
              <a:custGeom>
                <a:pathLst>
                  <a:path extrusionOk="0" h="2532529" w="2393576">
                    <a:moveTo>
                      <a:pt x="914400" y="0"/>
                    </a:moveTo>
                    <a:lnTo>
                      <a:pt x="0" y="1600200"/>
                    </a:lnTo>
                    <a:lnTo>
                      <a:pt x="533400" y="2528047"/>
                    </a:lnTo>
                    <a:lnTo>
                      <a:pt x="2393576" y="2532529"/>
                    </a:lnTo>
                    <a:lnTo>
                      <a:pt x="914400" y="0"/>
                    </a:lnTo>
                    <a:close/>
                  </a:path>
                </a:pathLst>
              </a:custGeom>
              <a:gradFill>
                <a:gsLst>
                  <a:gs pos="0">
                    <a:srgbClr val="548135"/>
                  </a:gs>
                  <a:gs pos="100000">
                    <a:srgbClr val="FFC000"/>
                  </a:gs>
                </a:gsLst>
                <a:lin ang="5400000" scaled="0"/>
              </a:gradFill>
              <a:ln cap="flat" cmpd="sng" w="12700">
                <a:solidFill>
                  <a:srgbClr val="385623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190500" sx="102000" rotWithShape="0" algn="ctr" sy="102000">
                  <a:srgbClr val="000000">
                    <a:alpha val="2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Shape 106"/>
              <p:cNvSpPr/>
              <p:nvPr/>
            </p:nvSpPr>
            <p:spPr>
              <a:xfrm flipH="1" rot="10800000">
                <a:off x="3146494" y="4825016"/>
                <a:ext cx="2918893" cy="1601199"/>
              </a:xfrm>
              <a:custGeom>
                <a:pathLst>
                  <a:path extrusionOk="0" h="1601199" w="2918893">
                    <a:moveTo>
                      <a:pt x="0" y="0"/>
                    </a:moveTo>
                    <a:lnTo>
                      <a:pt x="926379" y="1601199"/>
                    </a:lnTo>
                    <a:lnTo>
                      <a:pt x="2000500" y="1601199"/>
                    </a:lnTo>
                    <a:lnTo>
                      <a:pt x="2918893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C00000"/>
                  </a:gs>
                  <a:gs pos="100000">
                    <a:srgbClr val="ED5959"/>
                  </a:gs>
                </a:gsLst>
                <a:lin ang="10800000" scaled="0"/>
              </a:gradFill>
              <a:ln cap="flat" cmpd="sng" w="127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190500" sx="102000" rotWithShape="0" algn="ctr" sy="102000">
                  <a:srgbClr val="000000">
                    <a:alpha val="2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Shape 107"/>
              <p:cNvSpPr/>
              <p:nvPr/>
            </p:nvSpPr>
            <p:spPr>
              <a:xfrm flipH="1">
                <a:off x="1676400" y="1367118"/>
                <a:ext cx="2393576" cy="2532529"/>
              </a:xfrm>
              <a:custGeom>
                <a:pathLst>
                  <a:path extrusionOk="0" h="2532529" w="2393576">
                    <a:moveTo>
                      <a:pt x="914400" y="0"/>
                    </a:moveTo>
                    <a:lnTo>
                      <a:pt x="0" y="1600200"/>
                    </a:lnTo>
                    <a:lnTo>
                      <a:pt x="533400" y="2528047"/>
                    </a:lnTo>
                    <a:lnTo>
                      <a:pt x="2393576" y="2532529"/>
                    </a:lnTo>
                    <a:lnTo>
                      <a:pt x="914400" y="0"/>
                    </a:lnTo>
                    <a:close/>
                  </a:path>
                </a:pathLst>
              </a:custGeom>
              <a:gradFill>
                <a:gsLst>
                  <a:gs pos="0">
                    <a:srgbClr val="1E4E79"/>
                  </a:gs>
                  <a:gs pos="100000">
                    <a:schemeClr val="accent5"/>
                  </a:gs>
                </a:gsLst>
                <a:lin ang="5400000" scaled="0"/>
              </a:gradFill>
              <a:ln cap="flat" cmpd="sng" w="12700">
                <a:solidFill>
                  <a:srgbClr val="1F3864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190500" sx="102000" rotWithShape="0" algn="ctr" sy="102000">
                  <a:srgbClr val="000000">
                    <a:alpha val="2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Shape 108"/>
              <p:cNvSpPr/>
              <p:nvPr/>
            </p:nvSpPr>
            <p:spPr>
              <a:xfrm rot="10800000">
                <a:off x="1676400" y="3899647"/>
                <a:ext cx="2393576" cy="2532529"/>
              </a:xfrm>
              <a:custGeom>
                <a:pathLst>
                  <a:path extrusionOk="0" h="2532529" w="2393576">
                    <a:moveTo>
                      <a:pt x="914400" y="0"/>
                    </a:moveTo>
                    <a:lnTo>
                      <a:pt x="0" y="1600200"/>
                    </a:lnTo>
                    <a:lnTo>
                      <a:pt x="533400" y="2528047"/>
                    </a:lnTo>
                    <a:lnTo>
                      <a:pt x="2393576" y="2532529"/>
                    </a:lnTo>
                    <a:lnTo>
                      <a:pt x="914400" y="0"/>
                    </a:lnTo>
                    <a:close/>
                  </a:path>
                </a:pathLst>
              </a:custGeom>
              <a:gradFill>
                <a:gsLst>
                  <a:gs pos="0">
                    <a:srgbClr val="6C139D"/>
                  </a:gs>
                  <a:gs pos="100000">
                    <a:srgbClr val="AC61FF"/>
                  </a:gs>
                </a:gsLst>
                <a:lin ang="10800000" scaled="0"/>
              </a:gradFill>
              <a:ln cap="flat" cmpd="sng" w="12700">
                <a:solidFill>
                  <a:srgbClr val="BF9000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190500" sx="102000" rotWithShape="0" algn="ctr" sy="102000">
                  <a:srgbClr val="000000">
                    <a:alpha val="2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9" name="Shape 109"/>
            <p:cNvSpPr txBox="1"/>
            <p:nvPr/>
          </p:nvSpPr>
          <p:spPr>
            <a:xfrm flipH="1">
              <a:off x="2185257" y="5031072"/>
              <a:ext cx="1505423" cy="5793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SELinux</a:t>
              </a:r>
              <a:endParaRPr b="1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 txBox="1"/>
            <p:nvPr/>
          </p:nvSpPr>
          <p:spPr>
            <a:xfrm flipH="1" rot="-3610767">
              <a:off x="3511037" y="4163801"/>
              <a:ext cx="1841842" cy="7575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Linux Security Modules</a:t>
              </a:r>
              <a:endParaRPr/>
            </a:p>
          </p:txBody>
        </p:sp>
        <p:sp>
          <p:nvSpPr>
            <p:cNvPr id="111" name="Shape 111"/>
            <p:cNvSpPr txBox="1"/>
            <p:nvPr/>
          </p:nvSpPr>
          <p:spPr>
            <a:xfrm flipH="1">
              <a:off x="2143086" y="1719961"/>
              <a:ext cx="1692701" cy="992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Canary Based Kernel Stack Protection</a:t>
              </a:r>
              <a:endParaRPr/>
            </a:p>
          </p:txBody>
        </p:sp>
        <p:sp>
          <p:nvSpPr>
            <p:cNvPr id="112" name="Shape 112"/>
            <p:cNvSpPr txBox="1"/>
            <p:nvPr/>
          </p:nvSpPr>
          <p:spPr>
            <a:xfrm flipH="1" rot="3614980">
              <a:off x="3603553" y="2549148"/>
              <a:ext cx="2038882" cy="566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Kernel ASLR</a:t>
              </a:r>
              <a:endParaRPr/>
            </a:p>
          </p:txBody>
        </p:sp>
        <p:sp>
          <p:nvSpPr>
            <p:cNvPr id="113" name="Shape 113"/>
            <p:cNvSpPr txBox="1"/>
            <p:nvPr/>
          </p:nvSpPr>
          <p:spPr>
            <a:xfrm rot="-3614980">
              <a:off x="616346" y="2553647"/>
              <a:ext cx="1958705" cy="668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Real-time Kernel Protection</a:t>
              </a:r>
              <a:endParaRPr/>
            </a:p>
          </p:txBody>
        </p:sp>
        <p:sp>
          <p:nvSpPr>
            <p:cNvPr id="114" name="Shape 114"/>
            <p:cNvSpPr txBox="1"/>
            <p:nvPr/>
          </p:nvSpPr>
          <p:spPr>
            <a:xfrm rot="3610767">
              <a:off x="702566" y="4147507"/>
              <a:ext cx="1648963" cy="7575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Kernel Patch Protection</a:t>
              </a:r>
              <a:endParaRPr/>
            </a:p>
          </p:txBody>
        </p:sp>
      </p:grp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5913" y="2146130"/>
            <a:ext cx="5817034" cy="364543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5994621" y="6557918"/>
            <a:ext cx="3095591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source: http://www.cvedetails.com/</a:t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808766" y="2994808"/>
            <a:ext cx="8040565" cy="830997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Kernel vulnerabilities continue to be revealed in spite of various of sophisticated defense techniques.</a:t>
            </a:r>
            <a:endParaRPr/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160421" y="365126"/>
            <a:ext cx="882315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Physical-space Threats for ARM Devices</a:t>
            </a:r>
            <a:endParaRPr/>
          </a:p>
        </p:txBody>
      </p:sp>
      <p:pic>
        <p:nvPicPr>
          <p:cNvPr id="125" name="Shape 1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416" y="1601789"/>
            <a:ext cx="7311167" cy="495612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4572000" y="6557918"/>
            <a:ext cx="4534959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source: https://www1.informatik.uni-erlangen.de/frost</a:t>
            </a:r>
            <a:endParaRPr/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Goals</a:t>
            </a: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3142608" y="4484282"/>
            <a:ext cx="2798873" cy="2351831"/>
            <a:chOff x="3897313" y="2286681"/>
            <a:chExt cx="4386263" cy="3608387"/>
          </a:xfrm>
        </p:grpSpPr>
        <p:sp>
          <p:nvSpPr>
            <p:cNvPr id="135" name="Shape 135"/>
            <p:cNvSpPr/>
            <p:nvPr/>
          </p:nvSpPr>
          <p:spPr>
            <a:xfrm>
              <a:off x="4110038" y="5155293"/>
              <a:ext cx="3975101" cy="739775"/>
            </a:xfrm>
            <a:custGeom>
              <a:pathLst>
                <a:path extrusionOk="0" h="739775" w="3975101">
                  <a:moveTo>
                    <a:pt x="1973263" y="0"/>
                  </a:moveTo>
                  <a:lnTo>
                    <a:pt x="2132013" y="1587"/>
                  </a:lnTo>
                  <a:lnTo>
                    <a:pt x="2289175" y="3175"/>
                  </a:lnTo>
                  <a:lnTo>
                    <a:pt x="2443163" y="9525"/>
                  </a:lnTo>
                  <a:lnTo>
                    <a:pt x="2597150" y="15875"/>
                  </a:lnTo>
                  <a:lnTo>
                    <a:pt x="2744788" y="26987"/>
                  </a:lnTo>
                  <a:lnTo>
                    <a:pt x="2890838" y="36512"/>
                  </a:lnTo>
                  <a:lnTo>
                    <a:pt x="3030538" y="49212"/>
                  </a:lnTo>
                  <a:lnTo>
                    <a:pt x="3163888" y="63500"/>
                  </a:lnTo>
                  <a:lnTo>
                    <a:pt x="3290888" y="80962"/>
                  </a:lnTo>
                  <a:lnTo>
                    <a:pt x="3408363" y="96837"/>
                  </a:lnTo>
                  <a:lnTo>
                    <a:pt x="3499705" y="114300"/>
                  </a:lnTo>
                  <a:lnTo>
                    <a:pt x="3975101" y="114300"/>
                  </a:lnTo>
                  <a:lnTo>
                    <a:pt x="3975101" y="322263"/>
                  </a:lnTo>
                  <a:lnTo>
                    <a:pt x="3971687" y="322263"/>
                  </a:lnTo>
                  <a:lnTo>
                    <a:pt x="3970338" y="349250"/>
                  </a:lnTo>
                  <a:lnTo>
                    <a:pt x="3954463" y="377825"/>
                  </a:lnTo>
                  <a:lnTo>
                    <a:pt x="3924300" y="409575"/>
                  </a:lnTo>
                  <a:lnTo>
                    <a:pt x="3884613" y="439738"/>
                  </a:lnTo>
                  <a:lnTo>
                    <a:pt x="3830638" y="469900"/>
                  </a:lnTo>
                  <a:lnTo>
                    <a:pt x="3767138" y="500063"/>
                  </a:lnTo>
                  <a:lnTo>
                    <a:pt x="3690938" y="530225"/>
                  </a:lnTo>
                  <a:lnTo>
                    <a:pt x="3603625" y="558800"/>
                  </a:lnTo>
                  <a:lnTo>
                    <a:pt x="3506788" y="585788"/>
                  </a:lnTo>
                  <a:lnTo>
                    <a:pt x="3398838" y="611188"/>
                  </a:lnTo>
                  <a:lnTo>
                    <a:pt x="3278188" y="635000"/>
                  </a:lnTo>
                  <a:lnTo>
                    <a:pt x="3148013" y="658813"/>
                  </a:lnTo>
                  <a:lnTo>
                    <a:pt x="3011488" y="679450"/>
                  </a:lnTo>
                  <a:lnTo>
                    <a:pt x="2863850" y="695325"/>
                  </a:lnTo>
                  <a:lnTo>
                    <a:pt x="2705100" y="709613"/>
                  </a:lnTo>
                  <a:lnTo>
                    <a:pt x="2541588" y="722313"/>
                  </a:lnTo>
                  <a:lnTo>
                    <a:pt x="2366963" y="733425"/>
                  </a:lnTo>
                  <a:lnTo>
                    <a:pt x="2182813" y="738188"/>
                  </a:lnTo>
                  <a:lnTo>
                    <a:pt x="1993900" y="739775"/>
                  </a:lnTo>
                  <a:lnTo>
                    <a:pt x="1803400" y="738188"/>
                  </a:lnTo>
                  <a:lnTo>
                    <a:pt x="1619250" y="733425"/>
                  </a:lnTo>
                  <a:lnTo>
                    <a:pt x="1447800" y="722313"/>
                  </a:lnTo>
                  <a:lnTo>
                    <a:pt x="1281113" y="709613"/>
                  </a:lnTo>
                  <a:lnTo>
                    <a:pt x="1122363" y="695325"/>
                  </a:lnTo>
                  <a:lnTo>
                    <a:pt x="974725" y="679450"/>
                  </a:lnTo>
                  <a:lnTo>
                    <a:pt x="835025" y="658813"/>
                  </a:lnTo>
                  <a:lnTo>
                    <a:pt x="706438" y="635000"/>
                  </a:lnTo>
                  <a:lnTo>
                    <a:pt x="587375" y="611188"/>
                  </a:lnTo>
                  <a:lnTo>
                    <a:pt x="477838" y="585788"/>
                  </a:lnTo>
                  <a:lnTo>
                    <a:pt x="379413" y="558800"/>
                  </a:lnTo>
                  <a:lnTo>
                    <a:pt x="292100" y="530225"/>
                  </a:lnTo>
                  <a:lnTo>
                    <a:pt x="215900" y="500063"/>
                  </a:lnTo>
                  <a:lnTo>
                    <a:pt x="149225" y="469900"/>
                  </a:lnTo>
                  <a:lnTo>
                    <a:pt x="95250" y="439738"/>
                  </a:lnTo>
                  <a:lnTo>
                    <a:pt x="53975" y="409575"/>
                  </a:lnTo>
                  <a:lnTo>
                    <a:pt x="22225" y="377825"/>
                  </a:lnTo>
                  <a:lnTo>
                    <a:pt x="6350" y="349250"/>
                  </a:lnTo>
                  <a:lnTo>
                    <a:pt x="0" y="317500"/>
                  </a:lnTo>
                  <a:lnTo>
                    <a:pt x="1588" y="311783"/>
                  </a:lnTo>
                  <a:lnTo>
                    <a:pt x="1588" y="114300"/>
                  </a:lnTo>
                  <a:lnTo>
                    <a:pt x="456590" y="114300"/>
                  </a:lnTo>
                  <a:lnTo>
                    <a:pt x="549275" y="96837"/>
                  </a:lnTo>
                  <a:lnTo>
                    <a:pt x="665163" y="80962"/>
                  </a:lnTo>
                  <a:lnTo>
                    <a:pt x="790575" y="63500"/>
                  </a:lnTo>
                  <a:lnTo>
                    <a:pt x="920750" y="49212"/>
                  </a:lnTo>
                  <a:lnTo>
                    <a:pt x="1060450" y="36512"/>
                  </a:lnTo>
                  <a:lnTo>
                    <a:pt x="1203325" y="26987"/>
                  </a:lnTo>
                  <a:lnTo>
                    <a:pt x="1350963" y="15875"/>
                  </a:lnTo>
                  <a:lnTo>
                    <a:pt x="1503363" y="9525"/>
                  </a:lnTo>
                  <a:lnTo>
                    <a:pt x="1658938" y="3175"/>
                  </a:lnTo>
                  <a:lnTo>
                    <a:pt x="1816100" y="1587"/>
                  </a:lnTo>
                  <a:close/>
                </a:path>
              </a:pathLst>
            </a:custGeom>
            <a:solidFill>
              <a:srgbClr val="9A0000"/>
            </a:solidFill>
            <a:ln cap="flat" cmpd="sng" w="9525">
              <a:solidFill>
                <a:srgbClr val="9A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4111626" y="4813981"/>
              <a:ext cx="3973513" cy="898525"/>
            </a:xfrm>
            <a:custGeom>
              <a:pathLst>
                <a:path extrusionOk="0" h="566" w="2503">
                  <a:moveTo>
                    <a:pt x="1242" y="0"/>
                  </a:moveTo>
                  <a:lnTo>
                    <a:pt x="1342" y="0"/>
                  </a:lnTo>
                  <a:lnTo>
                    <a:pt x="1441" y="4"/>
                  </a:lnTo>
                  <a:lnTo>
                    <a:pt x="1538" y="8"/>
                  </a:lnTo>
                  <a:lnTo>
                    <a:pt x="1635" y="14"/>
                  </a:lnTo>
                  <a:lnTo>
                    <a:pt x="1728" y="22"/>
                  </a:lnTo>
                  <a:lnTo>
                    <a:pt x="1820" y="33"/>
                  </a:lnTo>
                  <a:lnTo>
                    <a:pt x="1908" y="43"/>
                  </a:lnTo>
                  <a:lnTo>
                    <a:pt x="1992" y="56"/>
                  </a:lnTo>
                  <a:lnTo>
                    <a:pt x="2072" y="71"/>
                  </a:lnTo>
                  <a:lnTo>
                    <a:pt x="2146" y="88"/>
                  </a:lnTo>
                  <a:lnTo>
                    <a:pt x="2214" y="105"/>
                  </a:lnTo>
                  <a:lnTo>
                    <a:pt x="2277" y="123"/>
                  </a:lnTo>
                  <a:lnTo>
                    <a:pt x="2334" y="143"/>
                  </a:lnTo>
                  <a:lnTo>
                    <a:pt x="2383" y="164"/>
                  </a:lnTo>
                  <a:lnTo>
                    <a:pt x="2424" y="186"/>
                  </a:lnTo>
                  <a:lnTo>
                    <a:pt x="2457" y="210"/>
                  </a:lnTo>
                  <a:lnTo>
                    <a:pt x="2482" y="234"/>
                  </a:lnTo>
                  <a:lnTo>
                    <a:pt x="2496" y="259"/>
                  </a:lnTo>
                  <a:lnTo>
                    <a:pt x="2503" y="283"/>
                  </a:lnTo>
                  <a:lnTo>
                    <a:pt x="2499" y="308"/>
                  </a:lnTo>
                  <a:lnTo>
                    <a:pt x="2487" y="331"/>
                  </a:lnTo>
                  <a:lnTo>
                    <a:pt x="2466" y="355"/>
                  </a:lnTo>
                  <a:lnTo>
                    <a:pt x="2437" y="377"/>
                  </a:lnTo>
                  <a:lnTo>
                    <a:pt x="2399" y="399"/>
                  </a:lnTo>
                  <a:lnTo>
                    <a:pt x="2355" y="422"/>
                  </a:lnTo>
                  <a:lnTo>
                    <a:pt x="2301" y="441"/>
                  </a:lnTo>
                  <a:lnTo>
                    <a:pt x="2241" y="461"/>
                  </a:lnTo>
                  <a:lnTo>
                    <a:pt x="2172" y="479"/>
                  </a:lnTo>
                  <a:lnTo>
                    <a:pt x="2096" y="496"/>
                  </a:lnTo>
                  <a:lnTo>
                    <a:pt x="2014" y="511"/>
                  </a:lnTo>
                  <a:lnTo>
                    <a:pt x="1925" y="525"/>
                  </a:lnTo>
                  <a:lnTo>
                    <a:pt x="1829" y="537"/>
                  </a:lnTo>
                  <a:lnTo>
                    <a:pt x="1727" y="546"/>
                  </a:lnTo>
                  <a:lnTo>
                    <a:pt x="1620" y="555"/>
                  </a:lnTo>
                  <a:lnTo>
                    <a:pt x="1504" y="560"/>
                  </a:lnTo>
                  <a:lnTo>
                    <a:pt x="1385" y="564"/>
                  </a:lnTo>
                  <a:lnTo>
                    <a:pt x="1259" y="566"/>
                  </a:lnTo>
                  <a:lnTo>
                    <a:pt x="1133" y="564"/>
                  </a:lnTo>
                  <a:lnTo>
                    <a:pt x="1014" y="560"/>
                  </a:lnTo>
                  <a:lnTo>
                    <a:pt x="899" y="555"/>
                  </a:lnTo>
                  <a:lnTo>
                    <a:pt x="790" y="546"/>
                  </a:lnTo>
                  <a:lnTo>
                    <a:pt x="688" y="537"/>
                  </a:lnTo>
                  <a:lnTo>
                    <a:pt x="591" y="525"/>
                  </a:lnTo>
                  <a:lnTo>
                    <a:pt x="502" y="511"/>
                  </a:lnTo>
                  <a:lnTo>
                    <a:pt x="418" y="496"/>
                  </a:lnTo>
                  <a:lnTo>
                    <a:pt x="342" y="479"/>
                  </a:lnTo>
                  <a:lnTo>
                    <a:pt x="273" y="461"/>
                  </a:lnTo>
                  <a:lnTo>
                    <a:pt x="211" y="441"/>
                  </a:lnTo>
                  <a:lnTo>
                    <a:pt x="156" y="422"/>
                  </a:lnTo>
                  <a:lnTo>
                    <a:pt x="109" y="399"/>
                  </a:lnTo>
                  <a:lnTo>
                    <a:pt x="71" y="377"/>
                  </a:lnTo>
                  <a:lnTo>
                    <a:pt x="41" y="355"/>
                  </a:lnTo>
                  <a:lnTo>
                    <a:pt x="18" y="331"/>
                  </a:lnTo>
                  <a:lnTo>
                    <a:pt x="4" y="308"/>
                  </a:lnTo>
                  <a:lnTo>
                    <a:pt x="0" y="283"/>
                  </a:lnTo>
                  <a:lnTo>
                    <a:pt x="4" y="259"/>
                  </a:lnTo>
                  <a:lnTo>
                    <a:pt x="17" y="234"/>
                  </a:lnTo>
                  <a:lnTo>
                    <a:pt x="41" y="210"/>
                  </a:lnTo>
                  <a:lnTo>
                    <a:pt x="72" y="186"/>
                  </a:lnTo>
                  <a:lnTo>
                    <a:pt x="111" y="164"/>
                  </a:lnTo>
                  <a:lnTo>
                    <a:pt x="160" y="143"/>
                  </a:lnTo>
                  <a:lnTo>
                    <a:pt x="215" y="123"/>
                  </a:lnTo>
                  <a:lnTo>
                    <a:pt x="276" y="105"/>
                  </a:lnTo>
                  <a:lnTo>
                    <a:pt x="345" y="88"/>
                  </a:lnTo>
                  <a:lnTo>
                    <a:pt x="418" y="71"/>
                  </a:lnTo>
                  <a:lnTo>
                    <a:pt x="497" y="56"/>
                  </a:lnTo>
                  <a:lnTo>
                    <a:pt x="579" y="43"/>
                  </a:lnTo>
                  <a:lnTo>
                    <a:pt x="667" y="33"/>
                  </a:lnTo>
                  <a:lnTo>
                    <a:pt x="757" y="22"/>
                  </a:lnTo>
                  <a:lnTo>
                    <a:pt x="850" y="14"/>
                  </a:lnTo>
                  <a:lnTo>
                    <a:pt x="946" y="8"/>
                  </a:lnTo>
                  <a:lnTo>
                    <a:pt x="1044" y="4"/>
                  </a:lnTo>
                  <a:lnTo>
                    <a:pt x="1143" y="0"/>
                  </a:lnTo>
                  <a:lnTo>
                    <a:pt x="1242" y="0"/>
                  </a:lnTo>
                  <a:close/>
                </a:path>
              </a:pathLst>
            </a:custGeom>
            <a:solidFill>
              <a:srgbClr val="CB1122"/>
            </a:solidFill>
            <a:ln cap="flat" cmpd="sng" w="9525">
              <a:solidFill>
                <a:srgbClr val="CB11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4533901" y="4982256"/>
              <a:ext cx="3128963" cy="573088"/>
            </a:xfrm>
            <a:custGeom>
              <a:pathLst>
                <a:path extrusionOk="0" h="361" w="1971">
                  <a:moveTo>
                    <a:pt x="972" y="0"/>
                  </a:moveTo>
                  <a:lnTo>
                    <a:pt x="1064" y="0"/>
                  </a:lnTo>
                  <a:lnTo>
                    <a:pt x="1154" y="3"/>
                  </a:lnTo>
                  <a:lnTo>
                    <a:pt x="1243" y="7"/>
                  </a:lnTo>
                  <a:lnTo>
                    <a:pt x="1330" y="12"/>
                  </a:lnTo>
                  <a:lnTo>
                    <a:pt x="1412" y="18"/>
                  </a:lnTo>
                  <a:lnTo>
                    <a:pt x="1492" y="28"/>
                  </a:lnTo>
                  <a:lnTo>
                    <a:pt x="1568" y="37"/>
                  </a:lnTo>
                  <a:lnTo>
                    <a:pt x="1639" y="47"/>
                  </a:lnTo>
                  <a:lnTo>
                    <a:pt x="1705" y="59"/>
                  </a:lnTo>
                  <a:lnTo>
                    <a:pt x="1764" y="72"/>
                  </a:lnTo>
                  <a:lnTo>
                    <a:pt x="1817" y="87"/>
                  </a:lnTo>
                  <a:lnTo>
                    <a:pt x="1863" y="101"/>
                  </a:lnTo>
                  <a:lnTo>
                    <a:pt x="1903" y="117"/>
                  </a:lnTo>
                  <a:lnTo>
                    <a:pt x="1933" y="134"/>
                  </a:lnTo>
                  <a:lnTo>
                    <a:pt x="1955" y="151"/>
                  </a:lnTo>
                  <a:lnTo>
                    <a:pt x="1967" y="169"/>
                  </a:lnTo>
                  <a:lnTo>
                    <a:pt x="1971" y="186"/>
                  </a:lnTo>
                  <a:lnTo>
                    <a:pt x="1964" y="203"/>
                  </a:lnTo>
                  <a:lnTo>
                    <a:pt x="1950" y="220"/>
                  </a:lnTo>
                  <a:lnTo>
                    <a:pt x="1926" y="237"/>
                  </a:lnTo>
                  <a:lnTo>
                    <a:pt x="1895" y="253"/>
                  </a:lnTo>
                  <a:lnTo>
                    <a:pt x="1857" y="268"/>
                  </a:lnTo>
                  <a:lnTo>
                    <a:pt x="1809" y="283"/>
                  </a:lnTo>
                  <a:lnTo>
                    <a:pt x="1756" y="296"/>
                  </a:lnTo>
                  <a:lnTo>
                    <a:pt x="1694" y="309"/>
                  </a:lnTo>
                  <a:lnTo>
                    <a:pt x="1627" y="321"/>
                  </a:lnTo>
                  <a:lnTo>
                    <a:pt x="1554" y="330"/>
                  </a:lnTo>
                  <a:lnTo>
                    <a:pt x="1474" y="339"/>
                  </a:lnTo>
                  <a:lnTo>
                    <a:pt x="1389" y="347"/>
                  </a:lnTo>
                  <a:lnTo>
                    <a:pt x="1298" y="354"/>
                  </a:lnTo>
                  <a:lnTo>
                    <a:pt x="1203" y="358"/>
                  </a:lnTo>
                  <a:lnTo>
                    <a:pt x="1102" y="360"/>
                  </a:lnTo>
                  <a:lnTo>
                    <a:pt x="997" y="361"/>
                  </a:lnTo>
                  <a:lnTo>
                    <a:pt x="892" y="360"/>
                  </a:lnTo>
                  <a:lnTo>
                    <a:pt x="791" y="358"/>
                  </a:lnTo>
                  <a:lnTo>
                    <a:pt x="696" y="354"/>
                  </a:lnTo>
                  <a:lnTo>
                    <a:pt x="604" y="347"/>
                  </a:lnTo>
                  <a:lnTo>
                    <a:pt x="518" y="339"/>
                  </a:lnTo>
                  <a:lnTo>
                    <a:pt x="436" y="330"/>
                  </a:lnTo>
                  <a:lnTo>
                    <a:pt x="362" y="321"/>
                  </a:lnTo>
                  <a:lnTo>
                    <a:pt x="292" y="309"/>
                  </a:lnTo>
                  <a:lnTo>
                    <a:pt x="231" y="296"/>
                  </a:lnTo>
                  <a:lnTo>
                    <a:pt x="174" y="283"/>
                  </a:lnTo>
                  <a:lnTo>
                    <a:pt x="126" y="268"/>
                  </a:lnTo>
                  <a:lnTo>
                    <a:pt x="84" y="253"/>
                  </a:lnTo>
                  <a:lnTo>
                    <a:pt x="51" y="237"/>
                  </a:lnTo>
                  <a:lnTo>
                    <a:pt x="25" y="220"/>
                  </a:lnTo>
                  <a:lnTo>
                    <a:pt x="8" y="203"/>
                  </a:lnTo>
                  <a:lnTo>
                    <a:pt x="0" y="186"/>
                  </a:lnTo>
                  <a:lnTo>
                    <a:pt x="0" y="169"/>
                  </a:lnTo>
                  <a:lnTo>
                    <a:pt x="10" y="151"/>
                  </a:lnTo>
                  <a:lnTo>
                    <a:pt x="30" y="134"/>
                  </a:lnTo>
                  <a:lnTo>
                    <a:pt x="59" y="117"/>
                  </a:lnTo>
                  <a:lnTo>
                    <a:pt x="94" y="101"/>
                  </a:lnTo>
                  <a:lnTo>
                    <a:pt x="139" y="87"/>
                  </a:lnTo>
                  <a:lnTo>
                    <a:pt x="190" y="72"/>
                  </a:lnTo>
                  <a:lnTo>
                    <a:pt x="249" y="59"/>
                  </a:lnTo>
                  <a:lnTo>
                    <a:pt x="312" y="47"/>
                  </a:lnTo>
                  <a:lnTo>
                    <a:pt x="381" y="37"/>
                  </a:lnTo>
                  <a:lnTo>
                    <a:pt x="456" y="28"/>
                  </a:lnTo>
                  <a:lnTo>
                    <a:pt x="535" y="18"/>
                  </a:lnTo>
                  <a:lnTo>
                    <a:pt x="617" y="12"/>
                  </a:lnTo>
                  <a:lnTo>
                    <a:pt x="702" y="7"/>
                  </a:lnTo>
                  <a:lnTo>
                    <a:pt x="790" y="3"/>
                  </a:lnTo>
                  <a:lnTo>
                    <a:pt x="880" y="0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4816476" y="5071156"/>
              <a:ext cx="2562225" cy="401638"/>
            </a:xfrm>
            <a:custGeom>
              <a:pathLst>
                <a:path extrusionOk="0" h="253" w="1614">
                  <a:moveTo>
                    <a:pt x="798" y="0"/>
                  </a:moveTo>
                  <a:lnTo>
                    <a:pt x="883" y="2"/>
                  </a:lnTo>
                  <a:lnTo>
                    <a:pt x="966" y="3"/>
                  </a:lnTo>
                  <a:lnTo>
                    <a:pt x="1046" y="7"/>
                  </a:lnTo>
                  <a:lnTo>
                    <a:pt x="1123" y="12"/>
                  </a:lnTo>
                  <a:lnTo>
                    <a:pt x="1198" y="17"/>
                  </a:lnTo>
                  <a:lnTo>
                    <a:pt x="1267" y="24"/>
                  </a:lnTo>
                  <a:lnTo>
                    <a:pt x="1333" y="32"/>
                  </a:lnTo>
                  <a:lnTo>
                    <a:pt x="1393" y="41"/>
                  </a:lnTo>
                  <a:lnTo>
                    <a:pt x="1447" y="51"/>
                  </a:lnTo>
                  <a:lnTo>
                    <a:pt x="1495" y="62"/>
                  </a:lnTo>
                  <a:lnTo>
                    <a:pt x="1535" y="74"/>
                  </a:lnTo>
                  <a:lnTo>
                    <a:pt x="1569" y="86"/>
                  </a:lnTo>
                  <a:lnTo>
                    <a:pt x="1592" y="99"/>
                  </a:lnTo>
                  <a:lnTo>
                    <a:pt x="1608" y="113"/>
                  </a:lnTo>
                  <a:lnTo>
                    <a:pt x="1614" y="126"/>
                  </a:lnTo>
                  <a:lnTo>
                    <a:pt x="1612" y="139"/>
                  </a:lnTo>
                  <a:lnTo>
                    <a:pt x="1600" y="152"/>
                  </a:lnTo>
                  <a:lnTo>
                    <a:pt x="1579" y="165"/>
                  </a:lnTo>
                  <a:lnTo>
                    <a:pt x="1552" y="177"/>
                  </a:lnTo>
                  <a:lnTo>
                    <a:pt x="1515" y="189"/>
                  </a:lnTo>
                  <a:lnTo>
                    <a:pt x="1472" y="201"/>
                  </a:lnTo>
                  <a:lnTo>
                    <a:pt x="1422" y="210"/>
                  </a:lnTo>
                  <a:lnTo>
                    <a:pt x="1366" y="219"/>
                  </a:lnTo>
                  <a:lnTo>
                    <a:pt x="1303" y="228"/>
                  </a:lnTo>
                  <a:lnTo>
                    <a:pt x="1233" y="235"/>
                  </a:lnTo>
                  <a:lnTo>
                    <a:pt x="1158" y="241"/>
                  </a:lnTo>
                  <a:lnTo>
                    <a:pt x="1080" y="247"/>
                  </a:lnTo>
                  <a:lnTo>
                    <a:pt x="996" y="250"/>
                  </a:lnTo>
                  <a:lnTo>
                    <a:pt x="908" y="252"/>
                  </a:lnTo>
                  <a:lnTo>
                    <a:pt x="816" y="253"/>
                  </a:lnTo>
                  <a:lnTo>
                    <a:pt x="725" y="252"/>
                  </a:lnTo>
                  <a:lnTo>
                    <a:pt x="636" y="250"/>
                  </a:lnTo>
                  <a:lnTo>
                    <a:pt x="552" y="247"/>
                  </a:lnTo>
                  <a:lnTo>
                    <a:pt x="472" y="241"/>
                  </a:lnTo>
                  <a:lnTo>
                    <a:pt x="397" y="235"/>
                  </a:lnTo>
                  <a:lnTo>
                    <a:pt x="326" y="228"/>
                  </a:lnTo>
                  <a:lnTo>
                    <a:pt x="262" y="219"/>
                  </a:lnTo>
                  <a:lnTo>
                    <a:pt x="205" y="210"/>
                  </a:lnTo>
                  <a:lnTo>
                    <a:pt x="153" y="201"/>
                  </a:lnTo>
                  <a:lnTo>
                    <a:pt x="108" y="189"/>
                  </a:lnTo>
                  <a:lnTo>
                    <a:pt x="71" y="177"/>
                  </a:lnTo>
                  <a:lnTo>
                    <a:pt x="41" y="165"/>
                  </a:lnTo>
                  <a:lnTo>
                    <a:pt x="19" y="152"/>
                  </a:lnTo>
                  <a:lnTo>
                    <a:pt x="4" y="139"/>
                  </a:lnTo>
                  <a:lnTo>
                    <a:pt x="0" y="126"/>
                  </a:lnTo>
                  <a:lnTo>
                    <a:pt x="4" y="113"/>
                  </a:lnTo>
                  <a:lnTo>
                    <a:pt x="17" y="99"/>
                  </a:lnTo>
                  <a:lnTo>
                    <a:pt x="41" y="86"/>
                  </a:lnTo>
                  <a:lnTo>
                    <a:pt x="72" y="74"/>
                  </a:lnTo>
                  <a:lnTo>
                    <a:pt x="110" y="62"/>
                  </a:lnTo>
                  <a:lnTo>
                    <a:pt x="156" y="51"/>
                  </a:lnTo>
                  <a:lnTo>
                    <a:pt x="210" y="41"/>
                  </a:lnTo>
                  <a:lnTo>
                    <a:pt x="267" y="32"/>
                  </a:lnTo>
                  <a:lnTo>
                    <a:pt x="332" y="24"/>
                  </a:lnTo>
                  <a:lnTo>
                    <a:pt x="401" y="17"/>
                  </a:lnTo>
                  <a:lnTo>
                    <a:pt x="474" y="12"/>
                  </a:lnTo>
                  <a:lnTo>
                    <a:pt x="550" y="7"/>
                  </a:lnTo>
                  <a:lnTo>
                    <a:pt x="632" y="3"/>
                  </a:lnTo>
                  <a:lnTo>
                    <a:pt x="714" y="2"/>
                  </a:lnTo>
                  <a:lnTo>
                    <a:pt x="798" y="0"/>
                  </a:lnTo>
                  <a:close/>
                </a:path>
              </a:pathLst>
            </a:custGeom>
            <a:solidFill>
              <a:srgbClr val="CB1122"/>
            </a:solidFill>
            <a:ln cap="flat" cmpd="sng" w="9525">
              <a:solidFill>
                <a:srgbClr val="CB11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5132388" y="5183868"/>
              <a:ext cx="1928813" cy="174625"/>
            </a:xfrm>
            <a:custGeom>
              <a:pathLst>
                <a:path extrusionOk="0" h="110" w="1215">
                  <a:moveTo>
                    <a:pt x="602" y="0"/>
                  </a:moveTo>
                  <a:lnTo>
                    <a:pt x="674" y="0"/>
                  </a:lnTo>
                  <a:lnTo>
                    <a:pt x="745" y="1"/>
                  </a:lnTo>
                  <a:lnTo>
                    <a:pt x="813" y="4"/>
                  </a:lnTo>
                  <a:lnTo>
                    <a:pt x="877" y="5"/>
                  </a:lnTo>
                  <a:lnTo>
                    <a:pt x="939" y="9"/>
                  </a:lnTo>
                  <a:lnTo>
                    <a:pt x="995" y="13"/>
                  </a:lnTo>
                  <a:lnTo>
                    <a:pt x="1046" y="17"/>
                  </a:lnTo>
                  <a:lnTo>
                    <a:pt x="1092" y="22"/>
                  </a:lnTo>
                  <a:lnTo>
                    <a:pt x="1131" y="28"/>
                  </a:lnTo>
                  <a:lnTo>
                    <a:pt x="1164" y="33"/>
                  </a:lnTo>
                  <a:lnTo>
                    <a:pt x="1189" y="39"/>
                  </a:lnTo>
                  <a:lnTo>
                    <a:pt x="1206" y="46"/>
                  </a:lnTo>
                  <a:lnTo>
                    <a:pt x="1215" y="52"/>
                  </a:lnTo>
                  <a:lnTo>
                    <a:pt x="1215" y="59"/>
                  </a:lnTo>
                  <a:lnTo>
                    <a:pt x="1205" y="66"/>
                  </a:lnTo>
                  <a:lnTo>
                    <a:pt x="1186" y="72"/>
                  </a:lnTo>
                  <a:lnTo>
                    <a:pt x="1159" y="79"/>
                  </a:lnTo>
                  <a:lnTo>
                    <a:pt x="1123" y="85"/>
                  </a:lnTo>
                  <a:lnTo>
                    <a:pt x="1080" y="90"/>
                  </a:lnTo>
                  <a:lnTo>
                    <a:pt x="1029" y="96"/>
                  </a:lnTo>
                  <a:lnTo>
                    <a:pt x="973" y="100"/>
                  </a:lnTo>
                  <a:lnTo>
                    <a:pt x="911" y="104"/>
                  </a:lnTo>
                  <a:lnTo>
                    <a:pt x="843" y="106"/>
                  </a:lnTo>
                  <a:lnTo>
                    <a:pt x="771" y="107"/>
                  </a:lnTo>
                  <a:lnTo>
                    <a:pt x="695" y="109"/>
                  </a:lnTo>
                  <a:lnTo>
                    <a:pt x="615" y="110"/>
                  </a:lnTo>
                  <a:lnTo>
                    <a:pt x="535" y="109"/>
                  </a:lnTo>
                  <a:lnTo>
                    <a:pt x="459" y="107"/>
                  </a:lnTo>
                  <a:lnTo>
                    <a:pt x="386" y="106"/>
                  </a:lnTo>
                  <a:lnTo>
                    <a:pt x="317" y="104"/>
                  </a:lnTo>
                  <a:lnTo>
                    <a:pt x="255" y="100"/>
                  </a:lnTo>
                  <a:lnTo>
                    <a:pt x="197" y="96"/>
                  </a:lnTo>
                  <a:lnTo>
                    <a:pt x="146" y="90"/>
                  </a:lnTo>
                  <a:lnTo>
                    <a:pt x="101" y="85"/>
                  </a:lnTo>
                  <a:lnTo>
                    <a:pt x="65" y="79"/>
                  </a:lnTo>
                  <a:lnTo>
                    <a:pt x="34" y="72"/>
                  </a:lnTo>
                  <a:lnTo>
                    <a:pt x="15" y="66"/>
                  </a:lnTo>
                  <a:lnTo>
                    <a:pt x="3" y="59"/>
                  </a:lnTo>
                  <a:lnTo>
                    <a:pt x="0" y="52"/>
                  </a:lnTo>
                  <a:lnTo>
                    <a:pt x="8" y="46"/>
                  </a:lnTo>
                  <a:lnTo>
                    <a:pt x="24" y="39"/>
                  </a:lnTo>
                  <a:lnTo>
                    <a:pt x="47" y="33"/>
                  </a:lnTo>
                  <a:lnTo>
                    <a:pt x="79" y="28"/>
                  </a:lnTo>
                  <a:lnTo>
                    <a:pt x="117" y="22"/>
                  </a:lnTo>
                  <a:lnTo>
                    <a:pt x="161" y="17"/>
                  </a:lnTo>
                  <a:lnTo>
                    <a:pt x="211" y="13"/>
                  </a:lnTo>
                  <a:lnTo>
                    <a:pt x="266" y="9"/>
                  </a:lnTo>
                  <a:lnTo>
                    <a:pt x="327" y="5"/>
                  </a:lnTo>
                  <a:lnTo>
                    <a:pt x="391" y="4"/>
                  </a:lnTo>
                  <a:lnTo>
                    <a:pt x="459" y="1"/>
                  </a:lnTo>
                  <a:lnTo>
                    <a:pt x="528" y="0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5662613" y="5229906"/>
              <a:ext cx="866775" cy="79375"/>
            </a:xfrm>
            <a:custGeom>
              <a:pathLst>
                <a:path extrusionOk="0" h="50" w="546">
                  <a:moveTo>
                    <a:pt x="270" y="0"/>
                  </a:moveTo>
                  <a:lnTo>
                    <a:pt x="318" y="0"/>
                  </a:lnTo>
                  <a:lnTo>
                    <a:pt x="363" y="1"/>
                  </a:lnTo>
                  <a:lnTo>
                    <a:pt x="405" y="4"/>
                  </a:lnTo>
                  <a:lnTo>
                    <a:pt x="443" y="5"/>
                  </a:lnTo>
                  <a:lnTo>
                    <a:pt x="477" y="9"/>
                  </a:lnTo>
                  <a:lnTo>
                    <a:pt x="505" y="12"/>
                  </a:lnTo>
                  <a:lnTo>
                    <a:pt x="526" y="16"/>
                  </a:lnTo>
                  <a:lnTo>
                    <a:pt x="540" y="20"/>
                  </a:lnTo>
                  <a:lnTo>
                    <a:pt x="546" y="25"/>
                  </a:lnTo>
                  <a:lnTo>
                    <a:pt x="543" y="29"/>
                  </a:lnTo>
                  <a:lnTo>
                    <a:pt x="531" y="33"/>
                  </a:lnTo>
                  <a:lnTo>
                    <a:pt x="513" y="37"/>
                  </a:lnTo>
                  <a:lnTo>
                    <a:pt x="487" y="40"/>
                  </a:lnTo>
                  <a:lnTo>
                    <a:pt x="454" y="43"/>
                  </a:lnTo>
                  <a:lnTo>
                    <a:pt x="416" y="46"/>
                  </a:lnTo>
                  <a:lnTo>
                    <a:pt x="373" y="48"/>
                  </a:lnTo>
                  <a:lnTo>
                    <a:pt x="325" y="48"/>
                  </a:lnTo>
                  <a:lnTo>
                    <a:pt x="276" y="50"/>
                  </a:lnTo>
                  <a:lnTo>
                    <a:pt x="226" y="48"/>
                  </a:lnTo>
                  <a:lnTo>
                    <a:pt x="179" y="48"/>
                  </a:lnTo>
                  <a:lnTo>
                    <a:pt x="135" y="46"/>
                  </a:lnTo>
                  <a:lnTo>
                    <a:pt x="97" y="43"/>
                  </a:lnTo>
                  <a:lnTo>
                    <a:pt x="63" y="40"/>
                  </a:lnTo>
                  <a:lnTo>
                    <a:pt x="37" y="37"/>
                  </a:lnTo>
                  <a:lnTo>
                    <a:pt x="16" y="33"/>
                  </a:lnTo>
                  <a:lnTo>
                    <a:pt x="4" y="29"/>
                  </a:lnTo>
                  <a:lnTo>
                    <a:pt x="0" y="25"/>
                  </a:lnTo>
                  <a:lnTo>
                    <a:pt x="6" y="20"/>
                  </a:lnTo>
                  <a:lnTo>
                    <a:pt x="17" y="16"/>
                  </a:lnTo>
                  <a:lnTo>
                    <a:pt x="38" y="12"/>
                  </a:lnTo>
                  <a:lnTo>
                    <a:pt x="65" y="9"/>
                  </a:lnTo>
                  <a:lnTo>
                    <a:pt x="97" y="5"/>
                  </a:lnTo>
                  <a:lnTo>
                    <a:pt x="135" y="4"/>
                  </a:lnTo>
                  <a:lnTo>
                    <a:pt x="176" y="1"/>
                  </a:lnTo>
                  <a:lnTo>
                    <a:pt x="222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CB1122"/>
            </a:solidFill>
            <a:ln cap="flat" cmpd="sng" w="9525">
              <a:solidFill>
                <a:srgbClr val="CB11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6027738" y="2559731"/>
              <a:ext cx="153988" cy="2389188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6178551" y="2286681"/>
              <a:ext cx="306388" cy="744538"/>
            </a:xfrm>
            <a:custGeom>
              <a:pathLst>
                <a:path extrusionOk="0" h="469" w="193">
                  <a:moveTo>
                    <a:pt x="192" y="0"/>
                  </a:moveTo>
                  <a:lnTo>
                    <a:pt x="193" y="325"/>
                  </a:lnTo>
                  <a:lnTo>
                    <a:pt x="0" y="469"/>
                  </a:lnTo>
                  <a:lnTo>
                    <a:pt x="2" y="173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8DD719"/>
            </a:solidFill>
            <a:ln cap="flat" cmpd="sng" w="9525">
              <a:solidFill>
                <a:srgbClr val="8DD7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5711826" y="2286681"/>
              <a:ext cx="315913" cy="744538"/>
            </a:xfrm>
            <a:custGeom>
              <a:pathLst>
                <a:path extrusionOk="0" h="469" w="199">
                  <a:moveTo>
                    <a:pt x="0" y="0"/>
                  </a:moveTo>
                  <a:lnTo>
                    <a:pt x="199" y="172"/>
                  </a:lnTo>
                  <a:lnTo>
                    <a:pt x="199" y="469"/>
                  </a:lnTo>
                  <a:lnTo>
                    <a:pt x="5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C110"/>
            </a:solidFill>
            <a:ln cap="flat" cmpd="sng" w="9525">
              <a:solidFill>
                <a:srgbClr val="76C11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6178551" y="2632756"/>
              <a:ext cx="306388" cy="257175"/>
            </a:xfrm>
            <a:custGeom>
              <a:pathLst>
                <a:path extrusionOk="0" h="162" w="193">
                  <a:moveTo>
                    <a:pt x="192" y="0"/>
                  </a:moveTo>
                  <a:lnTo>
                    <a:pt x="193" y="17"/>
                  </a:lnTo>
                  <a:lnTo>
                    <a:pt x="0" y="162"/>
                  </a:lnTo>
                  <a:lnTo>
                    <a:pt x="0" y="146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2A8E00"/>
            </a:solidFill>
            <a:ln cap="flat" cmpd="sng" w="9525">
              <a:solidFill>
                <a:srgbClr val="2A8E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6181726" y="2472418"/>
              <a:ext cx="301625" cy="255588"/>
            </a:xfrm>
            <a:custGeom>
              <a:pathLst>
                <a:path extrusionOk="0" h="161" w="190">
                  <a:moveTo>
                    <a:pt x="190" y="0"/>
                  </a:moveTo>
                  <a:lnTo>
                    <a:pt x="190" y="17"/>
                  </a:lnTo>
                  <a:lnTo>
                    <a:pt x="0" y="161"/>
                  </a:lnTo>
                  <a:lnTo>
                    <a:pt x="0" y="146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2A8E00"/>
            </a:solidFill>
            <a:ln cap="flat" cmpd="sng" w="9525">
              <a:solidFill>
                <a:srgbClr val="2A8E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5713413" y="2440668"/>
              <a:ext cx="314325" cy="280988"/>
            </a:xfrm>
            <a:custGeom>
              <a:pathLst>
                <a:path extrusionOk="0" h="177" w="198">
                  <a:moveTo>
                    <a:pt x="0" y="0"/>
                  </a:moveTo>
                  <a:lnTo>
                    <a:pt x="198" y="160"/>
                  </a:lnTo>
                  <a:lnTo>
                    <a:pt x="198" y="177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8E00"/>
            </a:solidFill>
            <a:ln cap="flat" cmpd="sng" w="9525">
              <a:solidFill>
                <a:srgbClr val="2A8E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5718176" y="2626406"/>
              <a:ext cx="309563" cy="277813"/>
            </a:xfrm>
            <a:custGeom>
              <a:pathLst>
                <a:path extrusionOk="0" h="175" w="195">
                  <a:moveTo>
                    <a:pt x="0" y="0"/>
                  </a:moveTo>
                  <a:lnTo>
                    <a:pt x="195" y="158"/>
                  </a:lnTo>
                  <a:lnTo>
                    <a:pt x="195" y="175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8E00"/>
            </a:solidFill>
            <a:ln cap="flat" cmpd="sng" w="9525">
              <a:solidFill>
                <a:srgbClr val="2A8E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6096001" y="4706031"/>
              <a:ext cx="252413" cy="563563"/>
            </a:xfrm>
            <a:custGeom>
              <a:pathLst>
                <a:path extrusionOk="0" h="355" w="159">
                  <a:moveTo>
                    <a:pt x="159" y="0"/>
                  </a:moveTo>
                  <a:lnTo>
                    <a:pt x="1" y="355"/>
                  </a:lnTo>
                  <a:lnTo>
                    <a:pt x="0" y="39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8DD719"/>
            </a:solidFill>
            <a:ln cap="flat" cmpd="sng" w="9525">
              <a:solidFill>
                <a:srgbClr val="8DD7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5834063" y="4710793"/>
              <a:ext cx="263525" cy="558800"/>
            </a:xfrm>
            <a:custGeom>
              <a:pathLst>
                <a:path extrusionOk="0" h="352" w="166">
                  <a:moveTo>
                    <a:pt x="0" y="0"/>
                  </a:moveTo>
                  <a:lnTo>
                    <a:pt x="165" y="36"/>
                  </a:lnTo>
                  <a:lnTo>
                    <a:pt x="166" y="3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C110"/>
            </a:solidFill>
            <a:ln cap="flat" cmpd="sng" w="9525">
              <a:solidFill>
                <a:srgbClr val="76C11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6423026" y="3609068"/>
              <a:ext cx="1517650" cy="1516063"/>
            </a:xfrm>
            <a:custGeom>
              <a:pathLst>
                <a:path extrusionOk="0" h="955" w="956">
                  <a:moveTo>
                    <a:pt x="899" y="0"/>
                  </a:moveTo>
                  <a:lnTo>
                    <a:pt x="956" y="57"/>
                  </a:lnTo>
                  <a:lnTo>
                    <a:pt x="59" y="955"/>
                  </a:lnTo>
                  <a:lnTo>
                    <a:pt x="0" y="898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7659688" y="3699556"/>
              <a:ext cx="623888" cy="327025"/>
            </a:xfrm>
            <a:custGeom>
              <a:pathLst>
                <a:path extrusionOk="0" h="206" w="393">
                  <a:moveTo>
                    <a:pt x="177" y="0"/>
                  </a:moveTo>
                  <a:lnTo>
                    <a:pt x="393" y="12"/>
                  </a:lnTo>
                  <a:lnTo>
                    <a:pt x="201" y="206"/>
                  </a:lnTo>
                  <a:lnTo>
                    <a:pt x="0" y="177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8DD719"/>
            </a:solidFill>
            <a:ln cap="flat" cmpd="sng" w="9525">
              <a:solidFill>
                <a:srgbClr val="8DD7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7523163" y="3258231"/>
              <a:ext cx="327025" cy="631825"/>
            </a:xfrm>
            <a:custGeom>
              <a:pathLst>
                <a:path extrusionOk="0" h="398" w="206">
                  <a:moveTo>
                    <a:pt x="190" y="0"/>
                  </a:moveTo>
                  <a:lnTo>
                    <a:pt x="206" y="221"/>
                  </a:lnTo>
                  <a:lnTo>
                    <a:pt x="29" y="398"/>
                  </a:lnTo>
                  <a:lnTo>
                    <a:pt x="0" y="196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76C110"/>
            </a:solidFill>
            <a:ln cap="flat" cmpd="sng" w="9525">
              <a:solidFill>
                <a:srgbClr val="76C11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7745413" y="3880531"/>
              <a:ext cx="334963" cy="58738"/>
            </a:xfrm>
            <a:custGeom>
              <a:pathLst>
                <a:path extrusionOk="0" h="37" w="211">
                  <a:moveTo>
                    <a:pt x="9" y="0"/>
                  </a:moveTo>
                  <a:lnTo>
                    <a:pt x="211" y="28"/>
                  </a:lnTo>
                  <a:lnTo>
                    <a:pt x="201" y="37"/>
                  </a:lnTo>
                  <a:lnTo>
                    <a:pt x="0" y="1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2A8E00"/>
            </a:solidFill>
            <a:ln cap="flat" cmpd="sng" w="9525">
              <a:solidFill>
                <a:srgbClr val="2A8E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7840663" y="3786868"/>
              <a:ext cx="333375" cy="58738"/>
            </a:xfrm>
            <a:custGeom>
              <a:pathLst>
                <a:path extrusionOk="0" h="37" w="210">
                  <a:moveTo>
                    <a:pt x="10" y="0"/>
                  </a:moveTo>
                  <a:lnTo>
                    <a:pt x="210" y="27"/>
                  </a:lnTo>
                  <a:lnTo>
                    <a:pt x="201" y="37"/>
                  </a:lnTo>
                  <a:lnTo>
                    <a:pt x="0" y="1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2A8E00"/>
            </a:solidFill>
            <a:ln cap="flat" cmpd="sng" w="9525">
              <a:solidFill>
                <a:srgbClr val="2A8E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7718426" y="3350306"/>
              <a:ext cx="52388" cy="355600"/>
            </a:xfrm>
            <a:custGeom>
              <a:pathLst>
                <a:path extrusionOk="0" h="224" w="33">
                  <a:moveTo>
                    <a:pt x="11" y="0"/>
                  </a:moveTo>
                  <a:lnTo>
                    <a:pt x="33" y="214"/>
                  </a:lnTo>
                  <a:lnTo>
                    <a:pt x="22" y="224"/>
                  </a:lnTo>
                  <a:lnTo>
                    <a:pt x="0" y="1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2A8E00"/>
            </a:solidFill>
            <a:ln cap="flat" cmpd="sng" w="9525">
              <a:solidFill>
                <a:srgbClr val="2A8E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7612063" y="3463018"/>
              <a:ext cx="47625" cy="350838"/>
            </a:xfrm>
            <a:custGeom>
              <a:pathLst>
                <a:path extrusionOk="0" h="221" w="30">
                  <a:moveTo>
                    <a:pt x="8" y="0"/>
                  </a:moveTo>
                  <a:lnTo>
                    <a:pt x="30" y="211"/>
                  </a:lnTo>
                  <a:lnTo>
                    <a:pt x="21" y="221"/>
                  </a:lnTo>
                  <a:lnTo>
                    <a:pt x="0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2A8E00"/>
            </a:solidFill>
            <a:ln cap="flat" cmpd="sng" w="9525">
              <a:solidFill>
                <a:srgbClr val="2A8E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6275388" y="4967968"/>
              <a:ext cx="484188" cy="301625"/>
            </a:xfrm>
            <a:custGeom>
              <a:pathLst>
                <a:path extrusionOk="0" h="190" w="305">
                  <a:moveTo>
                    <a:pt x="187" y="0"/>
                  </a:moveTo>
                  <a:lnTo>
                    <a:pt x="305" y="71"/>
                  </a:lnTo>
                  <a:lnTo>
                    <a:pt x="0" y="190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8DD719"/>
            </a:solidFill>
            <a:ln cap="flat" cmpd="sng" w="9525">
              <a:solidFill>
                <a:srgbClr val="8DD7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6275388" y="4777468"/>
              <a:ext cx="296863" cy="492125"/>
            </a:xfrm>
            <a:custGeom>
              <a:pathLst>
                <a:path extrusionOk="0" h="310" w="187">
                  <a:moveTo>
                    <a:pt x="111" y="0"/>
                  </a:moveTo>
                  <a:lnTo>
                    <a:pt x="187" y="120"/>
                  </a:lnTo>
                  <a:lnTo>
                    <a:pt x="0" y="31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76C110"/>
            </a:solidFill>
            <a:ln cap="flat" cmpd="sng" w="9525">
              <a:solidFill>
                <a:srgbClr val="76C11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4240213" y="3601131"/>
              <a:ext cx="1516063" cy="1516063"/>
            </a:xfrm>
            <a:custGeom>
              <a:pathLst>
                <a:path extrusionOk="0" h="955" w="955">
                  <a:moveTo>
                    <a:pt x="58" y="0"/>
                  </a:moveTo>
                  <a:lnTo>
                    <a:pt x="955" y="898"/>
                  </a:lnTo>
                  <a:lnTo>
                    <a:pt x="898" y="955"/>
                  </a:lnTo>
                  <a:lnTo>
                    <a:pt x="0" y="57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3897313" y="3691618"/>
              <a:ext cx="623888" cy="327025"/>
            </a:xfrm>
            <a:custGeom>
              <a:pathLst>
                <a:path extrusionOk="0" h="206" w="393">
                  <a:moveTo>
                    <a:pt x="215" y="0"/>
                  </a:moveTo>
                  <a:lnTo>
                    <a:pt x="393" y="177"/>
                  </a:lnTo>
                  <a:lnTo>
                    <a:pt x="193" y="206"/>
                  </a:lnTo>
                  <a:lnTo>
                    <a:pt x="0" y="12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76C110"/>
            </a:solidFill>
            <a:ln cap="flat" cmpd="sng" w="9525">
              <a:solidFill>
                <a:srgbClr val="76C11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4332288" y="3248706"/>
              <a:ext cx="323850" cy="631825"/>
            </a:xfrm>
            <a:custGeom>
              <a:pathLst>
                <a:path extrusionOk="0" h="398" w="204">
                  <a:moveTo>
                    <a:pt x="16" y="0"/>
                  </a:moveTo>
                  <a:lnTo>
                    <a:pt x="204" y="197"/>
                  </a:lnTo>
                  <a:lnTo>
                    <a:pt x="177" y="398"/>
                  </a:lnTo>
                  <a:lnTo>
                    <a:pt x="0" y="22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DD719"/>
            </a:solidFill>
            <a:ln cap="flat" cmpd="sng" w="9525">
              <a:solidFill>
                <a:srgbClr val="8DD7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4100513" y="3872593"/>
              <a:ext cx="334963" cy="60325"/>
            </a:xfrm>
            <a:custGeom>
              <a:pathLst>
                <a:path extrusionOk="0" h="38" w="211">
                  <a:moveTo>
                    <a:pt x="202" y="0"/>
                  </a:moveTo>
                  <a:lnTo>
                    <a:pt x="211" y="11"/>
                  </a:lnTo>
                  <a:lnTo>
                    <a:pt x="11" y="38"/>
                  </a:lnTo>
                  <a:lnTo>
                    <a:pt x="0" y="28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2A8E00"/>
            </a:solidFill>
            <a:ln cap="flat" cmpd="sng" w="9525">
              <a:solidFill>
                <a:srgbClr val="2A8E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4006851" y="3778931"/>
              <a:ext cx="333375" cy="58738"/>
            </a:xfrm>
            <a:custGeom>
              <a:pathLst>
                <a:path extrusionOk="0" h="37" w="210">
                  <a:moveTo>
                    <a:pt x="201" y="0"/>
                  </a:moveTo>
                  <a:lnTo>
                    <a:pt x="210" y="9"/>
                  </a:lnTo>
                  <a:lnTo>
                    <a:pt x="10" y="37"/>
                  </a:lnTo>
                  <a:lnTo>
                    <a:pt x="0" y="2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2A8E00"/>
            </a:solidFill>
            <a:ln cap="flat" cmpd="sng" w="9525">
              <a:solidFill>
                <a:srgbClr val="2A8E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4411663" y="3342368"/>
              <a:ext cx="49213" cy="355600"/>
            </a:xfrm>
            <a:custGeom>
              <a:pathLst>
                <a:path extrusionOk="0" h="224" w="31">
                  <a:moveTo>
                    <a:pt x="22" y="0"/>
                  </a:moveTo>
                  <a:lnTo>
                    <a:pt x="31" y="11"/>
                  </a:lnTo>
                  <a:lnTo>
                    <a:pt x="10" y="224"/>
                  </a:lnTo>
                  <a:lnTo>
                    <a:pt x="0" y="21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2A8E00"/>
            </a:solidFill>
            <a:ln cap="flat" cmpd="sng" w="9525">
              <a:solidFill>
                <a:srgbClr val="2A8E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4521201" y="3455081"/>
              <a:ext cx="47625" cy="350838"/>
            </a:xfrm>
            <a:custGeom>
              <a:pathLst>
                <a:path extrusionOk="0" h="221" w="30">
                  <a:moveTo>
                    <a:pt x="21" y="0"/>
                  </a:moveTo>
                  <a:lnTo>
                    <a:pt x="30" y="9"/>
                  </a:lnTo>
                  <a:lnTo>
                    <a:pt x="9" y="221"/>
                  </a:lnTo>
                  <a:lnTo>
                    <a:pt x="0" y="21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2A8E00"/>
            </a:solidFill>
            <a:ln cap="flat" cmpd="sng" w="9525">
              <a:solidFill>
                <a:srgbClr val="2A8E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5421313" y="4960031"/>
              <a:ext cx="485775" cy="301625"/>
            </a:xfrm>
            <a:custGeom>
              <a:pathLst>
                <a:path extrusionOk="0" h="190" w="306">
                  <a:moveTo>
                    <a:pt x="118" y="0"/>
                  </a:moveTo>
                  <a:lnTo>
                    <a:pt x="306" y="190"/>
                  </a:lnTo>
                  <a:lnTo>
                    <a:pt x="0" y="7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76C110"/>
            </a:solidFill>
            <a:ln cap="flat" cmpd="sng" w="9525">
              <a:solidFill>
                <a:srgbClr val="76C11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5608638" y="4767943"/>
              <a:ext cx="298450" cy="493713"/>
            </a:xfrm>
            <a:custGeom>
              <a:pathLst>
                <a:path extrusionOk="0" h="311" w="188">
                  <a:moveTo>
                    <a:pt x="76" y="0"/>
                  </a:moveTo>
                  <a:lnTo>
                    <a:pt x="188" y="311"/>
                  </a:lnTo>
                  <a:lnTo>
                    <a:pt x="0" y="121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8DD719"/>
            </a:solidFill>
            <a:ln cap="flat" cmpd="sng" w="9525">
              <a:solidFill>
                <a:srgbClr val="8DD7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Shape 168"/>
          <p:cNvSpPr txBox="1"/>
          <p:nvPr/>
        </p:nvSpPr>
        <p:spPr>
          <a:xfrm>
            <a:off x="217816" y="3508075"/>
            <a:ext cx="2608281" cy="3770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Physical-space Security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217816" y="3892782"/>
            <a:ext cx="2536998" cy="413945"/>
          </a:xfrm>
          <a:prstGeom prst="rect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171450" lvl="0" marL="17145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encryption</a:t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3289049" y="1567378"/>
            <a:ext cx="2552950" cy="68478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Cyber-space Security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3289048" y="1996758"/>
            <a:ext cx="3063518" cy="1546563"/>
          </a:xfrm>
          <a:prstGeom prst="rect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171450" lvl="0" marL="17145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Load-time integrity</a:t>
            </a:r>
            <a:endParaRPr/>
          </a:p>
          <a:p>
            <a:pPr indent="-171450" lvl="0" marL="17145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Run-time isolation</a:t>
            </a:r>
            <a:endParaRPr/>
          </a:p>
          <a:p>
            <a:pPr indent="-171450" lvl="0" marL="17145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returns genuine results</a:t>
            </a:r>
            <a:endParaRPr/>
          </a:p>
          <a:p>
            <a:pPr indent="-171450" lvl="0" marL="17145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Encrypted I/O</a:t>
            </a:r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x="5918170" y="3508075"/>
            <a:ext cx="2175341" cy="3770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Instant Adoption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5918171" y="3868316"/>
            <a:ext cx="3122132" cy="807899"/>
          </a:xfrm>
          <a:prstGeom prst="rect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171450" lvl="0" marL="17145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Legacy application support</a:t>
            </a:r>
            <a:endParaRPr/>
          </a:p>
          <a:p>
            <a:pPr indent="-171450" lvl="0" marL="17145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Legacy hardware support</a:t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2739463" y="4749351"/>
            <a:ext cx="512064" cy="512064"/>
          </a:xfrm>
          <a:prstGeom prst="octagon">
            <a:avLst>
              <a:gd fmla="val 29289" name="adj"/>
            </a:avLst>
          </a:prstGeom>
          <a:solidFill>
            <a:srgbClr val="8A0F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4305795" y="3957526"/>
            <a:ext cx="512064" cy="512064"/>
          </a:xfrm>
          <a:prstGeom prst="octagon">
            <a:avLst>
              <a:gd fmla="val 29289" name="adj"/>
            </a:avLst>
          </a:prstGeom>
          <a:solidFill>
            <a:srgbClr val="8A0F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5830260" y="4749351"/>
            <a:ext cx="510567" cy="512064"/>
          </a:xfrm>
          <a:prstGeom prst="octagon">
            <a:avLst>
              <a:gd fmla="val 29289" name="adj"/>
            </a:avLst>
          </a:prstGeom>
          <a:solidFill>
            <a:srgbClr val="8A0F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on ARM TrustZone</a:t>
            </a:r>
            <a:endParaRPr/>
          </a:p>
        </p:txBody>
      </p:sp>
      <p:sp>
        <p:nvSpPr>
          <p:cNvPr id="184" name="Shape 184"/>
          <p:cNvSpPr/>
          <p:nvPr/>
        </p:nvSpPr>
        <p:spPr>
          <a:xfrm rot="5400000">
            <a:off x="2244818" y="2611225"/>
            <a:ext cx="1285006" cy="18309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1528920" y="2060271"/>
            <a:ext cx="935774" cy="1285003"/>
          </a:xfrm>
          <a:prstGeom prst="roundRect">
            <a:avLst>
              <a:gd fmla="val 16667" name="adj"/>
            </a:avLst>
          </a:prstGeom>
          <a:solidFill>
            <a:srgbClr val="8DA9D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1</a:t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6786038" y="2042564"/>
            <a:ext cx="1021740" cy="1285003"/>
          </a:xfrm>
          <a:prstGeom prst="roundRect">
            <a:avLst>
              <a:gd fmla="val 16667" name="adj"/>
            </a:avLst>
          </a:prstGeom>
          <a:solidFill>
            <a:srgbClr val="A8D08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Trustlet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/>
          <p:nvPr/>
        </p:nvSpPr>
        <p:spPr>
          <a:xfrm rot="5400000">
            <a:off x="3104913" y="3532156"/>
            <a:ext cx="3126871" cy="183096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3309948" y="2060270"/>
            <a:ext cx="935774" cy="1285003"/>
          </a:xfrm>
          <a:prstGeom prst="roundRect">
            <a:avLst>
              <a:gd fmla="val 16667" name="adj"/>
            </a:avLst>
          </a:prstGeom>
          <a:solidFill>
            <a:srgbClr val="8DA9D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2</a:t>
            </a:r>
            <a:endParaRPr/>
          </a:p>
        </p:txBody>
      </p:sp>
      <p:sp>
        <p:nvSpPr>
          <p:cNvPr id="189" name="Shape 189"/>
          <p:cNvSpPr/>
          <p:nvPr/>
        </p:nvSpPr>
        <p:spPr>
          <a:xfrm rot="5400000">
            <a:off x="5806874" y="2611223"/>
            <a:ext cx="1285006" cy="18309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5090975" y="2060269"/>
            <a:ext cx="1021741" cy="1285003"/>
          </a:xfrm>
          <a:prstGeom prst="roundRect">
            <a:avLst>
              <a:gd fmla="val 16667" name="adj"/>
            </a:avLst>
          </a:prstGeom>
          <a:solidFill>
            <a:srgbClr val="A8D08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Trustlet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1528920" y="3480768"/>
            <a:ext cx="2823839" cy="18287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1528920" y="3780111"/>
            <a:ext cx="2823839" cy="1407029"/>
          </a:xfrm>
          <a:prstGeom prst="roundRect">
            <a:avLst>
              <a:gd fmla="val 16667" name="adj"/>
            </a:avLst>
          </a:prstGeom>
          <a:solidFill>
            <a:srgbClr val="8DA9D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Commodity Operating System</a:t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4983938" y="3775603"/>
            <a:ext cx="2823839" cy="830970"/>
          </a:xfrm>
          <a:prstGeom prst="roundRect">
            <a:avLst>
              <a:gd fmla="val 16667" name="adj"/>
            </a:avLst>
          </a:prstGeom>
          <a:solidFill>
            <a:srgbClr val="A8D08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Trusted OS</a:t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4979143" y="3479519"/>
            <a:ext cx="2823839" cy="18287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2224528" y="1578387"/>
            <a:ext cx="15086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World</a:t>
            </a: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5636720" y="1578387"/>
            <a:ext cx="14431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Secure World</a:t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5950690" y="4710439"/>
            <a:ext cx="1005096" cy="476702"/>
          </a:xfrm>
          <a:prstGeom prst="roundRect">
            <a:avLst>
              <a:gd fmla="val 16667" name="adj"/>
            </a:avLst>
          </a:prstGeom>
          <a:solidFill>
            <a:srgbClr val="A8D08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</a:t>
            </a:r>
            <a:endParaRPr/>
          </a:p>
        </p:txBody>
      </p:sp>
      <p:cxnSp>
        <p:nvCxnSpPr>
          <p:cNvPr id="198" name="Shape 198"/>
          <p:cNvCxnSpPr>
            <a:stCxn id="192" idx="3"/>
            <a:endCxn id="197" idx="1"/>
          </p:cNvCxnSpPr>
          <p:nvPr/>
        </p:nvCxnSpPr>
        <p:spPr>
          <a:xfrm>
            <a:off x="4352759" y="4483625"/>
            <a:ext cx="1597800" cy="465300"/>
          </a:xfrm>
          <a:prstGeom prst="bentConnector3">
            <a:avLst>
              <a:gd fmla="val 35255" name="adj1"/>
            </a:avLst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99" name="Shape 19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Shape 200"/>
          <p:cNvCxnSpPr/>
          <p:nvPr/>
        </p:nvCxnSpPr>
        <p:spPr>
          <a:xfrm>
            <a:off x="924884" y="5376559"/>
            <a:ext cx="764610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01" name="Shape 201"/>
          <p:cNvSpPr txBox="1"/>
          <p:nvPr/>
        </p:nvSpPr>
        <p:spPr>
          <a:xfrm>
            <a:off x="337907" y="4237241"/>
            <a:ext cx="10254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</a:t>
            </a: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333045" y="5682303"/>
            <a:ext cx="11040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endParaRPr/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6202" y="3873633"/>
            <a:ext cx="584901" cy="58490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/>
          <p:nvPr/>
        </p:nvSpPr>
        <p:spPr>
          <a:xfrm>
            <a:off x="3057367" y="5555917"/>
            <a:ext cx="1793171" cy="752216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1559295" y="5555917"/>
            <a:ext cx="1330466" cy="752216"/>
          </a:xfrm>
          <a:prstGeom prst="roundRect">
            <a:avLst>
              <a:gd fmla="val 16667" name="adj"/>
            </a:avLst>
          </a:prstGeom>
          <a:solidFill>
            <a:srgbClr val="8DA9D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Non-secure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Peripherals</a:t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6472516" y="5557054"/>
            <a:ext cx="1330466" cy="752216"/>
          </a:xfrm>
          <a:prstGeom prst="roundRect">
            <a:avLst>
              <a:gd fmla="val 16667" name="adj"/>
            </a:avLst>
          </a:prstGeom>
          <a:solidFill>
            <a:srgbClr val="A8D08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</a:t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4039820" y="5606650"/>
            <a:ext cx="731222" cy="670822"/>
          </a:xfrm>
          <a:prstGeom prst="roundRect">
            <a:avLst>
              <a:gd fmla="val 16667" name="adj"/>
            </a:avLst>
          </a:prstGeom>
          <a:solidFill>
            <a:srgbClr val="A8D08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Secure Region</a:t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4994739" y="5567670"/>
            <a:ext cx="1330466" cy="752216"/>
          </a:xfrm>
          <a:prstGeom prst="roundRect">
            <a:avLst>
              <a:gd fmla="val 16667" name="adj"/>
            </a:avLst>
          </a:prstGeom>
          <a:solidFill>
            <a:srgbClr val="A8D08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Peripherals</a:t>
            </a: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3144177" y="5606650"/>
            <a:ext cx="728037" cy="670822"/>
          </a:xfrm>
          <a:prstGeom prst="roundRect">
            <a:avLst>
              <a:gd fmla="val 16667" name="adj"/>
            </a:avLst>
          </a:prstGeom>
          <a:solidFill>
            <a:srgbClr val="8DA9D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Non-secure Region</a:t>
            </a: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1322457" y="3052397"/>
            <a:ext cx="6691781" cy="1077218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03" lvl="0" marL="214303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Cannot protect legacy code</a:t>
            </a:r>
            <a:endParaRPr/>
          </a:p>
          <a:p>
            <a:pPr indent="-214303" lvl="0" marL="214303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Doesn’t support memory encryption</a:t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37341" y="1270163"/>
            <a:ext cx="533400" cy="361950"/>
          </a:xfrm>
          <a:prstGeom prst="rect">
            <a:avLst/>
          </a:prstGeom>
          <a:solidFill>
            <a:srgbClr val="8DA9D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38614" y="1714902"/>
            <a:ext cx="533400" cy="361950"/>
          </a:xfrm>
          <a:prstGeom prst="rect">
            <a:avLst/>
          </a:prstGeom>
          <a:solidFill>
            <a:srgbClr val="A8D08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562489" y="1266472"/>
            <a:ext cx="12652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Non-secure</a:t>
            </a: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570741" y="1715747"/>
            <a:ext cx="8180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TrustShadow Overview</a:t>
            </a:r>
            <a:endParaRPr/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/>
          <p:nvPr/>
        </p:nvSpPr>
        <p:spPr>
          <a:xfrm rot="5400000">
            <a:off x="2306910" y="2563055"/>
            <a:ext cx="1285006" cy="18309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1591012" y="2012101"/>
            <a:ext cx="935774" cy="1285003"/>
          </a:xfrm>
          <a:prstGeom prst="roundRect">
            <a:avLst>
              <a:gd fmla="val 16667" name="adj"/>
            </a:avLst>
          </a:prstGeom>
          <a:solidFill>
            <a:srgbClr val="8DA9D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1</a:t>
            </a:r>
            <a:endParaRPr/>
          </a:p>
        </p:txBody>
      </p:sp>
      <p:sp>
        <p:nvSpPr>
          <p:cNvPr id="224" name="Shape 224"/>
          <p:cNvSpPr/>
          <p:nvPr/>
        </p:nvSpPr>
        <p:spPr>
          <a:xfrm rot="5400000">
            <a:off x="3167005" y="3483986"/>
            <a:ext cx="3126871" cy="183096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5408443" y="2012099"/>
            <a:ext cx="935774" cy="1285003"/>
          </a:xfrm>
          <a:prstGeom prst="roundRect">
            <a:avLst>
              <a:gd fmla="val 16667" name="adj"/>
            </a:avLst>
          </a:prstGeom>
          <a:solidFill>
            <a:srgbClr val="A8D08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</a:t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1591012" y="3432598"/>
            <a:ext cx="2823839" cy="18287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1591012" y="3731941"/>
            <a:ext cx="2823839" cy="1407029"/>
          </a:xfrm>
          <a:prstGeom prst="roundRect">
            <a:avLst>
              <a:gd fmla="val 16667" name="adj"/>
            </a:avLst>
          </a:prstGeom>
          <a:solidFill>
            <a:srgbClr val="8DA9D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Kernel</a:t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3119459" y="5592382"/>
            <a:ext cx="1793171" cy="752216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1621387" y="5592382"/>
            <a:ext cx="1330466" cy="752216"/>
          </a:xfrm>
          <a:prstGeom prst="roundRect">
            <a:avLst>
              <a:gd fmla="val 16667" name="adj"/>
            </a:avLst>
          </a:prstGeom>
          <a:solidFill>
            <a:srgbClr val="8DA9D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Non-secure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Peripherals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6534608" y="5593519"/>
            <a:ext cx="1330466" cy="752216"/>
          </a:xfrm>
          <a:prstGeom prst="roundRect">
            <a:avLst>
              <a:gd fmla="val 16667" name="adj"/>
            </a:avLst>
          </a:prstGeom>
          <a:solidFill>
            <a:srgbClr val="A8D08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</a:t>
            </a:r>
            <a:endParaRPr/>
          </a:p>
        </p:txBody>
      </p:sp>
      <p:pic>
        <p:nvPicPr>
          <p:cNvPr id="231" name="Shape 2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0389" y="3774813"/>
            <a:ext cx="584901" cy="58490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/>
          <p:nvPr/>
        </p:nvSpPr>
        <p:spPr>
          <a:xfrm>
            <a:off x="5046030" y="3727433"/>
            <a:ext cx="2823839" cy="830970"/>
          </a:xfrm>
          <a:prstGeom prst="roundRect">
            <a:avLst>
              <a:gd fmla="val 16667" name="adj"/>
            </a:avLst>
          </a:prstGeom>
          <a:solidFill>
            <a:srgbClr val="A8D08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System</a:t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5041235" y="3431349"/>
            <a:ext cx="2823839" cy="18287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2286620" y="1530217"/>
            <a:ext cx="15086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World</a:t>
            </a:r>
            <a:endParaRPr/>
          </a:p>
        </p:txBody>
      </p:sp>
      <p:sp>
        <p:nvSpPr>
          <p:cNvPr id="235" name="Shape 235"/>
          <p:cNvSpPr txBox="1"/>
          <p:nvPr/>
        </p:nvSpPr>
        <p:spPr>
          <a:xfrm>
            <a:off x="5698812" y="1530217"/>
            <a:ext cx="14431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Secure World</a:t>
            </a: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5698812" y="4662269"/>
            <a:ext cx="1867130" cy="476702"/>
          </a:xfrm>
          <a:prstGeom prst="roundRect">
            <a:avLst>
              <a:gd fmla="val 16667" name="adj"/>
            </a:avLst>
          </a:prstGeom>
          <a:solidFill>
            <a:srgbClr val="A8D08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7" name="Shape 237"/>
          <p:cNvCxnSpPr>
            <a:stCxn id="227" idx="3"/>
            <a:endCxn id="238" idx="1"/>
          </p:cNvCxnSpPr>
          <p:nvPr/>
        </p:nvCxnSpPr>
        <p:spPr>
          <a:xfrm>
            <a:off x="4414851" y="4435456"/>
            <a:ext cx="1284000" cy="513600"/>
          </a:xfrm>
          <a:prstGeom prst="bentConnector3">
            <a:avLst>
              <a:gd fmla="val 43689" name="adj1"/>
            </a:avLst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39" name="Shape 239"/>
          <p:cNvSpPr/>
          <p:nvPr/>
        </p:nvSpPr>
        <p:spPr>
          <a:xfrm>
            <a:off x="4101912" y="5643115"/>
            <a:ext cx="731222" cy="670822"/>
          </a:xfrm>
          <a:prstGeom prst="roundRect">
            <a:avLst>
              <a:gd fmla="val 16667" name="adj"/>
            </a:avLst>
          </a:prstGeom>
          <a:solidFill>
            <a:srgbClr val="A8D08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Secure Region</a:t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5056831" y="5604135"/>
            <a:ext cx="1330466" cy="752216"/>
          </a:xfrm>
          <a:prstGeom prst="roundRect">
            <a:avLst>
              <a:gd fmla="val 16667" name="adj"/>
            </a:avLst>
          </a:prstGeom>
          <a:solidFill>
            <a:srgbClr val="A8D08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Peripherals</a:t>
            </a: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3206269" y="5643115"/>
            <a:ext cx="728037" cy="670822"/>
          </a:xfrm>
          <a:prstGeom prst="roundRect">
            <a:avLst>
              <a:gd fmla="val 16667" name="adj"/>
            </a:avLst>
          </a:prstGeom>
          <a:solidFill>
            <a:srgbClr val="8DA9D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Non-secure Region</a:t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3367051" y="2006995"/>
            <a:ext cx="935774" cy="128500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</a:t>
            </a: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5698812" y="4767913"/>
            <a:ext cx="990307" cy="362079"/>
          </a:xfrm>
          <a:prstGeom prst="roundRect">
            <a:avLst>
              <a:gd fmla="val 16667" name="adj"/>
            </a:avLst>
          </a:prstGeom>
          <a:solidFill>
            <a:srgbClr val="A8D08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Forwarder</a:t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6610872" y="4744626"/>
            <a:ext cx="955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</a:t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3367051" y="2014745"/>
            <a:ext cx="935774" cy="1285003"/>
          </a:xfrm>
          <a:prstGeom prst="roundRect">
            <a:avLst>
              <a:gd fmla="val 16667" name="adj"/>
            </a:avLst>
          </a:prstGeom>
          <a:solidFill>
            <a:srgbClr val="8DA9D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</a:t>
            </a:r>
            <a:endParaRPr/>
          </a:p>
        </p:txBody>
      </p:sp>
      <p:cxnSp>
        <p:nvCxnSpPr>
          <p:cNvPr id="245" name="Shape 245"/>
          <p:cNvCxnSpPr/>
          <p:nvPr/>
        </p:nvCxnSpPr>
        <p:spPr>
          <a:xfrm>
            <a:off x="701802" y="5324743"/>
            <a:ext cx="764610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46" name="Shape 246"/>
          <p:cNvSpPr txBox="1"/>
          <p:nvPr/>
        </p:nvSpPr>
        <p:spPr>
          <a:xfrm>
            <a:off x="267748" y="4359714"/>
            <a:ext cx="10254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</a:t>
            </a:r>
            <a:endParaRPr/>
          </a:p>
        </p:txBody>
      </p:sp>
      <p:sp>
        <p:nvSpPr>
          <p:cNvPr id="247" name="Shape 247"/>
          <p:cNvSpPr txBox="1"/>
          <p:nvPr/>
        </p:nvSpPr>
        <p:spPr>
          <a:xfrm>
            <a:off x="262886" y="5804776"/>
            <a:ext cx="11040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endParaRPr/>
          </a:p>
        </p:txBody>
      </p:sp>
      <p:pic>
        <p:nvPicPr>
          <p:cNvPr id="248" name="Shape 2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9585" y="1920330"/>
            <a:ext cx="1164758" cy="1005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438567" y="471922"/>
            <a:ext cx="8317413" cy="6337297"/>
          </a:xfrm>
          <a:prstGeom prst="horizontalScroll">
            <a:avLst>
              <a:gd fmla="val 12500" name="adj"/>
            </a:avLst>
          </a:prstGeom>
          <a:solidFill>
            <a:srgbClr val="D8D8D8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.executable = “nginx”,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.key = {0xef, 0xe2, … 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.imageHash =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.vaddr = 0x10000,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.hash = {0x36, 0x3f, ...},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.protectedFile = {“/opt/nginx/private.key”,0},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.digest = {0x32, 0x34, …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Bundled Manifest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/>
        </p:nvSpPr>
        <p:spPr>
          <a:xfrm>
            <a:off x="4953473" y="3549842"/>
            <a:ext cx="2770632" cy="293522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Workflow of a Trusted Process</a:t>
            </a: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6901183" y="5059312"/>
            <a:ext cx="715191" cy="37229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IRQ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5996020" y="4045254"/>
            <a:ext cx="715191" cy="37229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5097784" y="5060647"/>
            <a:ext cx="715191" cy="37229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SVC</a:t>
            </a: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5999482" y="5059312"/>
            <a:ext cx="715191" cy="37229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ABT</a:t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5999482" y="5994505"/>
            <a:ext cx="715191" cy="37229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</a:t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3435642" y="5059312"/>
            <a:ext cx="715191" cy="37229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IRQ</a:t>
            </a: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2533941" y="4045254"/>
            <a:ext cx="715191" cy="37229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632243" y="5059312"/>
            <a:ext cx="715191" cy="37229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SVC</a:t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533941" y="5059312"/>
            <a:ext cx="715191" cy="37229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ABT</a:t>
            </a:r>
            <a:endParaRPr/>
          </a:p>
        </p:txBody>
      </p:sp>
      <p:cxnSp>
        <p:nvCxnSpPr>
          <p:cNvPr id="273" name="Shape 273"/>
          <p:cNvCxnSpPr>
            <a:stCxn id="271" idx="2"/>
            <a:endCxn id="268" idx="1"/>
          </p:cNvCxnSpPr>
          <p:nvPr/>
        </p:nvCxnSpPr>
        <p:spPr>
          <a:xfrm flipH="1" rot="-5400000">
            <a:off x="3620038" y="3801404"/>
            <a:ext cx="749100" cy="4009500"/>
          </a:xfrm>
          <a:prstGeom prst="bentConnector2">
            <a:avLst/>
          </a:prstGeom>
          <a:solidFill>
            <a:srgbClr val="FF9300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4" name="Shape 274"/>
          <p:cNvCxnSpPr>
            <a:stCxn id="271" idx="0"/>
            <a:endCxn id="270" idx="2"/>
          </p:cNvCxnSpPr>
          <p:nvPr/>
        </p:nvCxnSpPr>
        <p:spPr>
          <a:xfrm rot="-5400000">
            <a:off x="2119888" y="4287562"/>
            <a:ext cx="641700" cy="901800"/>
          </a:xfrm>
          <a:prstGeom prst="bentConnector3">
            <a:avLst>
              <a:gd fmla="val 50005" name="adj1"/>
            </a:avLst>
          </a:prstGeom>
          <a:solidFill>
            <a:srgbClr val="FF9300"/>
          </a:solidFill>
          <a:ln cap="flat" cmpd="sng" w="12700">
            <a:solidFill>
              <a:schemeClr val="accent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75" name="Shape 275"/>
          <p:cNvSpPr/>
          <p:nvPr/>
        </p:nvSpPr>
        <p:spPr>
          <a:xfrm>
            <a:off x="2234040" y="4543936"/>
            <a:ext cx="413295" cy="388983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6" name="Shape 276"/>
          <p:cNvCxnSpPr>
            <a:stCxn id="268" idx="0"/>
            <a:endCxn id="266" idx="2"/>
          </p:cNvCxnSpPr>
          <p:nvPr/>
        </p:nvCxnSpPr>
        <p:spPr>
          <a:xfrm flipH="1" rot="5400000">
            <a:off x="5625378" y="5262805"/>
            <a:ext cx="561600" cy="901800"/>
          </a:xfrm>
          <a:prstGeom prst="bentConnector3">
            <a:avLst>
              <a:gd fmla="val 49997" name="adj1"/>
            </a:avLst>
          </a:prstGeom>
          <a:solidFill>
            <a:srgbClr val="FF9300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7" name="Shape 277"/>
          <p:cNvCxnSpPr>
            <a:stCxn id="266" idx="0"/>
            <a:endCxn id="265" idx="2"/>
          </p:cNvCxnSpPr>
          <p:nvPr/>
        </p:nvCxnSpPr>
        <p:spPr>
          <a:xfrm rot="-5400000">
            <a:off x="5582879" y="4289947"/>
            <a:ext cx="643200" cy="898200"/>
          </a:xfrm>
          <a:prstGeom prst="bentConnector3">
            <a:avLst>
              <a:gd fmla="val 49993" name="adj1"/>
            </a:avLst>
          </a:prstGeom>
          <a:solidFill>
            <a:srgbClr val="FF9300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8" name="Shape 278"/>
          <p:cNvCxnSpPr>
            <a:stCxn id="265" idx="2"/>
            <a:endCxn id="266" idx="0"/>
          </p:cNvCxnSpPr>
          <p:nvPr/>
        </p:nvCxnSpPr>
        <p:spPr>
          <a:xfrm rot="5400000">
            <a:off x="5582915" y="4290046"/>
            <a:ext cx="643200" cy="898200"/>
          </a:xfrm>
          <a:prstGeom prst="bentConnector3">
            <a:avLst>
              <a:gd fmla="val 49992" name="adj1"/>
            </a:avLst>
          </a:prstGeom>
          <a:solidFill>
            <a:srgbClr val="FF9300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9" name="Shape 279"/>
          <p:cNvCxnSpPr>
            <a:stCxn id="265" idx="2"/>
            <a:endCxn id="264" idx="0"/>
          </p:cNvCxnSpPr>
          <p:nvPr/>
        </p:nvCxnSpPr>
        <p:spPr>
          <a:xfrm flipH="1" rot="-5400000">
            <a:off x="6485315" y="4285846"/>
            <a:ext cx="641700" cy="905100"/>
          </a:xfrm>
          <a:prstGeom prst="bentConnector3">
            <a:avLst>
              <a:gd fmla="val 50005" name="adj1"/>
            </a:avLst>
          </a:prstGeom>
          <a:solidFill>
            <a:srgbClr val="FF9300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0" name="Shape 280"/>
          <p:cNvCxnSpPr>
            <a:stCxn id="265" idx="2"/>
            <a:endCxn id="267" idx="0"/>
          </p:cNvCxnSpPr>
          <p:nvPr/>
        </p:nvCxnSpPr>
        <p:spPr>
          <a:xfrm flipH="1" rot="-5400000">
            <a:off x="6034565" y="4736596"/>
            <a:ext cx="641700" cy="3600"/>
          </a:xfrm>
          <a:prstGeom prst="bentConnector3">
            <a:avLst>
              <a:gd fmla="val 50005" name="adj1"/>
            </a:avLst>
          </a:prstGeom>
          <a:solidFill>
            <a:srgbClr val="FF9300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1" name="Shape 281"/>
          <p:cNvCxnSpPr>
            <a:stCxn id="266" idx="2"/>
            <a:endCxn id="268" idx="0"/>
          </p:cNvCxnSpPr>
          <p:nvPr/>
        </p:nvCxnSpPr>
        <p:spPr>
          <a:xfrm flipH="1" rot="-5400000">
            <a:off x="5625479" y="5262839"/>
            <a:ext cx="561600" cy="901800"/>
          </a:xfrm>
          <a:prstGeom prst="bentConnector3">
            <a:avLst>
              <a:gd fmla="val 49997" name="adj1"/>
            </a:avLst>
          </a:prstGeom>
          <a:solidFill>
            <a:srgbClr val="FF9300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2" name="Shape 282"/>
          <p:cNvCxnSpPr>
            <a:stCxn id="267" idx="2"/>
            <a:endCxn id="268" idx="0"/>
          </p:cNvCxnSpPr>
          <p:nvPr/>
        </p:nvCxnSpPr>
        <p:spPr>
          <a:xfrm flipH="1" rot="-5400000">
            <a:off x="6075978" y="5712704"/>
            <a:ext cx="562800" cy="600"/>
          </a:xfrm>
          <a:prstGeom prst="bentConnector3">
            <a:avLst>
              <a:gd fmla="val 50855" name="adj1"/>
            </a:avLst>
          </a:prstGeom>
          <a:solidFill>
            <a:srgbClr val="FF9300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3" name="Shape 283"/>
          <p:cNvCxnSpPr>
            <a:stCxn id="264" idx="2"/>
            <a:endCxn id="268" idx="0"/>
          </p:cNvCxnSpPr>
          <p:nvPr/>
        </p:nvCxnSpPr>
        <p:spPr>
          <a:xfrm rot="5400000">
            <a:off x="6526478" y="5262104"/>
            <a:ext cx="562800" cy="901800"/>
          </a:xfrm>
          <a:prstGeom prst="bentConnector3">
            <a:avLst>
              <a:gd fmla="val 50009" name="adj1"/>
            </a:avLst>
          </a:prstGeom>
          <a:solidFill>
            <a:srgbClr val="FF9300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4" name="Shape 284"/>
          <p:cNvCxnSpPr>
            <a:stCxn id="268" idx="1"/>
            <a:endCxn id="271" idx="2"/>
          </p:cNvCxnSpPr>
          <p:nvPr/>
        </p:nvCxnSpPr>
        <p:spPr>
          <a:xfrm rot="10800000">
            <a:off x="1989982" y="5431551"/>
            <a:ext cx="4009500" cy="749100"/>
          </a:xfrm>
          <a:prstGeom prst="bentConnector2">
            <a:avLst/>
          </a:prstGeom>
          <a:solidFill>
            <a:srgbClr val="FF9300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5" name="Shape 285"/>
          <p:cNvCxnSpPr>
            <a:stCxn id="268" idx="1"/>
            <a:endCxn id="272" idx="2"/>
          </p:cNvCxnSpPr>
          <p:nvPr/>
        </p:nvCxnSpPr>
        <p:spPr>
          <a:xfrm rot="10800000">
            <a:off x="2891482" y="5431551"/>
            <a:ext cx="3108000" cy="749100"/>
          </a:xfrm>
          <a:prstGeom prst="bentConnector2">
            <a:avLst/>
          </a:prstGeom>
          <a:solidFill>
            <a:srgbClr val="FF9300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6" name="Shape 286"/>
          <p:cNvCxnSpPr>
            <a:stCxn id="268" idx="1"/>
            <a:endCxn id="269" idx="2"/>
          </p:cNvCxnSpPr>
          <p:nvPr/>
        </p:nvCxnSpPr>
        <p:spPr>
          <a:xfrm rot="10800000">
            <a:off x="3793282" y="5431551"/>
            <a:ext cx="2206200" cy="749100"/>
          </a:xfrm>
          <a:prstGeom prst="bentConnector2">
            <a:avLst/>
          </a:prstGeom>
          <a:solidFill>
            <a:srgbClr val="FF9300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7" name="Shape 287"/>
          <p:cNvSpPr txBox="1"/>
          <p:nvPr/>
        </p:nvSpPr>
        <p:spPr>
          <a:xfrm>
            <a:off x="5547418" y="3642763"/>
            <a:ext cx="15827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Secure World</a:t>
            </a: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1499362" y="3549842"/>
            <a:ext cx="2770632" cy="293522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2057144" y="3643968"/>
            <a:ext cx="165506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World</a:t>
            </a:r>
            <a:endParaRPr/>
          </a:p>
        </p:txBody>
      </p:sp>
      <p:cxnSp>
        <p:nvCxnSpPr>
          <p:cNvPr id="290" name="Shape 290"/>
          <p:cNvCxnSpPr/>
          <p:nvPr/>
        </p:nvCxnSpPr>
        <p:spPr>
          <a:xfrm flipH="1" rot="10800000">
            <a:off x="1386733" y="4638671"/>
            <a:ext cx="6403412" cy="463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91" name="Shape 291"/>
          <p:cNvCxnSpPr>
            <a:stCxn id="267" idx="0"/>
            <a:endCxn id="265" idx="2"/>
          </p:cNvCxnSpPr>
          <p:nvPr/>
        </p:nvCxnSpPr>
        <p:spPr>
          <a:xfrm flipH="1" rot="5400000">
            <a:off x="6034428" y="4736662"/>
            <a:ext cx="641700" cy="3600"/>
          </a:xfrm>
          <a:prstGeom prst="bentConnector3">
            <a:avLst>
              <a:gd fmla="val 50005" name="adj1"/>
            </a:avLst>
          </a:prstGeom>
          <a:solidFill>
            <a:srgbClr val="FF9300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2" name="Shape 292"/>
          <p:cNvCxnSpPr>
            <a:stCxn id="264" idx="0"/>
            <a:endCxn id="265" idx="2"/>
          </p:cNvCxnSpPr>
          <p:nvPr/>
        </p:nvCxnSpPr>
        <p:spPr>
          <a:xfrm flipH="1" rot="5400000">
            <a:off x="6485378" y="4285912"/>
            <a:ext cx="641700" cy="905100"/>
          </a:xfrm>
          <a:prstGeom prst="bentConnector3">
            <a:avLst>
              <a:gd fmla="val 50005" name="adj1"/>
            </a:avLst>
          </a:prstGeom>
          <a:solidFill>
            <a:srgbClr val="FF9300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3" name="Shape 293"/>
          <p:cNvSpPr/>
          <p:nvPr/>
        </p:nvSpPr>
        <p:spPr>
          <a:xfrm>
            <a:off x="628650" y="1421224"/>
            <a:ext cx="2092295" cy="605605"/>
          </a:xfrm>
          <a:custGeom>
            <a:pathLst>
              <a:path extrusionOk="0" h="816419" w="2041048">
                <a:moveTo>
                  <a:pt x="0" y="0"/>
                </a:moveTo>
                <a:lnTo>
                  <a:pt x="1632839" y="0"/>
                </a:lnTo>
                <a:lnTo>
                  <a:pt x="2041048" y="408210"/>
                </a:lnTo>
                <a:lnTo>
                  <a:pt x="1632839" y="816419"/>
                </a:lnTo>
                <a:lnTo>
                  <a:pt x="0" y="816419"/>
                </a:lnTo>
                <a:lnTo>
                  <a:pt x="408210" y="408210"/>
                </a:lnTo>
                <a:lnTo>
                  <a:pt x="0" y="0"/>
                </a:lnTo>
                <a:close/>
              </a:path>
            </a:pathLst>
          </a:custGeom>
          <a:solidFill>
            <a:srgbClr val="4372C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5225" lIns="438675" spcFirstLastPara="1" rIns="408200" wrap="square" tIns="15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Cyber Security</a:t>
            </a: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2448947" y="1472701"/>
            <a:ext cx="1736605" cy="502652"/>
          </a:xfrm>
          <a:custGeom>
            <a:pathLst>
              <a:path extrusionOk="0" h="677628" w="1694070">
                <a:moveTo>
                  <a:pt x="0" y="0"/>
                </a:moveTo>
                <a:lnTo>
                  <a:pt x="1355256" y="0"/>
                </a:lnTo>
                <a:lnTo>
                  <a:pt x="1694070" y="338814"/>
                </a:lnTo>
                <a:lnTo>
                  <a:pt x="1355256" y="677628"/>
                </a:lnTo>
                <a:lnTo>
                  <a:pt x="0" y="677628"/>
                </a:lnTo>
                <a:lnTo>
                  <a:pt x="338814" y="338814"/>
                </a:lnTo>
                <a:lnTo>
                  <a:pt x="0" y="0"/>
                </a:lnTo>
                <a:close/>
              </a:path>
            </a:pathLst>
          </a:custGeom>
          <a:solidFill>
            <a:srgbClr val="CCD3EA">
              <a:alpha val="89803"/>
            </a:srgbClr>
          </a:solidFill>
          <a:ln cap="flat" cmpd="sng" w="12700">
            <a:solidFill>
              <a:srgbClr val="CCD3EA">
                <a:alpha val="8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0150" lIns="359125" spcFirstLastPara="1" rIns="338800" wrap="square" tIns="10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Integrity</a:t>
            </a: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3942428" y="1472701"/>
            <a:ext cx="1736605" cy="502652"/>
          </a:xfrm>
          <a:custGeom>
            <a:pathLst>
              <a:path extrusionOk="0" h="677628" w="1694070">
                <a:moveTo>
                  <a:pt x="0" y="0"/>
                </a:moveTo>
                <a:lnTo>
                  <a:pt x="1355256" y="0"/>
                </a:lnTo>
                <a:lnTo>
                  <a:pt x="1694070" y="338814"/>
                </a:lnTo>
                <a:lnTo>
                  <a:pt x="1355256" y="677628"/>
                </a:lnTo>
                <a:lnTo>
                  <a:pt x="0" y="677628"/>
                </a:lnTo>
                <a:lnTo>
                  <a:pt x="338814" y="338814"/>
                </a:lnTo>
                <a:lnTo>
                  <a:pt x="0" y="0"/>
                </a:lnTo>
                <a:close/>
              </a:path>
            </a:pathLst>
          </a:custGeom>
          <a:solidFill>
            <a:srgbClr val="CCD3EA">
              <a:alpha val="89803"/>
            </a:srgbClr>
          </a:solidFill>
          <a:ln cap="flat" cmpd="sng" w="12700">
            <a:solidFill>
              <a:srgbClr val="CCD3EA">
                <a:alpha val="8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0150" lIns="359125" spcFirstLastPara="1" rIns="338800" wrap="square" tIns="10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Isolation</a:t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5435908" y="1472701"/>
            <a:ext cx="1736605" cy="502652"/>
          </a:xfrm>
          <a:custGeom>
            <a:pathLst>
              <a:path extrusionOk="0" h="677628" w="1694070">
                <a:moveTo>
                  <a:pt x="0" y="0"/>
                </a:moveTo>
                <a:lnTo>
                  <a:pt x="1355256" y="0"/>
                </a:lnTo>
                <a:lnTo>
                  <a:pt x="1694070" y="338814"/>
                </a:lnTo>
                <a:lnTo>
                  <a:pt x="1355256" y="677628"/>
                </a:lnTo>
                <a:lnTo>
                  <a:pt x="0" y="677628"/>
                </a:lnTo>
                <a:lnTo>
                  <a:pt x="338814" y="338814"/>
                </a:lnTo>
                <a:lnTo>
                  <a:pt x="0" y="0"/>
                </a:lnTo>
                <a:close/>
              </a:path>
            </a:pathLst>
          </a:custGeom>
          <a:solidFill>
            <a:srgbClr val="CCD3EA">
              <a:alpha val="89803"/>
            </a:srgbClr>
          </a:solidFill>
          <a:ln cap="flat" cmpd="sng" w="12700">
            <a:solidFill>
              <a:srgbClr val="CCD3EA">
                <a:alpha val="8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0150" lIns="359125" spcFirstLastPara="1" rIns="338800" wrap="square" tIns="10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Genuine Returns</a:t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6929389" y="1472701"/>
            <a:ext cx="1736605" cy="502652"/>
          </a:xfrm>
          <a:custGeom>
            <a:pathLst>
              <a:path extrusionOk="0" h="677628" w="1694070">
                <a:moveTo>
                  <a:pt x="0" y="0"/>
                </a:moveTo>
                <a:lnTo>
                  <a:pt x="1355256" y="0"/>
                </a:lnTo>
                <a:lnTo>
                  <a:pt x="1694070" y="338814"/>
                </a:lnTo>
                <a:lnTo>
                  <a:pt x="1355256" y="677628"/>
                </a:lnTo>
                <a:lnTo>
                  <a:pt x="0" y="677628"/>
                </a:lnTo>
                <a:lnTo>
                  <a:pt x="338814" y="338814"/>
                </a:lnTo>
                <a:lnTo>
                  <a:pt x="0" y="0"/>
                </a:lnTo>
                <a:close/>
              </a:path>
            </a:pathLst>
          </a:custGeom>
          <a:solidFill>
            <a:srgbClr val="CCD3EA">
              <a:alpha val="89803"/>
            </a:srgbClr>
          </a:solidFill>
          <a:ln cap="flat" cmpd="sng" w="12700">
            <a:solidFill>
              <a:srgbClr val="CCD3EA">
                <a:alpha val="8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0150" lIns="359125" spcFirstLastPara="1" rIns="338800" wrap="square" tIns="10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I/O Encryption</a:t>
            </a: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628650" y="2111615"/>
            <a:ext cx="2092295" cy="605605"/>
          </a:xfrm>
          <a:custGeom>
            <a:pathLst>
              <a:path extrusionOk="0" h="816419" w="2041048">
                <a:moveTo>
                  <a:pt x="0" y="0"/>
                </a:moveTo>
                <a:lnTo>
                  <a:pt x="1632839" y="0"/>
                </a:lnTo>
                <a:lnTo>
                  <a:pt x="2041048" y="408210"/>
                </a:lnTo>
                <a:lnTo>
                  <a:pt x="1632839" y="816419"/>
                </a:lnTo>
                <a:lnTo>
                  <a:pt x="0" y="816419"/>
                </a:lnTo>
                <a:lnTo>
                  <a:pt x="408210" y="408210"/>
                </a:lnTo>
                <a:lnTo>
                  <a:pt x="0" y="0"/>
                </a:lnTo>
                <a:close/>
              </a:path>
            </a:pathLst>
          </a:custGeom>
          <a:solidFill>
            <a:srgbClr val="4372C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5225" lIns="438675" spcFirstLastPara="1" rIns="408200" wrap="square" tIns="15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Physical Security</a:t>
            </a: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2448947" y="2163091"/>
            <a:ext cx="1736605" cy="502652"/>
          </a:xfrm>
          <a:custGeom>
            <a:pathLst>
              <a:path extrusionOk="0" h="677628" w="1694070">
                <a:moveTo>
                  <a:pt x="0" y="0"/>
                </a:moveTo>
                <a:lnTo>
                  <a:pt x="1355256" y="0"/>
                </a:lnTo>
                <a:lnTo>
                  <a:pt x="1694070" y="338814"/>
                </a:lnTo>
                <a:lnTo>
                  <a:pt x="1355256" y="677628"/>
                </a:lnTo>
                <a:lnTo>
                  <a:pt x="0" y="677628"/>
                </a:lnTo>
                <a:lnTo>
                  <a:pt x="338814" y="338814"/>
                </a:lnTo>
                <a:lnTo>
                  <a:pt x="0" y="0"/>
                </a:lnTo>
                <a:close/>
              </a:path>
            </a:pathLst>
          </a:custGeom>
          <a:solidFill>
            <a:srgbClr val="CCD3EA">
              <a:alpha val="89803"/>
            </a:srgbClr>
          </a:solidFill>
          <a:ln cap="flat" cmpd="sng" w="12700">
            <a:solidFill>
              <a:srgbClr val="CCD3EA">
                <a:alpha val="8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0150" lIns="359125" spcFirstLastPara="1" rIns="338800" wrap="square" tIns="10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Encryption</a:t>
            </a:r>
            <a:endParaRPr/>
          </a:p>
        </p:txBody>
      </p:sp>
      <p:grpSp>
        <p:nvGrpSpPr>
          <p:cNvPr id="300" name="Shape 300"/>
          <p:cNvGrpSpPr/>
          <p:nvPr/>
        </p:nvGrpSpPr>
        <p:grpSpPr>
          <a:xfrm>
            <a:off x="5447520" y="1453015"/>
            <a:ext cx="1713383" cy="338554"/>
            <a:chOff x="5447520" y="1453015"/>
            <a:chExt cx="1713383" cy="338554"/>
          </a:xfrm>
        </p:grpSpPr>
        <p:sp>
          <p:nvSpPr>
            <p:cNvPr id="301" name="Shape 301"/>
            <p:cNvSpPr/>
            <p:nvPr/>
          </p:nvSpPr>
          <p:spPr>
            <a:xfrm flipH="1">
              <a:off x="5447520" y="1472700"/>
              <a:ext cx="1713383" cy="225121"/>
            </a:xfrm>
            <a:prstGeom prst="flowChartInputOutput">
              <a:avLst/>
            </a:prstGeom>
            <a:solidFill>
              <a:srgbClr val="FF2600"/>
            </a:solidFill>
            <a:ln cap="flat" cmpd="sng" w="12700">
              <a:solidFill>
                <a:srgbClr val="FF2F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 txBox="1"/>
            <p:nvPr/>
          </p:nvSpPr>
          <p:spPr>
            <a:xfrm>
              <a:off x="5873352" y="1453015"/>
              <a:ext cx="93487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Genuine </a:t>
              </a:r>
              <a:endParaRPr/>
            </a:p>
          </p:txBody>
        </p:sp>
      </p:grpSp>
      <p:cxnSp>
        <p:nvCxnSpPr>
          <p:cNvPr id="303" name="Shape 303"/>
          <p:cNvCxnSpPr>
            <a:stCxn id="271" idx="2"/>
            <a:endCxn id="268" idx="1"/>
          </p:cNvCxnSpPr>
          <p:nvPr/>
        </p:nvCxnSpPr>
        <p:spPr>
          <a:xfrm flipH="1" rot="-5400000">
            <a:off x="3620038" y="3801404"/>
            <a:ext cx="749100" cy="4009500"/>
          </a:xfrm>
          <a:prstGeom prst="bentConnector2">
            <a:avLst/>
          </a:prstGeom>
          <a:noFill/>
          <a:ln cap="flat" cmpd="sng" w="12700">
            <a:solidFill>
              <a:srgbClr val="4E8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04" name="Shape 304"/>
          <p:cNvCxnSpPr>
            <a:stCxn id="268" idx="0"/>
            <a:endCxn id="266" idx="2"/>
          </p:cNvCxnSpPr>
          <p:nvPr/>
        </p:nvCxnSpPr>
        <p:spPr>
          <a:xfrm flipH="1" rot="5400000">
            <a:off x="5625378" y="5262805"/>
            <a:ext cx="561600" cy="9018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rgbClr val="4E8F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305" name="Shape 305"/>
          <p:cNvGrpSpPr/>
          <p:nvPr/>
        </p:nvGrpSpPr>
        <p:grpSpPr>
          <a:xfrm>
            <a:off x="5432704" y="2146475"/>
            <a:ext cx="3213100" cy="1281427"/>
            <a:chOff x="1905000" y="915037"/>
            <a:chExt cx="3213100" cy="1281427"/>
          </a:xfrm>
        </p:grpSpPr>
        <p:sp>
          <p:nvSpPr>
            <p:cNvPr id="306" name="Shape 306"/>
            <p:cNvSpPr/>
            <p:nvPr/>
          </p:nvSpPr>
          <p:spPr>
            <a:xfrm>
              <a:off x="2980435" y="915037"/>
              <a:ext cx="2137665" cy="614542"/>
            </a:xfrm>
            <a:custGeom>
              <a:pathLst>
                <a:path extrusionOk="0" h="3738880" w="614541">
                  <a:moveTo>
                    <a:pt x="614541" y="623164"/>
                  </a:moveTo>
                  <a:lnTo>
                    <a:pt x="614541" y="3115716"/>
                  </a:lnTo>
                  <a:cubicBezTo>
                    <a:pt x="614541" y="3459876"/>
                    <a:pt x="607003" y="3738877"/>
                    <a:pt x="597706" y="3738877"/>
                  </a:cubicBezTo>
                  <a:lnTo>
                    <a:pt x="0" y="3738877"/>
                  </a:lnTo>
                  <a:lnTo>
                    <a:pt x="0" y="3738877"/>
                  </a:lnTo>
                  <a:lnTo>
                    <a:pt x="0" y="3"/>
                  </a:lnTo>
                  <a:lnTo>
                    <a:pt x="0" y="3"/>
                  </a:lnTo>
                  <a:lnTo>
                    <a:pt x="597706" y="3"/>
                  </a:lnTo>
                  <a:cubicBezTo>
                    <a:pt x="607003" y="3"/>
                    <a:pt x="614541" y="279004"/>
                    <a:pt x="614541" y="623164"/>
                  </a:cubicBezTo>
                  <a:close/>
                </a:path>
              </a:pathLst>
            </a:custGeom>
            <a:solidFill>
              <a:srgbClr val="BFBFBF">
                <a:alpha val="89803"/>
              </a:srgbClr>
            </a:solidFill>
            <a:ln cap="flat" cmpd="sng" w="9525">
              <a:solidFill>
                <a:srgbClr val="CCD3EA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53825" lIns="247650" spcFirstLastPara="1" rIns="277625" wrap="square" tIns="1538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Iago attack checking</a:t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1905000" y="915037"/>
              <a:ext cx="983201" cy="614542"/>
            </a:xfrm>
            <a:custGeom>
              <a:pathLst>
                <a:path extrusionOk="0" h="768176" w="2103120">
                  <a:moveTo>
                    <a:pt x="0" y="128032"/>
                  </a:moveTo>
                  <a:cubicBezTo>
                    <a:pt x="0" y="57322"/>
                    <a:pt x="57322" y="0"/>
                    <a:pt x="128032" y="0"/>
                  </a:cubicBezTo>
                  <a:lnTo>
                    <a:pt x="1975088" y="0"/>
                  </a:lnTo>
                  <a:cubicBezTo>
                    <a:pt x="2045798" y="0"/>
                    <a:pt x="2103120" y="57322"/>
                    <a:pt x="2103120" y="128032"/>
                  </a:cubicBezTo>
                  <a:lnTo>
                    <a:pt x="2103120" y="640144"/>
                  </a:lnTo>
                  <a:cubicBezTo>
                    <a:pt x="2103120" y="710854"/>
                    <a:pt x="2045798" y="768176"/>
                    <a:pt x="1975088" y="768176"/>
                  </a:cubicBezTo>
                  <a:lnTo>
                    <a:pt x="128032" y="768176"/>
                  </a:lnTo>
                  <a:cubicBezTo>
                    <a:pt x="57322" y="768176"/>
                    <a:pt x="0" y="710854"/>
                    <a:pt x="0" y="640144"/>
                  </a:cubicBezTo>
                  <a:lnTo>
                    <a:pt x="0" y="128032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75575" lIns="113675" spcFirstLastPara="1" rIns="113675" wrap="square" tIns="75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 Call</a:t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980435" y="1581922"/>
              <a:ext cx="2137665" cy="614542"/>
            </a:xfrm>
            <a:custGeom>
              <a:pathLst>
                <a:path extrusionOk="0" h="3738880" w="614541">
                  <a:moveTo>
                    <a:pt x="614541" y="623164"/>
                  </a:moveTo>
                  <a:lnTo>
                    <a:pt x="614541" y="3115716"/>
                  </a:lnTo>
                  <a:cubicBezTo>
                    <a:pt x="614541" y="3459876"/>
                    <a:pt x="607003" y="3738877"/>
                    <a:pt x="597706" y="3738877"/>
                  </a:cubicBezTo>
                  <a:lnTo>
                    <a:pt x="0" y="3738877"/>
                  </a:lnTo>
                  <a:lnTo>
                    <a:pt x="0" y="3738877"/>
                  </a:lnTo>
                  <a:lnTo>
                    <a:pt x="0" y="3"/>
                  </a:lnTo>
                  <a:lnTo>
                    <a:pt x="0" y="3"/>
                  </a:lnTo>
                  <a:lnTo>
                    <a:pt x="597706" y="3"/>
                  </a:lnTo>
                  <a:cubicBezTo>
                    <a:pt x="607003" y="3"/>
                    <a:pt x="614541" y="279004"/>
                    <a:pt x="614541" y="623164"/>
                  </a:cubicBezTo>
                  <a:close/>
                </a:path>
              </a:pathLst>
            </a:custGeom>
            <a:solidFill>
              <a:srgbClr val="BFBFBF">
                <a:alpha val="89803"/>
              </a:srgbClr>
            </a:solidFill>
            <a:ln cap="flat" cmpd="sng" w="9525">
              <a:solidFill>
                <a:srgbClr val="CCD3EA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53825" lIns="247650" spcFirstLastPara="1" rIns="277625" wrap="square" tIns="1538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Hash checking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Memory encryption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I/O encryption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1905000" y="1581922"/>
              <a:ext cx="983201" cy="614542"/>
            </a:xfrm>
            <a:custGeom>
              <a:pathLst>
                <a:path extrusionOk="0" h="768176" w="2103120">
                  <a:moveTo>
                    <a:pt x="0" y="128032"/>
                  </a:moveTo>
                  <a:cubicBezTo>
                    <a:pt x="0" y="57322"/>
                    <a:pt x="57322" y="0"/>
                    <a:pt x="128032" y="0"/>
                  </a:cubicBezTo>
                  <a:lnTo>
                    <a:pt x="1975088" y="0"/>
                  </a:lnTo>
                  <a:cubicBezTo>
                    <a:pt x="2045798" y="0"/>
                    <a:pt x="2103120" y="57322"/>
                    <a:pt x="2103120" y="128032"/>
                  </a:cubicBezTo>
                  <a:lnTo>
                    <a:pt x="2103120" y="640144"/>
                  </a:lnTo>
                  <a:cubicBezTo>
                    <a:pt x="2103120" y="710854"/>
                    <a:pt x="2045798" y="768176"/>
                    <a:pt x="1975088" y="768176"/>
                  </a:cubicBezTo>
                  <a:lnTo>
                    <a:pt x="128032" y="768176"/>
                  </a:lnTo>
                  <a:cubicBezTo>
                    <a:pt x="57322" y="768176"/>
                    <a:pt x="0" y="710854"/>
                    <a:pt x="0" y="640144"/>
                  </a:cubicBezTo>
                  <a:lnTo>
                    <a:pt x="0" y="128032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75575" lIns="113675" spcFirstLastPara="1" rIns="113675" wrap="square" tIns="75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Page Fault</a:t>
              </a:r>
              <a:endParaRPr/>
            </a:p>
          </p:txBody>
        </p:sp>
      </p:grpSp>
      <p:sp>
        <p:nvSpPr>
          <p:cNvPr id="310" name="Shape 310"/>
          <p:cNvSpPr/>
          <p:nvPr/>
        </p:nvSpPr>
        <p:spPr>
          <a:xfrm>
            <a:off x="3864775" y="2978593"/>
            <a:ext cx="1426799" cy="507831"/>
          </a:xfrm>
          <a:prstGeom prst="rect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Never Execute in Normal World</a:t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3864775" y="2973222"/>
            <a:ext cx="1426799" cy="507831"/>
          </a:xfrm>
          <a:prstGeom prst="rect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 External Service</a:t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3864775" y="2974471"/>
            <a:ext cx="1426799" cy="507831"/>
          </a:xfrm>
          <a:prstGeom prst="rect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Service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3864775" y="2969100"/>
            <a:ext cx="1426799" cy="507831"/>
          </a:xfrm>
          <a:prstGeom prst="rect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 in Secure World</a:t>
            </a:r>
            <a:endParaRPr/>
          </a:p>
        </p:txBody>
      </p:sp>
      <p:sp>
        <p:nvSpPr>
          <p:cNvPr id="314" name="Shape 3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372837" y="3844511"/>
            <a:ext cx="84830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</a:t>
            </a:r>
            <a:endParaRPr/>
          </a:p>
        </p:txBody>
      </p:sp>
      <p:sp>
        <p:nvSpPr>
          <p:cNvPr id="316" name="Shape 316"/>
          <p:cNvSpPr txBox="1"/>
          <p:nvPr/>
        </p:nvSpPr>
        <p:spPr>
          <a:xfrm>
            <a:off x="138131" y="5144796"/>
            <a:ext cx="130760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Privileged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Table Update with Integrity Checking</a:t>
            </a:r>
            <a:endParaRPr/>
          </a:p>
        </p:txBody>
      </p:sp>
      <p:cxnSp>
        <p:nvCxnSpPr>
          <p:cNvPr id="323" name="Shape 323"/>
          <p:cNvCxnSpPr>
            <a:stCxn id="324" idx="3"/>
            <a:endCxn id="325" idx="1"/>
          </p:cNvCxnSpPr>
          <p:nvPr/>
        </p:nvCxnSpPr>
        <p:spPr>
          <a:xfrm flipH="1" rot="10800000">
            <a:off x="2447539" y="3937806"/>
            <a:ext cx="1355700" cy="694500"/>
          </a:xfrm>
          <a:prstGeom prst="bentConnector3">
            <a:avLst>
              <a:gd fmla="val 49998" name="adj1"/>
            </a:avLst>
          </a:prstGeom>
          <a:solidFill>
            <a:srgbClr val="FF93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6" name="Shape 326"/>
          <p:cNvSpPr txBox="1"/>
          <p:nvPr/>
        </p:nvSpPr>
        <p:spPr>
          <a:xfrm>
            <a:off x="440832" y="1710846"/>
            <a:ext cx="2938887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61" lvl="0" marL="25716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code page &amp; allocate secure page</a:t>
            </a:r>
            <a:endParaRPr/>
          </a:p>
          <a:p>
            <a:pPr indent="-257161" lvl="0" marL="25716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normal-world PTE</a:t>
            </a:r>
            <a:endParaRPr/>
          </a:p>
          <a:p>
            <a:pPr indent="-257161" lvl="0" marL="25716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Verify S-Page</a:t>
            </a:r>
            <a:endParaRPr/>
          </a:p>
          <a:p>
            <a:pPr indent="-257161" lvl="0" marL="25716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secure-world PTE</a:t>
            </a:r>
            <a:endParaRPr/>
          </a:p>
          <a:p>
            <a:pPr indent="-257161" lvl="0" marL="25716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N-Page to S-Page</a:t>
            </a:r>
            <a:endParaRPr/>
          </a:p>
          <a:p>
            <a:pPr indent="-257161" lvl="0" marL="25716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validation</a:t>
            </a:r>
            <a:endParaRPr/>
          </a:p>
        </p:txBody>
      </p:sp>
      <p:grpSp>
        <p:nvGrpSpPr>
          <p:cNvPr id="327" name="Shape 327"/>
          <p:cNvGrpSpPr/>
          <p:nvPr/>
        </p:nvGrpSpPr>
        <p:grpSpPr>
          <a:xfrm>
            <a:off x="582163" y="4451646"/>
            <a:ext cx="1865376" cy="1776499"/>
            <a:chOff x="6737751" y="4400617"/>
            <a:chExt cx="1376172" cy="944118"/>
          </a:xfrm>
        </p:grpSpPr>
        <p:sp>
          <p:nvSpPr>
            <p:cNvPr id="328" name="Shape 328"/>
            <p:cNvSpPr/>
            <p:nvPr/>
          </p:nvSpPr>
          <p:spPr>
            <a:xfrm>
              <a:off x="6737751" y="4400617"/>
              <a:ext cx="992124" cy="192024"/>
            </a:xfrm>
            <a:prstGeom prst="rect">
              <a:avLst/>
            </a:prstGeom>
            <a:noFill/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0x403E1000</a:t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7729875" y="4400617"/>
              <a:ext cx="384048" cy="192024"/>
            </a:xfrm>
            <a:prstGeom prst="rect">
              <a:avLst/>
            </a:prstGeom>
            <a:noFill/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RW</a:t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737751" y="4592764"/>
              <a:ext cx="992124" cy="367927"/>
            </a:xfrm>
            <a:prstGeom prst="rect">
              <a:avLst/>
            </a:prstGeom>
            <a:noFill/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7729875" y="4592764"/>
              <a:ext cx="384048" cy="367927"/>
            </a:xfrm>
            <a:prstGeom prst="rect">
              <a:avLst/>
            </a:prstGeom>
            <a:noFill/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6737751" y="4960687"/>
              <a:ext cx="992124" cy="192024"/>
            </a:xfrm>
            <a:prstGeom prst="rect">
              <a:avLst/>
            </a:prstGeom>
            <a:noFill/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……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7729875" y="4960687"/>
              <a:ext cx="384048" cy="192024"/>
            </a:xfrm>
            <a:prstGeom prst="rect">
              <a:avLst/>
            </a:prstGeom>
            <a:noFill/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RW</a:t>
              </a: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737751" y="5152711"/>
              <a:ext cx="992124" cy="192024"/>
            </a:xfrm>
            <a:prstGeom prst="rect">
              <a:avLst/>
            </a:prstGeom>
            <a:noFill/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……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7729875" y="5152711"/>
              <a:ext cx="384048" cy="192024"/>
            </a:xfrm>
            <a:prstGeom prst="rect">
              <a:avLst/>
            </a:prstGeom>
            <a:noFill/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RW</a:t>
              </a:r>
              <a:endParaRPr/>
            </a:p>
          </p:txBody>
        </p:sp>
      </p:grpSp>
      <p:sp>
        <p:nvSpPr>
          <p:cNvPr id="335" name="Shape 335"/>
          <p:cNvSpPr txBox="1"/>
          <p:nvPr/>
        </p:nvSpPr>
        <p:spPr>
          <a:xfrm>
            <a:off x="522263" y="4012953"/>
            <a:ext cx="21771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Untrusted Page Table</a:t>
            </a:r>
            <a:endParaRPr/>
          </a:p>
        </p:txBody>
      </p:sp>
      <p:grpSp>
        <p:nvGrpSpPr>
          <p:cNvPr id="336" name="Shape 336"/>
          <p:cNvGrpSpPr/>
          <p:nvPr/>
        </p:nvGrpSpPr>
        <p:grpSpPr>
          <a:xfrm>
            <a:off x="6586049" y="4413130"/>
            <a:ext cx="1861700" cy="1776499"/>
            <a:chOff x="972577" y="4475451"/>
            <a:chExt cx="1861700" cy="1776499"/>
          </a:xfrm>
        </p:grpSpPr>
        <p:sp>
          <p:nvSpPr>
            <p:cNvPr id="337" name="Shape 337"/>
            <p:cNvSpPr/>
            <p:nvPr/>
          </p:nvSpPr>
          <p:spPr>
            <a:xfrm>
              <a:off x="972577" y="4475451"/>
              <a:ext cx="1342156" cy="361322"/>
            </a:xfrm>
            <a:prstGeom prst="rect">
              <a:avLst/>
            </a:prstGeom>
            <a:solidFill>
              <a:srgbClr val="A5A5A5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0x403E1000</a:t>
              </a: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2314733" y="4475451"/>
              <a:ext cx="519544" cy="361322"/>
            </a:xfrm>
            <a:prstGeom prst="rect">
              <a:avLst/>
            </a:prstGeom>
            <a:solidFill>
              <a:srgbClr val="A5A5A5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RX</a:t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972577" y="4837000"/>
              <a:ext cx="1342156" cy="692310"/>
            </a:xfrm>
            <a:prstGeom prst="rect">
              <a:avLst/>
            </a:prstGeom>
            <a:solidFill>
              <a:srgbClr val="A5A5A5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2314733" y="4837004"/>
              <a:ext cx="519544" cy="692310"/>
            </a:xfrm>
            <a:prstGeom prst="rect">
              <a:avLst/>
            </a:prstGeom>
            <a:solidFill>
              <a:srgbClr val="A5A5A5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972577" y="5529306"/>
              <a:ext cx="1342156" cy="361322"/>
            </a:xfrm>
            <a:prstGeom prst="rect">
              <a:avLst/>
            </a:prstGeom>
            <a:solidFill>
              <a:srgbClr val="A5A5A5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……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2314733" y="5529306"/>
              <a:ext cx="519544" cy="361322"/>
            </a:xfrm>
            <a:prstGeom prst="rect">
              <a:avLst/>
            </a:prstGeom>
            <a:solidFill>
              <a:srgbClr val="A5A5A5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RX</a:t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972577" y="5890628"/>
              <a:ext cx="1342156" cy="361322"/>
            </a:xfrm>
            <a:prstGeom prst="rect">
              <a:avLst/>
            </a:prstGeom>
            <a:solidFill>
              <a:srgbClr val="A5A5A5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……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2314733" y="5890628"/>
              <a:ext cx="519544" cy="361322"/>
            </a:xfrm>
            <a:prstGeom prst="rect">
              <a:avLst/>
            </a:prstGeom>
            <a:solidFill>
              <a:srgbClr val="A5A5A5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RX</a:t>
              </a:r>
              <a:endParaRPr/>
            </a:p>
          </p:txBody>
        </p:sp>
      </p:grpSp>
      <p:sp>
        <p:nvSpPr>
          <p:cNvPr id="345" name="Shape 345"/>
          <p:cNvSpPr txBox="1"/>
          <p:nvPr/>
        </p:nvSpPr>
        <p:spPr>
          <a:xfrm>
            <a:off x="6583529" y="3990220"/>
            <a:ext cx="19309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Trusted Page Table</a:t>
            </a:r>
            <a:endParaRPr/>
          </a:p>
        </p:txBody>
      </p:sp>
      <p:sp>
        <p:nvSpPr>
          <p:cNvPr id="346" name="Shape 346"/>
          <p:cNvSpPr txBox="1"/>
          <p:nvPr/>
        </p:nvSpPr>
        <p:spPr>
          <a:xfrm>
            <a:off x="3620585" y="1983558"/>
            <a:ext cx="17820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Memory</a:t>
            </a: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3620582" y="2376329"/>
            <a:ext cx="1819423" cy="1173548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ZONE_TZ_APP</a:t>
            </a: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3620582" y="3549875"/>
            <a:ext cx="1819423" cy="117354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ZONE_NORMAL</a:t>
            </a: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3620582" y="4723424"/>
            <a:ext cx="1819423" cy="1173548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ZONE_TZ_RT</a:t>
            </a: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3803178" y="2747288"/>
            <a:ext cx="1454234" cy="2280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S-Page</a:t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3803178" y="3823783"/>
            <a:ext cx="1454234" cy="2280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N-Page</a:t>
            </a:r>
            <a:endParaRPr/>
          </a:p>
        </p:txBody>
      </p:sp>
      <p:sp>
        <p:nvSpPr>
          <p:cNvPr id="351" name="Shape 351"/>
          <p:cNvSpPr txBox="1"/>
          <p:nvPr/>
        </p:nvSpPr>
        <p:spPr>
          <a:xfrm>
            <a:off x="5962764" y="2423997"/>
            <a:ext cx="318123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Within ZONE_TZ_APP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double mapping</a:t>
            </a:r>
            <a:endParaRPr/>
          </a:p>
        </p:txBody>
      </p:sp>
      <p:sp>
        <p:nvSpPr>
          <p:cNvPr id="352" name="Shape 352"/>
          <p:cNvSpPr txBox="1"/>
          <p:nvPr/>
        </p:nvSpPr>
        <p:spPr>
          <a:xfrm>
            <a:off x="5921731" y="2600841"/>
            <a:ext cx="18772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(vaddr, hash)</a:t>
            </a:r>
            <a:endParaRPr/>
          </a:p>
        </p:txBody>
      </p:sp>
      <p:sp>
        <p:nvSpPr>
          <p:cNvPr id="353" name="Shape 35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4" name="Shape 354"/>
          <p:cNvCxnSpPr>
            <a:stCxn id="337" idx="1"/>
            <a:endCxn id="350" idx="3"/>
          </p:cNvCxnSpPr>
          <p:nvPr/>
        </p:nvCxnSpPr>
        <p:spPr>
          <a:xfrm rot="10800000">
            <a:off x="5257349" y="2861291"/>
            <a:ext cx="1328700" cy="1732500"/>
          </a:xfrm>
          <a:prstGeom prst="bentConnector3">
            <a:avLst>
              <a:gd fmla="val 49998" name="adj1"/>
            </a:avLst>
          </a:prstGeom>
          <a:solidFill>
            <a:srgbClr val="FF93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5" name="Shape 355"/>
          <p:cNvCxnSpPr>
            <a:stCxn id="325" idx="3"/>
            <a:endCxn id="350" idx="3"/>
          </p:cNvCxnSpPr>
          <p:nvPr/>
        </p:nvCxnSpPr>
        <p:spPr>
          <a:xfrm flipH="1" rot="10800000">
            <a:off x="5257412" y="2861395"/>
            <a:ext cx="600" cy="1076400"/>
          </a:xfrm>
          <a:prstGeom prst="bentConnector3">
            <a:avLst>
              <a:gd fmla="val 111125000" name="adj1"/>
            </a:avLst>
          </a:prstGeom>
          <a:solidFill>
            <a:srgbClr val="FF93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