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4" r:id="rId4"/>
    <p:sldId id="265" r:id="rId5"/>
    <p:sldId id="261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212B44"/>
    <a:srgbClr val="D3D6DA"/>
    <a:srgbClr val="4B5A77"/>
    <a:srgbClr val="A6B2C1"/>
    <a:srgbClr val="0C1223"/>
    <a:srgbClr val="445880"/>
    <a:srgbClr val="9DAFC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1" autoAdjust="0"/>
    <p:restoredTop sz="94660"/>
  </p:normalViewPr>
  <p:slideViewPr>
    <p:cSldViewPr snapToGrid="0">
      <p:cViewPr>
        <p:scale>
          <a:sx n="100" d="100"/>
          <a:sy n="100" d="100"/>
        </p:scale>
        <p:origin x="113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90423-4533-49AB-B619-7A629FA0D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3A03B7-A42A-4F48-8361-52F48F80D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989B3-ED53-4357-B307-EA980368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4C99-2D31-4788-AB0C-B11EA5AF374C}" type="datetimeFigureOut">
              <a:rPr lang="zh-CN" altLang="en-US" smtClean="0"/>
              <a:t>2017/10/1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0567F-0D67-46CE-9EDE-5792435B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D3F8E5-E16C-43C3-B201-9AB077B0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589-ED39-44E5-A1C0-7011428D2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2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16728-076E-4956-8AED-AFBC8D2E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BED51A-D3C1-489B-8C9B-78A0CC599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FEC64-2A5E-432C-AF90-07E768C6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4C99-2D31-4788-AB0C-B11EA5AF374C}" type="datetimeFigureOut">
              <a:rPr lang="zh-CN" altLang="en-US" smtClean="0"/>
              <a:t>2017/10/1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AFC44-84E1-471D-851A-34DF0F33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E1C16-6DF8-476D-BB4D-AA6F6304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589-ED39-44E5-A1C0-7011428D2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82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BD3DFD-C70D-43ED-AE6C-91A8C1AA4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CF3CFF-396E-4EF0-8809-1FF2C723F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B7937-41CA-4DBF-9EFE-EB2673E4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4C99-2D31-4788-AB0C-B11EA5AF374C}" type="datetimeFigureOut">
              <a:rPr lang="zh-CN" altLang="en-US" smtClean="0"/>
              <a:t>2017/10/1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0A7A0C-73DE-4DE1-9104-8AEE3DF7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1E904-F06C-40C9-B144-12336558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589-ED39-44E5-A1C0-7011428D2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09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439BE-A352-41B4-9456-63208CCA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1165F-FBEF-4751-A687-E7D8D9AB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8B7B86-780A-4EE7-9B85-5608B4FE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4C99-2D31-4788-AB0C-B11EA5AF374C}" type="datetimeFigureOut">
              <a:rPr lang="zh-CN" altLang="en-US" smtClean="0"/>
              <a:t>2017/10/1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18DC88-F67E-4279-BABD-F60FE493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798C63-1A7C-468A-877F-2038383C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589-ED39-44E5-A1C0-7011428D2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89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6DCF9-73D2-4924-802B-E536275D1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4409C6-01EF-416A-8BD5-B42534B92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A4126-6C8F-4A81-B999-55A47213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4C99-2D31-4788-AB0C-B11EA5AF374C}" type="datetimeFigureOut">
              <a:rPr lang="zh-CN" altLang="en-US" smtClean="0"/>
              <a:t>2017/10/1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98B09-CFDB-49E5-B759-DB68C610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35F38-2466-4892-8878-4FA747CE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589-ED39-44E5-A1C0-7011428D2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13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AA510-010A-4AE5-AA3E-9AD80E08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98891-7689-4291-8244-77B7013E0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56FD63-34F6-4DC5-8B20-0BC1D3418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78F45-34A0-4DBD-8DFB-8974D7B8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4C99-2D31-4788-AB0C-B11EA5AF374C}" type="datetimeFigureOut">
              <a:rPr lang="zh-CN" altLang="en-US" smtClean="0"/>
              <a:t>2017/10/1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A22043-FA91-4477-8851-5F65F192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AC2246-A172-4988-AB98-A6E462AE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589-ED39-44E5-A1C0-7011428D2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34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0A0DD-DE7E-484E-A50C-A22E28C5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58DDB7-4CE1-4080-AE3D-2C78C8253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996BAB-8E75-4378-8675-8F2B06C81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E1C5EE-32EB-4623-A1A0-124F55EF4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5C5A33-F747-46EB-B566-D655A3198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72BE62-FE80-4163-BAE6-BF04F96C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4C99-2D31-4788-AB0C-B11EA5AF374C}" type="datetimeFigureOut">
              <a:rPr lang="zh-CN" altLang="en-US" smtClean="0"/>
              <a:t>2017/10/1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568BA3-7DF7-4837-990E-BD5D5513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203062-3FBA-4A00-A32E-26413ABB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589-ED39-44E5-A1C0-7011428D2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51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9985E-CE5C-4AA8-BD9E-8A3617F7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DF4EA0-58C6-4BF0-97AB-5DA86B26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4C99-2D31-4788-AB0C-B11EA5AF374C}" type="datetimeFigureOut">
              <a:rPr lang="zh-CN" altLang="en-US" smtClean="0"/>
              <a:t>2017/10/1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A22C2A-80F3-4164-A47F-20BB685E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DBE788-D36F-4FFF-A882-0BFDD98A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589-ED39-44E5-A1C0-7011428D2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5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5E7A0E-35FA-448C-8EA9-326CEA93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4C99-2D31-4788-AB0C-B11EA5AF374C}" type="datetimeFigureOut">
              <a:rPr lang="zh-CN" altLang="en-US" smtClean="0"/>
              <a:t>2017/10/1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787CB1-1A81-44BC-8A7F-70D8DC22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CC2014-11BB-477C-B0CC-8CC3316E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589-ED39-44E5-A1C0-7011428D2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10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8FB2E-45CB-4CF5-BD5C-873D11687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FA719-0AB9-4FCD-B1D8-4BF01B347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FCA6A4-83A5-4BAD-BAC0-62C624086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D41704-F506-454C-97F8-11656B53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4C99-2D31-4788-AB0C-B11EA5AF374C}" type="datetimeFigureOut">
              <a:rPr lang="zh-CN" altLang="en-US" smtClean="0"/>
              <a:t>2017/10/1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69BA1F-711B-4AA6-98E9-D40BEB3B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5AE7C5-DDBB-465E-9C09-F91B8D61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589-ED39-44E5-A1C0-7011428D2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68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0602E-42CC-4C3C-98EF-6F33F521B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0FCB93-9023-475C-BEDF-7D0D0513D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CC7143-6EDA-4E4A-8B31-4E1BC155B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50F1C-31E2-49B7-AEBF-F732A68F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4C99-2D31-4788-AB0C-B11EA5AF374C}" type="datetimeFigureOut">
              <a:rPr lang="zh-CN" altLang="en-US" smtClean="0"/>
              <a:t>2017/10/1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36E0F4-66DB-46EF-84BE-EBB99D49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9766E-9320-4EEF-B5B2-AC7BEACA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589-ED39-44E5-A1C0-7011428D2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21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787790-48F7-42AF-A4C8-E377065C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22E70D-6882-4005-B69E-2517E6A3D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E9A01-88DE-4B2B-9663-A0CD9060A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34C99-2D31-4788-AB0C-B11EA5AF374C}" type="datetimeFigureOut">
              <a:rPr lang="zh-CN" altLang="en-US" smtClean="0"/>
              <a:t>2017/10/1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0E0C14-B77E-4498-8D8E-F8752ABE4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7B50D-D9E0-4B1A-822E-FA1CFA23A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AA589-ED39-44E5-A1C0-7011428D2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71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6F655EC-32CE-4F8F-8145-624CA742FDAC}"/>
              </a:ext>
            </a:extLst>
          </p:cNvPr>
          <p:cNvGrpSpPr/>
          <p:nvPr/>
        </p:nvGrpSpPr>
        <p:grpSpPr>
          <a:xfrm>
            <a:off x="1" y="1405467"/>
            <a:ext cx="7501466" cy="5344606"/>
            <a:chOff x="0" y="633370"/>
            <a:chExt cx="8475133" cy="611670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DDC4B68-34B5-4076-BD81-14BE0EA8A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449" y="852486"/>
              <a:ext cx="8001751" cy="5897587"/>
            </a:xfrm>
            <a:prstGeom prst="rect">
              <a:avLst/>
            </a:prstGeom>
          </p:spPr>
        </p:pic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BC132AF-F0E2-4D7D-BC6D-7D4173F25D49}"/>
                </a:ext>
              </a:extLst>
            </p:cNvPr>
            <p:cNvSpPr/>
            <p:nvPr/>
          </p:nvSpPr>
          <p:spPr>
            <a:xfrm>
              <a:off x="286687" y="852486"/>
              <a:ext cx="861959" cy="437354"/>
            </a:xfrm>
            <a:prstGeom prst="roundRect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LOGO</a:t>
              </a:r>
              <a:endPara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0FA9D34A-0045-4FCB-8BED-5DD465317031}"/>
                </a:ext>
              </a:extLst>
            </p:cNvPr>
            <p:cNvSpPr/>
            <p:nvPr/>
          </p:nvSpPr>
          <p:spPr>
            <a:xfrm>
              <a:off x="1009620" y="1339076"/>
              <a:ext cx="2405145" cy="253144"/>
            </a:xfrm>
            <a:prstGeom prst="roundRect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路径栏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3727FC54-C0CD-449D-A1D5-679BA511761B}"/>
                </a:ext>
              </a:extLst>
            </p:cNvPr>
            <p:cNvSpPr/>
            <p:nvPr/>
          </p:nvSpPr>
          <p:spPr>
            <a:xfrm>
              <a:off x="1009620" y="1722557"/>
              <a:ext cx="4080404" cy="1487575"/>
            </a:xfrm>
            <a:prstGeom prst="roundRect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筛选</a:t>
              </a:r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323ECDE3-738C-4191-BF45-71F49A43415B}"/>
                </a:ext>
              </a:extLst>
            </p:cNvPr>
            <p:cNvSpPr/>
            <p:nvPr/>
          </p:nvSpPr>
          <p:spPr>
            <a:xfrm>
              <a:off x="1009620" y="3321640"/>
              <a:ext cx="1487575" cy="2524767"/>
            </a:xfrm>
            <a:prstGeom prst="roundRect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筛选</a:t>
              </a:r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024BAB6E-E5D8-4984-A0B9-9876E151729E}"/>
                </a:ext>
              </a:extLst>
            </p:cNvPr>
            <p:cNvSpPr/>
            <p:nvPr/>
          </p:nvSpPr>
          <p:spPr>
            <a:xfrm>
              <a:off x="2601464" y="3321640"/>
              <a:ext cx="4898102" cy="342062"/>
            </a:xfrm>
            <a:prstGeom prst="roundRect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排序栏</a:t>
              </a:r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搜索栏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8B91B9D5-2ABD-40A3-9ED0-7E6FBFA84A78}"/>
                </a:ext>
              </a:extLst>
            </p:cNvPr>
            <p:cNvSpPr/>
            <p:nvPr/>
          </p:nvSpPr>
          <p:spPr>
            <a:xfrm>
              <a:off x="2601464" y="3775211"/>
              <a:ext cx="4898102" cy="2071196"/>
            </a:xfrm>
            <a:prstGeom prst="roundRect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内容区域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4D4B9547-4301-4DE8-8179-F4EEFDFF46DC}"/>
                </a:ext>
              </a:extLst>
            </p:cNvPr>
            <p:cNvSpPr/>
            <p:nvPr/>
          </p:nvSpPr>
          <p:spPr>
            <a:xfrm>
              <a:off x="3519034" y="852487"/>
              <a:ext cx="1738766" cy="407052"/>
            </a:xfrm>
            <a:prstGeom prst="roundRect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下拉菜单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515B0DEF-EB97-444A-9FC8-B0158DEA9DEF}"/>
                </a:ext>
              </a:extLst>
            </p:cNvPr>
            <p:cNvSpPr/>
            <p:nvPr/>
          </p:nvSpPr>
          <p:spPr>
            <a:xfrm>
              <a:off x="0" y="633370"/>
              <a:ext cx="8475133" cy="97767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导航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E7DDF3CB-4B42-459D-A270-52B4E80EEC00}"/>
              </a:ext>
            </a:extLst>
          </p:cNvPr>
          <p:cNvSpPr/>
          <p:nvPr/>
        </p:nvSpPr>
        <p:spPr>
          <a:xfrm>
            <a:off x="0" y="0"/>
            <a:ext cx="12191999" cy="11486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/>
                </a:solidFill>
              </a:rPr>
              <a:t>P1   </a:t>
            </a:r>
            <a:r>
              <a:rPr lang="zh-CN" altLang="en-US" sz="1600" b="1" dirty="0">
                <a:solidFill>
                  <a:schemeClr val="tx1"/>
                </a:solidFill>
              </a:rPr>
              <a:t>修改原则一：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b="1" u="sng" dirty="0">
                <a:solidFill>
                  <a:schemeClr val="tx1"/>
                </a:solidFill>
              </a:rPr>
              <a:t>布局上</a:t>
            </a:r>
            <a:r>
              <a:rPr lang="zh-CN" altLang="en-US" sz="1600" dirty="0">
                <a:solidFill>
                  <a:schemeClr val="tx1"/>
                </a:solidFill>
              </a:rPr>
              <a:t>：只对原</a:t>
            </a:r>
            <a:r>
              <a:rPr lang="en-US" altLang="zh-CN" sz="1600" dirty="0">
                <a:solidFill>
                  <a:schemeClr val="tx1"/>
                </a:solidFill>
              </a:rPr>
              <a:t>UI</a:t>
            </a:r>
            <a:r>
              <a:rPr lang="zh-CN" altLang="en-US" sz="1600" dirty="0">
                <a:solidFill>
                  <a:schemeClr val="tx1"/>
                </a:solidFill>
              </a:rPr>
              <a:t>设计的</a:t>
            </a:r>
            <a:r>
              <a:rPr lang="zh-CN" altLang="en-US" sz="1600" b="1" dirty="0">
                <a:solidFill>
                  <a:schemeClr val="tx1"/>
                </a:solidFill>
                <a:highlight>
                  <a:srgbClr val="FFFF00"/>
                </a:highlight>
              </a:rPr>
              <a:t>导航</a:t>
            </a:r>
            <a:r>
              <a:rPr lang="zh-CN" altLang="en-US" sz="1600" dirty="0">
                <a:solidFill>
                  <a:schemeClr val="tx1"/>
                </a:solidFill>
              </a:rPr>
              <a:t>进行调整（</a:t>
            </a:r>
            <a:r>
              <a:rPr lang="zh-CN" alt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即红色区域内</a:t>
            </a:r>
            <a:r>
              <a:rPr lang="zh-CN" altLang="en-US" sz="1600" dirty="0">
                <a:solidFill>
                  <a:schemeClr val="tx1"/>
                </a:solidFill>
              </a:rPr>
              <a:t>），其他布局不改。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PS:</a:t>
            </a:r>
            <a:r>
              <a:rPr lang="zh-CN" altLang="en-US" sz="1600" dirty="0">
                <a:solidFill>
                  <a:schemeClr val="tx1"/>
                </a:solidFill>
              </a:rPr>
              <a:t>如判断原设计存在硬伤，必须要修改的请先在群内进行沟通，确认后再修改，避免返工。</a:t>
            </a:r>
          </a:p>
        </p:txBody>
      </p:sp>
    </p:spTree>
    <p:extLst>
      <p:ext uri="{BB962C8B-B14F-4D97-AF65-F5344CB8AC3E}">
        <p14:creationId xmlns:p14="http://schemas.microsoft.com/office/powerpoint/2010/main" val="160607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61BE7F24-1D54-447C-A579-1DFFBD0065E1}"/>
              </a:ext>
            </a:extLst>
          </p:cNvPr>
          <p:cNvGrpSpPr/>
          <p:nvPr/>
        </p:nvGrpSpPr>
        <p:grpSpPr>
          <a:xfrm>
            <a:off x="-1" y="4291521"/>
            <a:ext cx="6735830" cy="2116665"/>
            <a:chOff x="0" y="3259668"/>
            <a:chExt cx="6735830" cy="211666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459387B-529D-4A56-A5E8-A633FD51DEFF}"/>
                </a:ext>
              </a:extLst>
            </p:cNvPr>
            <p:cNvGrpSpPr/>
            <p:nvPr/>
          </p:nvGrpSpPr>
          <p:grpSpPr>
            <a:xfrm>
              <a:off x="0" y="3259668"/>
              <a:ext cx="6735829" cy="1258576"/>
              <a:chOff x="2398229" y="1778001"/>
              <a:chExt cx="6735829" cy="1258576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E7C8A56C-11A9-40FF-8D6E-4756368102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98229" y="1778001"/>
                <a:ext cx="3256101" cy="1258576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5C8BE389-4106-4C8A-B586-A880675EA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6144" y="1778001"/>
                <a:ext cx="3367914" cy="1226722"/>
              </a:xfrm>
              <a:prstGeom prst="rect">
                <a:avLst/>
              </a:prstGeom>
              <a:ln>
                <a:solidFill>
                  <a:srgbClr val="212B44"/>
                </a:solidFill>
              </a:ln>
            </p:spPr>
          </p:pic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E1193FD-A310-49BC-82CC-411BF2CE6547}"/>
                </a:ext>
              </a:extLst>
            </p:cNvPr>
            <p:cNvSpPr/>
            <p:nvPr/>
          </p:nvSpPr>
          <p:spPr>
            <a:xfrm>
              <a:off x="0" y="4518244"/>
              <a:ext cx="6735830" cy="8580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r>
                <a:rPr lang="zh-CN" altLang="en-US" sz="1600" dirty="0">
                  <a:solidFill>
                    <a:schemeClr val="tx1"/>
                  </a:solidFill>
                </a:rPr>
                <a:t>）题干和知识点筛选区域按原设计，知识点筛选在左，题干内容在右，每道题目的布局和元素也沿用原方案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89422F4-C4F2-455E-902D-E458CB314DE7}"/>
              </a:ext>
            </a:extLst>
          </p:cNvPr>
          <p:cNvGrpSpPr/>
          <p:nvPr/>
        </p:nvGrpSpPr>
        <p:grpSpPr>
          <a:xfrm>
            <a:off x="0" y="1803205"/>
            <a:ext cx="6735830" cy="1816295"/>
            <a:chOff x="0" y="1947775"/>
            <a:chExt cx="6735830" cy="181629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CFABD5C-9305-4FF7-B9EF-8DDC02362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7914" y="1947775"/>
              <a:ext cx="3153476" cy="1244158"/>
            </a:xfrm>
            <a:prstGeom prst="rect">
              <a:avLst/>
            </a:prstGeom>
            <a:ln>
              <a:solidFill>
                <a:srgbClr val="212B44"/>
              </a:solidFill>
            </a:ln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C10FBF4-22E0-4F51-8D11-EA9AFE58E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947775"/>
              <a:ext cx="3260552" cy="1244158"/>
            </a:xfrm>
            <a:prstGeom prst="rect">
              <a:avLst/>
            </a:prstGeom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BE6C353-A76F-489D-A4C5-E2E3D98F40FA}"/>
                </a:ext>
              </a:extLst>
            </p:cNvPr>
            <p:cNvSpPr/>
            <p:nvPr/>
          </p:nvSpPr>
          <p:spPr>
            <a:xfrm>
              <a:off x="0" y="3191933"/>
              <a:ext cx="6735830" cy="5721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r>
                <a:rPr lang="zh-CN" altLang="en-US" sz="1600" dirty="0">
                  <a:solidFill>
                    <a:schemeClr val="tx1"/>
                  </a:solidFill>
                </a:rPr>
                <a:t>）筛选范围对齐，每个筛选项以框显示，而不是每栏一个框。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65270190-F4F6-427A-8770-2046E2F045C7}"/>
              </a:ext>
            </a:extLst>
          </p:cNvPr>
          <p:cNvSpPr/>
          <p:nvPr/>
        </p:nvSpPr>
        <p:spPr>
          <a:xfrm>
            <a:off x="0" y="1268914"/>
            <a:ext cx="6735829" cy="3967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以下内容均不需要调整，按原方案就行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BCFA497-B21E-46C0-B66A-FDBA5032CBF7}"/>
              </a:ext>
            </a:extLst>
          </p:cNvPr>
          <p:cNvSpPr/>
          <p:nvPr/>
        </p:nvSpPr>
        <p:spPr>
          <a:xfrm>
            <a:off x="0" y="0"/>
            <a:ext cx="12191999" cy="11486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/>
                </a:solidFill>
              </a:rPr>
              <a:t>P2   </a:t>
            </a:r>
            <a:r>
              <a:rPr lang="zh-CN" altLang="en-US" sz="1600" b="1" dirty="0">
                <a:solidFill>
                  <a:schemeClr val="tx1"/>
                </a:solidFill>
              </a:rPr>
              <a:t>修改原则一：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b="1" u="sng" dirty="0">
                <a:solidFill>
                  <a:schemeClr val="tx1"/>
                </a:solidFill>
              </a:rPr>
              <a:t>布局上</a:t>
            </a:r>
            <a:r>
              <a:rPr lang="zh-CN" altLang="en-US" sz="1600" dirty="0">
                <a:solidFill>
                  <a:schemeClr val="tx1"/>
                </a:solidFill>
              </a:rPr>
              <a:t>：只对原</a:t>
            </a:r>
            <a:r>
              <a:rPr lang="en-US" altLang="zh-CN" sz="1600" dirty="0">
                <a:solidFill>
                  <a:schemeClr val="tx1"/>
                </a:solidFill>
              </a:rPr>
              <a:t>UI</a:t>
            </a:r>
            <a:r>
              <a:rPr lang="zh-CN" altLang="en-US" sz="1600" dirty="0">
                <a:solidFill>
                  <a:schemeClr val="tx1"/>
                </a:solidFill>
              </a:rPr>
              <a:t>设计的</a:t>
            </a:r>
            <a:r>
              <a:rPr lang="zh-CN" altLang="en-US" sz="1600" b="1" dirty="0">
                <a:solidFill>
                  <a:schemeClr val="tx1"/>
                </a:solidFill>
                <a:highlight>
                  <a:srgbClr val="FFFF00"/>
                </a:highlight>
              </a:rPr>
              <a:t>导航</a:t>
            </a:r>
            <a:r>
              <a:rPr lang="zh-CN" altLang="en-US" sz="1600" dirty="0">
                <a:solidFill>
                  <a:schemeClr val="tx1"/>
                </a:solidFill>
              </a:rPr>
              <a:t>进行调整（</a:t>
            </a:r>
            <a:r>
              <a:rPr lang="zh-CN" alt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即红色区域内</a:t>
            </a:r>
            <a:r>
              <a:rPr lang="zh-CN" altLang="en-US" sz="1600" dirty="0">
                <a:solidFill>
                  <a:schemeClr val="tx1"/>
                </a:solidFill>
              </a:rPr>
              <a:t>），其他布局不改。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PS:</a:t>
            </a:r>
            <a:r>
              <a:rPr lang="zh-CN" altLang="en-US" sz="1600" dirty="0">
                <a:solidFill>
                  <a:schemeClr val="tx1"/>
                </a:solidFill>
              </a:rPr>
              <a:t>如判断原设计存在硬伤，必须要修改的请先在群内进行沟通，确认后再修改，避免返工。</a:t>
            </a:r>
          </a:p>
        </p:txBody>
      </p:sp>
    </p:spTree>
    <p:extLst>
      <p:ext uri="{BB962C8B-B14F-4D97-AF65-F5344CB8AC3E}">
        <p14:creationId xmlns:p14="http://schemas.microsoft.com/office/powerpoint/2010/main" val="238479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B474C19A-BCBF-453B-8D06-59FF457142C9}"/>
              </a:ext>
            </a:extLst>
          </p:cNvPr>
          <p:cNvSpPr/>
          <p:nvPr/>
        </p:nvSpPr>
        <p:spPr>
          <a:xfrm>
            <a:off x="0" y="1268914"/>
            <a:ext cx="6735829" cy="3967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导航栏调整说明：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DCF40C-0399-4023-88DD-951CC303FE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" t="1094"/>
          <a:stretch/>
        </p:blipFill>
        <p:spPr>
          <a:xfrm>
            <a:off x="4295775" y="2506582"/>
            <a:ext cx="7896224" cy="2810718"/>
          </a:xfrm>
          <a:prstGeom prst="rect">
            <a:avLst/>
          </a:prstGeom>
          <a:ln>
            <a:solidFill>
              <a:srgbClr val="212B44"/>
            </a:solidFill>
          </a:ln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530A9ABE-5883-4E9E-8DEA-7463FE8CF1C6}"/>
              </a:ext>
            </a:extLst>
          </p:cNvPr>
          <p:cNvSpPr/>
          <p:nvPr/>
        </p:nvSpPr>
        <p:spPr>
          <a:xfrm>
            <a:off x="1" y="2043111"/>
            <a:ext cx="3836640" cy="2405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>
                <a:solidFill>
                  <a:schemeClr val="tx1"/>
                </a:solidFill>
              </a:rPr>
              <a:t>）导航改为横向，将</a:t>
            </a:r>
            <a:r>
              <a:rPr lang="en-US" altLang="zh-CN" sz="1600" dirty="0">
                <a:solidFill>
                  <a:schemeClr val="tx1"/>
                </a:solidFill>
              </a:rPr>
              <a:t>【XX</a:t>
            </a:r>
            <a:r>
              <a:rPr lang="zh-CN" altLang="en-US" sz="1600" dirty="0">
                <a:solidFill>
                  <a:schemeClr val="tx1"/>
                </a:solidFill>
              </a:rPr>
              <a:t>管理</a:t>
            </a:r>
            <a:r>
              <a:rPr lang="en-US" altLang="zh-CN" sz="1600" dirty="0">
                <a:solidFill>
                  <a:schemeClr val="tx1"/>
                </a:solidFill>
              </a:rPr>
              <a:t>】</a:t>
            </a:r>
            <a:r>
              <a:rPr lang="zh-CN" altLang="en-US" sz="1600" dirty="0">
                <a:solidFill>
                  <a:schemeClr val="tx1"/>
                </a:solidFill>
              </a:rPr>
              <a:t>统一两字</a:t>
            </a:r>
            <a:r>
              <a:rPr lang="en-US" altLang="zh-CN" sz="1600" dirty="0">
                <a:solidFill>
                  <a:schemeClr val="tx1"/>
                </a:solidFill>
              </a:rPr>
              <a:t>【XX】</a:t>
            </a:r>
            <a:r>
              <a:rPr lang="zh-CN" altLang="en-US" sz="1600" dirty="0">
                <a:solidFill>
                  <a:schemeClr val="tx1"/>
                </a:solidFill>
              </a:rPr>
              <a:t>，下划线表示当前所在页面；</a:t>
            </a:r>
            <a:endParaRPr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zh-CN" altLang="en-US" sz="1600" dirty="0">
                <a:solidFill>
                  <a:schemeClr val="tx1"/>
                </a:solidFill>
              </a:rPr>
              <a:t>）鼠标悬停时展开二级选项；</a:t>
            </a:r>
            <a:endParaRPr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3</a:t>
            </a:r>
            <a:r>
              <a:rPr lang="zh-CN" altLang="en-US" sz="1600" dirty="0">
                <a:solidFill>
                  <a:schemeClr val="tx1"/>
                </a:solidFill>
              </a:rPr>
              <a:t>）二级选项框采用圆角方框</a:t>
            </a:r>
            <a:r>
              <a:rPr lang="en-US" altLang="zh-CN" sz="1600" dirty="0">
                <a:solidFill>
                  <a:schemeClr val="tx1"/>
                </a:solidFill>
              </a:rPr>
              <a:t>+</a:t>
            </a:r>
            <a:r>
              <a:rPr lang="zh-CN" altLang="en-US" sz="1600" dirty="0">
                <a:solidFill>
                  <a:schemeClr val="tx1"/>
                </a:solidFill>
              </a:rPr>
              <a:t>小三角箭头。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4</a:t>
            </a:r>
            <a:r>
              <a:rPr lang="zh-CN" altLang="en-US" sz="1600" dirty="0">
                <a:solidFill>
                  <a:schemeClr val="tx1"/>
                </a:solidFill>
              </a:rPr>
              <a:t>）导航栏整体同页面背景底色。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38F5F61-985D-4C11-A178-25700BCCFEAD}"/>
              </a:ext>
            </a:extLst>
          </p:cNvPr>
          <p:cNvCxnSpPr>
            <a:cxnSpLocks/>
          </p:cNvCxnSpPr>
          <p:nvPr/>
        </p:nvCxnSpPr>
        <p:spPr>
          <a:xfrm>
            <a:off x="3752850" y="2185383"/>
            <a:ext cx="933450" cy="519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B978EAEF-E809-4733-8471-A17BEDBD6E2E}"/>
              </a:ext>
            </a:extLst>
          </p:cNvPr>
          <p:cNvSpPr/>
          <p:nvPr/>
        </p:nvSpPr>
        <p:spPr>
          <a:xfrm>
            <a:off x="1" y="4825618"/>
            <a:ext cx="3836640" cy="8798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>
                <a:solidFill>
                  <a:schemeClr val="tx1"/>
                </a:solidFill>
              </a:rPr>
              <a:t>）将路径栏改为深色底色，作为导航栏和筛选栏的区块分隔。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B66C1D2-B6D9-47F1-B9E4-67571F654026}"/>
              </a:ext>
            </a:extLst>
          </p:cNvPr>
          <p:cNvCxnSpPr>
            <a:cxnSpLocks/>
          </p:cNvCxnSpPr>
          <p:nvPr/>
        </p:nvCxnSpPr>
        <p:spPr>
          <a:xfrm flipV="1">
            <a:off x="3836641" y="3145027"/>
            <a:ext cx="649634" cy="171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9094F600-817D-4372-8A89-917C4652EDC8}"/>
              </a:ext>
            </a:extLst>
          </p:cNvPr>
          <p:cNvSpPr/>
          <p:nvPr/>
        </p:nvSpPr>
        <p:spPr>
          <a:xfrm>
            <a:off x="0" y="0"/>
            <a:ext cx="12191999" cy="11486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/>
                </a:solidFill>
              </a:rPr>
              <a:t>P3   </a:t>
            </a:r>
            <a:r>
              <a:rPr lang="zh-CN" altLang="en-US" sz="1600" b="1" dirty="0">
                <a:solidFill>
                  <a:schemeClr val="tx1"/>
                </a:solidFill>
              </a:rPr>
              <a:t>修改原则一：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b="1" u="sng" dirty="0">
                <a:solidFill>
                  <a:schemeClr val="tx1"/>
                </a:solidFill>
              </a:rPr>
              <a:t>布局上</a:t>
            </a:r>
            <a:r>
              <a:rPr lang="zh-CN" altLang="en-US" sz="1600" dirty="0">
                <a:solidFill>
                  <a:schemeClr val="tx1"/>
                </a:solidFill>
              </a:rPr>
              <a:t>：只对原</a:t>
            </a:r>
            <a:r>
              <a:rPr lang="en-US" altLang="zh-CN" sz="1600" dirty="0">
                <a:solidFill>
                  <a:schemeClr val="tx1"/>
                </a:solidFill>
              </a:rPr>
              <a:t>UI</a:t>
            </a:r>
            <a:r>
              <a:rPr lang="zh-CN" altLang="en-US" sz="1600" dirty="0">
                <a:solidFill>
                  <a:schemeClr val="tx1"/>
                </a:solidFill>
              </a:rPr>
              <a:t>设计的</a:t>
            </a:r>
            <a:r>
              <a:rPr lang="zh-CN" altLang="en-US" sz="1600" b="1" dirty="0">
                <a:solidFill>
                  <a:schemeClr val="tx1"/>
                </a:solidFill>
                <a:highlight>
                  <a:srgbClr val="FFFF00"/>
                </a:highlight>
              </a:rPr>
              <a:t>导航</a:t>
            </a:r>
            <a:r>
              <a:rPr lang="zh-CN" altLang="en-US" sz="1600" dirty="0">
                <a:solidFill>
                  <a:schemeClr val="tx1"/>
                </a:solidFill>
              </a:rPr>
              <a:t>进行调整（</a:t>
            </a:r>
            <a:r>
              <a:rPr lang="zh-CN" alt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即红色区域内</a:t>
            </a:r>
            <a:r>
              <a:rPr lang="zh-CN" altLang="en-US" sz="1600" dirty="0">
                <a:solidFill>
                  <a:schemeClr val="tx1"/>
                </a:solidFill>
              </a:rPr>
              <a:t>），其他布局不改。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PS:</a:t>
            </a:r>
            <a:r>
              <a:rPr lang="zh-CN" altLang="en-US" sz="1600" dirty="0">
                <a:solidFill>
                  <a:schemeClr val="tx1"/>
                </a:solidFill>
              </a:rPr>
              <a:t>如判断原设计存在硬伤，必须要修改的请先在群内进行沟通，确认后再修改，避免返工。</a:t>
            </a:r>
          </a:p>
        </p:txBody>
      </p:sp>
    </p:spTree>
    <p:extLst>
      <p:ext uri="{BB962C8B-B14F-4D97-AF65-F5344CB8AC3E}">
        <p14:creationId xmlns:p14="http://schemas.microsoft.com/office/powerpoint/2010/main" val="168163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5185CC41-CC67-4B23-ADE5-E276C811C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4"/>
          <a:stretch/>
        </p:blipFill>
        <p:spPr>
          <a:xfrm>
            <a:off x="5801357" y="1858105"/>
            <a:ext cx="6390643" cy="406761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B474C19A-BCBF-453B-8D06-59FF457142C9}"/>
              </a:ext>
            </a:extLst>
          </p:cNvPr>
          <p:cNvSpPr/>
          <p:nvPr/>
        </p:nvSpPr>
        <p:spPr>
          <a:xfrm>
            <a:off x="0" y="1268914"/>
            <a:ext cx="6735829" cy="3967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按钮、表框统一说明：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E9C6545-39AC-43A1-A31E-3BD182F74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8105"/>
            <a:ext cx="1923810" cy="32095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01EB8BE-7245-4B63-A0F6-96921CFDB4BB}"/>
              </a:ext>
            </a:extLst>
          </p:cNvPr>
          <p:cNvSpPr/>
          <p:nvPr/>
        </p:nvSpPr>
        <p:spPr>
          <a:xfrm>
            <a:off x="-1" y="5067629"/>
            <a:ext cx="1923811" cy="8580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>
                <a:solidFill>
                  <a:schemeClr val="tx1"/>
                </a:solidFill>
              </a:rPr>
              <a:t>）以上为之前意见</a:t>
            </a:r>
            <a:r>
              <a:rPr lang="en-US" altLang="zh-CN" sz="1600" dirty="0">
                <a:solidFill>
                  <a:schemeClr val="tx1"/>
                </a:solidFill>
              </a:rPr>
              <a:t>PDF</a:t>
            </a:r>
            <a:r>
              <a:rPr lang="zh-CN" altLang="en-US" sz="1600" dirty="0">
                <a:solidFill>
                  <a:schemeClr val="tx1"/>
                </a:solidFill>
              </a:rPr>
              <a:t>里的设定样式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B78223-CADB-46B7-B2C1-F6603B5F9E9A}"/>
              </a:ext>
            </a:extLst>
          </p:cNvPr>
          <p:cNvSpPr/>
          <p:nvPr/>
        </p:nvSpPr>
        <p:spPr>
          <a:xfrm>
            <a:off x="2699783" y="5067629"/>
            <a:ext cx="2499360" cy="1539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zh-CN" altLang="en-US" sz="1600" dirty="0">
                <a:solidFill>
                  <a:schemeClr val="tx1"/>
                </a:solidFill>
              </a:rPr>
              <a:t>）以上为调整后的样式选型。（此处颜色仅作为醒目说明，不作为颜色参考）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C6F12B2-1F7C-483E-9A56-026417C385AB}"/>
              </a:ext>
            </a:extLst>
          </p:cNvPr>
          <p:cNvSpPr/>
          <p:nvPr/>
        </p:nvSpPr>
        <p:spPr>
          <a:xfrm>
            <a:off x="2984261" y="2410361"/>
            <a:ext cx="1923811" cy="51255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按钮：胶囊型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CE4039B-4C86-44A6-AC26-591E35FA42E6}"/>
              </a:ext>
            </a:extLst>
          </p:cNvPr>
          <p:cNvSpPr/>
          <p:nvPr/>
        </p:nvSpPr>
        <p:spPr>
          <a:xfrm>
            <a:off x="2984260" y="3307897"/>
            <a:ext cx="1923811" cy="512557"/>
          </a:xfrm>
          <a:prstGeom prst="roundRect">
            <a:avLst>
              <a:gd name="adj" fmla="val 1109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选项：圆角矩形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87D7F8-BE45-47BB-9661-6C508779B5FB}"/>
              </a:ext>
            </a:extLst>
          </p:cNvPr>
          <p:cNvSpPr/>
          <p:nvPr/>
        </p:nvSpPr>
        <p:spPr>
          <a:xfrm>
            <a:off x="2699783" y="1847292"/>
            <a:ext cx="2499360" cy="3220337"/>
          </a:xfrm>
          <a:prstGeom prst="rect">
            <a:avLst/>
          </a:prstGeom>
          <a:noFill/>
          <a:ln w="3175">
            <a:solidFill>
              <a:srgbClr val="212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66AF0E3E-86C9-4870-BBB0-81BBF299C1BA}"/>
              </a:ext>
            </a:extLst>
          </p:cNvPr>
          <p:cNvSpPr/>
          <p:nvPr/>
        </p:nvSpPr>
        <p:spPr>
          <a:xfrm>
            <a:off x="5006340" y="3386375"/>
            <a:ext cx="840268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举例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7D9AF757-4BC4-49DA-940A-911FAACABEC0}"/>
              </a:ext>
            </a:extLst>
          </p:cNvPr>
          <p:cNvSpPr/>
          <p:nvPr/>
        </p:nvSpPr>
        <p:spPr>
          <a:xfrm>
            <a:off x="1584960" y="3386375"/>
            <a:ext cx="1230272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调整逻辑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E1C75BB-4065-48B6-8FDC-57464C05C970}"/>
              </a:ext>
            </a:extLst>
          </p:cNvPr>
          <p:cNvSpPr/>
          <p:nvPr/>
        </p:nvSpPr>
        <p:spPr>
          <a:xfrm>
            <a:off x="10080626" y="3095624"/>
            <a:ext cx="936624" cy="20274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700" dirty="0"/>
              <a:t>按钮：胶囊型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D0998E7-8B64-4FE9-B5D5-C5EE7C4DE809}"/>
              </a:ext>
            </a:extLst>
          </p:cNvPr>
          <p:cNvSpPr/>
          <p:nvPr/>
        </p:nvSpPr>
        <p:spPr>
          <a:xfrm>
            <a:off x="11479212" y="3534568"/>
            <a:ext cx="490538" cy="154781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" dirty="0"/>
              <a:t>按钮：胶囊型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3D43DFD-22ED-4EC8-8EAC-4E7F3214AE02}"/>
              </a:ext>
            </a:extLst>
          </p:cNvPr>
          <p:cNvSpPr/>
          <p:nvPr/>
        </p:nvSpPr>
        <p:spPr>
          <a:xfrm>
            <a:off x="6312295" y="1927738"/>
            <a:ext cx="507605" cy="158237"/>
          </a:xfrm>
          <a:prstGeom prst="roundRect">
            <a:avLst>
              <a:gd name="adj" fmla="val 1109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500" dirty="0"/>
              <a:t>选项：圆角矩形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D87EB4B-7DD1-49F6-983E-8CC21C1922FF}"/>
              </a:ext>
            </a:extLst>
          </p:cNvPr>
          <p:cNvSpPr/>
          <p:nvPr/>
        </p:nvSpPr>
        <p:spPr>
          <a:xfrm>
            <a:off x="7781925" y="3552825"/>
            <a:ext cx="366714" cy="139980"/>
          </a:xfrm>
          <a:prstGeom prst="roundRect">
            <a:avLst>
              <a:gd name="adj" fmla="val 1109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00" dirty="0"/>
              <a:t>选项：圆角矩形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EFD3D58-10C2-4EE1-BE56-D873B26BC566}"/>
              </a:ext>
            </a:extLst>
          </p:cNvPr>
          <p:cNvSpPr/>
          <p:nvPr/>
        </p:nvSpPr>
        <p:spPr>
          <a:xfrm>
            <a:off x="0" y="0"/>
            <a:ext cx="12191999" cy="11486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/>
                </a:solidFill>
              </a:rPr>
              <a:t>P4   </a:t>
            </a:r>
            <a:r>
              <a:rPr lang="zh-CN" altLang="en-US" sz="1600" b="1" dirty="0">
                <a:solidFill>
                  <a:schemeClr val="tx1"/>
                </a:solidFill>
              </a:rPr>
              <a:t>修改原则一：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b="1" u="sng" dirty="0">
                <a:solidFill>
                  <a:schemeClr val="tx1"/>
                </a:solidFill>
              </a:rPr>
              <a:t>布局上</a:t>
            </a:r>
            <a:r>
              <a:rPr lang="zh-CN" altLang="en-US" sz="1600" dirty="0">
                <a:solidFill>
                  <a:schemeClr val="tx1"/>
                </a:solidFill>
              </a:rPr>
              <a:t>：只对原</a:t>
            </a:r>
            <a:r>
              <a:rPr lang="en-US" altLang="zh-CN" sz="1600" dirty="0">
                <a:solidFill>
                  <a:schemeClr val="tx1"/>
                </a:solidFill>
              </a:rPr>
              <a:t>UI</a:t>
            </a:r>
            <a:r>
              <a:rPr lang="zh-CN" altLang="en-US" sz="1600" dirty="0">
                <a:solidFill>
                  <a:schemeClr val="tx1"/>
                </a:solidFill>
              </a:rPr>
              <a:t>设计的</a:t>
            </a:r>
            <a:r>
              <a:rPr lang="zh-CN" altLang="en-US" sz="1600" b="1" dirty="0">
                <a:solidFill>
                  <a:schemeClr val="tx1"/>
                </a:solidFill>
                <a:highlight>
                  <a:srgbClr val="FFFF00"/>
                </a:highlight>
              </a:rPr>
              <a:t>导航</a:t>
            </a:r>
            <a:r>
              <a:rPr lang="zh-CN" altLang="en-US" sz="1600" dirty="0">
                <a:solidFill>
                  <a:schemeClr val="tx1"/>
                </a:solidFill>
              </a:rPr>
              <a:t>进行调整（</a:t>
            </a:r>
            <a:r>
              <a:rPr lang="zh-CN" alt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即红色区域内</a:t>
            </a:r>
            <a:r>
              <a:rPr lang="zh-CN" altLang="en-US" sz="1600" dirty="0">
                <a:solidFill>
                  <a:schemeClr val="tx1"/>
                </a:solidFill>
              </a:rPr>
              <a:t>），其他布局不改。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PS:</a:t>
            </a:r>
            <a:r>
              <a:rPr lang="zh-CN" altLang="en-US" sz="1600" dirty="0">
                <a:solidFill>
                  <a:schemeClr val="tx1"/>
                </a:solidFill>
              </a:rPr>
              <a:t>如判断原设计存在硬伤，必须要修改的请先在群内进行沟通，确认后再修改，避免返工。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CF396A1-FD5B-4B36-B4AD-ACCA3E01DEE0}"/>
              </a:ext>
            </a:extLst>
          </p:cNvPr>
          <p:cNvSpPr/>
          <p:nvPr/>
        </p:nvSpPr>
        <p:spPr>
          <a:xfrm>
            <a:off x="2984260" y="4060031"/>
            <a:ext cx="1923811" cy="786243"/>
          </a:xfrm>
          <a:prstGeom prst="roundRect">
            <a:avLst>
              <a:gd name="adj" fmla="val 186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/>
              <a:t>表框：微圆角矩形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509869E-AC27-447A-AF9C-48B9B29B113D}"/>
              </a:ext>
            </a:extLst>
          </p:cNvPr>
          <p:cNvSpPr/>
          <p:nvPr/>
        </p:nvSpPr>
        <p:spPr>
          <a:xfrm>
            <a:off x="5881688" y="3498789"/>
            <a:ext cx="1404937" cy="2340035"/>
          </a:xfrm>
          <a:prstGeom prst="roundRect">
            <a:avLst>
              <a:gd name="adj" fmla="val 1862"/>
            </a:avLst>
          </a:prstGeom>
          <a:solidFill>
            <a:srgbClr val="70AD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/>
              <a:t>表框：微圆角矩形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0E9FE25-223C-4BF3-9BCC-217C194DE24F}"/>
              </a:ext>
            </a:extLst>
          </p:cNvPr>
          <p:cNvSpPr/>
          <p:nvPr/>
        </p:nvSpPr>
        <p:spPr>
          <a:xfrm>
            <a:off x="7345520" y="4777740"/>
            <a:ext cx="4644073" cy="1061084"/>
          </a:xfrm>
          <a:prstGeom prst="roundRect">
            <a:avLst>
              <a:gd name="adj" fmla="val 1862"/>
            </a:avLst>
          </a:prstGeom>
          <a:solidFill>
            <a:srgbClr val="70AD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/>
              <a:t>表框：微圆角矩形</a:t>
            </a:r>
          </a:p>
        </p:txBody>
      </p:sp>
    </p:spTree>
    <p:extLst>
      <p:ext uri="{BB962C8B-B14F-4D97-AF65-F5344CB8AC3E}">
        <p14:creationId xmlns:p14="http://schemas.microsoft.com/office/powerpoint/2010/main" val="104092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EF5C3F8-C2B6-4602-95D6-BA21857144F3}"/>
              </a:ext>
            </a:extLst>
          </p:cNvPr>
          <p:cNvSpPr/>
          <p:nvPr/>
        </p:nvSpPr>
        <p:spPr>
          <a:xfrm>
            <a:off x="0" y="-1"/>
            <a:ext cx="12191999" cy="1228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/>
                </a:solidFill>
              </a:rPr>
              <a:t>P5  </a:t>
            </a:r>
            <a:r>
              <a:rPr lang="zh-CN" altLang="en-US" sz="1600" b="1" dirty="0">
                <a:solidFill>
                  <a:schemeClr val="tx1"/>
                </a:solidFill>
              </a:rPr>
              <a:t>修改原则二：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b="1" u="sng" dirty="0">
                <a:solidFill>
                  <a:schemeClr val="tx1"/>
                </a:solidFill>
              </a:rPr>
              <a:t>配色上</a:t>
            </a:r>
            <a:r>
              <a:rPr lang="zh-CN" altLang="en-US" sz="1600" dirty="0">
                <a:solidFill>
                  <a:schemeClr val="tx1"/>
                </a:solidFill>
              </a:rPr>
              <a:t>：在不改变原素描关系的基础上重新考虑配色，以蓝色作为主要色系。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6C4D4D-5CE6-4D11-A4AF-C6877DE0DD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-10000" contrast="30000"/>
                    </a14:imgEffect>
                  </a14:imgLayer>
                </a14:imgProps>
              </a:ext>
            </a:extLst>
          </a:blip>
          <a:srcRect r="947"/>
          <a:stretch/>
        </p:blipFill>
        <p:spPr>
          <a:xfrm>
            <a:off x="200025" y="1838325"/>
            <a:ext cx="5581650" cy="4143375"/>
          </a:xfrm>
          <a:prstGeom prst="rect">
            <a:avLst/>
          </a:prstGeom>
          <a:ln>
            <a:solidFill>
              <a:srgbClr val="212B44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6A4725E-4CE2-4424-91EA-663E57CD89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5"/>
          <a:stretch/>
        </p:blipFill>
        <p:spPr>
          <a:xfrm>
            <a:off x="6243428" y="1828799"/>
            <a:ext cx="5021092" cy="4143375"/>
          </a:xfrm>
          <a:prstGeom prst="rect">
            <a:avLst/>
          </a:prstGeom>
          <a:ln>
            <a:solidFill>
              <a:srgbClr val="212B44"/>
            </a:solidFill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64E19C8-576C-43C2-91A1-EA7206617D06}"/>
              </a:ext>
            </a:extLst>
          </p:cNvPr>
          <p:cNvSpPr/>
          <p:nvPr/>
        </p:nvSpPr>
        <p:spPr>
          <a:xfrm>
            <a:off x="200024" y="6019800"/>
            <a:ext cx="5581651" cy="600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现方案的对比关系层次欠缺，请按右侧方案考虑。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6A9280-2F85-4AF4-A8EA-7EC84DC06251}"/>
              </a:ext>
            </a:extLst>
          </p:cNvPr>
          <p:cNvSpPr/>
          <p:nvPr/>
        </p:nvSpPr>
        <p:spPr>
          <a:xfrm>
            <a:off x="6243429" y="6019799"/>
            <a:ext cx="5021092" cy="8382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对比关系确认后，再在素描关系上增加颜色，主要色系以蓝色为主。</a:t>
            </a:r>
          </a:p>
        </p:txBody>
      </p:sp>
    </p:spTree>
    <p:extLst>
      <p:ext uri="{BB962C8B-B14F-4D97-AF65-F5344CB8AC3E}">
        <p14:creationId xmlns:p14="http://schemas.microsoft.com/office/powerpoint/2010/main" val="149883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F933B7F-DCEA-46C9-99E7-05DD6921C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277" y="1522667"/>
            <a:ext cx="3810693" cy="3497008"/>
          </a:xfrm>
          <a:prstGeom prst="rect">
            <a:avLst/>
          </a:prstGeom>
          <a:ln>
            <a:solidFill>
              <a:srgbClr val="212B44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ECE677F-26E9-4DBC-AB59-216CFE7B7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2668"/>
            <a:ext cx="4295775" cy="281123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FD799EC-F6E4-49F6-9BD3-4DA546F53F7F}"/>
              </a:ext>
            </a:extLst>
          </p:cNvPr>
          <p:cNvSpPr/>
          <p:nvPr/>
        </p:nvSpPr>
        <p:spPr>
          <a:xfrm>
            <a:off x="0" y="0"/>
            <a:ext cx="12191999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/>
                </a:solidFill>
              </a:rPr>
              <a:t>P6  </a:t>
            </a:r>
            <a:r>
              <a:rPr lang="zh-CN" altLang="en-US" sz="1600" b="1" dirty="0">
                <a:solidFill>
                  <a:schemeClr val="tx1"/>
                </a:solidFill>
              </a:rPr>
              <a:t>另：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学情查看的样稿页是右边这个具体页面，涉及较多图表需酌情考虑。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CCFA8D0-326A-47EE-B76B-923BAE86C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472" y="1464184"/>
            <a:ext cx="3686527" cy="5404577"/>
          </a:xfrm>
          <a:prstGeom prst="rect">
            <a:avLst/>
          </a:prstGeom>
          <a:ln>
            <a:solidFill>
              <a:srgbClr val="212B44"/>
            </a:solidFill>
          </a:ln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25C2BD66-F28E-4E86-A851-1137DAEEA05F}"/>
              </a:ext>
            </a:extLst>
          </p:cNvPr>
          <p:cNvSpPr/>
          <p:nvPr/>
        </p:nvSpPr>
        <p:spPr>
          <a:xfrm>
            <a:off x="8301037" y="2190750"/>
            <a:ext cx="425450" cy="343694"/>
          </a:xfrm>
          <a:prstGeom prst="rightArrow">
            <a:avLst>
              <a:gd name="adj1" fmla="val 23672"/>
              <a:gd name="adj2" fmla="val 44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3F8689A-1D31-4160-92C2-CF812D937A32}"/>
              </a:ext>
            </a:extLst>
          </p:cNvPr>
          <p:cNvSpPr/>
          <p:nvPr/>
        </p:nvSpPr>
        <p:spPr>
          <a:xfrm>
            <a:off x="8036719" y="2231231"/>
            <a:ext cx="266700" cy="2619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7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568</Words>
  <Application>Microsoft Office PowerPoint</Application>
  <PresentationFormat>宽屏</PresentationFormat>
  <Paragraphs>49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Haier</dc:creator>
  <cp:lastModifiedBy>Haier</cp:lastModifiedBy>
  <cp:revision>123</cp:revision>
  <dcterms:created xsi:type="dcterms:W3CDTF">2017-09-27T03:45:12Z</dcterms:created>
  <dcterms:modified xsi:type="dcterms:W3CDTF">2017-10-01T06:03:29Z</dcterms:modified>
</cp:coreProperties>
</file>