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8" r:id="rId5"/>
    <p:sldId id="259" r:id="rId6"/>
    <p:sldId id="260" r:id="rId7"/>
    <p:sldId id="277" r:id="rId8"/>
    <p:sldId id="276" r:id="rId9"/>
    <p:sldId id="275" r:id="rId10"/>
    <p:sldId id="273" r:id="rId11"/>
    <p:sldId id="274" r:id="rId12"/>
    <p:sldId id="272" r:id="rId13"/>
    <p:sldId id="279" r:id="rId14"/>
    <p:sldId id="271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9" autoAdjust="0"/>
    <p:restoredTop sz="94660"/>
  </p:normalViewPr>
  <p:slideViewPr>
    <p:cSldViewPr snapToGrid="0">
      <p:cViewPr>
        <p:scale>
          <a:sx n="100" d="100"/>
          <a:sy n="100" d="100"/>
        </p:scale>
        <p:origin x="81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EAA86-79C8-4B6F-9403-1891F1D352F1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1DDBD-CF66-401B-8680-8A3B037E6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03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1DDBD-CF66-401B-8680-8A3B037E662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625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051D-5523-4B16-992B-AFA99AF7C321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0145-1737-4BCD-B6E7-C26E8E23C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03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051D-5523-4B16-992B-AFA99AF7C321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0145-1737-4BCD-B6E7-C26E8E23C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32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051D-5523-4B16-992B-AFA99AF7C321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0145-1737-4BCD-B6E7-C26E8E23C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29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051D-5523-4B16-992B-AFA99AF7C321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0145-1737-4BCD-B6E7-C26E8E23C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210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051D-5523-4B16-992B-AFA99AF7C321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0145-1737-4BCD-B6E7-C26E8E23C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70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051D-5523-4B16-992B-AFA99AF7C321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0145-1737-4BCD-B6E7-C26E8E23C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054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051D-5523-4B16-992B-AFA99AF7C321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0145-1737-4BCD-B6E7-C26E8E23C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86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051D-5523-4B16-992B-AFA99AF7C321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0145-1737-4BCD-B6E7-C26E8E23C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89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051D-5523-4B16-992B-AFA99AF7C321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0145-1737-4BCD-B6E7-C26E8E23C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84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051D-5523-4B16-992B-AFA99AF7C321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0145-1737-4BCD-B6E7-C26E8E23C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051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051D-5523-4B16-992B-AFA99AF7C321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0145-1737-4BCD-B6E7-C26E8E23C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21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A051D-5523-4B16-992B-AFA99AF7C321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B0145-1737-4BCD-B6E7-C26E8E23C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1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6966"/>
            <a:ext cx="7163867" cy="56410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0" y="0"/>
            <a:ext cx="12192001" cy="10847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、对应老师端信息，在学生的趋势图里，补充偏科率变化和题型得分率。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、个人的偏科率补充在</a:t>
            </a:r>
            <a:r>
              <a:rPr lang="en-US" altLang="zh-CN" dirty="0">
                <a:solidFill>
                  <a:schemeClr val="tx1"/>
                </a:solidFill>
              </a:rPr>
              <a:t>【</a:t>
            </a:r>
            <a:r>
              <a:rPr lang="zh-CN" altLang="en-US" dirty="0">
                <a:solidFill>
                  <a:schemeClr val="tx1"/>
                </a:solidFill>
              </a:rPr>
              <a:t>全科</a:t>
            </a:r>
            <a:r>
              <a:rPr lang="en-US" altLang="zh-CN" dirty="0">
                <a:solidFill>
                  <a:schemeClr val="tx1"/>
                </a:solidFill>
              </a:rPr>
              <a:t>】</a:t>
            </a:r>
            <a:r>
              <a:rPr lang="zh-CN" altLang="en-US" dirty="0">
                <a:solidFill>
                  <a:schemeClr val="tx1"/>
                </a:solidFill>
              </a:rPr>
              <a:t>里，题型得分率补充在</a:t>
            </a:r>
            <a:r>
              <a:rPr lang="en-US" altLang="zh-CN" dirty="0">
                <a:solidFill>
                  <a:schemeClr val="tx1"/>
                </a:solidFill>
              </a:rPr>
              <a:t>【</a:t>
            </a:r>
            <a:r>
              <a:rPr lang="zh-CN" altLang="en-US" dirty="0">
                <a:solidFill>
                  <a:schemeClr val="tx1"/>
                </a:solidFill>
              </a:rPr>
              <a:t>单科</a:t>
            </a:r>
            <a:r>
              <a:rPr lang="en-US" altLang="zh-CN" dirty="0">
                <a:solidFill>
                  <a:schemeClr val="tx1"/>
                </a:solidFill>
              </a:rPr>
              <a:t>】</a:t>
            </a:r>
            <a:r>
              <a:rPr lang="zh-CN" altLang="en-US" dirty="0">
                <a:solidFill>
                  <a:schemeClr val="tx1"/>
                </a:solidFill>
              </a:rPr>
              <a:t>里。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2181225" y="2266950"/>
            <a:ext cx="5753309" cy="3505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535" y="33762"/>
            <a:ext cx="1676190" cy="679047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602" y="0"/>
            <a:ext cx="1667398" cy="685800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>
            <a:off x="3933825" y="2266950"/>
            <a:ext cx="6590777" cy="39433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267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1" cy="10847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将</a:t>
            </a:r>
            <a:r>
              <a:rPr lang="en-US" altLang="zh-CN" dirty="0">
                <a:solidFill>
                  <a:schemeClr val="tx1"/>
                </a:solidFill>
              </a:rPr>
              <a:t>【</a:t>
            </a:r>
            <a:r>
              <a:rPr lang="zh-CN" altLang="en-US" dirty="0">
                <a:solidFill>
                  <a:schemeClr val="tx1"/>
                </a:solidFill>
              </a:rPr>
              <a:t>首页</a:t>
            </a:r>
            <a:r>
              <a:rPr lang="en-US" altLang="zh-CN" dirty="0">
                <a:solidFill>
                  <a:schemeClr val="tx1"/>
                </a:solidFill>
              </a:rPr>
              <a:t>】</a:t>
            </a:r>
            <a:r>
              <a:rPr lang="zh-CN" altLang="en-US" dirty="0">
                <a:solidFill>
                  <a:schemeClr val="tx1"/>
                </a:solidFill>
              </a:rPr>
              <a:t>下的查看学生页面，和</a:t>
            </a:r>
            <a:r>
              <a:rPr lang="en-US" altLang="zh-CN" dirty="0">
                <a:solidFill>
                  <a:schemeClr val="tx1"/>
                </a:solidFill>
              </a:rPr>
              <a:t>【</a:t>
            </a:r>
            <a:r>
              <a:rPr lang="zh-CN" altLang="en-US" dirty="0">
                <a:solidFill>
                  <a:schemeClr val="tx1"/>
                </a:solidFill>
              </a:rPr>
              <a:t>快速查看</a:t>
            </a:r>
            <a:r>
              <a:rPr lang="en-US" altLang="zh-CN" dirty="0">
                <a:solidFill>
                  <a:schemeClr val="tx1"/>
                </a:solidFill>
              </a:rPr>
              <a:t>】</a:t>
            </a:r>
            <a:r>
              <a:rPr lang="zh-CN" altLang="en-US" dirty="0">
                <a:solidFill>
                  <a:schemeClr val="tx1"/>
                </a:solidFill>
              </a:rPr>
              <a:t>下的查看学生页面进行统一。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统一后的页面见下图，详见更新后的</a:t>
            </a:r>
            <a:r>
              <a:rPr lang="en-US" altLang="zh-CN" dirty="0">
                <a:solidFill>
                  <a:schemeClr val="tx1"/>
                </a:solidFill>
              </a:rPr>
              <a:t>VISIO</a:t>
            </a:r>
            <a:r>
              <a:rPr lang="zh-CN" altLang="en-US" dirty="0">
                <a:solidFill>
                  <a:schemeClr val="tx1"/>
                </a:solidFill>
              </a:rPr>
              <a:t>文件。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1084710"/>
            <a:ext cx="6219826" cy="2097015"/>
            <a:chOff x="-1" y="104775"/>
            <a:chExt cx="10907720" cy="341947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104775"/>
              <a:ext cx="5591759" cy="3419475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1759" y="104775"/>
              <a:ext cx="5315960" cy="3419475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" y="3324226"/>
            <a:ext cx="8528509" cy="353377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64698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1" cy="10847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明确</a:t>
            </a:r>
            <a:r>
              <a:rPr lang="en-US" altLang="zh-CN" dirty="0">
                <a:solidFill>
                  <a:schemeClr val="tx1"/>
                </a:solidFill>
              </a:rPr>
              <a:t>【</a:t>
            </a:r>
            <a:r>
              <a:rPr lang="zh-CN" altLang="en-US" dirty="0">
                <a:solidFill>
                  <a:schemeClr val="tx1"/>
                </a:solidFill>
              </a:rPr>
              <a:t>排名</a:t>
            </a:r>
            <a:r>
              <a:rPr lang="en-US" altLang="zh-CN" dirty="0">
                <a:solidFill>
                  <a:schemeClr val="tx1"/>
                </a:solidFill>
              </a:rPr>
              <a:t>】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【</a:t>
            </a:r>
            <a:r>
              <a:rPr lang="zh-CN" altLang="en-US" dirty="0">
                <a:solidFill>
                  <a:schemeClr val="tx1"/>
                </a:solidFill>
              </a:rPr>
              <a:t>击败率</a:t>
            </a:r>
            <a:r>
              <a:rPr lang="en-US" altLang="zh-CN" dirty="0">
                <a:solidFill>
                  <a:schemeClr val="tx1"/>
                </a:solidFill>
              </a:rPr>
              <a:t>】</a:t>
            </a:r>
            <a:r>
              <a:rPr lang="zh-CN" altLang="en-US" dirty="0">
                <a:solidFill>
                  <a:schemeClr val="tx1"/>
                </a:solidFill>
              </a:rPr>
              <a:t>的使用规则：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老师</a:t>
            </a:r>
            <a:r>
              <a:rPr lang="en-US" altLang="zh-CN" dirty="0">
                <a:solidFill>
                  <a:schemeClr val="tx1"/>
                </a:solidFill>
              </a:rPr>
              <a:t>web</a:t>
            </a:r>
            <a:r>
              <a:rPr lang="zh-CN" altLang="en-US" dirty="0">
                <a:solidFill>
                  <a:schemeClr val="tx1"/>
                </a:solidFill>
              </a:rPr>
              <a:t>端里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通过个人查看报告均显示排名。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学生</a:t>
            </a:r>
            <a:r>
              <a:rPr lang="en-US" altLang="zh-CN" dirty="0">
                <a:solidFill>
                  <a:schemeClr val="tx1"/>
                </a:solidFill>
              </a:rPr>
              <a:t>APP</a:t>
            </a:r>
            <a:r>
              <a:rPr lang="zh-CN" altLang="en-US" dirty="0">
                <a:solidFill>
                  <a:schemeClr val="tx1"/>
                </a:solidFill>
              </a:rPr>
              <a:t>端里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个人查看到的考试报告均显示击败率。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-351" t="2498" r="351" b="13730"/>
          <a:stretch/>
        </p:blipFill>
        <p:spPr>
          <a:xfrm>
            <a:off x="1676399" y="1084710"/>
            <a:ext cx="9660468" cy="308942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399" y="4243894"/>
            <a:ext cx="6115051" cy="261183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矩形 7"/>
          <p:cNvSpPr/>
          <p:nvPr/>
        </p:nvSpPr>
        <p:spPr>
          <a:xfrm>
            <a:off x="287867" y="2260092"/>
            <a:ext cx="129073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老师</a:t>
            </a:r>
            <a:r>
              <a:rPr lang="en-US" altLang="zh-CN" dirty="0">
                <a:solidFill>
                  <a:schemeClr val="tx1"/>
                </a:solidFill>
              </a:rPr>
              <a:t>web</a:t>
            </a:r>
            <a:r>
              <a:rPr lang="zh-CN" altLang="en-US" dirty="0">
                <a:solidFill>
                  <a:schemeClr val="tx1"/>
                </a:solidFill>
              </a:rPr>
              <a:t>端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87867" y="4960959"/>
            <a:ext cx="129073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学生</a:t>
            </a:r>
            <a:r>
              <a:rPr lang="en-US" altLang="zh-CN" dirty="0">
                <a:solidFill>
                  <a:schemeClr val="tx1"/>
                </a:solidFill>
              </a:rPr>
              <a:t>APP</a:t>
            </a:r>
            <a:r>
              <a:rPr lang="zh-CN" altLang="en-US" dirty="0">
                <a:solidFill>
                  <a:schemeClr val="tx1"/>
                </a:solidFill>
              </a:rPr>
              <a:t>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709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t="16119" b="33476"/>
          <a:stretch/>
        </p:blipFill>
        <p:spPr>
          <a:xfrm>
            <a:off x="0" y="1123951"/>
            <a:ext cx="10544175" cy="308149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0"/>
            <a:ext cx="12192001" cy="10847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chemeClr val="tx1"/>
                </a:solidFill>
              </a:rPr>
              <a:t>【</a:t>
            </a:r>
            <a:r>
              <a:rPr lang="zh-CN" altLang="en-US" dirty="0">
                <a:solidFill>
                  <a:schemeClr val="tx1"/>
                </a:solidFill>
              </a:rPr>
              <a:t>阶段一缺漏</a:t>
            </a:r>
            <a:r>
              <a:rPr lang="en-US" altLang="zh-CN" dirty="0">
                <a:solidFill>
                  <a:schemeClr val="tx1"/>
                </a:solidFill>
              </a:rPr>
              <a:t>】</a:t>
            </a:r>
            <a:r>
              <a:rPr lang="zh-CN" altLang="en-US" dirty="0">
                <a:solidFill>
                  <a:schemeClr val="tx1"/>
                </a:solidFill>
              </a:rPr>
              <a:t>智能组卷缺失，应该是写题目数量后自动生成，而不是手动根据章节点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知识点去选择题目。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智能组卷应该是选择了知识点或章节点后，按题目的难度分布快速生成试卷。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0" y="4333523"/>
            <a:ext cx="10831437" cy="2524477"/>
            <a:chOff x="0" y="2399160"/>
            <a:chExt cx="10831437" cy="252447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99160"/>
              <a:ext cx="10831437" cy="2524477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3705225" y="3095625"/>
              <a:ext cx="2628900" cy="390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UI</a:t>
              </a:r>
              <a:r>
                <a:rPr lang="zh-CN" altLang="en-US" dirty="0"/>
                <a:t>缺失智能组卷按钮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3677405" y="1608191"/>
            <a:ext cx="34766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原型缺失智能组卷功能跳转</a:t>
            </a:r>
          </a:p>
        </p:txBody>
      </p:sp>
    </p:spTree>
    <p:extLst>
      <p:ext uri="{BB962C8B-B14F-4D97-AF65-F5344CB8AC3E}">
        <p14:creationId xmlns:p14="http://schemas.microsoft.com/office/powerpoint/2010/main" val="2353669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1" cy="10847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chemeClr val="tx1"/>
                </a:solidFill>
              </a:rPr>
              <a:t>【</a:t>
            </a:r>
            <a:r>
              <a:rPr lang="zh-CN" altLang="en-US" dirty="0">
                <a:solidFill>
                  <a:schemeClr val="tx1"/>
                </a:solidFill>
              </a:rPr>
              <a:t>阶段一缺漏</a:t>
            </a:r>
            <a:r>
              <a:rPr lang="en-US" altLang="zh-CN" dirty="0">
                <a:solidFill>
                  <a:schemeClr val="tx1"/>
                </a:solidFill>
              </a:rPr>
              <a:t>】</a:t>
            </a:r>
            <a:r>
              <a:rPr lang="zh-CN" altLang="en-US" dirty="0">
                <a:solidFill>
                  <a:schemeClr val="tx1"/>
                </a:solidFill>
              </a:rPr>
              <a:t>智能组卷缺失，应该是写题目数量后自动生成，而不是手动根据章节点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知识点去选择题目。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智能组卷应该是选择了知识点或章节点后，按题目的难度分布快速生成试卷。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1" y="1488476"/>
            <a:ext cx="6905310" cy="536952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5091" y="1097951"/>
            <a:ext cx="6905310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橡皮网的智能组卷：</a:t>
            </a:r>
            <a:r>
              <a:rPr lang="en-US" altLang="zh-CN" dirty="0"/>
              <a:t>http://www.xiangpi.com/zujuan/4/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0767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1" cy="10847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>
                <a:solidFill>
                  <a:schemeClr val="tx1"/>
                </a:solidFill>
              </a:rPr>
              <a:t>【</a:t>
            </a:r>
            <a:r>
              <a:rPr lang="zh-CN" altLang="en-US">
                <a:solidFill>
                  <a:schemeClr val="tx1"/>
                </a:solidFill>
              </a:rPr>
              <a:t>阶段一缺漏</a:t>
            </a:r>
            <a:r>
              <a:rPr lang="en-US" altLang="zh-CN">
                <a:solidFill>
                  <a:schemeClr val="tx1"/>
                </a:solidFill>
              </a:rPr>
              <a:t>】</a:t>
            </a:r>
            <a:r>
              <a:rPr lang="zh-CN" altLang="en-US">
                <a:solidFill>
                  <a:schemeClr val="tx1"/>
                </a:solidFill>
              </a:rPr>
              <a:t>智能组卷缺失，应该是写题目数量后自动生成，而不是手动根据章节点</a:t>
            </a:r>
            <a:r>
              <a:rPr lang="en-US" altLang="zh-CN">
                <a:solidFill>
                  <a:schemeClr val="tx1"/>
                </a:solidFill>
              </a:rPr>
              <a:t>/</a:t>
            </a:r>
            <a:r>
              <a:rPr lang="zh-CN" altLang="en-US">
                <a:solidFill>
                  <a:schemeClr val="tx1"/>
                </a:solidFill>
              </a:rPr>
              <a:t>知识点去选择题目。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智能组卷应该是选择了知识点或章节点后，按题目的难度分布快速生成试卷。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1084710"/>
            <a:ext cx="5391150" cy="5747047"/>
            <a:chOff x="0" y="1084710"/>
            <a:chExt cx="5191123" cy="553381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084710"/>
              <a:ext cx="5191123" cy="4792215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5392275"/>
              <a:ext cx="5191123" cy="1226250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75135"/>
            <a:ext cx="6905310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题库网的智能组卷：</a:t>
            </a:r>
            <a:r>
              <a:rPr lang="en-US" altLang="zh-CN" dirty="0"/>
              <a:t>http://k12.tiku.com/biTestPaper.html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480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1" cy="10847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匹配试卷时，保存不发布按钮有两个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8541"/>
            <a:ext cx="7723809" cy="4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05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1" cy="10847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试卷管理下的答题卡配置，应调整到与考试相关联。为考试配置答题卡。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且此时，配置答题卡应该是为该考试的各个科目分别配置。即，</a:t>
            </a:r>
            <a:r>
              <a:rPr lang="zh-CN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匹配完试卷后，再匹配答题卡</a:t>
            </a:r>
            <a:r>
              <a:rPr lang="zh-CN" altLang="en-US" dirty="0">
                <a:solidFill>
                  <a:schemeClr val="tx1"/>
                </a:solidFill>
              </a:rPr>
              <a:t>，然后才能发布考试。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01472"/>
            <a:ext cx="5771772" cy="374675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t="2222"/>
          <a:stretch/>
        </p:blipFill>
        <p:spPr>
          <a:xfrm>
            <a:off x="5869069" y="1084710"/>
            <a:ext cx="6359749" cy="3763515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6" name="直接箭头连接符 5"/>
          <p:cNvCxnSpPr/>
          <p:nvPr/>
        </p:nvCxnSpPr>
        <p:spPr>
          <a:xfrm>
            <a:off x="5505450" y="2438400"/>
            <a:ext cx="4610100" cy="18383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0" y="5115610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考试发布流程：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新建考试→组卷</a:t>
            </a:r>
            <a:r>
              <a:rPr lang="zh-CN" altLang="en-US" dirty="0"/>
              <a:t>→匹配试卷→生成答题卡→匹配答题卡→发布考试→下载试卷→下载答题卡→答题卡试扫→编辑答题卡切图</a:t>
            </a:r>
            <a:r>
              <a:rPr lang="en-US" altLang="zh-CN" dirty="0"/>
              <a:t>·······</a:t>
            </a:r>
            <a:r>
              <a:rPr lang="zh-CN" altLang="en-US" dirty="0"/>
              <a:t>（考试完成后）</a:t>
            </a:r>
            <a:r>
              <a:rPr lang="en-US" altLang="zh-CN" dirty="0"/>
              <a:t>······</a:t>
            </a:r>
            <a:r>
              <a:rPr lang="zh-CN" altLang="en-US" dirty="0"/>
              <a:t>发布成绩。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53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083" r="2941" b="1458"/>
          <a:stretch/>
        </p:blipFill>
        <p:spPr>
          <a:xfrm>
            <a:off x="0" y="1515177"/>
            <a:ext cx="6134100" cy="53484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1" y="1524000"/>
            <a:ext cx="5610336" cy="533966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2192001" cy="10847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偏科率走势：                                                                                   题型得分率：</a:t>
            </a:r>
          </a:p>
        </p:txBody>
      </p:sp>
    </p:spTree>
    <p:extLst>
      <p:ext uri="{BB962C8B-B14F-4D97-AF65-F5344CB8AC3E}">
        <p14:creationId xmlns:p14="http://schemas.microsoft.com/office/powerpoint/2010/main" val="8718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1" cy="10847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原型中的数字标注，和下面的说明数字有差异。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4710"/>
            <a:ext cx="6821326" cy="577328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1215" t="5421"/>
          <a:stretch/>
        </p:blipFill>
        <p:spPr>
          <a:xfrm>
            <a:off x="5972175" y="2562224"/>
            <a:ext cx="6219825" cy="199072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5697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9654"/>
            <a:ext cx="7615504" cy="548834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192001" cy="10847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原来的作业历史，通过</a:t>
            </a:r>
            <a:r>
              <a:rPr lang="en-US" altLang="zh-CN" dirty="0">
                <a:solidFill>
                  <a:schemeClr val="tx1"/>
                </a:solidFill>
              </a:rPr>
              <a:t>【</a:t>
            </a:r>
            <a:r>
              <a:rPr lang="zh-CN" altLang="en-US" dirty="0">
                <a:solidFill>
                  <a:schemeClr val="tx1"/>
                </a:solidFill>
              </a:rPr>
              <a:t>首页</a:t>
            </a:r>
            <a:r>
              <a:rPr lang="en-US" altLang="zh-CN" dirty="0">
                <a:solidFill>
                  <a:schemeClr val="tx1"/>
                </a:solidFill>
              </a:rPr>
              <a:t>】</a:t>
            </a:r>
            <a:r>
              <a:rPr lang="zh-CN" altLang="en-US" dirty="0">
                <a:solidFill>
                  <a:schemeClr val="tx1"/>
                </a:solidFill>
              </a:rPr>
              <a:t>下的近期作业列表进行查看。</a:t>
            </a:r>
          </a:p>
        </p:txBody>
      </p:sp>
    </p:spTree>
    <p:extLst>
      <p:ext uri="{BB962C8B-B14F-4D97-AF65-F5344CB8AC3E}">
        <p14:creationId xmlns:p14="http://schemas.microsoft.com/office/powerpoint/2010/main" val="340754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1" cy="10847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缺少查看往届后的页面显示。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注：需要明确</a:t>
            </a:r>
            <a:r>
              <a:rPr lang="zh-CN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结业</a:t>
            </a:r>
            <a:r>
              <a:rPr lang="zh-CN" altLang="en-US" dirty="0">
                <a:solidFill>
                  <a:schemeClr val="tx1"/>
                </a:solidFill>
              </a:rPr>
              <a:t>的逻辑，是否允许老师手动结业。如高一升高二进行文理分班。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b="28601"/>
          <a:stretch/>
        </p:blipFill>
        <p:spPr>
          <a:xfrm>
            <a:off x="0" y="1084710"/>
            <a:ext cx="11393134" cy="306819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490377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1" cy="10847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超链接错误，从班级管理下点击班级后，应该跳转进入</a:t>
            </a:r>
            <a:r>
              <a:rPr lang="en-US" altLang="zh-CN" dirty="0">
                <a:solidFill>
                  <a:schemeClr val="tx1"/>
                </a:solidFill>
              </a:rPr>
              <a:t>【</a:t>
            </a:r>
            <a:r>
              <a:rPr lang="zh-CN" altLang="en-US" dirty="0">
                <a:solidFill>
                  <a:schemeClr val="tx1"/>
                </a:solidFill>
              </a:rPr>
              <a:t>编辑班级</a:t>
            </a:r>
            <a:r>
              <a:rPr lang="en-US" altLang="zh-CN" dirty="0">
                <a:solidFill>
                  <a:schemeClr val="tx1"/>
                </a:solidFill>
              </a:rPr>
              <a:t>】</a:t>
            </a:r>
            <a:r>
              <a:rPr lang="zh-CN" altLang="en-US" dirty="0">
                <a:solidFill>
                  <a:schemeClr val="tx1"/>
                </a:solidFill>
              </a:rPr>
              <a:t>，现在是跳转到</a:t>
            </a:r>
            <a:r>
              <a:rPr lang="en-US" altLang="zh-CN" dirty="0">
                <a:solidFill>
                  <a:schemeClr val="tx1"/>
                </a:solidFill>
              </a:rPr>
              <a:t>【</a:t>
            </a:r>
            <a:r>
              <a:rPr lang="zh-CN" altLang="en-US" dirty="0">
                <a:solidFill>
                  <a:schemeClr val="tx1"/>
                </a:solidFill>
              </a:rPr>
              <a:t>学生管理</a:t>
            </a:r>
            <a:r>
              <a:rPr lang="en-US" altLang="zh-CN" dirty="0">
                <a:solidFill>
                  <a:schemeClr val="tx1"/>
                </a:solidFill>
              </a:rPr>
              <a:t>】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编辑班级下，增加</a:t>
            </a:r>
            <a:r>
              <a:rPr lang="zh-CN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理科分班</a:t>
            </a:r>
            <a:r>
              <a:rPr lang="zh-CN" altLang="en-US" dirty="0">
                <a:solidFill>
                  <a:schemeClr val="tx1"/>
                </a:solidFill>
              </a:rPr>
              <a:t>的设定。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2332"/>
            <a:ext cx="10325100" cy="570483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791253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1" cy="10847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在</a:t>
            </a:r>
            <a:r>
              <a:rPr lang="en-US" altLang="zh-CN" dirty="0">
                <a:solidFill>
                  <a:schemeClr val="tx1"/>
                </a:solidFill>
              </a:rPr>
              <a:t>【</a:t>
            </a:r>
            <a:r>
              <a:rPr lang="zh-CN" altLang="en-US" dirty="0">
                <a:solidFill>
                  <a:schemeClr val="tx1"/>
                </a:solidFill>
              </a:rPr>
              <a:t>学情管理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快速查看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班级</a:t>
            </a:r>
            <a:r>
              <a:rPr lang="en-US" altLang="zh-CN" dirty="0">
                <a:solidFill>
                  <a:schemeClr val="tx1"/>
                </a:solidFill>
              </a:rPr>
              <a:t>】</a:t>
            </a:r>
            <a:r>
              <a:rPr lang="zh-CN" altLang="en-US" dirty="0">
                <a:solidFill>
                  <a:schemeClr val="tx1"/>
                </a:solidFill>
              </a:rPr>
              <a:t>下，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点击考试的超链接后，应该链接到右边的下图，现在是上图的旧的界面。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（可以把旧界面删掉，换新界面了。）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084" y="1084711"/>
            <a:ext cx="3651791" cy="284968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4989"/>
            <a:ext cx="8079873" cy="576301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083" y="4064677"/>
            <a:ext cx="3651792" cy="279332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464615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1" cy="10847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多余的旧界面可以都删除了，避免误导，容易看乱。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5548"/>
            <a:ext cx="6951629" cy="517245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645" y="1685548"/>
            <a:ext cx="6628356" cy="517245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64122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1" cy="10847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缺少点击老师后的超链接。应与主页相同，显示该老师任教的所有班级，班级也采用名片卡形式。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r="1034"/>
          <a:stretch/>
        </p:blipFill>
        <p:spPr>
          <a:xfrm>
            <a:off x="1" y="1238232"/>
            <a:ext cx="8439150" cy="561976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2024" t="1652"/>
          <a:stretch/>
        </p:blipFill>
        <p:spPr>
          <a:xfrm>
            <a:off x="7134548" y="1952625"/>
            <a:ext cx="5057452" cy="339068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50862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668</Words>
  <Application>Microsoft Office PowerPoint</Application>
  <PresentationFormat>宽屏</PresentationFormat>
  <Paragraphs>44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Haier</dc:creator>
  <cp:lastModifiedBy>Haier</cp:lastModifiedBy>
  <cp:revision>64</cp:revision>
  <dcterms:created xsi:type="dcterms:W3CDTF">2017-08-16T02:15:02Z</dcterms:created>
  <dcterms:modified xsi:type="dcterms:W3CDTF">2017-08-16T05:26:55Z</dcterms:modified>
</cp:coreProperties>
</file>