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6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3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69BB-10DA-4F1D-8487-BD426FBDE4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EAD9-4296-4806-A6F2-E99A34117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9463"/>
          <a:stretch/>
        </p:blipFill>
        <p:spPr>
          <a:xfrm>
            <a:off x="0" y="0"/>
            <a:ext cx="4924425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4924425" y="0"/>
            <a:ext cx="7267575" cy="1238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第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条答复：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RE</a:t>
            </a:r>
            <a:r>
              <a:rPr lang="zh-CN" altLang="en-US" sz="1400" dirty="0">
                <a:solidFill>
                  <a:schemeClr val="tx1"/>
                </a:solidFill>
              </a:rPr>
              <a:t>：去掉优良临界值，仅保留二本升一本的临界值，且面板指标进行调整。详细说明见下页。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4425" y="2190750"/>
            <a:ext cx="7267575" cy="1238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第</a:t>
            </a:r>
            <a:r>
              <a:rPr lang="en-US" altLang="zh-CN" sz="1400" dirty="0">
                <a:solidFill>
                  <a:schemeClr val="tx1"/>
                </a:solidFill>
              </a:rPr>
              <a:t>6</a:t>
            </a:r>
            <a:r>
              <a:rPr lang="zh-CN" altLang="en-US" sz="1400" dirty="0">
                <a:solidFill>
                  <a:schemeClr val="tx1"/>
                </a:solidFill>
              </a:rPr>
              <a:t>条答复：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RE</a:t>
            </a:r>
            <a:r>
              <a:rPr lang="zh-CN" altLang="en-US" sz="1400" dirty="0">
                <a:solidFill>
                  <a:schemeClr val="tx1"/>
                </a:solidFill>
              </a:rPr>
              <a:t>：见</a:t>
            </a:r>
            <a:r>
              <a:rPr lang="en-US" altLang="zh-CN" sz="1400" dirty="0" err="1">
                <a:solidFill>
                  <a:schemeClr val="tx1"/>
                </a:solidFill>
              </a:rPr>
              <a:t>viso</a:t>
            </a:r>
            <a:r>
              <a:rPr lang="zh-CN" altLang="en-US" sz="1400" dirty="0">
                <a:solidFill>
                  <a:schemeClr val="tx1"/>
                </a:solidFill>
              </a:rPr>
              <a:t>的原型布局图。注：为保证统一性，对快速查看部分也有调整。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0" cy="108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明确临界值定义：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去掉优良临界值，仅保留二本升一本的临界值，此处临界值仅对考试总分的一二本进行统计，不统计单科一二本的临界值。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注：由于临界值只对总分统计，故类似于偏科率，仅为班主任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年级主任等有跨班级查看权限的对象可以查看。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1" y="1247775"/>
            <a:ext cx="3400424" cy="5573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52985" y="2869032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□一本     年级排名前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985" y="31286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□二本     年级排名前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85" y="33882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□三本     年级排名前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85" y="1366827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□优秀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85" y="1626427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□良好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985" y="1886027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□中等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985" y="2145626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□合格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985" y="3647831"/>
            <a:ext cx="3147437" cy="25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□一二本临界值    </a:t>
            </a:r>
            <a:r>
              <a:rPr lang="en-US" altLang="zh-CN" sz="1400" dirty="0">
                <a:solidFill>
                  <a:schemeClr val="tx1"/>
                </a:solidFill>
              </a:rPr>
              <a:t>______</a:t>
            </a:r>
            <a:r>
              <a:rPr lang="zh-CN" altLang="en-US" sz="1400" dirty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15" name="矩形 14"/>
          <p:cNvSpPr/>
          <p:nvPr/>
        </p:nvSpPr>
        <p:spPr>
          <a:xfrm>
            <a:off x="152985" y="44434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□得分率段</a:t>
            </a:r>
            <a:r>
              <a:rPr lang="en-US" altLang="zh-CN" sz="1400" dirty="0">
                <a:solidFill>
                  <a:schemeClr val="tx1"/>
                </a:solidFill>
              </a:rPr>
              <a:t>____%~____%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985" y="47030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新增一个得分率段</a:t>
            </a:r>
          </a:p>
        </p:txBody>
      </p:sp>
      <p:sp>
        <p:nvSpPr>
          <p:cNvPr id="17" name="矩形 16"/>
          <p:cNvSpPr/>
          <p:nvPr/>
        </p:nvSpPr>
        <p:spPr>
          <a:xfrm>
            <a:off x="428292" y="6412044"/>
            <a:ext cx="922653" cy="25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预览</a:t>
            </a:r>
          </a:p>
        </p:txBody>
      </p:sp>
      <p:sp>
        <p:nvSpPr>
          <p:cNvPr id="18" name="矩形 17"/>
          <p:cNvSpPr/>
          <p:nvPr/>
        </p:nvSpPr>
        <p:spPr>
          <a:xfrm>
            <a:off x="1618715" y="6412044"/>
            <a:ext cx="922653" cy="25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发布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85" y="4183832"/>
            <a:ext cx="3147437" cy="25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单科目得分率段：</a:t>
            </a:r>
          </a:p>
        </p:txBody>
      </p:sp>
      <p:sp>
        <p:nvSpPr>
          <p:cNvPr id="20" name="矩形 19"/>
          <p:cNvSpPr/>
          <p:nvPr/>
        </p:nvSpPr>
        <p:spPr>
          <a:xfrm>
            <a:off x="152985" y="5311344"/>
            <a:ext cx="3147437" cy="25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总分分值段：</a:t>
            </a:r>
          </a:p>
        </p:txBody>
      </p:sp>
      <p:sp>
        <p:nvSpPr>
          <p:cNvPr id="21" name="矩形 20"/>
          <p:cNvSpPr/>
          <p:nvPr/>
        </p:nvSpPr>
        <p:spPr>
          <a:xfrm>
            <a:off x="152985" y="560691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□分值段</a:t>
            </a:r>
            <a:r>
              <a:rPr lang="en-US" altLang="zh-CN" sz="1400" dirty="0">
                <a:solidFill>
                  <a:schemeClr val="tx1"/>
                </a:solidFill>
              </a:rPr>
              <a:t>____</a:t>
            </a:r>
            <a:r>
              <a:rPr lang="zh-CN" altLang="en-US" sz="1400" dirty="0">
                <a:solidFill>
                  <a:schemeClr val="tx1"/>
                </a:solidFill>
              </a:rPr>
              <a:t>分</a:t>
            </a:r>
            <a:r>
              <a:rPr lang="en-US" altLang="zh-CN" sz="1400" dirty="0">
                <a:solidFill>
                  <a:schemeClr val="tx1"/>
                </a:solidFill>
              </a:rPr>
              <a:t>~____</a:t>
            </a:r>
            <a:r>
              <a:rPr lang="zh-CN" altLang="en-US" sz="1400" dirty="0">
                <a:solidFill>
                  <a:schemeClr val="tx1"/>
                </a:solidFill>
              </a:rPr>
              <a:t>分</a:t>
            </a:r>
          </a:p>
        </p:txBody>
      </p:sp>
      <p:sp>
        <p:nvSpPr>
          <p:cNvPr id="22" name="矩形 21"/>
          <p:cNvSpPr/>
          <p:nvPr/>
        </p:nvSpPr>
        <p:spPr>
          <a:xfrm>
            <a:off x="152985" y="586651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新增一个总分分值段</a:t>
            </a:r>
          </a:p>
        </p:txBody>
      </p:sp>
      <p:sp>
        <p:nvSpPr>
          <p:cNvPr id="25" name="矩形 24"/>
          <p:cNvSpPr/>
          <p:nvPr/>
        </p:nvSpPr>
        <p:spPr>
          <a:xfrm>
            <a:off x="3553408" y="1366827"/>
            <a:ext cx="3147437" cy="25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临界值修改：</a:t>
            </a:r>
          </a:p>
        </p:txBody>
      </p:sp>
      <p:pic>
        <p:nvPicPr>
          <p:cNvPr id="23" name="图片 22"/>
          <p:cNvPicPr/>
          <p:nvPr/>
        </p:nvPicPr>
        <p:blipFill rotWithShape="1">
          <a:blip r:embed="rId2"/>
          <a:srcRect t="5777"/>
          <a:stretch/>
        </p:blipFill>
        <p:spPr bwMode="auto">
          <a:xfrm>
            <a:off x="3553409" y="1759752"/>
            <a:ext cx="8638590" cy="771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矩形 23"/>
          <p:cNvSpPr/>
          <p:nvPr/>
        </p:nvSpPr>
        <p:spPr>
          <a:xfrm>
            <a:off x="3553408" y="2523189"/>
            <a:ext cx="86385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例：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年级人数 ： </a:t>
            </a:r>
            <a:r>
              <a:rPr lang="en-US" altLang="zh-CN" sz="1400" dirty="0"/>
              <a:t>1000</a:t>
            </a:r>
            <a:r>
              <a:rPr lang="zh-CN" altLang="en-US" sz="1400" dirty="0"/>
              <a:t>人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一本线  ：    年级排名前</a:t>
            </a:r>
            <a:r>
              <a:rPr lang="en-US" altLang="zh-CN" sz="1400" dirty="0"/>
              <a:t>48%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一二本临界值人数：</a:t>
            </a:r>
            <a:r>
              <a:rPr lang="en-US" altLang="zh-CN" sz="1400" dirty="0"/>
              <a:t>50</a:t>
            </a:r>
            <a:r>
              <a:rPr lang="zh-CN" altLang="en-US" sz="1400" dirty="0"/>
              <a:t>人。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则，一本的人数线为年级</a:t>
            </a:r>
            <a:r>
              <a:rPr lang="en-US" altLang="zh-CN" sz="1400" dirty="0"/>
              <a:t>480</a:t>
            </a:r>
            <a:r>
              <a:rPr lang="zh-CN" altLang="en-US" sz="1400" dirty="0"/>
              <a:t>名。根据临界值</a:t>
            </a:r>
            <a:r>
              <a:rPr lang="en-US" altLang="zh-CN" sz="1400" dirty="0"/>
              <a:t>50</a:t>
            </a:r>
            <a:r>
              <a:rPr lang="zh-CN" altLang="en-US" sz="1400" dirty="0"/>
              <a:t>人上下划定</a:t>
            </a:r>
            <a:r>
              <a:rPr lang="en-US" altLang="zh-CN" sz="1400" dirty="0"/>
              <a:t>50</a:t>
            </a:r>
            <a:r>
              <a:rPr lang="zh-CN" altLang="en-US" sz="1400" dirty="0"/>
              <a:t>范畴，即</a:t>
            </a:r>
            <a:r>
              <a:rPr lang="zh-CN" altLang="en-US" sz="1400" u="sng" dirty="0"/>
              <a:t>一本临界名单为年级</a:t>
            </a:r>
            <a:r>
              <a:rPr lang="en-US" altLang="zh-CN" sz="1400" u="sng" dirty="0"/>
              <a:t>430~480</a:t>
            </a:r>
            <a:r>
              <a:rPr lang="zh-CN" altLang="en-US" sz="1400" u="sng" dirty="0"/>
              <a:t>名</a:t>
            </a:r>
            <a:r>
              <a:rPr lang="zh-CN" altLang="en-US" sz="1400" dirty="0"/>
              <a:t>，</a:t>
            </a:r>
            <a:r>
              <a:rPr lang="zh-CN" altLang="en-US" sz="1400" u="sng" dirty="0"/>
              <a:t>二本临界为</a:t>
            </a:r>
            <a:r>
              <a:rPr lang="en-US" altLang="zh-CN" sz="1400" u="sng" dirty="0"/>
              <a:t>480~530</a:t>
            </a:r>
            <a:r>
              <a:rPr lang="zh-CN" altLang="en-US" sz="1400" u="sng" dirty="0"/>
              <a:t>名</a:t>
            </a:r>
            <a:r>
              <a:rPr lang="zh-CN" altLang="en-US" sz="1400" dirty="0"/>
              <a:t>。再以各班作为区分单位进行统计，并允许各班班主任查看临界名单。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463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108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将原来的</a:t>
            </a:r>
            <a:r>
              <a:rPr lang="zh-CN" altLang="en-US" sz="1400" u="sng" dirty="0">
                <a:solidFill>
                  <a:schemeClr val="tx1"/>
                </a:solidFill>
              </a:rPr>
              <a:t>得分率段分布</a:t>
            </a:r>
            <a:r>
              <a:rPr lang="zh-CN" altLang="en-US" sz="1400" dirty="0">
                <a:solidFill>
                  <a:schemeClr val="tx1"/>
                </a:solidFill>
              </a:rPr>
              <a:t>明确为</a:t>
            </a:r>
            <a:r>
              <a:rPr lang="zh-CN" altLang="en-US" sz="1400" b="1" u="sng" dirty="0">
                <a:solidFill>
                  <a:srgbClr val="FF0000"/>
                </a:solidFill>
              </a:rPr>
              <a:t>单科</a:t>
            </a:r>
            <a:r>
              <a:rPr lang="zh-CN" altLang="en-US" sz="1400" u="sng" dirty="0">
                <a:solidFill>
                  <a:schemeClr val="tx1"/>
                </a:solidFill>
              </a:rPr>
              <a:t>得分率段分布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zh-CN" altLang="en-US" sz="1400" dirty="0">
                <a:solidFill>
                  <a:schemeClr val="tx1"/>
                </a:solidFill>
              </a:rPr>
              <a:t>新增一个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总分分值段分布</a:t>
            </a:r>
            <a:r>
              <a:rPr lang="zh-CN" altLang="en-US" sz="1400" dirty="0">
                <a:solidFill>
                  <a:schemeClr val="tx1"/>
                </a:solidFill>
              </a:rPr>
              <a:t>的定义面板。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1" y="1247775"/>
            <a:ext cx="3400424" cy="5573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52985" y="2869032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□一本     年级排名前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985" y="31286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□二本     年级排名前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85" y="33882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□三本     年级排名前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85" y="1366827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□优秀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85" y="1626427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□良好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985" y="1886027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□中等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985" y="2145626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□合格     得分率≥</a:t>
            </a:r>
            <a:r>
              <a:rPr lang="en-US" altLang="zh-CN" sz="1400" dirty="0">
                <a:solidFill>
                  <a:schemeClr val="tx1"/>
                </a:solidFill>
              </a:rPr>
              <a:t>______%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985" y="36478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□一二本临界值    </a:t>
            </a:r>
            <a:r>
              <a:rPr lang="en-US" altLang="zh-CN" sz="1400" dirty="0">
                <a:solidFill>
                  <a:schemeClr val="tx1"/>
                </a:solidFill>
              </a:rPr>
              <a:t>______</a:t>
            </a:r>
            <a:r>
              <a:rPr lang="zh-CN" altLang="en-US" sz="1400" dirty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15" name="矩形 14"/>
          <p:cNvSpPr/>
          <p:nvPr/>
        </p:nvSpPr>
        <p:spPr>
          <a:xfrm>
            <a:off x="152985" y="44434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□得分率段</a:t>
            </a:r>
            <a:r>
              <a:rPr lang="en-US" altLang="zh-CN" sz="1400" dirty="0">
                <a:solidFill>
                  <a:schemeClr val="tx1"/>
                </a:solidFill>
              </a:rPr>
              <a:t>____%~____%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985" y="470303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新增一个得分率段</a:t>
            </a:r>
          </a:p>
        </p:txBody>
      </p:sp>
      <p:sp>
        <p:nvSpPr>
          <p:cNvPr id="17" name="矩形 16"/>
          <p:cNvSpPr/>
          <p:nvPr/>
        </p:nvSpPr>
        <p:spPr>
          <a:xfrm>
            <a:off x="428292" y="6412044"/>
            <a:ext cx="922653" cy="25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预览</a:t>
            </a:r>
          </a:p>
        </p:txBody>
      </p:sp>
      <p:sp>
        <p:nvSpPr>
          <p:cNvPr id="18" name="矩形 17"/>
          <p:cNvSpPr/>
          <p:nvPr/>
        </p:nvSpPr>
        <p:spPr>
          <a:xfrm>
            <a:off x="1618715" y="6412044"/>
            <a:ext cx="922653" cy="25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发布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85" y="4183832"/>
            <a:ext cx="3147437" cy="25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单科目得分率段：</a:t>
            </a:r>
          </a:p>
        </p:txBody>
      </p:sp>
      <p:sp>
        <p:nvSpPr>
          <p:cNvPr id="20" name="矩形 19"/>
          <p:cNvSpPr/>
          <p:nvPr/>
        </p:nvSpPr>
        <p:spPr>
          <a:xfrm>
            <a:off x="152985" y="5311344"/>
            <a:ext cx="3147437" cy="25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总分分值段：</a:t>
            </a:r>
          </a:p>
        </p:txBody>
      </p:sp>
      <p:sp>
        <p:nvSpPr>
          <p:cNvPr id="21" name="矩形 20"/>
          <p:cNvSpPr/>
          <p:nvPr/>
        </p:nvSpPr>
        <p:spPr>
          <a:xfrm>
            <a:off x="152985" y="5606911"/>
            <a:ext cx="3147437" cy="25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□分值段</a:t>
            </a:r>
            <a:r>
              <a:rPr lang="en-US" altLang="zh-CN" sz="1400" dirty="0">
                <a:solidFill>
                  <a:schemeClr val="tx1"/>
                </a:solidFill>
              </a:rPr>
              <a:t>____</a:t>
            </a:r>
            <a:r>
              <a:rPr lang="zh-CN" altLang="en-US" sz="1400" dirty="0">
                <a:solidFill>
                  <a:schemeClr val="tx1"/>
                </a:solidFill>
              </a:rPr>
              <a:t>分</a:t>
            </a:r>
            <a:r>
              <a:rPr lang="en-US" altLang="zh-CN" sz="1400" dirty="0">
                <a:solidFill>
                  <a:schemeClr val="tx1"/>
                </a:solidFill>
              </a:rPr>
              <a:t>~____</a:t>
            </a:r>
            <a:r>
              <a:rPr lang="zh-CN" altLang="en-US" sz="1400" dirty="0">
                <a:solidFill>
                  <a:schemeClr val="tx1"/>
                </a:solidFill>
              </a:rPr>
              <a:t>分</a:t>
            </a:r>
          </a:p>
        </p:txBody>
      </p:sp>
      <p:sp>
        <p:nvSpPr>
          <p:cNvPr id="22" name="矩形 21"/>
          <p:cNvSpPr/>
          <p:nvPr/>
        </p:nvSpPr>
        <p:spPr>
          <a:xfrm>
            <a:off x="152985" y="5866511"/>
            <a:ext cx="3147437" cy="25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新增一个总分分值段</a:t>
            </a:r>
          </a:p>
        </p:txBody>
      </p:sp>
      <p:sp>
        <p:nvSpPr>
          <p:cNvPr id="25" name="矩形 24"/>
          <p:cNvSpPr/>
          <p:nvPr/>
        </p:nvSpPr>
        <p:spPr>
          <a:xfrm>
            <a:off x="3553408" y="1247775"/>
            <a:ext cx="3147437" cy="25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总分分值段修改：</a:t>
            </a:r>
          </a:p>
        </p:txBody>
      </p:sp>
      <p:sp>
        <p:nvSpPr>
          <p:cNvPr id="24" name="矩形 23"/>
          <p:cNvSpPr/>
          <p:nvPr/>
        </p:nvSpPr>
        <p:spPr>
          <a:xfrm>
            <a:off x="3553408" y="2600385"/>
            <a:ext cx="863859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）由于各科试卷满分值不同，需要以得分率段进行统一区分。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）总分分布经常呈现不规则划段，且主要以得分划分为主，故改为总分分值划段。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如：以满分</a:t>
            </a:r>
            <a:r>
              <a:rPr lang="en-US" altLang="zh-CN" sz="1400" dirty="0">
                <a:solidFill>
                  <a:schemeClr val="tx1"/>
                </a:solidFill>
              </a:rPr>
              <a:t>750</a:t>
            </a:r>
            <a:r>
              <a:rPr lang="zh-CN" altLang="en-US" sz="1400" dirty="0">
                <a:solidFill>
                  <a:schemeClr val="tx1"/>
                </a:solidFill>
              </a:rPr>
              <a:t>为例，常用划段为</a:t>
            </a:r>
            <a:r>
              <a:rPr lang="en-US" altLang="zh-CN" sz="1400" dirty="0">
                <a:solidFill>
                  <a:schemeClr val="tx1"/>
                </a:solidFill>
              </a:rPr>
              <a:t>0~400,450~500,500~600</a:t>
            </a:r>
            <a:r>
              <a:rPr lang="zh-CN" altLang="en-US" sz="1400" dirty="0">
                <a:solidFill>
                  <a:schemeClr val="tx1"/>
                </a:solidFill>
              </a:rPr>
              <a:t>间每</a:t>
            </a:r>
            <a:r>
              <a:rPr lang="en-US" altLang="zh-CN" sz="1400" dirty="0">
                <a:solidFill>
                  <a:schemeClr val="tx1"/>
                </a:solidFill>
              </a:rPr>
              <a:t>10</a:t>
            </a:r>
            <a:r>
              <a:rPr lang="zh-CN" altLang="en-US" sz="1400" dirty="0">
                <a:solidFill>
                  <a:schemeClr val="tx1"/>
                </a:solidFill>
              </a:rPr>
              <a:t>分一档，</a:t>
            </a:r>
            <a:r>
              <a:rPr lang="en-US" altLang="zh-CN" sz="1400" dirty="0">
                <a:solidFill>
                  <a:schemeClr val="tx1"/>
                </a:solidFill>
              </a:rPr>
              <a:t>600~650,650~750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108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00FF00"/>
                </a:highlight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考试分析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00FF00"/>
                </a:highlight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的标签页里，</a:t>
            </a:r>
            <a:r>
              <a:rPr lang="en-US" altLang="zh-CN" sz="1400" dirty="0">
                <a:solidFill>
                  <a:schemeClr val="tx1"/>
                </a:solidFill>
              </a:rPr>
              <a:t>X</a:t>
            </a:r>
            <a:r>
              <a:rPr lang="zh-CN" altLang="en-US" sz="1400" dirty="0">
                <a:solidFill>
                  <a:schemeClr val="tx1"/>
                </a:solidFill>
              </a:rPr>
              <a:t>本人数下，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增加一个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00FF00"/>
                </a:highlight>
              </a:rPr>
              <a:t>X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本分数线指标</a:t>
            </a:r>
            <a:r>
              <a:rPr lang="zh-CN" altLang="en-US" sz="1400" dirty="0">
                <a:solidFill>
                  <a:schemeClr val="tx1"/>
                </a:solidFill>
              </a:rPr>
              <a:t>。即按照前</a:t>
            </a:r>
            <a:r>
              <a:rPr lang="en-US" altLang="zh-CN" sz="1400" dirty="0">
                <a:solidFill>
                  <a:schemeClr val="tx1"/>
                </a:solidFill>
              </a:rPr>
              <a:t>X%</a:t>
            </a:r>
            <a:r>
              <a:rPr lang="zh-CN" altLang="en-US" sz="1400" dirty="0">
                <a:solidFill>
                  <a:schemeClr val="tx1"/>
                </a:solidFill>
              </a:rPr>
              <a:t>排批次的压线名次的分数。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0605"/>
            <a:ext cx="6924675" cy="55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108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老师</a:t>
            </a:r>
            <a:r>
              <a:rPr lang="en-US" altLang="zh-CN" sz="1400" dirty="0">
                <a:solidFill>
                  <a:schemeClr val="tx1"/>
                </a:solidFill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</a:rPr>
              <a:t>端的首页查看界面的修改，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名片卡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不身份对象的年级切换需求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历届查看需求</a:t>
            </a:r>
            <a:r>
              <a:rPr lang="zh-CN" altLang="en-US" sz="1400" dirty="0">
                <a:solidFill>
                  <a:schemeClr val="tx1"/>
                </a:solidFill>
              </a:rPr>
              <a:t>。（详见</a:t>
            </a:r>
            <a:r>
              <a:rPr lang="en-US" altLang="zh-CN" sz="1400" dirty="0" err="1">
                <a:solidFill>
                  <a:schemeClr val="tx1"/>
                </a:solidFill>
              </a:rPr>
              <a:t>visio</a:t>
            </a:r>
            <a:r>
              <a:rPr lang="zh-CN" altLang="en-US" sz="1400" dirty="0">
                <a:solidFill>
                  <a:schemeClr val="tx1"/>
                </a:solidFill>
              </a:rPr>
              <a:t>文件，快速查看中同此处）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709"/>
            <a:ext cx="12192000" cy="43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108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学情统计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快速查看下：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1.</a:t>
            </a:r>
            <a:r>
              <a:rPr lang="zh-CN" altLang="en-US" sz="1400" dirty="0">
                <a:solidFill>
                  <a:schemeClr val="tx1"/>
                </a:solidFill>
              </a:rPr>
              <a:t>除了近次考试列表外，增加近次作业列表。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2.</a:t>
            </a:r>
            <a:r>
              <a:rPr lang="zh-CN" altLang="en-US" sz="1400" dirty="0">
                <a:solidFill>
                  <a:schemeClr val="tx1"/>
                </a:solidFill>
              </a:rPr>
              <a:t>列表只显示最近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次，其余的从查看更多查看。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2149" t="5453"/>
          <a:stretch/>
        </p:blipFill>
        <p:spPr>
          <a:xfrm>
            <a:off x="1" y="1633344"/>
            <a:ext cx="10163174" cy="24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1080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在试卷分析里：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1.</a:t>
            </a:r>
            <a:r>
              <a:rPr lang="zh-CN" altLang="en-US" sz="1400" dirty="0">
                <a:solidFill>
                  <a:schemeClr val="tx1"/>
                </a:solidFill>
              </a:rPr>
              <a:t>点击小题序号可以跳转到该题的查看详情。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2.</a:t>
            </a:r>
            <a:r>
              <a:rPr lang="zh-CN" altLang="en-US" sz="1400" dirty="0">
                <a:solidFill>
                  <a:schemeClr val="tx1"/>
                </a:solidFill>
              </a:rPr>
              <a:t>点击班级的人数数字，可以查看人员名单。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246822"/>
            <a:ext cx="8900672" cy="56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8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635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48</cp:revision>
  <dcterms:created xsi:type="dcterms:W3CDTF">2017-08-11T01:52:46Z</dcterms:created>
  <dcterms:modified xsi:type="dcterms:W3CDTF">2017-08-11T07:01:49Z</dcterms:modified>
</cp:coreProperties>
</file>