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769C-0808-42EF-B564-CEC1BAE62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D95D-734C-4A09-8AA9-A4C3166552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013" t="968" r="9442" b="2883"/>
          <a:stretch>
            <a:fillRect/>
          </a:stretch>
        </p:blipFill>
        <p:spPr>
          <a:xfrm>
            <a:off x="123825" y="1247774"/>
            <a:ext cx="5448300" cy="546735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0" y="1"/>
            <a:ext cx="12192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老师</a:t>
            </a:r>
            <a:r>
              <a:rPr lang="en-US" altLang="zh-CN" sz="1600" dirty="0">
                <a:solidFill>
                  <a:schemeClr val="tx1"/>
                </a:solidFill>
              </a:rPr>
              <a:t>web</a:t>
            </a:r>
            <a:r>
              <a:rPr lang="zh-CN" altLang="en-US" sz="1600" dirty="0">
                <a:solidFill>
                  <a:schemeClr val="tx1"/>
                </a:solidFill>
              </a:rPr>
              <a:t>端：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在趋势分析中增加班级的</a:t>
            </a:r>
            <a:r>
              <a:rPr lang="en-US" altLang="zh-CN" sz="1600" dirty="0">
                <a:solidFill>
                  <a:schemeClr val="tx1"/>
                </a:solidFill>
              </a:rPr>
              <a:t>【</a:t>
            </a:r>
            <a:r>
              <a:rPr lang="zh-CN" altLang="en-US" sz="1600" dirty="0">
                <a:solidFill>
                  <a:schemeClr val="tx1"/>
                </a:solidFill>
              </a:rPr>
              <a:t>知识点强弱</a:t>
            </a:r>
            <a:r>
              <a:rPr lang="en-US" altLang="zh-CN" sz="1600" dirty="0">
                <a:solidFill>
                  <a:schemeClr val="tx1"/>
                </a:solidFill>
              </a:rPr>
              <a:t>】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 【</a:t>
            </a:r>
            <a:r>
              <a:rPr lang="zh-CN" altLang="en-US" sz="1600" dirty="0">
                <a:solidFill>
                  <a:schemeClr val="tx1"/>
                </a:solidFill>
              </a:rPr>
              <a:t>章节点强弱</a:t>
            </a:r>
            <a:r>
              <a:rPr lang="en-US" altLang="zh-CN" sz="1600" dirty="0">
                <a:solidFill>
                  <a:schemeClr val="tx1"/>
                </a:solidFill>
              </a:rPr>
              <a:t>】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 【</a:t>
            </a:r>
            <a:r>
              <a:rPr lang="zh-CN" altLang="en-US" sz="1600" dirty="0">
                <a:solidFill>
                  <a:schemeClr val="tx1"/>
                </a:solidFill>
              </a:rPr>
              <a:t>题型强弱</a:t>
            </a:r>
            <a:r>
              <a:rPr lang="en-US" altLang="zh-CN" sz="1600" dirty="0">
                <a:solidFill>
                  <a:schemeClr val="tx1"/>
                </a:solidFill>
              </a:rPr>
              <a:t>】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同学生</a:t>
            </a:r>
            <a:r>
              <a:rPr lang="en-US" altLang="zh-CN" sz="1600" dirty="0">
                <a:solidFill>
                  <a:schemeClr val="tx1"/>
                </a:solidFill>
              </a:rPr>
              <a:t>APP</a:t>
            </a:r>
            <a:r>
              <a:rPr lang="zh-CN" altLang="en-US" sz="1600" dirty="0">
                <a:solidFill>
                  <a:schemeClr val="tx1"/>
                </a:solidFill>
              </a:rPr>
              <a:t>的数据逻辑，不过从一级知识点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章节点开始，均采用条形图，不用雷达图。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3052"/>
          <a:stretch>
            <a:fillRect/>
          </a:stretch>
        </p:blipFill>
        <p:spPr>
          <a:xfrm>
            <a:off x="6153150" y="3996644"/>
            <a:ext cx="3514725" cy="2718482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4391026" y="2943225"/>
            <a:ext cx="2305049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1247775"/>
            <a:ext cx="4896675" cy="24288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24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新建套题时需要有目录结构，比如语文古文专项练习，包含</a:t>
            </a:r>
            <a:r>
              <a:rPr lang="en-US" altLang="zh-CN" dirty="0">
                <a:solidFill>
                  <a:schemeClr val="tx1"/>
                </a:solidFill>
              </a:rPr>
              <a:t>《</a:t>
            </a:r>
            <a:r>
              <a:rPr lang="zh-CN" altLang="en-US" dirty="0">
                <a:solidFill>
                  <a:schemeClr val="tx1"/>
                </a:solidFill>
              </a:rPr>
              <a:t>古文专项练习</a:t>
            </a:r>
            <a:r>
              <a:rPr lang="en-US" altLang="zh-CN" dirty="0">
                <a:solidFill>
                  <a:schemeClr val="tx1"/>
                </a:solidFill>
              </a:rPr>
              <a:t>1 》</a:t>
            </a:r>
            <a:r>
              <a:rPr lang="zh-CN" altLang="en-US" dirty="0">
                <a:solidFill>
                  <a:schemeClr val="tx1"/>
                </a:solidFill>
              </a:rPr>
              <a:t>到</a:t>
            </a:r>
            <a:r>
              <a:rPr lang="en-US" altLang="zh-CN" dirty="0">
                <a:solidFill>
                  <a:schemeClr val="tx1"/>
                </a:solidFill>
              </a:rPr>
              <a:t>《</a:t>
            </a:r>
            <a:r>
              <a:rPr lang="zh-CN" altLang="en-US" dirty="0">
                <a:solidFill>
                  <a:schemeClr val="tx1"/>
                </a:solidFill>
              </a:rPr>
              <a:t>古文专项练习</a:t>
            </a:r>
            <a:r>
              <a:rPr lang="en-US" altLang="zh-CN" dirty="0">
                <a:solidFill>
                  <a:schemeClr val="tx1"/>
                </a:solidFill>
              </a:rPr>
              <a:t>20》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处于学校套题题库下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580467"/>
            <a:ext cx="12192000" cy="48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涉及学校题库管理均在学校管理配置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1"/>
          <a:srcRect l="2368" t="2122" r="1493"/>
          <a:stretch>
            <a:fillRect/>
          </a:stretch>
        </p:blipFill>
        <p:spPr bwMode="auto">
          <a:xfrm>
            <a:off x="-1" y="524933"/>
            <a:ext cx="5940081" cy="3937000"/>
          </a:xfrm>
          <a:prstGeom prst="rect">
            <a:avLst/>
          </a:prstGeom>
          <a:ln w="9525" cap="flat" cmpd="sng" algn="ctr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41976" b="4264"/>
          <a:stretch>
            <a:fillRect/>
          </a:stretch>
        </p:blipFill>
        <p:spPr>
          <a:xfrm>
            <a:off x="75932" y="5063067"/>
            <a:ext cx="3861067" cy="18168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158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由于阶段二涉及考试、做作业，试卷量非常大。需要区分个人试卷丨学校试卷：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个人试卷：用户自身组卷的试卷；且在个人试卷下，区分全部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未发布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已发布，方便老师筛选。（多个班级不同作业时，试卷量会非常大。）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学校试卷：同学校、同学部的老师组建的试卷；注：学校试卷根据老师的近期考试列表的权限显示，即将该老师可查看的考试的试卷放入学校试卷。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07" t="1047" r="1035" b="698"/>
          <a:stretch>
            <a:fillRect/>
          </a:stretch>
        </p:blipFill>
        <p:spPr>
          <a:xfrm>
            <a:off x="135467" y="1786467"/>
            <a:ext cx="7433733" cy="4766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092200" y="2980267"/>
            <a:ext cx="1765300" cy="177800"/>
          </a:xfrm>
          <a:prstGeom prst="rect">
            <a:avLst/>
          </a:prstGeom>
          <a:solidFill>
            <a:schemeClr val="bg1"/>
          </a:solidFill>
          <a:ln w="38100">
            <a:solidFill>
              <a:srgbClr val="F31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全部丨未发布丨已发布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2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精确搜索需要可以搜索组卷人：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r="33721" b="22078"/>
          <a:stretch>
            <a:fillRect/>
          </a:stretch>
        </p:blipFill>
        <p:spPr bwMode="auto">
          <a:xfrm>
            <a:off x="-1" y="694268"/>
            <a:ext cx="8034867" cy="1712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9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信息推送管理需要增加信息标题。即标题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内容。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可对信息标题和内容进行搜索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92200"/>
            <a:ext cx="7733333" cy="36571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44133" y="1159933"/>
            <a:ext cx="4351867" cy="34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消息标题</a:t>
            </a:r>
            <a:r>
              <a:rPr lang="en-US" altLang="zh-CN" dirty="0"/>
              <a:t>: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78296"/>
            <a:ext cx="2995069" cy="52797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61925" y="0"/>
            <a:ext cx="12192000" cy="14645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在学生</a:t>
            </a:r>
            <a:r>
              <a:rPr lang="en-US" altLang="zh-CN" sz="1600" dirty="0">
                <a:solidFill>
                  <a:schemeClr val="tx1"/>
                </a:solidFill>
              </a:rPr>
              <a:t>APP</a:t>
            </a:r>
            <a:r>
              <a:rPr lang="zh-CN" altLang="en-US" sz="1600" dirty="0">
                <a:solidFill>
                  <a:schemeClr val="tx1"/>
                </a:solidFill>
              </a:rPr>
              <a:t>端，学生做完作业后的查看题目及答案解析界面，增加一个提问操作。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老师可在查看作业详情的界面，查看到各个题目下学生的提问次数，并通过点击提问次数查看提问的同学名单。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可以进行取消体提问，希望教师讲解试题。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0" y="1578296"/>
            <a:ext cx="2956634" cy="52797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64820" y="3019425"/>
            <a:ext cx="604838" cy="138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FF0000"/>
                </a:solidFill>
              </a:rPr>
              <a:t>提问次数 </a:t>
            </a:r>
            <a:r>
              <a:rPr lang="en-US" altLang="zh-CN" sz="600" dirty="0">
                <a:solidFill>
                  <a:srgbClr val="FF0000"/>
                </a:solidFill>
              </a:rPr>
              <a:t>10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4361"/>
          <a:stretch>
            <a:fillRect/>
          </a:stretch>
        </p:blipFill>
        <p:spPr>
          <a:xfrm>
            <a:off x="101600" y="1176866"/>
            <a:ext cx="3149753" cy="55710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目前的学生端绑定一次学校后，是没有再次绑定界面的。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需要确认逻辑，是否在绑定过一次后，其他学校的老师通过该学生的身份证进行添加学生后，学生端自动绑定学校。还是需要学生自己也手动绑定新学校。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在线批改的面板细节，以及对应的各个功能。</a:t>
            </a:r>
            <a:r>
              <a:rPr lang="en-US" altLang="zh-CN" dirty="0">
                <a:solidFill>
                  <a:schemeClr val="tx1"/>
                </a:solidFill>
              </a:rPr>
              <a:t>PS</a:t>
            </a:r>
            <a:r>
              <a:rPr lang="zh-CN" altLang="en-US" dirty="0">
                <a:solidFill>
                  <a:schemeClr val="tx1"/>
                </a:solidFill>
              </a:rPr>
              <a:t>：手机端保留语音留言，</a:t>
            </a:r>
            <a:r>
              <a:rPr lang="en-US" altLang="zh-CN" dirty="0">
                <a:solidFill>
                  <a:schemeClr val="tx1"/>
                </a:solidFill>
              </a:rPr>
              <a:t>PC</a:t>
            </a:r>
            <a:r>
              <a:rPr lang="zh-CN" altLang="en-US">
                <a:solidFill>
                  <a:schemeClr val="tx1"/>
                </a:solidFill>
              </a:rPr>
              <a:t>端去除。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QQ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截图功能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00" y="1341705"/>
            <a:ext cx="9400000" cy="4276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015" t="1841" r="1448"/>
          <a:stretch>
            <a:fillRect/>
          </a:stretch>
        </p:blipFill>
        <p:spPr>
          <a:xfrm>
            <a:off x="0" y="1041400"/>
            <a:ext cx="8128000" cy="31597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学情管理的快速查看下，只要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章节点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就行，左边的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章节点等级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去掉，因为录入的时候章节点就自带了等级的，比如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第一章  函数与导数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明确在快速查看下，查看历届的显示逻辑为按届显示。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374" r="4100"/>
          <a:stretch>
            <a:fillRect/>
          </a:stretch>
        </p:blipFill>
        <p:spPr>
          <a:xfrm>
            <a:off x="0" y="1230047"/>
            <a:ext cx="7975856" cy="3121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0614"/>
          <a:stretch>
            <a:fillRect/>
          </a:stretch>
        </p:blipFill>
        <p:spPr>
          <a:xfrm>
            <a:off x="3377425" y="4540514"/>
            <a:ext cx="4598431" cy="2113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智能组卷需要确定试卷难易度和各难度试题的搭配比例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8588"/>
          <a:stretch>
            <a:fillRect/>
          </a:stretch>
        </p:blipFill>
        <p:spPr>
          <a:xfrm>
            <a:off x="0" y="1041400"/>
            <a:ext cx="4562475" cy="25661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3607518"/>
            <a:ext cx="4562475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简单——极易：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50% 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较易：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中等：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较难：         极难：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中等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极易：          较易：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50%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中等：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较难：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极难：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困难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极易：          较易：          中等：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50%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较难：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极难：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勾选完知识点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章节点后，各个题型后显示该题型数量，设置的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题型题目数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不得大于总数，设置的各难度百分比总和为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难度题目数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不够时，自动降一级难度进行匹配。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50180" y="1108742"/>
            <a:ext cx="6096000" cy="50552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明确每个难度分别对所有题型从后往前分配，保证各题型尽可能包含多个难度，且难度高的题目往后的题型分布。</a:t>
            </a:r>
            <a:endParaRPr lang="en-US" altLang="zh-CN" sz="1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输入条件为题型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a=6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b=3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c=1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；较易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=45%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，中等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=30%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，较难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=25%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先计算各题型、个难度的题目数：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）总题数为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6+3+1=10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）难度题目数量从前往后算，四舍五入，后面的题目数量等于剩余题目数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难度所占百分比。较易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=10*45%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题，中等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10-5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*30%/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30%+25%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题，较难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10-5-3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*25%/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题。所以智能组卷出题为题型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a=6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b=3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c=1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；其中较易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题，中等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题，较难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题。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分配逻辑为从后往前分配，即将从难到易的题目，从靠后的题型往靠前的题型挨个分配，题目数量较多超过一轮分配的，再次从后往前分配。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初始状态：题型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1100" dirty="0"/>
              <a:t>（</a:t>
            </a:r>
            <a:r>
              <a:rPr lang="en-US" altLang="zh-CN" sz="1100" dirty="0"/>
              <a:t>0/6</a:t>
            </a:r>
            <a:r>
              <a:rPr lang="zh-CN" altLang="en-US" sz="1100" dirty="0"/>
              <a:t>），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0/3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0/1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分配较难的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题后：题型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1100" dirty="0"/>
              <a:t>（</a:t>
            </a:r>
            <a:r>
              <a:rPr lang="en-US" altLang="zh-CN" sz="1100" dirty="0"/>
              <a:t>0/6</a:t>
            </a:r>
            <a:r>
              <a:rPr lang="zh-CN" altLang="en-US" sz="1100" dirty="0"/>
              <a:t>），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1/3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1/1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分配中等的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题后：题型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1100" dirty="0"/>
              <a:t>（</a:t>
            </a:r>
            <a:r>
              <a:rPr lang="en-US" altLang="zh-CN" sz="1100" dirty="0"/>
              <a:t>1/6</a:t>
            </a:r>
            <a:r>
              <a:rPr lang="zh-CN" altLang="en-US" sz="1100" dirty="0"/>
              <a:t>），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3/3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1/1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分配较易的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题后：题型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1100" dirty="0"/>
              <a:t>（</a:t>
            </a:r>
            <a:r>
              <a:rPr lang="en-US" altLang="zh-CN" sz="1100" dirty="0"/>
              <a:t>6/6</a:t>
            </a:r>
            <a:r>
              <a:rPr lang="zh-CN" altLang="en-US" sz="1100" dirty="0"/>
              <a:t>），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3/3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1/1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较易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中等，题型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中等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较难，题型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较难。根据此条件在筛选的知识点或章节点的题目数量内进行随机选择。难度题目数不够时，自动降一级难度进行匹配。</a:t>
            </a: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" y="4414007"/>
            <a:ext cx="2273580" cy="130099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2175933" y="5029200"/>
            <a:ext cx="3276600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需确认的几个问题：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后台上传试卷后，在老师的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端首页显示，但老师如何下载或保存到个人试卷列表，用以关联考试，或则修改替换里面的题目。平台、学校、个人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l="3154" t="3599" r="1458" b="13627"/>
          <a:stretch>
            <a:fillRect/>
          </a:stretch>
        </p:blipFill>
        <p:spPr bwMode="auto">
          <a:xfrm>
            <a:off x="160866" y="1247562"/>
            <a:ext cx="11988672" cy="35784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0169" y="1041400"/>
            <a:ext cx="5599618" cy="3380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考试列表的答题卡配置应同试卷匹配，各科单独显示单独匹配。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作业、套题下也应该显示答题卡配置，都有可能是进行线下作答。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作业、套题线上线下答题。作业也可能像考试一样线下扫描答题。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9246" r="12972" b="-2"/>
          <a:stretch>
            <a:fillRect/>
          </a:stretch>
        </p:blipFill>
        <p:spPr>
          <a:xfrm>
            <a:off x="1" y="5621867"/>
            <a:ext cx="5875866" cy="5563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580467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作业、套题下也应该显示答题卡配置，都有可能是进行线下作答。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WPS 演示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等线</vt:lpstr>
      <vt:lpstr>AMGDT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Administrator</cp:lastModifiedBy>
  <cp:revision>77</cp:revision>
  <dcterms:created xsi:type="dcterms:W3CDTF">2017-08-20T07:39:00Z</dcterms:created>
  <dcterms:modified xsi:type="dcterms:W3CDTF">2017-08-23T13:08:34Z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