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1" autoAdjust="0"/>
    <p:restoredTop sz="94992" autoAdjust="0"/>
  </p:normalViewPr>
  <p:slideViewPr>
    <p:cSldViewPr snapToGrid="0">
      <p:cViewPr varScale="1">
        <p:scale>
          <a:sx n="67" d="100"/>
          <a:sy n="67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3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7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3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42760" y="402812"/>
            <a:ext cx="48878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录入：章节点</a:t>
            </a:r>
            <a:r>
              <a:rPr lang="en-US" altLang="zh-CN" dirty="0"/>
              <a:t>/</a:t>
            </a:r>
            <a:r>
              <a:rPr lang="zh-CN" altLang="en-US" dirty="0"/>
              <a:t>知识点关联等，直接关联小问。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42760" y="908780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赋分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42760" y="1414748"/>
            <a:ext cx="32480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答题卡显示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highlight>
                  <a:srgbClr val="FF00FF"/>
                </a:highlight>
              </a:rPr>
              <a:t>需要技术答复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42760" y="1920716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批改界面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42760" y="2426684"/>
            <a:ext cx="2492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学情显示：得分率统计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42760" y="2932652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特例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17500" y="402812"/>
            <a:ext cx="6141309" cy="6044771"/>
            <a:chOff x="317500" y="402812"/>
            <a:chExt cx="6141309" cy="60447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2" t="1609" r="5735"/>
            <a:stretch/>
          </p:blipFill>
          <p:spPr>
            <a:xfrm>
              <a:off x="317500" y="402812"/>
              <a:ext cx="6141309" cy="6044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1085088" y="2190869"/>
              <a:ext cx="2889504" cy="19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100" dirty="0">
                  <a:solidFill>
                    <a:srgbClr val="FF0000"/>
                  </a:solidFill>
                </a:rPr>
                <a:t>（单选题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多选题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判断题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填空题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解答题）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88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考试统计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3673290"/>
            <a:ext cx="11784969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第一大题得分率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/[</a:t>
            </a:r>
            <a:r>
              <a:rPr lang="zh-CN" altLang="en-US" dirty="0"/>
              <a:t>（第</a:t>
            </a:r>
            <a:r>
              <a:rPr lang="en-US" altLang="zh-CN" dirty="0"/>
              <a:t>1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+</a:t>
            </a:r>
            <a:r>
              <a:rPr lang="zh-CN" altLang="en-US" dirty="0"/>
              <a:t> （第</a:t>
            </a:r>
            <a:r>
              <a:rPr lang="en-US" altLang="zh-CN" dirty="0"/>
              <a:t>2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+……+</a:t>
            </a:r>
            <a:r>
              <a:rPr lang="zh-CN" altLang="en-US" dirty="0"/>
              <a:t> （第</a:t>
            </a:r>
            <a:r>
              <a:rPr lang="en-US" altLang="zh-CN" dirty="0"/>
              <a:t>5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注：只要做了一个小题，即视为做了该大题，如某小题未回答，视为得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同理，做了某试卷的，视为做了该试卷下的所有题目，未作答的等同于做题后得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" y="613363"/>
            <a:ext cx="9045983" cy="271040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4424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个人统计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1815068"/>
            <a:ext cx="11784969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某次考试得分率</a:t>
            </a:r>
            <a:r>
              <a:rPr lang="en-US" altLang="zh-CN" dirty="0"/>
              <a:t>=</a:t>
            </a:r>
            <a:r>
              <a:rPr lang="zh-CN" altLang="en-US" dirty="0"/>
              <a:t>该次考试得分</a:t>
            </a:r>
            <a:r>
              <a:rPr lang="en-US" altLang="zh-CN" dirty="0"/>
              <a:t>/</a:t>
            </a:r>
            <a:r>
              <a:rPr lang="zh-CN" altLang="en-US" dirty="0"/>
              <a:t>该次考试总分值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某知识点得分率</a:t>
            </a:r>
            <a:r>
              <a:rPr lang="en-US" altLang="zh-CN" dirty="0"/>
              <a:t>=</a:t>
            </a:r>
            <a:r>
              <a:rPr lang="zh-CN" altLang="en-US" dirty="0"/>
              <a:t>该知识点下所答题目总得分</a:t>
            </a:r>
            <a:r>
              <a:rPr lang="en-US" altLang="zh-CN" dirty="0"/>
              <a:t>/</a:t>
            </a:r>
            <a:r>
              <a:rPr lang="zh-CN" altLang="en-US" dirty="0"/>
              <a:t> 该知识点下所答题目的总分值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某题型得分率</a:t>
            </a:r>
            <a:r>
              <a:rPr lang="en-US" altLang="zh-CN" dirty="0"/>
              <a:t>=</a:t>
            </a:r>
            <a:r>
              <a:rPr lang="zh-CN" altLang="en-US" dirty="0"/>
              <a:t>该题型下所答题目总得分</a:t>
            </a:r>
            <a:r>
              <a:rPr lang="en-US" altLang="zh-CN" dirty="0"/>
              <a:t>/</a:t>
            </a:r>
            <a:r>
              <a:rPr lang="zh-CN" altLang="en-US" dirty="0"/>
              <a:t> 该知识点下所答题目的总分值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" y="492200"/>
            <a:ext cx="3857143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7——</a:t>
            </a:r>
            <a:r>
              <a:rPr lang="zh-CN" altLang="en-US" dirty="0">
                <a:solidFill>
                  <a:srgbClr val="FF0000"/>
                </a:solidFill>
              </a:rPr>
              <a:t>特例说明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" y="369332"/>
            <a:ext cx="11598992" cy="63590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74845" y="4284064"/>
            <a:ext cx="6494855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：英语高考中的“七选五”为特殊题型。录入过程如下：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文章部分全部录入小题题干。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需要填的</a:t>
            </a:r>
            <a:r>
              <a:rPr lang="en-US" altLang="zh-CN" dirty="0"/>
              <a:t>5</a:t>
            </a:r>
            <a:r>
              <a:rPr lang="zh-CN" altLang="en-US" dirty="0"/>
              <a:t>个空分别增加</a:t>
            </a:r>
            <a:r>
              <a:rPr lang="en-US" altLang="zh-CN" dirty="0"/>
              <a:t>5</a:t>
            </a:r>
            <a:r>
              <a:rPr lang="zh-CN" altLang="en-US" dirty="0"/>
              <a:t>个小问，类型为单选题。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五个单选题小问均输入</a:t>
            </a:r>
            <a:r>
              <a:rPr lang="en-US" altLang="zh-CN" dirty="0"/>
              <a:t>A~G</a:t>
            </a:r>
            <a:r>
              <a:rPr lang="zh-CN" altLang="en-US" dirty="0"/>
              <a:t>七个选项，分别选择正确答案。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五个小问均需要隐藏小问题干，同时在试卷下载后删掉小问选项再重新排版试卷并打印。</a:t>
            </a:r>
          </a:p>
        </p:txBody>
      </p:sp>
    </p:spTree>
    <p:extLst>
      <p:ext uri="{BB962C8B-B14F-4D97-AF65-F5344CB8AC3E}">
        <p14:creationId xmlns:p14="http://schemas.microsoft.com/office/powerpoint/2010/main" val="2939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679692"/>
            <a:ext cx="12192000" cy="56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85"/>
            <a:ext cx="12192000" cy="6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2128679"/>
            <a:ext cx="6305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20170705 </a:t>
            </a:r>
            <a:r>
              <a:rPr lang="zh-CN" altLang="en-US" sz="2000" dirty="0"/>
              <a:t>晚上</a:t>
            </a:r>
            <a:r>
              <a:rPr lang="en-US" altLang="zh-CN" sz="2000" dirty="0"/>
              <a:t>8:00</a:t>
            </a:r>
            <a:r>
              <a:rPr lang="zh-CN" altLang="en-US" sz="2000" dirty="0"/>
              <a:t>会议</a:t>
            </a:r>
            <a:br>
              <a:rPr lang="zh-CN" altLang="en-US" sz="2000" dirty="0"/>
            </a:br>
            <a:r>
              <a:rPr lang="zh-CN" altLang="en-US" sz="2000" dirty="0"/>
              <a:t>参加人：黄总（客户）、张文虎（项目经理）、阿信（后台开发人员）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需要确认问题（阶段一）：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如何通过小问的难易度来确定小题的难易度？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试卷上大题、小题，小问对应的分值如何呈现？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查看试题解析：如何呈现小问的得分率／正确率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试卷列表：已完成试卷，客观题和主观题的呈现方式保持一致，同时显示正确率或同时显示平均得分。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5. </a:t>
            </a:r>
            <a:r>
              <a:rPr lang="zh-CN" altLang="en-US" sz="1800" dirty="0"/>
              <a:t>确认目前所有科目的试题类型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需要确认问题（阶段二）：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阶段二里面学情的一些想法：基于范围</a:t>
            </a:r>
            <a:r>
              <a:rPr lang="en-US" altLang="zh-CN" sz="1800" dirty="0"/>
              <a:t>+</a:t>
            </a:r>
            <a:r>
              <a:rPr lang="zh-CN" altLang="en-US" sz="1800" dirty="0"/>
              <a:t>题目的大框，进行不同维度的学情分析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答题卡里面客观题和主观题的组织方式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1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96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889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添加试题的模板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3475"/>
            <a:ext cx="4667250" cy="562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07" y="271462"/>
            <a:ext cx="43148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自动批改</a:t>
            </a:r>
            <a:r>
              <a:rPr lang="en-US" altLang="zh-CN" dirty="0"/>
              <a:t>-》</a:t>
            </a:r>
            <a:r>
              <a:rPr lang="zh-CN" altLang="en-US" dirty="0"/>
              <a:t>线上和线下的区别？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45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2303"/>
          <a:stretch/>
        </p:blipFill>
        <p:spPr>
          <a:xfrm>
            <a:off x="137160" y="468137"/>
            <a:ext cx="6307978" cy="3872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87237" y="550273"/>
            <a:ext cx="5899549" cy="40921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明确定义：大题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大题</a:t>
            </a:r>
          </a:p>
        </p:txBody>
      </p:sp>
      <p:sp>
        <p:nvSpPr>
          <p:cNvPr id="7" name="矩形 6"/>
          <p:cNvSpPr/>
          <p:nvPr/>
        </p:nvSpPr>
        <p:spPr>
          <a:xfrm>
            <a:off x="387237" y="1152732"/>
            <a:ext cx="5899549" cy="2047668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明确定义：小题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小题</a:t>
            </a:r>
          </a:p>
        </p:txBody>
      </p:sp>
      <p:sp>
        <p:nvSpPr>
          <p:cNvPr id="8" name="矩形 7"/>
          <p:cNvSpPr/>
          <p:nvPr/>
        </p:nvSpPr>
        <p:spPr>
          <a:xfrm>
            <a:off x="387237" y="3271020"/>
            <a:ext cx="5899549" cy="31828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明确定义：小问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小问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1609" r="5735"/>
          <a:stretch/>
        </p:blipFill>
        <p:spPr>
          <a:xfrm>
            <a:off x="6695215" y="1152732"/>
            <a:ext cx="5496785" cy="5410378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393784" y="1973736"/>
            <a:ext cx="4660764" cy="642664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小题题干：上传题目输入</a:t>
            </a:r>
          </a:p>
        </p:txBody>
      </p:sp>
      <p:sp>
        <p:nvSpPr>
          <p:cNvPr id="16" name="矩形 15"/>
          <p:cNvSpPr/>
          <p:nvPr/>
        </p:nvSpPr>
        <p:spPr>
          <a:xfrm>
            <a:off x="7393785" y="2887107"/>
            <a:ext cx="4660764" cy="459992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小问题干：上传题目输入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1637" t="9930" r="2431" b="7951"/>
          <a:stretch/>
        </p:blipFill>
        <p:spPr>
          <a:xfrm>
            <a:off x="6695214" y="468137"/>
            <a:ext cx="5496785" cy="55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6695215" y="537622"/>
            <a:ext cx="5496786" cy="40921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大题名称及题序：组卷时输入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93784" y="3755976"/>
            <a:ext cx="4660764" cy="459992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小问答案：上传题目输入</a:t>
            </a:r>
          </a:p>
        </p:txBody>
      </p:sp>
      <p:sp>
        <p:nvSpPr>
          <p:cNvPr id="22" name="矩形 21"/>
          <p:cNvSpPr/>
          <p:nvPr/>
        </p:nvSpPr>
        <p:spPr>
          <a:xfrm>
            <a:off x="7393784" y="5437080"/>
            <a:ext cx="4660764" cy="546433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小问解析：上传题目输入</a:t>
            </a:r>
          </a:p>
        </p:txBody>
      </p:sp>
      <p:sp>
        <p:nvSpPr>
          <p:cNvPr id="23" name="矩形 22"/>
          <p:cNvSpPr/>
          <p:nvPr/>
        </p:nvSpPr>
        <p:spPr>
          <a:xfrm>
            <a:off x="7393784" y="4608522"/>
            <a:ext cx="4660764" cy="3221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小问知识点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章节点：上传题目输入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37160" y="4422616"/>
            <a:ext cx="6307978" cy="2354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一个大题为一类题型，在组卷时输入，包含多个小题。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一个小题为一个题目上传单位，可包含多个类型小问。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</a:t>
            </a:r>
            <a:r>
              <a:rPr lang="zh-CN" altLang="en-US" sz="1400" dirty="0"/>
              <a:t>每个小问都可选择不同类型（单选</a:t>
            </a:r>
            <a:r>
              <a:rPr lang="en-US" altLang="zh-CN" sz="1400" dirty="0"/>
              <a:t>/</a:t>
            </a:r>
            <a:r>
              <a:rPr lang="zh-CN" altLang="en-US" sz="1400" dirty="0"/>
              <a:t>多选</a:t>
            </a:r>
            <a:r>
              <a:rPr lang="en-US" altLang="zh-CN" sz="1400" dirty="0"/>
              <a:t>/</a:t>
            </a:r>
            <a:r>
              <a:rPr lang="zh-CN" altLang="en-US" sz="1400" dirty="0"/>
              <a:t>判断</a:t>
            </a:r>
            <a:r>
              <a:rPr lang="en-US" altLang="zh-CN" sz="1400" dirty="0"/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解答</a:t>
            </a:r>
            <a:r>
              <a:rPr lang="zh-CN" altLang="en-US" sz="1400" dirty="0"/>
              <a:t>）。</a:t>
            </a:r>
            <a:r>
              <a:rPr lang="zh-CN" altLang="en-US" sz="1400" dirty="0">
                <a:solidFill>
                  <a:schemeClr val="tx2"/>
                </a:solidFill>
              </a:rPr>
              <a:t>注：只有</a:t>
            </a:r>
            <a:r>
              <a:rPr lang="en-US" altLang="zh-CN" sz="1400" dirty="0">
                <a:solidFill>
                  <a:srgbClr val="FF0000"/>
                </a:solidFill>
              </a:rPr>
              <a:t>【</a:t>
            </a:r>
            <a:r>
              <a:rPr lang="zh-CN" altLang="en-US" sz="1400" dirty="0">
                <a:solidFill>
                  <a:srgbClr val="FF0000"/>
                </a:solidFill>
              </a:rPr>
              <a:t>解答</a:t>
            </a:r>
            <a:r>
              <a:rPr lang="en-US" altLang="zh-CN" sz="1400" dirty="0">
                <a:solidFill>
                  <a:srgbClr val="FF0000"/>
                </a:solidFill>
              </a:rPr>
              <a:t>】</a:t>
            </a:r>
            <a:r>
              <a:rPr lang="zh-CN" altLang="en-US" sz="1400" dirty="0">
                <a:solidFill>
                  <a:schemeClr val="tx2"/>
                </a:solidFill>
              </a:rPr>
              <a:t>需要人工改卷；在线做题中只出现不需要人工批改的题目。</a:t>
            </a:r>
            <a:endParaRPr lang="en-US" altLang="zh-CN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zh-CN" altLang="en-US" sz="1400" dirty="0"/>
              <a:t>每个小问独自拥有</a:t>
            </a:r>
            <a:r>
              <a:rPr lang="zh-CN" altLang="en-US" sz="1400" dirty="0">
                <a:highlight>
                  <a:srgbClr val="FFFF00"/>
                </a:highlight>
              </a:rPr>
              <a:t>问题题干、答案、章节点、知识点、解析</a:t>
            </a:r>
            <a:r>
              <a:rPr lang="zh-CN" altLang="en-US" sz="1400" dirty="0"/>
              <a:t>。小题包含小问所含的所有知识点、章节点。题库浏览时，显示含有选中知识点的所有题目。</a:t>
            </a:r>
            <a:endParaRPr lang="en-US" altLang="zh-CN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5.</a:t>
            </a:r>
            <a:r>
              <a:rPr lang="zh-CN" altLang="en-US" sz="1400" dirty="0"/>
              <a:t>后续赋予分值、正确率统计时，以小问为最小统计单位。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示例</a:t>
            </a:r>
            <a:r>
              <a:rPr lang="en-US" altLang="zh-CN" dirty="0"/>
              <a:t>1——</a:t>
            </a:r>
            <a:r>
              <a:rPr lang="zh-CN" altLang="en-US" dirty="0"/>
              <a:t>解答题</a:t>
            </a:r>
            <a:r>
              <a:rPr lang="en-US" altLang="zh-CN" dirty="0"/>
              <a:t>+</a:t>
            </a:r>
            <a:r>
              <a:rPr lang="zh-CN" altLang="en-US" dirty="0"/>
              <a:t>多个小问类型的题目录入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每个小问独自拥有问题题干、答案、章节点、知识点、解析。</a:t>
            </a:r>
          </a:p>
        </p:txBody>
      </p:sp>
    </p:spTree>
    <p:extLst>
      <p:ext uri="{BB962C8B-B14F-4D97-AF65-F5344CB8AC3E}">
        <p14:creationId xmlns:p14="http://schemas.microsoft.com/office/powerpoint/2010/main" val="194129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37159" y="683528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需要修改的原型为：添加试题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689" t="-1" r="2294" b="-2871"/>
          <a:stretch/>
        </p:blipFill>
        <p:spPr>
          <a:xfrm>
            <a:off x="137159" y="1202464"/>
            <a:ext cx="9159241" cy="567147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示例</a:t>
            </a:r>
            <a:r>
              <a:rPr lang="en-US" altLang="zh-CN" dirty="0"/>
              <a:t>1——</a:t>
            </a:r>
            <a:r>
              <a:rPr lang="zh-CN" altLang="en-US" dirty="0"/>
              <a:t>解答题</a:t>
            </a:r>
            <a:r>
              <a:rPr lang="en-US" altLang="zh-CN" dirty="0"/>
              <a:t>+</a:t>
            </a:r>
            <a:r>
              <a:rPr lang="zh-CN" altLang="en-US" dirty="0"/>
              <a:t>多个小问类型的题目录入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每个小问独自拥有问题题干、答案、章节点、知识点、解析。</a:t>
            </a:r>
          </a:p>
        </p:txBody>
      </p:sp>
    </p:spTree>
    <p:extLst>
      <p:ext uri="{BB962C8B-B14F-4D97-AF65-F5344CB8AC3E}">
        <p14:creationId xmlns:p14="http://schemas.microsoft.com/office/powerpoint/2010/main" val="33827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7160" y="696737"/>
            <a:ext cx="5590518" cy="3913363"/>
            <a:chOff x="137160" y="696737"/>
            <a:chExt cx="6307978" cy="441558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" y="696737"/>
              <a:ext cx="6307978" cy="44155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矩形 11"/>
            <p:cNvSpPr/>
            <p:nvPr/>
          </p:nvSpPr>
          <p:spPr>
            <a:xfrm>
              <a:off x="387237" y="1381332"/>
              <a:ext cx="5899549" cy="204766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rgbClr val="FF0000"/>
                  </a:solidFill>
                </a:rPr>
                <a:t>小题</a:t>
              </a:r>
              <a:r>
                <a:rPr lang="en-US" altLang="zh-CN" dirty="0">
                  <a:solidFill>
                    <a:srgbClr val="FF0000"/>
                  </a:solidFill>
                </a:rPr>
                <a:t>——</a:t>
              </a:r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>
                  <a:solidFill>
                    <a:srgbClr val="FF0000"/>
                  </a:solidFill>
                </a:rPr>
                <a:t>小题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87237" y="3499620"/>
              <a:ext cx="5899549" cy="3182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rgbClr val="FF0000"/>
                  </a:solidFill>
                </a:rPr>
                <a:t>小问</a:t>
              </a:r>
              <a:r>
                <a:rPr lang="en-US" altLang="zh-CN" dirty="0">
                  <a:solidFill>
                    <a:srgbClr val="FF0000"/>
                  </a:solidFill>
                </a:rPr>
                <a:t>——</a:t>
              </a:r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</a:rPr>
                <a:t>小问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949312" y="696737"/>
            <a:ext cx="5527278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输入分值模板如下：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二、计算题（总计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/>
              <a:t>题，每题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，总分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分（包含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/>
              <a:t>小问，每问</a:t>
            </a:r>
            <a:r>
              <a:rPr lang="en-US" altLang="zh-CN" dirty="0"/>
              <a:t>___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1.【</a:t>
            </a:r>
            <a:r>
              <a:rPr lang="zh-CN" altLang="en-US" dirty="0"/>
              <a:t>总计</a:t>
            </a:r>
            <a:r>
              <a:rPr lang="en-US" altLang="zh-CN" dirty="0"/>
              <a:t>X</a:t>
            </a:r>
            <a:r>
              <a:rPr lang="zh-CN" altLang="en-US" dirty="0"/>
              <a:t>题</a:t>
            </a:r>
            <a:r>
              <a:rPr lang="en-US" altLang="zh-CN" dirty="0"/>
              <a:t>】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总计</a:t>
            </a:r>
            <a:r>
              <a:rPr lang="en-US" altLang="zh-CN" dirty="0"/>
              <a:t>X</a:t>
            </a:r>
            <a:r>
              <a:rPr lang="zh-CN" altLang="en-US" dirty="0"/>
              <a:t>小问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均为自动统计；</a:t>
            </a:r>
            <a:endParaRPr lang="en-US" altLang="zh-CN" dirty="0"/>
          </a:p>
          <a:p>
            <a:r>
              <a:rPr lang="en-US" altLang="zh-CN" dirty="0"/>
              <a:t>2.【___】</a:t>
            </a:r>
            <a:r>
              <a:rPr lang="zh-CN" altLang="en-US" dirty="0"/>
              <a:t>下划线为可输入项；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如果先输入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每问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，则下属各小题和各小问自动输入该分值；如果手动输入小题、小问分值，则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/</a:t>
            </a:r>
            <a:r>
              <a:rPr lang="zh-CN" altLang="en-US" dirty="0"/>
              <a:t>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里的分值自动删除，且最后生成试卷时不显示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】/【</a:t>
            </a:r>
            <a:r>
              <a:rPr lang="zh-CN" altLang="en-US" dirty="0"/>
              <a:t>每问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每题</a:t>
            </a:r>
            <a:r>
              <a:rPr lang="en-US" altLang="zh-CN" dirty="0"/>
              <a:t>_</a:t>
            </a:r>
            <a:r>
              <a:rPr lang="zh-CN" altLang="en-US" dirty="0"/>
              <a:t>分，只对没有小问的小题生效；一旦小问或小题里面的分值手动修改之后，对应的上级里面的每题</a:t>
            </a:r>
            <a:r>
              <a:rPr lang="en-US" altLang="zh-CN" dirty="0"/>
              <a:t>_</a:t>
            </a:r>
            <a:r>
              <a:rPr lang="zh-CN" altLang="en-US" dirty="0"/>
              <a:t>分或每问</a:t>
            </a:r>
            <a:r>
              <a:rPr lang="en-US" altLang="zh-CN" dirty="0"/>
              <a:t>_</a:t>
            </a:r>
            <a:r>
              <a:rPr lang="zh-CN" altLang="en-US" dirty="0"/>
              <a:t>分需要被移除。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87238" y="778873"/>
            <a:ext cx="5200100" cy="361781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大题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第三大题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赋分结构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增加小问赋分，明确分数统计逻辑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6209" y="451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小题里面的试题类型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71650" y="636134"/>
            <a:ext cx="390525" cy="3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4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306337"/>
            <a:ext cx="8550469" cy="402766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37159" y="772428"/>
            <a:ext cx="4339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需要修改的原型为：试卷预览、试题结构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128" y="1306337"/>
            <a:ext cx="3187472" cy="555317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赋分结构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增加小问赋分，明确分数统计逻辑</a:t>
            </a:r>
          </a:p>
        </p:txBody>
      </p:sp>
    </p:spTree>
    <p:extLst>
      <p:ext uri="{BB962C8B-B14F-4D97-AF65-F5344CB8AC3E}">
        <p14:creationId xmlns:p14="http://schemas.microsoft.com/office/powerpoint/2010/main" val="423469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3——</a:t>
            </a:r>
            <a:r>
              <a:rPr lang="zh-CN" altLang="en-US" dirty="0"/>
              <a:t>批改界面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对每个小题进行批改，对每个小问进行打分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" y="881385"/>
            <a:ext cx="8342739" cy="465581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238" y="2412999"/>
            <a:ext cx="1209524" cy="102857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直接箭头连接符 10"/>
          <p:cNvCxnSpPr>
            <a:stCxn id="18" idx="3"/>
          </p:cNvCxnSpPr>
          <p:nvPr/>
        </p:nvCxnSpPr>
        <p:spPr>
          <a:xfrm>
            <a:off x="8242300" y="2504440"/>
            <a:ext cx="2311400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1867" y="5637187"/>
            <a:ext cx="881163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：如果该小题存在多小问，则需要对每个小问进行评分。</a:t>
            </a:r>
            <a:endParaRPr lang="en-US" altLang="zh-CN" dirty="0"/>
          </a:p>
          <a:p>
            <a:r>
              <a:rPr lang="zh-CN" altLang="en-US" dirty="0"/>
              <a:t>不同小问答案切换左侧的答题笔记显示，但需要批改完成该小题后再进入下一小题。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各小问打分后自动统计该小题得分。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10698238" y="1249685"/>
            <a:ext cx="1209524" cy="9541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、总计</a:t>
            </a:r>
            <a:r>
              <a:rPr lang="en-US" altLang="zh-CN" sz="1400" dirty="0"/>
              <a:t>12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__2__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__5__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/>
              <a:t>__5__</a:t>
            </a:r>
            <a:r>
              <a:rPr lang="zh-CN" altLang="en-US" sz="1400" dirty="0"/>
              <a:t>分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642100" y="2031999"/>
            <a:ext cx="391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13400" y="1993899"/>
            <a:ext cx="812800" cy="17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98784" y="2392679"/>
            <a:ext cx="2643516" cy="22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7159" y="512053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需要修改的原型为：试卷批改</a:t>
            </a:r>
          </a:p>
        </p:txBody>
      </p:sp>
    </p:spTree>
    <p:extLst>
      <p:ext uri="{BB962C8B-B14F-4D97-AF65-F5344CB8AC3E}">
        <p14:creationId xmlns:p14="http://schemas.microsoft.com/office/powerpoint/2010/main" val="396124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7667"/>
          <a:stretch/>
        </p:blipFill>
        <p:spPr>
          <a:xfrm>
            <a:off x="0" y="1258000"/>
            <a:ext cx="6273800" cy="531539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4——</a:t>
            </a:r>
            <a:r>
              <a:rPr lang="zh-CN" altLang="en-US" dirty="0">
                <a:solidFill>
                  <a:srgbClr val="FF0000"/>
                </a:solidFill>
              </a:rPr>
              <a:t>题号分布和修改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59" y="512053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不需修改原型</a:t>
            </a:r>
          </a:p>
        </p:txBody>
      </p:sp>
      <p:sp>
        <p:nvSpPr>
          <p:cNvPr id="8" name="矩形 7"/>
          <p:cNvSpPr/>
          <p:nvPr/>
        </p:nvSpPr>
        <p:spPr>
          <a:xfrm>
            <a:off x="6390267" y="1258000"/>
            <a:ext cx="5584019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由于录入格式限制，可能需要把高考题里的几道选择题录成一道小题里的几个小问，故需要在试卷生成后手动修改大题、小题、小问的题号。</a:t>
            </a:r>
          </a:p>
        </p:txBody>
      </p:sp>
    </p:spTree>
    <p:extLst>
      <p:ext uri="{BB962C8B-B14F-4D97-AF65-F5344CB8AC3E}">
        <p14:creationId xmlns:p14="http://schemas.microsoft.com/office/powerpoint/2010/main" val="309210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5——</a:t>
            </a:r>
            <a:r>
              <a:rPr lang="zh-CN" altLang="en-US" dirty="0">
                <a:solidFill>
                  <a:srgbClr val="FF0000"/>
                </a:solidFill>
              </a:rPr>
              <a:t>小问里同时出现选择题和解答题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47100" y="2324356"/>
            <a:ext cx="14269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方式一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71  [A]  [B]  [C]  [D]</a:t>
            </a:r>
          </a:p>
          <a:p>
            <a:r>
              <a:rPr lang="en-US" altLang="zh-CN" sz="1200" dirty="0"/>
              <a:t>72  [A]  [B]  [C]  [D]</a:t>
            </a:r>
          </a:p>
          <a:p>
            <a:pPr marL="228600" indent="-228600">
              <a:buAutoNum type="arabicPlain" startAt="73"/>
            </a:pPr>
            <a:r>
              <a:rPr lang="en-US" altLang="zh-CN" sz="1200" dirty="0"/>
              <a:t>_______________</a:t>
            </a:r>
          </a:p>
          <a:p>
            <a:r>
              <a:rPr lang="en-US" altLang="zh-CN" sz="1200" dirty="0"/>
              <a:t>74  _______________</a:t>
            </a:r>
          </a:p>
          <a:p>
            <a:r>
              <a:rPr lang="en-US" altLang="zh-CN" sz="1200" dirty="0"/>
              <a:t>75  [A]  [B]  [C]  [D]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189641" y="2324356"/>
            <a:ext cx="14269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方式二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71  [A]  [B]  [C]  [D]</a:t>
            </a:r>
          </a:p>
          <a:p>
            <a:pPr marL="228600" indent="-228600">
              <a:buAutoNum type="arabicPlain" startAt="72"/>
            </a:pPr>
            <a:r>
              <a:rPr lang="en-US" altLang="zh-CN" sz="1200" dirty="0"/>
              <a:t>[A]  [B]  [C]  [D]</a:t>
            </a:r>
          </a:p>
          <a:p>
            <a:pPr marL="228600" indent="-228600">
              <a:buAutoNum type="arabicPlain" startAt="75"/>
            </a:pPr>
            <a:r>
              <a:rPr lang="en-US" altLang="zh-CN" sz="1200" dirty="0"/>
              <a:t>[A]  [B]  [C]  [D]</a:t>
            </a:r>
          </a:p>
          <a:p>
            <a:endParaRPr lang="en-US" altLang="zh-CN" sz="1200" dirty="0"/>
          </a:p>
          <a:p>
            <a:pPr marL="228600" indent="-228600">
              <a:buAutoNum type="arabicPlain" startAt="73"/>
            </a:pPr>
            <a:r>
              <a:rPr lang="en-US" altLang="zh-CN" sz="1200" dirty="0"/>
              <a:t>_______________</a:t>
            </a:r>
          </a:p>
          <a:p>
            <a:r>
              <a:rPr lang="en-US" altLang="zh-CN" sz="1200" dirty="0"/>
              <a:t>74  _______________</a:t>
            </a:r>
          </a:p>
          <a:p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41866" y="4368513"/>
            <a:ext cx="8818565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highlight>
                  <a:srgbClr val="FF00FF"/>
                </a:highlight>
              </a:rPr>
              <a:t>需答复确认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当出现选择题、解答题混排时，如果第</a:t>
            </a:r>
            <a:r>
              <a:rPr lang="en-US" altLang="zh-CN" sz="1600" dirty="0"/>
              <a:t>1</a:t>
            </a:r>
            <a:r>
              <a:rPr lang="zh-CN" altLang="en-US" sz="1600" dirty="0"/>
              <a:t>小问选择了</a:t>
            </a:r>
            <a:r>
              <a:rPr lang="en-US" altLang="zh-CN" sz="1600" dirty="0"/>
              <a:t>【</a:t>
            </a:r>
            <a:r>
              <a:rPr lang="zh-CN" altLang="en-US" sz="1600" dirty="0"/>
              <a:t>单选题</a:t>
            </a:r>
            <a:r>
              <a:rPr lang="en-US" altLang="zh-CN" sz="1600" dirty="0"/>
              <a:t>】</a:t>
            </a:r>
            <a:r>
              <a:rPr lang="zh-CN" altLang="en-US" sz="1600" dirty="0"/>
              <a:t>，则纳入自动批改范畴，需要确定其在答题卡上的排版形式。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方式一：题号连续，选择题</a:t>
            </a:r>
            <a:r>
              <a:rPr lang="en-US" altLang="zh-CN" sz="1600" dirty="0"/>
              <a:t>/</a:t>
            </a:r>
            <a:r>
              <a:rPr lang="zh-CN" altLang="en-US" sz="1600" dirty="0"/>
              <a:t>解答题答题区混排。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方式二：选择题大题区统一，题号不连续。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6089" b="7259"/>
          <a:stretch/>
        </p:blipFill>
        <p:spPr>
          <a:xfrm>
            <a:off x="141866" y="2038082"/>
            <a:ext cx="7020934" cy="21021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6" y="655606"/>
            <a:ext cx="6932034" cy="138247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b="2943"/>
          <a:stretch/>
        </p:blipFill>
        <p:spPr>
          <a:xfrm>
            <a:off x="8500895" y="560521"/>
            <a:ext cx="3068806" cy="16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题目统计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4576631"/>
            <a:ext cx="12101905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小问的</a:t>
            </a:r>
            <a:r>
              <a:rPr lang="zh-CN" altLang="en-US" dirty="0">
                <a:highlight>
                  <a:srgbClr val="FFFF00"/>
                </a:highlight>
              </a:rPr>
              <a:t>得分率</a:t>
            </a:r>
            <a:r>
              <a:rPr lang="en-US" altLang="zh-CN" dirty="0"/>
              <a:t>=</a:t>
            </a:r>
            <a:r>
              <a:rPr lang="zh-CN" altLang="en-US" dirty="0"/>
              <a:t>做对学生数</a:t>
            </a:r>
            <a:r>
              <a:rPr lang="en-US" altLang="zh-CN" dirty="0"/>
              <a:t>*</a:t>
            </a:r>
            <a:r>
              <a:rPr lang="zh-CN" altLang="en-US" dirty="0"/>
              <a:t>分值</a:t>
            </a:r>
            <a:r>
              <a:rPr lang="en-US" altLang="zh-CN" dirty="0"/>
              <a:t>/</a:t>
            </a:r>
            <a:r>
              <a:rPr lang="zh-CN" altLang="en-US" dirty="0"/>
              <a:t> （总做题学生数</a:t>
            </a:r>
            <a:r>
              <a:rPr lang="en-US" altLang="zh-CN" dirty="0"/>
              <a:t>*</a:t>
            </a:r>
            <a:r>
              <a:rPr lang="zh-CN" altLang="en-US" dirty="0"/>
              <a:t>该小问分值）</a:t>
            </a:r>
            <a:r>
              <a:rPr lang="en-US" altLang="zh-CN" dirty="0"/>
              <a:t>=</a:t>
            </a:r>
            <a:r>
              <a:rPr lang="zh-CN" altLang="en-US" dirty="0"/>
              <a:t>正确率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小问的</a:t>
            </a:r>
            <a:r>
              <a:rPr lang="zh-CN" altLang="en-US" dirty="0">
                <a:highlight>
                  <a:srgbClr val="FFFF00"/>
                </a:highlight>
              </a:rPr>
              <a:t>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</a:t>
            </a:r>
            <a:r>
              <a:rPr lang="zh-CN" altLang="en-US" dirty="0"/>
              <a:t>（总做题学生数</a:t>
            </a:r>
            <a:r>
              <a:rPr lang="en-US" altLang="zh-CN" dirty="0"/>
              <a:t>*</a:t>
            </a:r>
            <a:r>
              <a:rPr lang="zh-CN" altLang="en-US" dirty="0"/>
              <a:t>该小问分值）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小问同上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小题得分率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</a:t>
            </a:r>
            <a:r>
              <a:rPr lang="zh-CN" altLang="en-US" dirty="0"/>
              <a:t> （总做题学生数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注：只要做了一个小问，即视为做了该小题，如某小问未回答，视为得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" y="497248"/>
            <a:ext cx="7878248" cy="4053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r="60497" b="7360"/>
          <a:stretch/>
        </p:blipFill>
        <p:spPr>
          <a:xfrm>
            <a:off x="8040088" y="930743"/>
            <a:ext cx="4151912" cy="13255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7968343" y="497453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修改原型中题目正确率的算法。</a:t>
            </a:r>
          </a:p>
        </p:txBody>
      </p:sp>
    </p:spTree>
    <p:extLst>
      <p:ext uri="{BB962C8B-B14F-4D97-AF65-F5344CB8AC3E}">
        <p14:creationId xmlns:p14="http://schemas.microsoft.com/office/powerpoint/2010/main" val="165526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1494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20170705 晚上8:00会议 参加人：黄总（客户）、张文虎（项目经理）、阿信（后台开发人员）</vt:lpstr>
      <vt:lpstr>添加试题的模板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Zhang, Wenhu (Nokia - CN/Hangzhou)</cp:lastModifiedBy>
  <cp:revision>180</cp:revision>
  <dcterms:created xsi:type="dcterms:W3CDTF">2017-07-05T07:00:41Z</dcterms:created>
  <dcterms:modified xsi:type="dcterms:W3CDTF">2017-07-06T05:13:26Z</dcterms:modified>
</cp:coreProperties>
</file>