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71" r:id="rId2"/>
    <p:sldId id="272" r:id="rId3"/>
    <p:sldId id="273" r:id="rId4"/>
    <p:sldId id="274" r:id="rId5"/>
    <p:sldId id="276" r:id="rId6"/>
    <p:sldId id="277" r:id="rId7"/>
    <p:sldId id="270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3158"/>
    <a:srgbClr val="70AD47"/>
    <a:srgbClr val="212B44"/>
    <a:srgbClr val="D3D6DA"/>
    <a:srgbClr val="4B5A77"/>
    <a:srgbClr val="A6B2C1"/>
    <a:srgbClr val="0C1223"/>
    <a:srgbClr val="445880"/>
    <a:srgbClr val="9DAFC9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11" autoAdjust="0"/>
    <p:restoredTop sz="96834" autoAdjust="0"/>
  </p:normalViewPr>
  <p:slideViewPr>
    <p:cSldViewPr snapToGrid="0">
      <p:cViewPr varScale="1">
        <p:scale>
          <a:sx n="119" d="100"/>
          <a:sy n="119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5529D6-7CFB-495F-A5DF-29EB5EDFF9AF}" type="datetimeFigureOut">
              <a:rPr lang="zh-CN" altLang="en-US" smtClean="0"/>
              <a:t>2017/10/9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AD767E-ABAA-460E-A696-D33BB44C9E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093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690423-4533-49AB-B619-7A629FA0D9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43A03B7-A42A-4F48-8361-52F48F80D9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C989B3-ED53-4357-B307-EA9803688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34C99-2D31-4788-AB0C-B11EA5AF374C}" type="datetimeFigureOut">
              <a:rPr lang="zh-CN" altLang="en-US" smtClean="0"/>
              <a:t>2017/10/9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00567F-0D67-46CE-9EDE-5792435B4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D3F8E5-E16C-43C3-B201-9AB077B09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AA589-ED39-44E5-A1C0-7011428D26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1120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A16728-076E-4956-8AED-AFBC8D2E2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8BED51A-D3C1-489B-8C9B-78A0CC599E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0FEC64-2A5E-432C-AF90-07E768C66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34C99-2D31-4788-AB0C-B11EA5AF374C}" type="datetimeFigureOut">
              <a:rPr lang="zh-CN" altLang="en-US" smtClean="0"/>
              <a:t>2017/10/9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4AFC44-84E1-471D-851A-34DF0F33F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6E1C16-6DF8-476D-BB4D-AA6F6304A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AA589-ED39-44E5-A1C0-7011428D26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5829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0BD3DFD-C70D-43ED-AE6C-91A8C1AA49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CF3CFF-396E-4EF0-8809-1FF2C723F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DB7937-41CA-4DBF-9EFE-EB2673E4F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34C99-2D31-4788-AB0C-B11EA5AF374C}" type="datetimeFigureOut">
              <a:rPr lang="zh-CN" altLang="en-US" smtClean="0"/>
              <a:t>2017/10/9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0A7A0C-73DE-4DE1-9104-8AEE3DF72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E1E904-F06C-40C9-B144-12336558D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AA589-ED39-44E5-A1C0-7011428D26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1094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6439BE-A352-41B4-9456-63208CCA7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81165F-FBEF-4751-A687-E7D8D9ABA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8B7B86-780A-4EE7-9B85-5608B4FE2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34C99-2D31-4788-AB0C-B11EA5AF374C}" type="datetimeFigureOut">
              <a:rPr lang="zh-CN" altLang="en-US" smtClean="0"/>
              <a:t>2017/10/9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18DC88-F67E-4279-BABD-F60FE493F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798C63-1A7C-468A-877F-2038383C0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AA589-ED39-44E5-A1C0-7011428D26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0891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06DCF9-73D2-4924-802B-E536275D1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4409C6-01EF-416A-8BD5-B42534B92F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AA4126-6C8F-4A81-B999-55A472135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34C99-2D31-4788-AB0C-B11EA5AF374C}" type="datetimeFigureOut">
              <a:rPr lang="zh-CN" altLang="en-US" smtClean="0"/>
              <a:t>2017/10/9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298B09-CFDB-49E5-B759-DB68C6108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C35F38-2466-4892-8878-4FA747CEC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AA589-ED39-44E5-A1C0-7011428D26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3138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BAA510-010A-4AE5-AA3E-9AD80E08F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698891-7689-4291-8244-77B7013E0E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856FD63-34F6-4DC5-8B20-0BC1D34181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878F45-34A0-4DBD-8DFB-8974D7B80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34C99-2D31-4788-AB0C-B11EA5AF374C}" type="datetimeFigureOut">
              <a:rPr lang="zh-CN" altLang="en-US" smtClean="0"/>
              <a:t>2017/10/9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A22043-FA91-4477-8851-5F65F192A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AC2246-A172-4988-AB98-A6E462AEA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AA589-ED39-44E5-A1C0-7011428D26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0349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F0A0DD-DE7E-484E-A50C-A22E28C59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58DDB7-4CE1-4080-AE3D-2C78C82532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4996BAB-8E75-4378-8675-8F2B06C81E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4E1C5EE-32EB-4623-A1A0-124F55EF45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65C5A33-F747-46EB-B566-D655A31985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872BE62-FE80-4163-BAE6-BF04F96C1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34C99-2D31-4788-AB0C-B11EA5AF374C}" type="datetimeFigureOut">
              <a:rPr lang="zh-CN" altLang="en-US" smtClean="0"/>
              <a:t>2017/10/9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5568BA3-7DF7-4837-990E-BD5D55133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D203062-3FBA-4A00-A32E-26413ABB9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AA589-ED39-44E5-A1C0-7011428D26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510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49985E-CE5C-4AA8-BD9E-8A3617F79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6DF4EA0-58C6-4BF0-97AB-5DA86B269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34C99-2D31-4788-AB0C-B11EA5AF374C}" type="datetimeFigureOut">
              <a:rPr lang="zh-CN" altLang="en-US" smtClean="0"/>
              <a:t>2017/10/9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0A22C2A-80F3-4164-A47F-20BB685E1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EDBE788-D36F-4FFF-A882-0BFDD98AC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AA589-ED39-44E5-A1C0-7011428D26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456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75E7A0E-35FA-448C-8EA9-326CEA938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34C99-2D31-4788-AB0C-B11EA5AF374C}" type="datetimeFigureOut">
              <a:rPr lang="zh-CN" altLang="en-US" smtClean="0"/>
              <a:t>2017/10/9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5787CB1-1A81-44BC-8A7F-70D8DC229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1CC2014-11BB-477C-B0CC-8CC3316EC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AA589-ED39-44E5-A1C0-7011428D26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8104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18FB2E-45CB-4CF5-BD5C-873D11687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7FA719-0AB9-4FCD-B1D8-4BF01B347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5FCA6A4-83A5-4BAD-BAC0-62C6240869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D41704-F506-454C-97F8-11656B537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34C99-2D31-4788-AB0C-B11EA5AF374C}" type="datetimeFigureOut">
              <a:rPr lang="zh-CN" altLang="en-US" smtClean="0"/>
              <a:t>2017/10/9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69BA1F-711B-4AA6-98E9-D40BEB3B1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5AE7C5-DDBB-465E-9C09-F91B8D619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AA589-ED39-44E5-A1C0-7011428D26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685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F0602E-42CC-4C3C-98EF-6F33F521B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40FCB93-9023-475C-BEDF-7D0D0513D9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6CC7143-6EDA-4E4A-8B31-4E1BC155B7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050F1C-31E2-49B7-AEBF-F732A68F2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34C99-2D31-4788-AB0C-B11EA5AF374C}" type="datetimeFigureOut">
              <a:rPr lang="zh-CN" altLang="en-US" smtClean="0"/>
              <a:t>2017/10/9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36E0F4-66DB-46EF-84BE-EBB99D491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F9766E-9320-4EEF-B5B2-AC7BEACA5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AA589-ED39-44E5-A1C0-7011428D26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6210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A787790-48F7-42AF-A4C8-E377065CF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22E70D-6882-4005-B69E-2517E6A3D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3E9A01-88DE-4B2B-9663-A0CD9060A2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34C99-2D31-4788-AB0C-B11EA5AF374C}" type="datetimeFigureOut">
              <a:rPr lang="zh-CN" altLang="en-US" smtClean="0"/>
              <a:t>2017/10/9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0E0C14-B77E-4498-8D8E-F8752ABE40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B7B50D-D9E0-4B1A-822E-FA1CFA23AF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EAA589-ED39-44E5-A1C0-7011428D26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1716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91E3006E-5D2E-4F67-B94A-694CABD92564}"/>
              </a:ext>
            </a:extLst>
          </p:cNvPr>
          <p:cNvSpPr/>
          <p:nvPr/>
        </p:nvSpPr>
        <p:spPr>
          <a:xfrm>
            <a:off x="2" y="1203657"/>
            <a:ext cx="4755342" cy="545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chemeClr val="tx1"/>
                </a:solidFill>
              </a:rPr>
              <a:t>样稿</a:t>
            </a:r>
            <a:r>
              <a:rPr lang="en-US" altLang="zh-CN" sz="1600" b="1" dirty="0">
                <a:solidFill>
                  <a:schemeClr val="tx1"/>
                </a:solidFill>
              </a:rPr>
              <a:t>1</a:t>
            </a:r>
            <a:r>
              <a:rPr lang="zh-CN" altLang="en-US" sz="1600" b="1" dirty="0">
                <a:solidFill>
                  <a:schemeClr val="tx1"/>
                </a:solidFill>
              </a:rPr>
              <a:t>：题库管理／查看题库（根据原</a:t>
            </a:r>
            <a:r>
              <a:rPr lang="en-US" altLang="zh-CN" sz="1600" b="1" dirty="0">
                <a:solidFill>
                  <a:schemeClr val="tx1"/>
                </a:solidFill>
              </a:rPr>
              <a:t>UI</a:t>
            </a:r>
            <a:r>
              <a:rPr lang="zh-CN" altLang="en-US" sz="1600" b="1" dirty="0">
                <a:solidFill>
                  <a:schemeClr val="tx1"/>
                </a:solidFill>
              </a:rPr>
              <a:t>进行调整）</a:t>
            </a:r>
            <a:endParaRPr lang="en-US" altLang="zh-CN" sz="1600" b="1" dirty="0">
              <a:solidFill>
                <a:schemeClr val="tx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70CD227-B1DC-4F0A-8DA4-7932A855A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48695"/>
            <a:ext cx="4755343" cy="3413855"/>
          </a:xfrm>
          <a:prstGeom prst="rect">
            <a:avLst/>
          </a:prstGeom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42F40EB2-9547-4BC7-A7DA-9FC114CDC484}"/>
              </a:ext>
            </a:extLst>
          </p:cNvPr>
          <p:cNvGrpSpPr/>
          <p:nvPr/>
        </p:nvGrpSpPr>
        <p:grpSpPr>
          <a:xfrm>
            <a:off x="6486526" y="1861938"/>
            <a:ext cx="5351196" cy="3187368"/>
            <a:chOff x="1228344" y="1933073"/>
            <a:chExt cx="6156866" cy="3667254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6C6DA95F-5C65-4E35-A961-CFA939B800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45603" y="1933073"/>
              <a:ext cx="2839607" cy="3667254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A6FAEF7F-92DE-4588-B33C-78C0AE8C03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28344" y="1933073"/>
              <a:ext cx="3278985" cy="3663200"/>
            </a:xfrm>
            <a:prstGeom prst="rect">
              <a:avLst/>
            </a:prstGeom>
            <a:ln w="3175">
              <a:solidFill>
                <a:srgbClr val="1C3158"/>
              </a:solidFill>
            </a:ln>
          </p:spPr>
        </p:pic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A8519576-350E-4484-9120-3C009528A3BD}"/>
              </a:ext>
            </a:extLst>
          </p:cNvPr>
          <p:cNvSpPr/>
          <p:nvPr/>
        </p:nvSpPr>
        <p:spPr>
          <a:xfrm>
            <a:off x="6486527" y="1203657"/>
            <a:ext cx="4755342" cy="545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chemeClr val="tx1"/>
                </a:solidFill>
              </a:rPr>
              <a:t>样稿</a:t>
            </a:r>
            <a:r>
              <a:rPr lang="en-US" altLang="zh-CN" sz="1600" b="1" dirty="0">
                <a:solidFill>
                  <a:schemeClr val="tx1"/>
                </a:solidFill>
              </a:rPr>
              <a:t>2</a:t>
            </a:r>
            <a:r>
              <a:rPr lang="zh-CN" altLang="en-US" sz="1600" b="1" dirty="0">
                <a:solidFill>
                  <a:schemeClr val="tx1"/>
                </a:solidFill>
              </a:rPr>
              <a:t>：学情管理／快速查看</a:t>
            </a:r>
            <a:endParaRPr lang="en-US" altLang="zh-CN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5223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F2A72F3-8C26-4C64-A719-8D5E155B79BC}"/>
              </a:ext>
            </a:extLst>
          </p:cNvPr>
          <p:cNvSpPr/>
          <p:nvPr/>
        </p:nvSpPr>
        <p:spPr>
          <a:xfrm>
            <a:off x="0" y="0"/>
            <a:ext cx="12191999" cy="172452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chemeClr val="tx1"/>
                </a:solidFill>
              </a:rPr>
              <a:t>P1   </a:t>
            </a:r>
            <a:r>
              <a:rPr lang="zh-CN" altLang="en-US" sz="1600" b="1" dirty="0">
                <a:solidFill>
                  <a:schemeClr val="tx1"/>
                </a:solidFill>
              </a:rPr>
              <a:t>修改原则一：</a:t>
            </a:r>
            <a:endParaRPr lang="en-US" altLang="zh-CN" sz="16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600" b="1" u="sng" dirty="0">
                <a:solidFill>
                  <a:schemeClr val="tx1"/>
                </a:solidFill>
              </a:rPr>
              <a:t>布局上</a:t>
            </a:r>
            <a:r>
              <a:rPr lang="zh-CN" altLang="en-US" sz="1600" dirty="0">
                <a:solidFill>
                  <a:schemeClr val="tx1"/>
                </a:solidFill>
              </a:rPr>
              <a:t>：只对原</a:t>
            </a:r>
            <a:r>
              <a:rPr lang="en-US" altLang="zh-CN" sz="1600" dirty="0">
                <a:solidFill>
                  <a:schemeClr val="tx1"/>
                </a:solidFill>
              </a:rPr>
              <a:t>UI</a:t>
            </a:r>
            <a:r>
              <a:rPr lang="zh-CN" altLang="en-US" sz="1600" dirty="0">
                <a:solidFill>
                  <a:schemeClr val="tx1"/>
                </a:solidFill>
              </a:rPr>
              <a:t>设计的</a:t>
            </a:r>
            <a:r>
              <a:rPr lang="zh-CN" altLang="en-US" sz="1600" b="1" dirty="0">
                <a:solidFill>
                  <a:schemeClr val="tx1"/>
                </a:solidFill>
                <a:highlight>
                  <a:srgbClr val="FFFF00"/>
                </a:highlight>
              </a:rPr>
              <a:t>导航</a:t>
            </a:r>
            <a:r>
              <a:rPr lang="zh-CN" altLang="en-US" sz="1600" dirty="0">
                <a:solidFill>
                  <a:schemeClr val="tx1"/>
                </a:solidFill>
              </a:rPr>
              <a:t>进行调整（</a:t>
            </a:r>
            <a:r>
              <a:rPr lang="zh-CN" altLang="en-US" sz="1600" dirty="0">
                <a:solidFill>
                  <a:schemeClr val="tx1"/>
                </a:solidFill>
                <a:highlight>
                  <a:srgbClr val="FFFF00"/>
                </a:highlight>
              </a:rPr>
              <a:t>即红色区域内</a:t>
            </a:r>
            <a:r>
              <a:rPr lang="zh-CN" altLang="en-US" sz="1600" dirty="0">
                <a:solidFill>
                  <a:schemeClr val="tx1"/>
                </a:solidFill>
              </a:rPr>
              <a:t>），其他布局不改。</a:t>
            </a:r>
            <a:endParaRPr lang="en-US" altLang="zh-CN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/>
                </a:solidFill>
              </a:rPr>
              <a:t>PS: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/>
                </a:solidFill>
              </a:rPr>
              <a:t>1.</a:t>
            </a:r>
            <a:r>
              <a:rPr lang="zh-CN" altLang="en-US" sz="1200" dirty="0">
                <a:solidFill>
                  <a:schemeClr val="tx1"/>
                </a:solidFill>
              </a:rPr>
              <a:t>阶段一已按照原</a:t>
            </a:r>
            <a:r>
              <a:rPr lang="en-US" altLang="zh-CN" sz="1200" dirty="0">
                <a:solidFill>
                  <a:schemeClr val="tx1"/>
                </a:solidFill>
              </a:rPr>
              <a:t>UI</a:t>
            </a:r>
            <a:r>
              <a:rPr lang="zh-CN" altLang="en-US" sz="1200" dirty="0">
                <a:solidFill>
                  <a:schemeClr val="tx1"/>
                </a:solidFill>
              </a:rPr>
              <a:t>方案开发完成，阶段二需减少</a:t>
            </a:r>
            <a:r>
              <a:rPr lang="en-US" altLang="zh-CN" sz="1200" dirty="0">
                <a:solidFill>
                  <a:schemeClr val="tx1"/>
                </a:solidFill>
              </a:rPr>
              <a:t>UI</a:t>
            </a:r>
            <a:r>
              <a:rPr lang="zh-CN" altLang="en-US" sz="1200" dirty="0">
                <a:solidFill>
                  <a:schemeClr val="tx1"/>
                </a:solidFill>
              </a:rPr>
              <a:t>的细节差异，避免开发人员难以注意。尽量使用原</a:t>
            </a:r>
            <a:r>
              <a:rPr lang="en-US" altLang="zh-CN" sz="1200" dirty="0">
                <a:solidFill>
                  <a:schemeClr val="tx1"/>
                </a:solidFill>
              </a:rPr>
              <a:t>PSD</a:t>
            </a:r>
            <a:r>
              <a:rPr lang="zh-CN" altLang="en-US" sz="1200" dirty="0">
                <a:solidFill>
                  <a:schemeClr val="tx1"/>
                </a:solidFill>
              </a:rPr>
              <a:t>文件进行调整，保证一致性。</a:t>
            </a:r>
            <a:endParaRPr lang="en-US" altLang="zh-CN" sz="12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/>
                </a:solidFill>
              </a:rPr>
              <a:t>2.</a:t>
            </a:r>
            <a:r>
              <a:rPr lang="zh-CN" altLang="en-US" sz="1200" dirty="0">
                <a:solidFill>
                  <a:schemeClr val="tx1"/>
                </a:solidFill>
              </a:rPr>
              <a:t>如判断原设计存在其他硬伤，必须要修改的请先在群内进行沟通，确认后再修改，避免返工。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B30F735E-BF5B-4016-8901-9068B0FBD4BD}"/>
              </a:ext>
            </a:extLst>
          </p:cNvPr>
          <p:cNvGrpSpPr/>
          <p:nvPr/>
        </p:nvGrpSpPr>
        <p:grpSpPr>
          <a:xfrm>
            <a:off x="0" y="1884279"/>
            <a:ext cx="6134099" cy="4230771"/>
            <a:chOff x="0" y="633370"/>
            <a:chExt cx="8475133" cy="6116703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D68144B7-C549-497B-BF38-6EFA4079F2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2449" y="852486"/>
              <a:ext cx="8001751" cy="5897587"/>
            </a:xfrm>
            <a:prstGeom prst="rect">
              <a:avLst/>
            </a:prstGeom>
          </p:spPr>
        </p:pic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208A1E35-16E2-4C84-93C0-83E8E41817A1}"/>
                </a:ext>
              </a:extLst>
            </p:cNvPr>
            <p:cNvSpPr/>
            <p:nvPr/>
          </p:nvSpPr>
          <p:spPr>
            <a:xfrm>
              <a:off x="286687" y="852486"/>
              <a:ext cx="861959" cy="437354"/>
            </a:xfrm>
            <a:prstGeom prst="roundRect">
              <a:avLst/>
            </a:prstGeom>
            <a:solidFill>
              <a:srgbClr val="4472C4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LOGO</a:t>
              </a:r>
              <a:endParaRPr lang="zh-CN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267E3DE6-1F3F-45E1-94A1-6229FF1AE6D6}"/>
                </a:ext>
              </a:extLst>
            </p:cNvPr>
            <p:cNvSpPr/>
            <p:nvPr/>
          </p:nvSpPr>
          <p:spPr>
            <a:xfrm>
              <a:off x="1009620" y="1339076"/>
              <a:ext cx="2405145" cy="253144"/>
            </a:xfrm>
            <a:prstGeom prst="roundRect">
              <a:avLst/>
            </a:prstGeom>
            <a:solidFill>
              <a:srgbClr val="4472C4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路径栏</a:t>
              </a:r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22CD4C40-6D83-4E1F-8E75-155AB70DF040}"/>
                </a:ext>
              </a:extLst>
            </p:cNvPr>
            <p:cNvSpPr/>
            <p:nvPr/>
          </p:nvSpPr>
          <p:spPr>
            <a:xfrm>
              <a:off x="1009620" y="1722557"/>
              <a:ext cx="4080404" cy="1487575"/>
            </a:xfrm>
            <a:prstGeom prst="roundRect">
              <a:avLst/>
            </a:prstGeom>
            <a:solidFill>
              <a:srgbClr val="4472C4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筛选</a:t>
              </a:r>
              <a:r>
                <a:rPr lang="en-US" altLang="zh-CN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EE452863-1F3A-444A-A4A3-1E9FE30A1B3F}"/>
                </a:ext>
              </a:extLst>
            </p:cNvPr>
            <p:cNvSpPr/>
            <p:nvPr/>
          </p:nvSpPr>
          <p:spPr>
            <a:xfrm>
              <a:off x="1009620" y="3321640"/>
              <a:ext cx="1487575" cy="2524767"/>
            </a:xfrm>
            <a:prstGeom prst="roundRect">
              <a:avLst/>
            </a:prstGeom>
            <a:solidFill>
              <a:srgbClr val="4472C4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筛选</a:t>
              </a:r>
              <a:r>
                <a:rPr lang="en-US" altLang="zh-CN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1ED89925-EF1C-4733-88B8-09560FF959F5}"/>
                </a:ext>
              </a:extLst>
            </p:cNvPr>
            <p:cNvSpPr/>
            <p:nvPr/>
          </p:nvSpPr>
          <p:spPr>
            <a:xfrm>
              <a:off x="2601464" y="3321640"/>
              <a:ext cx="4898102" cy="342062"/>
            </a:xfrm>
            <a:prstGeom prst="roundRect">
              <a:avLst/>
            </a:prstGeom>
            <a:solidFill>
              <a:srgbClr val="4472C4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排序栏</a:t>
              </a:r>
              <a:r>
                <a:rPr lang="en-US" altLang="zh-CN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+</a:t>
              </a:r>
              <a:r>
                <a:rPr lang="zh-CN" alt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搜索栏</a:t>
              </a:r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2347D3FC-5D27-4A14-84EE-14BD2C7D6D68}"/>
                </a:ext>
              </a:extLst>
            </p:cNvPr>
            <p:cNvSpPr/>
            <p:nvPr/>
          </p:nvSpPr>
          <p:spPr>
            <a:xfrm>
              <a:off x="2601464" y="3775211"/>
              <a:ext cx="4898102" cy="2071196"/>
            </a:xfrm>
            <a:prstGeom prst="roundRect">
              <a:avLst/>
            </a:prstGeom>
            <a:solidFill>
              <a:srgbClr val="4472C4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内容区域</a:t>
              </a:r>
            </a:p>
          </p:txBody>
        </p:sp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6DA29D3F-7C52-40D6-AE2B-3977D790CB89}"/>
                </a:ext>
              </a:extLst>
            </p:cNvPr>
            <p:cNvSpPr/>
            <p:nvPr/>
          </p:nvSpPr>
          <p:spPr>
            <a:xfrm>
              <a:off x="3519034" y="852487"/>
              <a:ext cx="1738766" cy="407052"/>
            </a:xfrm>
            <a:prstGeom prst="roundRect">
              <a:avLst/>
            </a:prstGeom>
            <a:solidFill>
              <a:srgbClr val="4472C4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下拉菜单</a:t>
              </a:r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A2F9D6E9-ED5A-4C0A-AD51-48114A8466E4}"/>
                </a:ext>
              </a:extLst>
            </p:cNvPr>
            <p:cNvSpPr/>
            <p:nvPr/>
          </p:nvSpPr>
          <p:spPr>
            <a:xfrm>
              <a:off x="0" y="633370"/>
              <a:ext cx="8475133" cy="977677"/>
            </a:xfrm>
            <a:prstGeom prst="roundRect">
              <a:avLst/>
            </a:prstGeom>
            <a:solidFill>
              <a:srgbClr val="FF0000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zh-CN" alt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导航</a:t>
              </a:r>
            </a:p>
          </p:txBody>
        </p:sp>
      </p:grpSp>
      <p:pic>
        <p:nvPicPr>
          <p:cNvPr id="15" name="图片 14">
            <a:extLst>
              <a:ext uri="{FF2B5EF4-FFF2-40B4-BE49-F238E27FC236}">
                <a16:creationId xmlns:a16="http://schemas.microsoft.com/office/drawing/2014/main" id="{6E17FD3A-A9D8-40DF-80C3-C4313130CD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15"/>
          <a:stretch/>
        </p:blipFill>
        <p:spPr>
          <a:xfrm>
            <a:off x="6433028" y="1884279"/>
            <a:ext cx="5035072" cy="4154911"/>
          </a:xfrm>
          <a:prstGeom prst="rect">
            <a:avLst/>
          </a:prstGeom>
          <a:ln>
            <a:solidFill>
              <a:srgbClr val="212B44"/>
            </a:solidFill>
          </a:ln>
        </p:spPr>
      </p:pic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E3DC82DD-7A24-4C15-AB7D-BBAD0CCBAEAA}"/>
              </a:ext>
            </a:extLst>
          </p:cNvPr>
          <p:cNvSpPr/>
          <p:nvPr/>
        </p:nvSpPr>
        <p:spPr>
          <a:xfrm>
            <a:off x="7177999" y="6080645"/>
            <a:ext cx="3545129" cy="236596"/>
          </a:xfrm>
          <a:prstGeom prst="roundRect">
            <a:avLst/>
          </a:prstGeom>
          <a:solidFill>
            <a:srgbClr val="4472C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修改后的意向示例</a:t>
            </a:r>
          </a:p>
        </p:txBody>
      </p:sp>
    </p:spTree>
    <p:extLst>
      <p:ext uri="{BB962C8B-B14F-4D97-AF65-F5344CB8AC3E}">
        <p14:creationId xmlns:p14="http://schemas.microsoft.com/office/powerpoint/2010/main" val="766296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>
            <a:extLst>
              <a:ext uri="{FF2B5EF4-FFF2-40B4-BE49-F238E27FC236}">
                <a16:creationId xmlns:a16="http://schemas.microsoft.com/office/drawing/2014/main" id="{9094F600-817D-4372-8A89-917C4652EDC8}"/>
              </a:ext>
            </a:extLst>
          </p:cNvPr>
          <p:cNvSpPr/>
          <p:nvPr/>
        </p:nvSpPr>
        <p:spPr>
          <a:xfrm>
            <a:off x="0" y="0"/>
            <a:ext cx="12191999" cy="175824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chemeClr val="tx1"/>
                </a:solidFill>
              </a:rPr>
              <a:t>P2   </a:t>
            </a:r>
            <a:r>
              <a:rPr lang="zh-CN" altLang="en-US" sz="1600" b="1" dirty="0">
                <a:solidFill>
                  <a:schemeClr val="tx1"/>
                </a:solidFill>
              </a:rPr>
              <a:t>修改原则一：</a:t>
            </a:r>
            <a:endParaRPr lang="en-US" altLang="zh-CN" sz="16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600" b="1" u="sng" dirty="0">
                <a:solidFill>
                  <a:schemeClr val="tx1"/>
                </a:solidFill>
              </a:rPr>
              <a:t>布局上</a:t>
            </a:r>
            <a:r>
              <a:rPr lang="zh-CN" altLang="en-US" sz="1600" dirty="0">
                <a:solidFill>
                  <a:schemeClr val="tx1"/>
                </a:solidFill>
              </a:rPr>
              <a:t>：只对原</a:t>
            </a:r>
            <a:r>
              <a:rPr lang="en-US" altLang="zh-CN" sz="1600" dirty="0">
                <a:solidFill>
                  <a:schemeClr val="tx1"/>
                </a:solidFill>
              </a:rPr>
              <a:t>UI</a:t>
            </a:r>
            <a:r>
              <a:rPr lang="zh-CN" altLang="en-US" sz="1600" dirty="0">
                <a:solidFill>
                  <a:schemeClr val="tx1"/>
                </a:solidFill>
              </a:rPr>
              <a:t>设计的</a:t>
            </a:r>
            <a:r>
              <a:rPr lang="zh-CN" altLang="en-US" sz="1600" b="1" dirty="0">
                <a:solidFill>
                  <a:schemeClr val="tx1"/>
                </a:solidFill>
                <a:highlight>
                  <a:srgbClr val="FFFF00"/>
                </a:highlight>
              </a:rPr>
              <a:t>导航</a:t>
            </a:r>
            <a:r>
              <a:rPr lang="zh-CN" altLang="en-US" sz="1600" dirty="0">
                <a:solidFill>
                  <a:schemeClr val="tx1"/>
                </a:solidFill>
              </a:rPr>
              <a:t>进行调整（</a:t>
            </a:r>
            <a:r>
              <a:rPr lang="zh-CN" altLang="en-US" sz="1600" dirty="0">
                <a:solidFill>
                  <a:schemeClr val="tx1"/>
                </a:solidFill>
                <a:highlight>
                  <a:srgbClr val="FFFF00"/>
                </a:highlight>
              </a:rPr>
              <a:t>即红色区域内</a:t>
            </a:r>
            <a:r>
              <a:rPr lang="zh-CN" altLang="en-US" sz="1600" dirty="0">
                <a:solidFill>
                  <a:schemeClr val="tx1"/>
                </a:solidFill>
              </a:rPr>
              <a:t>），其他布局不改。</a:t>
            </a:r>
            <a:endParaRPr lang="en-US" altLang="zh-CN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/>
                </a:solidFill>
              </a:rPr>
              <a:t>PS: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/>
                </a:solidFill>
              </a:rPr>
              <a:t>1.</a:t>
            </a:r>
            <a:r>
              <a:rPr lang="zh-CN" altLang="en-US" sz="1200" dirty="0">
                <a:solidFill>
                  <a:schemeClr val="tx1"/>
                </a:solidFill>
              </a:rPr>
              <a:t>阶段一已按照原</a:t>
            </a:r>
            <a:r>
              <a:rPr lang="en-US" altLang="zh-CN" sz="1200" dirty="0">
                <a:solidFill>
                  <a:schemeClr val="tx1"/>
                </a:solidFill>
              </a:rPr>
              <a:t>UI</a:t>
            </a:r>
            <a:r>
              <a:rPr lang="zh-CN" altLang="en-US" sz="1200" dirty="0">
                <a:solidFill>
                  <a:schemeClr val="tx1"/>
                </a:solidFill>
              </a:rPr>
              <a:t>方案开发完成，阶段二需减少</a:t>
            </a:r>
            <a:r>
              <a:rPr lang="en-US" altLang="zh-CN" sz="1200" dirty="0">
                <a:solidFill>
                  <a:schemeClr val="tx1"/>
                </a:solidFill>
              </a:rPr>
              <a:t>UI</a:t>
            </a:r>
            <a:r>
              <a:rPr lang="zh-CN" altLang="en-US" sz="1200" dirty="0">
                <a:solidFill>
                  <a:schemeClr val="tx1"/>
                </a:solidFill>
              </a:rPr>
              <a:t>的细节差异，避免开发人员难以注意。尽量使用原</a:t>
            </a:r>
            <a:r>
              <a:rPr lang="en-US" altLang="zh-CN" sz="1200" dirty="0">
                <a:solidFill>
                  <a:schemeClr val="tx1"/>
                </a:solidFill>
              </a:rPr>
              <a:t>PSD</a:t>
            </a:r>
            <a:r>
              <a:rPr lang="zh-CN" altLang="en-US" sz="1200" dirty="0">
                <a:solidFill>
                  <a:schemeClr val="tx1"/>
                </a:solidFill>
              </a:rPr>
              <a:t>文件进行调整，保证一致性。</a:t>
            </a:r>
            <a:endParaRPr lang="en-US" altLang="zh-CN" sz="12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/>
                </a:solidFill>
              </a:rPr>
              <a:t>2.</a:t>
            </a:r>
            <a:r>
              <a:rPr lang="zh-CN" altLang="en-US" sz="1200" dirty="0">
                <a:solidFill>
                  <a:schemeClr val="tx1"/>
                </a:solidFill>
              </a:rPr>
              <a:t>如判断原设计存在其他硬伤，必须要修改的请先在群内进行沟通，确认后再修改，避免返工。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EE49C613-2FEF-4F09-8953-7A320D61FD66}"/>
              </a:ext>
            </a:extLst>
          </p:cNvPr>
          <p:cNvGrpSpPr/>
          <p:nvPr/>
        </p:nvGrpSpPr>
        <p:grpSpPr>
          <a:xfrm>
            <a:off x="-1" y="2078539"/>
            <a:ext cx="12191999" cy="4436561"/>
            <a:chOff x="0" y="1268914"/>
            <a:chExt cx="12191999" cy="4436561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B474C19A-BCBF-453B-8D06-59FF457142C9}"/>
                </a:ext>
              </a:extLst>
            </p:cNvPr>
            <p:cNvSpPr/>
            <p:nvPr/>
          </p:nvSpPr>
          <p:spPr>
            <a:xfrm>
              <a:off x="0" y="1268914"/>
              <a:ext cx="6735829" cy="39675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tx1"/>
                  </a:solidFill>
                </a:rPr>
                <a:t>导航栏调整说明：</a:t>
              </a:r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4BDCF40C-0399-4023-88DD-951CC303FE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71" t="1094"/>
            <a:stretch/>
          </p:blipFill>
          <p:spPr>
            <a:xfrm>
              <a:off x="4295775" y="2506582"/>
              <a:ext cx="7896224" cy="2810718"/>
            </a:xfrm>
            <a:prstGeom prst="rect">
              <a:avLst/>
            </a:prstGeom>
            <a:ln>
              <a:solidFill>
                <a:srgbClr val="212B44"/>
              </a:solidFill>
            </a:ln>
          </p:spPr>
        </p:pic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530A9ABE-5883-4E9E-8DEA-7463FE8CF1C6}"/>
                </a:ext>
              </a:extLst>
            </p:cNvPr>
            <p:cNvSpPr/>
            <p:nvPr/>
          </p:nvSpPr>
          <p:spPr>
            <a:xfrm>
              <a:off x="1" y="2043111"/>
              <a:ext cx="3836640" cy="240506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en-US" altLang="zh-CN" sz="1600" dirty="0">
                  <a:solidFill>
                    <a:schemeClr val="tx1"/>
                  </a:solidFill>
                </a:rPr>
                <a:t>1</a:t>
              </a:r>
              <a:r>
                <a:rPr lang="zh-CN" altLang="en-US" sz="1600" dirty="0">
                  <a:solidFill>
                    <a:schemeClr val="tx1"/>
                  </a:solidFill>
                </a:rPr>
                <a:t>）导航改为横向，将</a:t>
              </a:r>
              <a:r>
                <a:rPr lang="en-US" altLang="zh-CN" sz="1600" dirty="0">
                  <a:solidFill>
                    <a:schemeClr val="tx1"/>
                  </a:solidFill>
                </a:rPr>
                <a:t>【XX</a:t>
              </a:r>
              <a:r>
                <a:rPr lang="zh-CN" altLang="en-US" sz="1600" dirty="0">
                  <a:solidFill>
                    <a:schemeClr val="tx1"/>
                  </a:solidFill>
                </a:rPr>
                <a:t>管理</a:t>
              </a:r>
              <a:r>
                <a:rPr lang="en-US" altLang="zh-CN" sz="1600" dirty="0">
                  <a:solidFill>
                    <a:schemeClr val="tx1"/>
                  </a:solidFill>
                </a:rPr>
                <a:t>】</a:t>
              </a:r>
              <a:r>
                <a:rPr lang="zh-CN" altLang="en-US" sz="1600" dirty="0">
                  <a:solidFill>
                    <a:schemeClr val="tx1"/>
                  </a:solidFill>
                </a:rPr>
                <a:t>统一两字</a:t>
              </a:r>
              <a:r>
                <a:rPr lang="en-US" altLang="zh-CN" sz="1600" dirty="0">
                  <a:solidFill>
                    <a:schemeClr val="tx1"/>
                  </a:solidFill>
                </a:rPr>
                <a:t>【XX】</a:t>
              </a:r>
              <a:r>
                <a:rPr lang="zh-CN" altLang="en-US" sz="1600" dirty="0">
                  <a:solidFill>
                    <a:schemeClr val="tx1"/>
                  </a:solidFill>
                </a:rPr>
                <a:t>，下划线表示当前所在页面；</a:t>
              </a:r>
              <a:endParaRPr lang="en-US" altLang="zh-CN" sz="1600" dirty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dirty="0">
                  <a:solidFill>
                    <a:schemeClr val="tx1"/>
                  </a:solidFill>
                </a:rPr>
                <a:t>2</a:t>
              </a:r>
              <a:r>
                <a:rPr lang="zh-CN" altLang="en-US" sz="1600" dirty="0">
                  <a:solidFill>
                    <a:schemeClr val="tx1"/>
                  </a:solidFill>
                </a:rPr>
                <a:t>）鼠标悬停时展开二级选项；</a:t>
              </a:r>
              <a:endParaRPr lang="en-US" altLang="zh-CN" sz="1600" dirty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dirty="0">
                  <a:solidFill>
                    <a:schemeClr val="tx1"/>
                  </a:solidFill>
                </a:rPr>
                <a:t>3</a:t>
              </a:r>
              <a:r>
                <a:rPr lang="zh-CN" altLang="en-US" sz="1600" dirty="0">
                  <a:solidFill>
                    <a:schemeClr val="tx1"/>
                  </a:solidFill>
                </a:rPr>
                <a:t>）二级选项框采用圆角方框</a:t>
              </a:r>
              <a:r>
                <a:rPr lang="en-US" altLang="zh-CN" sz="1600" dirty="0">
                  <a:solidFill>
                    <a:schemeClr val="tx1"/>
                  </a:solidFill>
                </a:rPr>
                <a:t>+</a:t>
              </a:r>
              <a:r>
                <a:rPr lang="zh-CN" altLang="en-US" sz="1600" dirty="0">
                  <a:solidFill>
                    <a:schemeClr val="tx1"/>
                  </a:solidFill>
                </a:rPr>
                <a:t>小三角箭头。</a:t>
              </a:r>
              <a:endParaRPr lang="en-US" altLang="zh-CN" sz="1600" dirty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dirty="0">
                  <a:solidFill>
                    <a:schemeClr val="tx1"/>
                  </a:solidFill>
                </a:rPr>
                <a:t>4</a:t>
              </a:r>
              <a:r>
                <a:rPr lang="zh-CN" altLang="en-US" sz="1600" dirty="0">
                  <a:solidFill>
                    <a:schemeClr val="tx1"/>
                  </a:solidFill>
                </a:rPr>
                <a:t>）导航栏整体同页面背景底色。</a:t>
              </a:r>
            </a:p>
          </p:txBody>
        </p: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C38F5F61-985D-4C11-A178-25700BCCFEAD}"/>
                </a:ext>
              </a:extLst>
            </p:cNvPr>
            <p:cNvCxnSpPr>
              <a:cxnSpLocks/>
            </p:cNvCxnSpPr>
            <p:nvPr/>
          </p:nvCxnSpPr>
          <p:spPr>
            <a:xfrm>
              <a:off x="3752850" y="2185383"/>
              <a:ext cx="933450" cy="5197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B978EAEF-E809-4733-8471-A17BEDBD6E2E}"/>
                </a:ext>
              </a:extLst>
            </p:cNvPr>
            <p:cNvSpPr/>
            <p:nvPr/>
          </p:nvSpPr>
          <p:spPr>
            <a:xfrm>
              <a:off x="1" y="4825618"/>
              <a:ext cx="3836640" cy="87985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en-US" altLang="zh-CN" sz="1600" dirty="0">
                  <a:solidFill>
                    <a:schemeClr val="tx1"/>
                  </a:solidFill>
                </a:rPr>
                <a:t>1</a:t>
              </a:r>
              <a:r>
                <a:rPr lang="zh-CN" altLang="en-US" sz="1600" dirty="0">
                  <a:solidFill>
                    <a:schemeClr val="tx1"/>
                  </a:solidFill>
                </a:rPr>
                <a:t>）将路径栏改为深色底色，作为导航栏和筛选栏的区块分隔。</a:t>
              </a:r>
            </a:p>
          </p:txBody>
        </p: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2B66C1D2-B6D9-47F1-B9E4-67571F6540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6641" y="3145027"/>
              <a:ext cx="649634" cy="17132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90851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5EF5C3F8-C2B6-4602-95D6-BA21857144F3}"/>
              </a:ext>
            </a:extLst>
          </p:cNvPr>
          <p:cNvSpPr/>
          <p:nvPr/>
        </p:nvSpPr>
        <p:spPr>
          <a:xfrm>
            <a:off x="0" y="-1"/>
            <a:ext cx="12191999" cy="208060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chemeClr val="tx1"/>
                </a:solidFill>
              </a:rPr>
              <a:t>P3  </a:t>
            </a:r>
            <a:r>
              <a:rPr lang="zh-CN" altLang="en-US" sz="1600" b="1" dirty="0">
                <a:solidFill>
                  <a:schemeClr val="tx1"/>
                </a:solidFill>
              </a:rPr>
              <a:t>修改原则二：</a:t>
            </a:r>
            <a:endParaRPr lang="en-US" altLang="zh-CN" sz="16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600" b="1" u="sng" dirty="0">
                <a:solidFill>
                  <a:schemeClr val="tx1"/>
                </a:solidFill>
              </a:rPr>
              <a:t>配色上</a:t>
            </a:r>
            <a:r>
              <a:rPr lang="zh-CN" altLang="en-US" sz="1600" dirty="0">
                <a:solidFill>
                  <a:schemeClr val="tx1"/>
                </a:solidFill>
              </a:rPr>
              <a:t>：在不改变原素描关系的基础上重新考虑配色。</a:t>
            </a:r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en-US" altLang="zh-CN" sz="1600" dirty="0">
                <a:solidFill>
                  <a:schemeClr val="tx1"/>
                </a:solidFill>
              </a:rPr>
              <a:t>1</a:t>
            </a:r>
            <a:r>
              <a:rPr lang="zh-CN" altLang="en-US" sz="1600" dirty="0">
                <a:solidFill>
                  <a:schemeClr val="tx1"/>
                </a:solidFill>
              </a:rPr>
              <a:t>、颜色尽量选用中低饱和度的浅蓝色，页面对比度可以强烈一些，容易扫一眼就形成功能分区分块；</a:t>
            </a:r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en-US" altLang="zh-CN" sz="1600" dirty="0">
                <a:solidFill>
                  <a:schemeClr val="tx1"/>
                </a:solidFill>
              </a:rPr>
              <a:t>2</a:t>
            </a:r>
            <a:r>
              <a:rPr lang="zh-CN" altLang="en-US" sz="1600" dirty="0">
                <a:solidFill>
                  <a:schemeClr val="tx1"/>
                </a:solidFill>
              </a:rPr>
              <a:t>、颜色比例尽量以纯度中低的浅蓝为主，深色使用在强调内容和选中项上；</a:t>
            </a:r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en-US" altLang="zh-CN" sz="1600" dirty="0">
                <a:solidFill>
                  <a:schemeClr val="tx1"/>
                </a:solidFill>
              </a:rPr>
              <a:t>3</a:t>
            </a:r>
            <a:r>
              <a:rPr lang="zh-CN" altLang="en-US" sz="1600" dirty="0">
                <a:solidFill>
                  <a:schemeClr val="tx1"/>
                </a:solidFill>
              </a:rPr>
              <a:t>、除以蓝色作为主色调外，高饱和的绿、橙、红作为功能色使用。如，绿色</a:t>
            </a:r>
            <a:r>
              <a:rPr lang="en-US" altLang="zh-CN" sz="1600" dirty="0">
                <a:solidFill>
                  <a:schemeClr val="tx1"/>
                </a:solidFill>
              </a:rPr>
              <a:t>—</a:t>
            </a:r>
            <a:r>
              <a:rPr lang="zh-CN" altLang="en-US" sz="1600" dirty="0">
                <a:solidFill>
                  <a:schemeClr val="tx1"/>
                </a:solidFill>
              </a:rPr>
              <a:t>正确</a:t>
            </a:r>
            <a:r>
              <a:rPr lang="en-US" altLang="zh-CN" sz="1600" dirty="0">
                <a:solidFill>
                  <a:schemeClr val="tx1"/>
                </a:solidFill>
              </a:rPr>
              <a:t>/</a:t>
            </a:r>
            <a:r>
              <a:rPr lang="zh-CN" altLang="en-US" sz="1600" dirty="0">
                <a:solidFill>
                  <a:schemeClr val="tx1"/>
                </a:solidFill>
              </a:rPr>
              <a:t>最高分；红色</a:t>
            </a:r>
            <a:r>
              <a:rPr lang="en-US" altLang="zh-CN" sz="1600" dirty="0">
                <a:solidFill>
                  <a:schemeClr val="tx1"/>
                </a:solidFill>
              </a:rPr>
              <a:t>—</a:t>
            </a:r>
            <a:r>
              <a:rPr lang="zh-CN" altLang="en-US" sz="1600" dirty="0">
                <a:solidFill>
                  <a:schemeClr val="tx1"/>
                </a:solidFill>
              </a:rPr>
              <a:t>错误</a:t>
            </a:r>
            <a:r>
              <a:rPr lang="en-US" altLang="zh-CN" sz="1600" dirty="0">
                <a:solidFill>
                  <a:schemeClr val="tx1"/>
                </a:solidFill>
              </a:rPr>
              <a:t>/</a:t>
            </a:r>
            <a:r>
              <a:rPr lang="zh-CN" altLang="en-US" sz="1600" dirty="0">
                <a:solidFill>
                  <a:schemeClr val="tx1"/>
                </a:solidFill>
              </a:rPr>
              <a:t>最低分；橙色</a:t>
            </a:r>
            <a:r>
              <a:rPr lang="en-US" altLang="zh-CN" sz="1600" dirty="0">
                <a:solidFill>
                  <a:schemeClr val="tx1"/>
                </a:solidFill>
              </a:rPr>
              <a:t>——</a:t>
            </a:r>
            <a:r>
              <a:rPr lang="zh-CN" altLang="en-US" sz="1600" dirty="0">
                <a:solidFill>
                  <a:schemeClr val="tx1"/>
                </a:solidFill>
              </a:rPr>
              <a:t>提示</a:t>
            </a:r>
            <a:r>
              <a:rPr lang="en-US" altLang="zh-CN" sz="1600" dirty="0">
                <a:solidFill>
                  <a:schemeClr val="tx1"/>
                </a:solidFill>
              </a:rPr>
              <a:t>/</a:t>
            </a:r>
            <a:r>
              <a:rPr lang="zh-CN" altLang="en-US" sz="1600" dirty="0">
                <a:solidFill>
                  <a:schemeClr val="tx1"/>
                </a:solidFill>
              </a:rPr>
              <a:t>请注意；等等。</a:t>
            </a:r>
          </a:p>
          <a:p>
            <a:pPr>
              <a:lnSpc>
                <a:spcPct val="150000"/>
              </a:lnSpc>
            </a:pPr>
            <a:endParaRPr lang="zh-CN" altLang="en-US" sz="1600" dirty="0">
              <a:solidFill>
                <a:schemeClr val="tx1"/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6A4725E-4CE2-4424-91EA-663E57CD89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15"/>
          <a:stretch/>
        </p:blipFill>
        <p:spPr>
          <a:xfrm>
            <a:off x="90278" y="2148322"/>
            <a:ext cx="3319672" cy="2739373"/>
          </a:xfrm>
          <a:prstGeom prst="rect">
            <a:avLst/>
          </a:prstGeom>
          <a:ln>
            <a:solidFill>
              <a:srgbClr val="212B44"/>
            </a:solidFill>
          </a:ln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D96A9280-2F85-4AF4-A8EA-7EC84DC06251}"/>
              </a:ext>
            </a:extLst>
          </p:cNvPr>
          <p:cNvSpPr/>
          <p:nvPr/>
        </p:nvSpPr>
        <p:spPr>
          <a:xfrm>
            <a:off x="90278" y="4967722"/>
            <a:ext cx="3319672" cy="83820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/>
                </a:solidFill>
              </a:rPr>
              <a:t>对比关系确认后，再在素描关系上增加颜色，主要色系以蓝色为主。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259CF1CD-EF51-4965-9DCE-39A49ACA4F2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100000"/>
                    </a14:imgEffect>
                    <a14:imgEffect>
                      <a14:colorTemperature colorTemp="7000"/>
                    </a14:imgEffect>
                    <a14:imgEffect>
                      <a14:saturation sat="35000"/>
                    </a14:imgEffect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4683" b="7687"/>
          <a:stretch/>
        </p:blipFill>
        <p:spPr>
          <a:xfrm>
            <a:off x="3574749" y="2183301"/>
            <a:ext cx="759460" cy="1744893"/>
          </a:xfrm>
          <a:prstGeom prst="rect">
            <a:avLst/>
          </a:prstGeom>
        </p:spPr>
      </p:pic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AFE6EBEB-D1B7-48ED-9F89-2A967F702DCC}"/>
              </a:ext>
            </a:extLst>
          </p:cNvPr>
          <p:cNvSpPr/>
          <p:nvPr/>
        </p:nvSpPr>
        <p:spPr>
          <a:xfrm>
            <a:off x="4555519" y="2246503"/>
            <a:ext cx="465599" cy="280634"/>
          </a:xfrm>
          <a:prstGeom prst="roundRect">
            <a:avLst/>
          </a:prstGeom>
          <a:solidFill>
            <a:srgbClr val="D3D6DA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F5D0B01A-C653-4743-B8D4-CE6D41AE1F16}"/>
              </a:ext>
            </a:extLst>
          </p:cNvPr>
          <p:cNvSpPr/>
          <p:nvPr/>
        </p:nvSpPr>
        <p:spPr>
          <a:xfrm>
            <a:off x="4555519" y="2594851"/>
            <a:ext cx="465599" cy="746639"/>
          </a:xfrm>
          <a:prstGeom prst="roundRect">
            <a:avLst/>
          </a:prstGeom>
          <a:solidFill>
            <a:srgbClr val="A6B2C1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7DBB08A3-71C4-41C1-B399-C6A7BBFE8C2E}"/>
              </a:ext>
            </a:extLst>
          </p:cNvPr>
          <p:cNvSpPr/>
          <p:nvPr/>
        </p:nvSpPr>
        <p:spPr>
          <a:xfrm>
            <a:off x="4555519" y="3409203"/>
            <a:ext cx="465599" cy="154618"/>
          </a:xfrm>
          <a:prstGeom prst="roundRect">
            <a:avLst/>
          </a:prstGeom>
          <a:solidFill>
            <a:srgbClr val="4B5A7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AE0901D6-DBB3-4D3F-9697-63BC53B7DDB1}"/>
              </a:ext>
            </a:extLst>
          </p:cNvPr>
          <p:cNvSpPr/>
          <p:nvPr/>
        </p:nvSpPr>
        <p:spPr>
          <a:xfrm>
            <a:off x="4555519" y="3631535"/>
            <a:ext cx="465599" cy="137602"/>
          </a:xfrm>
          <a:prstGeom prst="roundRect">
            <a:avLst/>
          </a:prstGeom>
          <a:solidFill>
            <a:srgbClr val="212B44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48E54BBD-E53E-4910-B3E7-9516239180EC}"/>
              </a:ext>
            </a:extLst>
          </p:cNvPr>
          <p:cNvSpPr/>
          <p:nvPr/>
        </p:nvSpPr>
        <p:spPr>
          <a:xfrm>
            <a:off x="4555519" y="3836850"/>
            <a:ext cx="465599" cy="107014"/>
          </a:xfrm>
          <a:prstGeom prst="roundRect">
            <a:avLst/>
          </a:prstGeom>
          <a:solidFill>
            <a:srgbClr val="0C12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8DC8D997-AB86-4925-9EA2-3A3CFE3A8617}"/>
              </a:ext>
            </a:extLst>
          </p:cNvPr>
          <p:cNvSpPr/>
          <p:nvPr/>
        </p:nvSpPr>
        <p:spPr>
          <a:xfrm>
            <a:off x="5094491" y="2246503"/>
            <a:ext cx="337466" cy="28063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584EF4FA-95A8-4AC7-AF18-385AA9AAB998}"/>
              </a:ext>
            </a:extLst>
          </p:cNvPr>
          <p:cNvSpPr/>
          <p:nvPr/>
        </p:nvSpPr>
        <p:spPr>
          <a:xfrm>
            <a:off x="5094491" y="2594851"/>
            <a:ext cx="337466" cy="74663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38B49962-F795-4EAE-A7A8-4ABE536E21C5}"/>
              </a:ext>
            </a:extLst>
          </p:cNvPr>
          <p:cNvSpPr/>
          <p:nvPr/>
        </p:nvSpPr>
        <p:spPr>
          <a:xfrm>
            <a:off x="5094491" y="3409203"/>
            <a:ext cx="337466" cy="15461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81507FF7-3A18-451D-85E4-E0B1667B65FA}"/>
              </a:ext>
            </a:extLst>
          </p:cNvPr>
          <p:cNvSpPr/>
          <p:nvPr/>
        </p:nvSpPr>
        <p:spPr>
          <a:xfrm>
            <a:off x="5094491" y="3631535"/>
            <a:ext cx="337466" cy="137602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DB580392-7DC7-4473-A068-683EE7A5D586}"/>
              </a:ext>
            </a:extLst>
          </p:cNvPr>
          <p:cNvSpPr/>
          <p:nvPr/>
        </p:nvSpPr>
        <p:spPr>
          <a:xfrm>
            <a:off x="5094491" y="3836850"/>
            <a:ext cx="337466" cy="107014"/>
          </a:xfrm>
          <a:prstGeom prst="roundRect">
            <a:avLst/>
          </a:prstGeom>
          <a:solidFill>
            <a:srgbClr val="0C12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F6319F3F-FFF5-4CCF-B2FB-9299E583CC28}"/>
              </a:ext>
            </a:extLst>
          </p:cNvPr>
          <p:cNvSpPr/>
          <p:nvPr/>
        </p:nvSpPr>
        <p:spPr>
          <a:xfrm>
            <a:off x="5505329" y="2819951"/>
            <a:ext cx="269511" cy="47159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753E6B24-4968-4400-B212-D34D3994B4F0}"/>
              </a:ext>
            </a:extLst>
          </p:cNvPr>
          <p:cNvSpPr/>
          <p:nvPr/>
        </p:nvSpPr>
        <p:spPr>
          <a:xfrm>
            <a:off x="5505329" y="3393399"/>
            <a:ext cx="268772" cy="534794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518DD4F4-8954-4A9D-B0D2-CF5AD2743F7C}"/>
              </a:ext>
            </a:extLst>
          </p:cNvPr>
          <p:cNvSpPr/>
          <p:nvPr/>
        </p:nvSpPr>
        <p:spPr>
          <a:xfrm>
            <a:off x="5505329" y="2246503"/>
            <a:ext cx="269511" cy="471591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45921F7-74B9-4FA4-A477-AA75BBC3CEF4}"/>
              </a:ext>
            </a:extLst>
          </p:cNvPr>
          <p:cNvSpPr/>
          <p:nvPr/>
        </p:nvSpPr>
        <p:spPr>
          <a:xfrm>
            <a:off x="6068742" y="2183301"/>
            <a:ext cx="1688878" cy="22362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600" dirty="0">
                <a:solidFill>
                  <a:schemeClr val="tx1"/>
                </a:solidFill>
              </a:rPr>
              <a:t>Ps.1</a:t>
            </a:r>
            <a:r>
              <a:rPr lang="zh-CN" altLang="en-US" sz="1600" dirty="0">
                <a:solidFill>
                  <a:schemeClr val="tx1"/>
                </a:solidFill>
              </a:rPr>
              <a:t>：</a:t>
            </a:r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zh-CN" altLang="en-US" sz="1600" dirty="0">
                <a:solidFill>
                  <a:schemeClr val="tx1"/>
                </a:solidFill>
              </a:rPr>
              <a:t>题干区的底色使用纯白色。</a:t>
            </a:r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zh-CN" altLang="en-US" sz="1600" dirty="0">
                <a:solidFill>
                  <a:schemeClr val="tx1"/>
                </a:solidFill>
              </a:rPr>
              <a:t>因题目上传时，所带图片为</a:t>
            </a:r>
            <a:r>
              <a:rPr lang="en-US" altLang="zh-CN" sz="1600" dirty="0">
                <a:solidFill>
                  <a:schemeClr val="tx1"/>
                </a:solidFill>
              </a:rPr>
              <a:t>JPG</a:t>
            </a:r>
            <a:r>
              <a:rPr lang="zh-CN" altLang="en-US" sz="1600" dirty="0">
                <a:solidFill>
                  <a:schemeClr val="tx1"/>
                </a:solidFill>
              </a:rPr>
              <a:t>格式，且容易自带白色背景，故背景色以纯白色为宜；</a:t>
            </a: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3FA636D5-A0AF-4C3A-99BB-FE8F900BC11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5000"/>
                    </a14:imgEffect>
                  </a14:imgLayer>
                </a14:imgProps>
              </a:ext>
            </a:extLst>
          </a:blip>
          <a:srcRect l="802"/>
          <a:stretch/>
        </p:blipFill>
        <p:spPr>
          <a:xfrm>
            <a:off x="7758359" y="2183300"/>
            <a:ext cx="4109474" cy="2236299"/>
          </a:xfrm>
          <a:prstGeom prst="rect">
            <a:avLst/>
          </a:prstGeom>
        </p:spPr>
      </p:pic>
      <p:sp>
        <p:nvSpPr>
          <p:cNvPr id="29" name="箭头: 下 28">
            <a:extLst>
              <a:ext uri="{FF2B5EF4-FFF2-40B4-BE49-F238E27FC236}">
                <a16:creationId xmlns:a16="http://schemas.microsoft.com/office/drawing/2014/main" id="{7E31434B-988B-4FB0-8B4B-4938BA2DF247}"/>
              </a:ext>
            </a:extLst>
          </p:cNvPr>
          <p:cNvSpPr/>
          <p:nvPr/>
        </p:nvSpPr>
        <p:spPr>
          <a:xfrm rot="3543743">
            <a:off x="8759365" y="3794723"/>
            <a:ext cx="237136" cy="3132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EFC8052C-36D7-40C9-A941-A8621ACFE9A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7501"/>
          <a:stretch/>
        </p:blipFill>
        <p:spPr>
          <a:xfrm>
            <a:off x="7757619" y="4527489"/>
            <a:ext cx="4110213" cy="2338990"/>
          </a:xfrm>
          <a:prstGeom prst="rect">
            <a:avLst/>
          </a:prstGeom>
        </p:spPr>
      </p:pic>
      <p:sp>
        <p:nvSpPr>
          <p:cNvPr id="31" name="矩形 30">
            <a:extLst>
              <a:ext uri="{FF2B5EF4-FFF2-40B4-BE49-F238E27FC236}">
                <a16:creationId xmlns:a16="http://schemas.microsoft.com/office/drawing/2014/main" id="{A0E386A8-B3D1-485B-B1FE-9C14CEB1FE61}"/>
              </a:ext>
            </a:extLst>
          </p:cNvPr>
          <p:cNvSpPr/>
          <p:nvPr/>
        </p:nvSpPr>
        <p:spPr>
          <a:xfrm>
            <a:off x="6068741" y="4533540"/>
            <a:ext cx="1688877" cy="23329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600" dirty="0">
                <a:solidFill>
                  <a:schemeClr val="tx1"/>
                </a:solidFill>
              </a:rPr>
              <a:t>Ps.2</a:t>
            </a:r>
            <a:r>
              <a:rPr lang="zh-CN" altLang="en-US" sz="1600" dirty="0">
                <a:solidFill>
                  <a:schemeClr val="tx1"/>
                </a:solidFill>
              </a:rPr>
              <a:t>：</a:t>
            </a:r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zh-CN" altLang="en-US" sz="1600" dirty="0">
                <a:solidFill>
                  <a:schemeClr val="tx1"/>
                </a:solidFill>
              </a:rPr>
              <a:t>功能色使用主要集中在学情分析，以及向老师传达正确</a:t>
            </a:r>
            <a:r>
              <a:rPr lang="en-US" altLang="zh-CN" sz="1600" dirty="0">
                <a:solidFill>
                  <a:schemeClr val="tx1"/>
                </a:solidFill>
              </a:rPr>
              <a:t>/</a:t>
            </a:r>
            <a:r>
              <a:rPr lang="zh-CN" altLang="en-US" sz="1600" dirty="0">
                <a:solidFill>
                  <a:schemeClr val="tx1"/>
                </a:solidFill>
              </a:rPr>
              <a:t>错误，强</a:t>
            </a:r>
            <a:r>
              <a:rPr lang="en-US" altLang="zh-CN" sz="1600" dirty="0">
                <a:solidFill>
                  <a:schemeClr val="tx1"/>
                </a:solidFill>
              </a:rPr>
              <a:t>/</a:t>
            </a:r>
            <a:r>
              <a:rPr lang="zh-CN" altLang="en-US" sz="1600" dirty="0">
                <a:solidFill>
                  <a:schemeClr val="tx1"/>
                </a:solidFill>
              </a:rPr>
              <a:t>弱对比等信息时，为了使信息更易传递而使用。</a:t>
            </a:r>
          </a:p>
        </p:txBody>
      </p:sp>
    </p:spTree>
    <p:extLst>
      <p:ext uri="{BB962C8B-B14F-4D97-AF65-F5344CB8AC3E}">
        <p14:creationId xmlns:p14="http://schemas.microsoft.com/office/powerpoint/2010/main" val="2835072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5185CC41-CC67-4B23-ADE5-E276C811C4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04"/>
          <a:stretch/>
        </p:blipFill>
        <p:spPr>
          <a:xfrm>
            <a:off x="5801357" y="1858105"/>
            <a:ext cx="6390643" cy="4067614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B474C19A-BCBF-453B-8D06-59FF457142C9}"/>
              </a:ext>
            </a:extLst>
          </p:cNvPr>
          <p:cNvSpPr/>
          <p:nvPr/>
        </p:nvSpPr>
        <p:spPr>
          <a:xfrm>
            <a:off x="0" y="1268914"/>
            <a:ext cx="6735829" cy="39675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/>
                </a:solidFill>
              </a:rPr>
              <a:t>按钮、表框统一说明：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E9C6545-39AC-43A1-A31E-3BD182F741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58105"/>
            <a:ext cx="1923810" cy="320952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E01EB8BE-7245-4B63-A0F6-96921CFDB4BB}"/>
              </a:ext>
            </a:extLst>
          </p:cNvPr>
          <p:cNvSpPr/>
          <p:nvPr/>
        </p:nvSpPr>
        <p:spPr>
          <a:xfrm>
            <a:off x="-1" y="5067629"/>
            <a:ext cx="1923811" cy="8580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/>
                </a:solidFill>
              </a:rPr>
              <a:t>1</a:t>
            </a:r>
            <a:r>
              <a:rPr lang="zh-CN" altLang="en-US" sz="1600" dirty="0">
                <a:solidFill>
                  <a:schemeClr val="tx1"/>
                </a:solidFill>
              </a:rPr>
              <a:t>）之前</a:t>
            </a:r>
            <a:r>
              <a:rPr lang="en-US" altLang="zh-CN" sz="1600" dirty="0">
                <a:solidFill>
                  <a:schemeClr val="tx1"/>
                </a:solidFill>
              </a:rPr>
              <a:t>UI</a:t>
            </a:r>
            <a:r>
              <a:rPr lang="zh-CN" altLang="en-US" sz="1600" dirty="0">
                <a:solidFill>
                  <a:schemeClr val="tx1"/>
                </a:solidFill>
              </a:rPr>
              <a:t>设计样式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BB78223-CADB-46B7-B2C1-F6603B5F9E9A}"/>
              </a:ext>
            </a:extLst>
          </p:cNvPr>
          <p:cNvSpPr/>
          <p:nvPr/>
        </p:nvSpPr>
        <p:spPr>
          <a:xfrm>
            <a:off x="2699783" y="5067629"/>
            <a:ext cx="2499360" cy="15390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/>
                </a:solidFill>
              </a:rPr>
              <a:t>2</a:t>
            </a:r>
            <a:r>
              <a:rPr lang="zh-CN" altLang="en-US" sz="1600" dirty="0">
                <a:solidFill>
                  <a:schemeClr val="tx1"/>
                </a:solidFill>
              </a:rPr>
              <a:t>）调整后样式选型。（此处颜色仅作为醒目说明，不作为颜色参考）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3C6F12B2-1F7C-483E-9A56-026417C385AB}"/>
              </a:ext>
            </a:extLst>
          </p:cNvPr>
          <p:cNvSpPr/>
          <p:nvPr/>
        </p:nvSpPr>
        <p:spPr>
          <a:xfrm>
            <a:off x="2984261" y="2410361"/>
            <a:ext cx="1923811" cy="512557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按钮：胶囊型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FCE4039B-4C86-44A6-AC26-591E35FA42E6}"/>
              </a:ext>
            </a:extLst>
          </p:cNvPr>
          <p:cNvSpPr/>
          <p:nvPr/>
        </p:nvSpPr>
        <p:spPr>
          <a:xfrm>
            <a:off x="2984260" y="3307897"/>
            <a:ext cx="1923811" cy="512557"/>
          </a:xfrm>
          <a:prstGeom prst="roundRect">
            <a:avLst>
              <a:gd name="adj" fmla="val 11092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选项：圆角矩形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C87D7F8-BE45-47BB-9661-6C508779B5FB}"/>
              </a:ext>
            </a:extLst>
          </p:cNvPr>
          <p:cNvSpPr/>
          <p:nvPr/>
        </p:nvSpPr>
        <p:spPr>
          <a:xfrm>
            <a:off x="2699783" y="1847292"/>
            <a:ext cx="2499360" cy="3220337"/>
          </a:xfrm>
          <a:prstGeom prst="rect">
            <a:avLst/>
          </a:prstGeom>
          <a:noFill/>
          <a:ln w="3175">
            <a:solidFill>
              <a:srgbClr val="212B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66AF0E3E-86C9-4870-BBB0-81BBF299C1BA}"/>
              </a:ext>
            </a:extLst>
          </p:cNvPr>
          <p:cNvSpPr/>
          <p:nvPr/>
        </p:nvSpPr>
        <p:spPr>
          <a:xfrm>
            <a:off x="5006340" y="3386375"/>
            <a:ext cx="840268" cy="355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举例</a:t>
            </a:r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7D9AF757-4BC4-49DA-940A-911FAACABEC0}"/>
              </a:ext>
            </a:extLst>
          </p:cNvPr>
          <p:cNvSpPr/>
          <p:nvPr/>
        </p:nvSpPr>
        <p:spPr>
          <a:xfrm>
            <a:off x="1584960" y="3386375"/>
            <a:ext cx="1230272" cy="355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调整逻辑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1E1C75BB-4065-48B6-8FDC-57464C05C970}"/>
              </a:ext>
            </a:extLst>
          </p:cNvPr>
          <p:cNvSpPr/>
          <p:nvPr/>
        </p:nvSpPr>
        <p:spPr>
          <a:xfrm>
            <a:off x="10080626" y="3095624"/>
            <a:ext cx="936624" cy="202747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700" dirty="0"/>
              <a:t>按钮：胶囊型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AD0998E7-8B64-4FE9-B5D5-C5EE7C4DE809}"/>
              </a:ext>
            </a:extLst>
          </p:cNvPr>
          <p:cNvSpPr/>
          <p:nvPr/>
        </p:nvSpPr>
        <p:spPr>
          <a:xfrm>
            <a:off x="11479212" y="3534568"/>
            <a:ext cx="490538" cy="154781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400" dirty="0"/>
              <a:t>按钮：胶囊型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B3D43DFD-22ED-4EC8-8EAC-4E7F3214AE02}"/>
              </a:ext>
            </a:extLst>
          </p:cNvPr>
          <p:cNvSpPr/>
          <p:nvPr/>
        </p:nvSpPr>
        <p:spPr>
          <a:xfrm>
            <a:off x="6312295" y="1927738"/>
            <a:ext cx="507605" cy="158237"/>
          </a:xfrm>
          <a:prstGeom prst="roundRect">
            <a:avLst>
              <a:gd name="adj" fmla="val 11092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500" dirty="0"/>
              <a:t>选项：圆角矩形</a:t>
            </a: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2D87EB4B-7DD1-49F6-983E-8CC21C1922FF}"/>
              </a:ext>
            </a:extLst>
          </p:cNvPr>
          <p:cNvSpPr/>
          <p:nvPr/>
        </p:nvSpPr>
        <p:spPr>
          <a:xfrm>
            <a:off x="7781925" y="3552825"/>
            <a:ext cx="366714" cy="139980"/>
          </a:xfrm>
          <a:prstGeom prst="roundRect">
            <a:avLst>
              <a:gd name="adj" fmla="val 11092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300" dirty="0"/>
              <a:t>选项：圆角矩形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EFD3D58-10C2-4EE1-BE56-D873B26BC566}"/>
              </a:ext>
            </a:extLst>
          </p:cNvPr>
          <p:cNvSpPr/>
          <p:nvPr/>
        </p:nvSpPr>
        <p:spPr>
          <a:xfrm>
            <a:off x="0" y="0"/>
            <a:ext cx="12191999" cy="9309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chemeClr val="tx1"/>
                </a:solidFill>
              </a:rPr>
              <a:t>P4   </a:t>
            </a:r>
            <a:r>
              <a:rPr lang="zh-CN" altLang="en-US" sz="1600" b="1" dirty="0">
                <a:solidFill>
                  <a:schemeClr val="tx1"/>
                </a:solidFill>
              </a:rPr>
              <a:t>修改原则三：</a:t>
            </a:r>
            <a:endParaRPr lang="en-US" altLang="zh-CN" sz="16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chemeClr val="tx1"/>
                </a:solidFill>
              </a:rPr>
              <a:t>元件修改说明：</a:t>
            </a:r>
            <a:endParaRPr lang="en-US" altLang="zh-CN" sz="1600" b="1" dirty="0">
              <a:solidFill>
                <a:schemeClr val="tx1"/>
              </a:solidFill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2CF396A1-FD5B-4B36-B4AD-ACCA3E01DEE0}"/>
              </a:ext>
            </a:extLst>
          </p:cNvPr>
          <p:cNvSpPr/>
          <p:nvPr/>
        </p:nvSpPr>
        <p:spPr>
          <a:xfrm>
            <a:off x="2984260" y="4060031"/>
            <a:ext cx="1923811" cy="786243"/>
          </a:xfrm>
          <a:prstGeom prst="roundRect">
            <a:avLst>
              <a:gd name="adj" fmla="val 1862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dirty="0"/>
              <a:t>表框：微圆角矩形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D509869E-AC27-447A-AF9C-48B9B29B113D}"/>
              </a:ext>
            </a:extLst>
          </p:cNvPr>
          <p:cNvSpPr/>
          <p:nvPr/>
        </p:nvSpPr>
        <p:spPr>
          <a:xfrm>
            <a:off x="5881688" y="3498789"/>
            <a:ext cx="1404937" cy="2340035"/>
          </a:xfrm>
          <a:prstGeom prst="roundRect">
            <a:avLst>
              <a:gd name="adj" fmla="val 1862"/>
            </a:avLst>
          </a:prstGeom>
          <a:solidFill>
            <a:srgbClr val="70AD4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dirty="0"/>
              <a:t>表框：微圆角矩形</a:t>
            </a: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D0E9FE25-223C-4BF3-9BCC-217C194DE24F}"/>
              </a:ext>
            </a:extLst>
          </p:cNvPr>
          <p:cNvSpPr/>
          <p:nvPr/>
        </p:nvSpPr>
        <p:spPr>
          <a:xfrm>
            <a:off x="7345520" y="4777740"/>
            <a:ext cx="4644073" cy="1061084"/>
          </a:xfrm>
          <a:prstGeom prst="roundRect">
            <a:avLst>
              <a:gd name="adj" fmla="val 1862"/>
            </a:avLst>
          </a:prstGeom>
          <a:solidFill>
            <a:srgbClr val="70AD4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dirty="0"/>
              <a:t>表框：微圆角矩形</a:t>
            </a:r>
          </a:p>
        </p:txBody>
      </p:sp>
    </p:spTree>
    <p:extLst>
      <p:ext uri="{BB962C8B-B14F-4D97-AF65-F5344CB8AC3E}">
        <p14:creationId xmlns:p14="http://schemas.microsoft.com/office/powerpoint/2010/main" val="3221259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>
            <a:extLst>
              <a:ext uri="{FF2B5EF4-FFF2-40B4-BE49-F238E27FC236}">
                <a16:creationId xmlns:a16="http://schemas.microsoft.com/office/drawing/2014/main" id="{AEFD3D58-10C2-4EE1-BE56-D873B26BC566}"/>
              </a:ext>
            </a:extLst>
          </p:cNvPr>
          <p:cNvSpPr/>
          <p:nvPr/>
        </p:nvSpPr>
        <p:spPr>
          <a:xfrm>
            <a:off x="0" y="0"/>
            <a:ext cx="12191999" cy="9309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chemeClr val="tx1"/>
                </a:solidFill>
              </a:rPr>
              <a:t>P5   </a:t>
            </a:r>
            <a:r>
              <a:rPr lang="zh-CN" altLang="en-US" sz="1600" b="1" dirty="0">
                <a:solidFill>
                  <a:schemeClr val="tx1"/>
                </a:solidFill>
              </a:rPr>
              <a:t>修改原则四：</a:t>
            </a:r>
            <a:endParaRPr lang="en-US" altLang="zh-CN" sz="16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chemeClr val="tx1"/>
                </a:solidFill>
              </a:rPr>
              <a:t>图底关系说明：</a:t>
            </a:r>
            <a:endParaRPr lang="en-US" altLang="zh-CN" sz="1600" b="1" dirty="0">
              <a:solidFill>
                <a:schemeClr val="tx1"/>
              </a:solidFill>
            </a:endParaRP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87DB4B4E-B0B6-45E4-B94C-2BF4A42F41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15"/>
          <a:stretch/>
        </p:blipFill>
        <p:spPr>
          <a:xfrm>
            <a:off x="203678" y="1103229"/>
            <a:ext cx="6730522" cy="5553986"/>
          </a:xfrm>
          <a:prstGeom prst="rect">
            <a:avLst/>
          </a:prstGeom>
          <a:ln>
            <a:solidFill>
              <a:srgbClr val="212B44"/>
            </a:solidFill>
          </a:ln>
        </p:spPr>
      </p:pic>
      <p:sp>
        <p:nvSpPr>
          <p:cNvPr id="25" name="矩形 24">
            <a:extLst>
              <a:ext uri="{FF2B5EF4-FFF2-40B4-BE49-F238E27FC236}">
                <a16:creationId xmlns:a16="http://schemas.microsoft.com/office/drawing/2014/main" id="{EA1672E9-553F-4071-AAD8-363CF76BA8B7}"/>
              </a:ext>
            </a:extLst>
          </p:cNvPr>
          <p:cNvSpPr/>
          <p:nvPr/>
        </p:nvSpPr>
        <p:spPr>
          <a:xfrm>
            <a:off x="7629525" y="2057400"/>
            <a:ext cx="3836640" cy="9612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/>
                </a:solidFill>
              </a:rPr>
              <a:t>页面底图以浅灰色或者其他浅色图底为主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99297AAD-7572-4919-9DFB-CE49249459A4}"/>
              </a:ext>
            </a:extLst>
          </p:cNvPr>
          <p:cNvSpPr/>
          <p:nvPr/>
        </p:nvSpPr>
        <p:spPr>
          <a:xfrm>
            <a:off x="7629525" y="3399589"/>
            <a:ext cx="3836640" cy="9612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/>
                </a:solidFill>
              </a:rPr>
              <a:t>主要内容以白色色块呈现在页面底图之上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6694F580-A49A-49B1-907F-B764EEE4F049}"/>
              </a:ext>
            </a:extLst>
          </p:cNvPr>
          <p:cNvCxnSpPr>
            <a:stCxn id="25" idx="1"/>
          </p:cNvCxnSpPr>
          <p:nvPr/>
        </p:nvCxnSpPr>
        <p:spPr>
          <a:xfrm flipH="1">
            <a:off x="6791325" y="2538033"/>
            <a:ext cx="838200" cy="1595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1756C7EE-D85F-4E43-8837-717754331943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6443663" y="3880222"/>
            <a:ext cx="1185862" cy="1453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5593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584D5702-E6C9-4F3D-97FD-54D6A78873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776" y="1095125"/>
            <a:ext cx="5544224" cy="2055846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AB5F51BC-AC4B-47F6-BE50-AF39A6464CB6}"/>
              </a:ext>
            </a:extLst>
          </p:cNvPr>
          <p:cNvSpPr/>
          <p:nvPr/>
        </p:nvSpPr>
        <p:spPr>
          <a:xfrm>
            <a:off x="0" y="0"/>
            <a:ext cx="12191999" cy="9309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chemeClr val="tx1"/>
                </a:solidFill>
              </a:rPr>
              <a:t>P6   </a:t>
            </a:r>
            <a:r>
              <a:rPr lang="zh-CN" altLang="en-US" sz="1600" b="1" dirty="0">
                <a:solidFill>
                  <a:schemeClr val="tx1"/>
                </a:solidFill>
              </a:rPr>
              <a:t>修改原则五：</a:t>
            </a:r>
            <a:endParaRPr lang="en-US" altLang="zh-CN" sz="16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chemeClr val="tx1"/>
                </a:solidFill>
              </a:rPr>
              <a:t>图表说明：</a:t>
            </a:r>
            <a:endParaRPr lang="en-US" altLang="zh-CN" sz="1600" b="1" dirty="0">
              <a:solidFill>
                <a:schemeClr val="tx1"/>
              </a:solidFill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CA14F01-5E63-4CDF-BD90-DE99ECDD86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640" y="1095125"/>
            <a:ext cx="1750635" cy="212924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8A52A3C9-B3E0-49FE-9C6C-85F2F516C93C}"/>
              </a:ext>
            </a:extLst>
          </p:cNvPr>
          <p:cNvSpPr/>
          <p:nvPr/>
        </p:nvSpPr>
        <p:spPr>
          <a:xfrm>
            <a:off x="551776" y="3150972"/>
            <a:ext cx="9097050" cy="42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/>
                </a:solidFill>
              </a:rPr>
              <a:t>1)</a:t>
            </a:r>
            <a:r>
              <a:rPr lang="zh-CN" altLang="en-US" sz="1600" dirty="0">
                <a:solidFill>
                  <a:schemeClr val="tx1"/>
                </a:solidFill>
              </a:rPr>
              <a:t>表格中色彩尽量简单，由于数据较多，可采用</a:t>
            </a:r>
            <a:r>
              <a:rPr lang="en-US" altLang="zh-CN" sz="1600" dirty="0">
                <a:solidFill>
                  <a:schemeClr val="tx1"/>
                </a:solidFill>
              </a:rPr>
              <a:t>1</a:t>
            </a:r>
            <a:r>
              <a:rPr lang="zh-CN" altLang="en-US" sz="1600" dirty="0">
                <a:solidFill>
                  <a:schemeClr val="tx1"/>
                </a:solidFill>
              </a:rPr>
              <a:t>跳</a:t>
            </a:r>
            <a:r>
              <a:rPr lang="en-US" altLang="zh-CN" sz="1600" dirty="0">
                <a:solidFill>
                  <a:schemeClr val="tx1"/>
                </a:solidFill>
              </a:rPr>
              <a:t>1</a:t>
            </a:r>
            <a:r>
              <a:rPr lang="zh-CN" altLang="en-US" sz="1600" dirty="0">
                <a:solidFill>
                  <a:schemeClr val="tx1"/>
                </a:solidFill>
              </a:rPr>
              <a:t>或者</a:t>
            </a:r>
            <a:r>
              <a:rPr lang="en-US" altLang="zh-CN" sz="1600" dirty="0">
                <a:solidFill>
                  <a:schemeClr val="tx1"/>
                </a:solidFill>
              </a:rPr>
              <a:t>3</a:t>
            </a:r>
            <a:r>
              <a:rPr lang="zh-CN" altLang="en-US" sz="1600" dirty="0">
                <a:solidFill>
                  <a:schemeClr val="tx1"/>
                </a:solidFill>
              </a:rPr>
              <a:t>跳</a:t>
            </a:r>
            <a:r>
              <a:rPr lang="en-US" altLang="zh-CN" sz="1600" dirty="0">
                <a:solidFill>
                  <a:schemeClr val="tx1"/>
                </a:solidFill>
              </a:rPr>
              <a:t>1</a:t>
            </a:r>
            <a:r>
              <a:rPr lang="zh-CN" altLang="en-US" sz="1600" dirty="0">
                <a:solidFill>
                  <a:schemeClr val="tx1"/>
                </a:solidFill>
              </a:rPr>
              <a:t>等形式，形成视觉区分，避免看串行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6E256292-A8D4-40EA-B340-A0978D5268C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23" b="47799"/>
          <a:stretch/>
        </p:blipFill>
        <p:spPr>
          <a:xfrm>
            <a:off x="551775" y="3994483"/>
            <a:ext cx="1741481" cy="2653059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F208A073-3EDE-49ED-AF17-7A8FF45C486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549" b="426"/>
          <a:stretch/>
        </p:blipFill>
        <p:spPr>
          <a:xfrm>
            <a:off x="2293256" y="3994483"/>
            <a:ext cx="1741481" cy="2488021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62D6593F-737C-4633-ACD3-FEB76D550845}"/>
              </a:ext>
            </a:extLst>
          </p:cNvPr>
          <p:cNvSpPr/>
          <p:nvPr/>
        </p:nvSpPr>
        <p:spPr>
          <a:xfrm>
            <a:off x="4034737" y="3994482"/>
            <a:ext cx="6889077" cy="24880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/>
                </a:solidFill>
              </a:rPr>
              <a:t>2)</a:t>
            </a:r>
            <a:r>
              <a:rPr lang="zh-CN" altLang="en-US" sz="1600" dirty="0">
                <a:solidFill>
                  <a:schemeClr val="tx1"/>
                </a:solidFill>
              </a:rPr>
              <a:t>各个图表的色彩搭配需要统一逻辑，不能各个区块颜色搭配不一；且颜色宜选用低饱和度颜色，不应过于鲜艳幼稚。</a:t>
            </a:r>
            <a:endParaRPr lang="en-US" altLang="zh-CN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/>
                </a:solidFill>
              </a:rPr>
              <a:t>（左边两例为</a:t>
            </a:r>
            <a:r>
              <a:rPr lang="zh-CN" altLang="en-US" sz="1600" dirty="0">
                <a:solidFill>
                  <a:schemeClr val="tx1"/>
                </a:solidFill>
                <a:highlight>
                  <a:srgbClr val="FFFF00"/>
                </a:highlight>
              </a:rPr>
              <a:t>反例</a:t>
            </a:r>
            <a:r>
              <a:rPr lang="zh-CN" altLang="en-US" sz="1600" dirty="0">
                <a:solidFill>
                  <a:schemeClr val="tx1"/>
                </a:solidFill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725529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728</TotalTime>
  <Words>738</Words>
  <Application>Microsoft Office PowerPoint</Application>
  <PresentationFormat>宽屏</PresentationFormat>
  <Paragraphs>63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Haier</dc:creator>
  <cp:lastModifiedBy>Haier</cp:lastModifiedBy>
  <cp:revision>159</cp:revision>
  <dcterms:created xsi:type="dcterms:W3CDTF">2017-09-27T03:45:12Z</dcterms:created>
  <dcterms:modified xsi:type="dcterms:W3CDTF">2017-10-09T05:33:53Z</dcterms:modified>
</cp:coreProperties>
</file>