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5" r:id="rId3"/>
    <p:sldId id="286" r:id="rId4"/>
    <p:sldId id="292" r:id="rId5"/>
    <p:sldId id="276" r:id="rId6"/>
    <p:sldId id="268" r:id="rId7"/>
    <p:sldId id="278" r:id="rId8"/>
    <p:sldId id="279" r:id="rId9"/>
    <p:sldId id="277" r:id="rId10"/>
    <p:sldId id="280" r:id="rId11"/>
    <p:sldId id="281" r:id="rId12"/>
    <p:sldId id="283" r:id="rId13"/>
    <p:sldId id="282" r:id="rId14"/>
    <p:sldId id="284" r:id="rId15"/>
    <p:sldId id="285" r:id="rId16"/>
    <p:sldId id="287" r:id="rId17"/>
    <p:sldId id="291" r:id="rId18"/>
    <p:sldId id="293" r:id="rId19"/>
    <p:sldId id="294" r:id="rId20"/>
    <p:sldId id="300" r:id="rId21"/>
    <p:sldId id="301" r:id="rId22"/>
    <p:sldId id="295" r:id="rId23"/>
    <p:sldId id="296" r:id="rId24"/>
    <p:sldId id="299" r:id="rId25"/>
    <p:sldId id="297" r:id="rId26"/>
    <p:sldId id="309" r:id="rId27"/>
    <p:sldId id="298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288" r:id="rId36"/>
    <p:sldId id="289" r:id="rId37"/>
    <p:sldId id="290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2301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9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ACF22A-F499-4B86-A4F4-EBFE5EC96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763E9F-7EB5-4392-A2DA-A92C23492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39AE47-1365-4861-8640-33B80CDB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0244CC-30FA-49D8-840E-B8DBA7C1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D4A9CB-2C19-4347-BCB2-D80234A1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19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2346D-EB11-494E-A640-1E19D50D0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5F72E6-1418-4F66-968A-AF222D2CB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99786-C6CE-4D9E-AC18-27439D54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0034DB-39D2-400B-8901-25623D7E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377FF5-AB60-440B-ACC8-4E75E43E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56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E4FE2B-655B-45EF-8992-196349696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215B62-397B-4345-BBBC-D46E810E2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7C2E56-BAA5-421F-BD58-C22CDB88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437072-B467-4C1B-837D-8CF53C77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05CEA0-C6BA-4668-93FA-DC7A1C4C4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27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FAD89-48C1-4025-8CF9-819691CCC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90290-6C55-4265-B12E-BA76BE4BD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4AD463-46FE-4524-BC84-123C7BA7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4FFBF-125F-4146-B2EC-54982C013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4FF382-5505-44F5-A4CC-66011AE8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85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3805BA-A519-4E7E-BBAE-0E3DA2F26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C1A317-6DE4-41BA-89DC-E91801EF6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8F7D12-C0CC-4E58-9F31-D29B36AE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B355F1-BE55-461A-BA0D-FEE31F43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2BA84A-76BD-404D-9416-F212D188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42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0B33B-0113-4B0E-9B69-4A6FC62FD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29E020-1AE0-46DC-BECA-C8CC2D056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3B8C67-E46F-432C-A205-0C66DB95C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25A7E9-0246-4C0E-8BCB-6E89A5A97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38E0DC-ADDE-433D-904B-64BD3063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75D8FE-178E-49B1-AC17-2C1CCC7AB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77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1C765-909A-47D9-BA03-9D0796C6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4F8C84-66DE-486B-96FC-C1F2F0695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0E9795-7C5F-4B89-9DD7-61CA1B42F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C6E36F-02CA-4259-B6AC-F6DA36BB4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899BCA-4141-4587-A2B9-094F97BAA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11D624-FDB0-41E1-8665-330CC7914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206A45-778F-40CE-83A5-705DCEBD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A2968A-236C-4CE4-85D3-E29DC986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94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D0C91F-6482-4F06-B8CE-F42C24D1A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40B100-243A-4947-8509-285D5A649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D50105-1823-443F-A647-BAA08922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1053B4-5DC0-4D51-80E6-6C14998A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94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2E8772-E218-4C3E-B6E4-E49D47FB0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B17D40-4DAC-4B39-AA1F-E3FF4EC3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C1DF96-2079-4CA1-A0EF-9CB847E1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64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B0FAD-1112-4E02-B7E2-2E432F41B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BEF8F-9657-48F8-A752-9305D29B7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8C2E3F-94D9-4EF8-BA70-34CA2579A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36A97D-2460-41BB-A0B1-39FE15CA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F48576-DE1E-444A-84E3-4D93E97EE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109EF9-66E3-46EC-A579-2129D12A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85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411FC-9CED-4CBF-A976-2B6844D6D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FC74883-9896-46C8-A67D-79D09E289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044DCE-4FA1-4472-9351-99D205A24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381254-C4A4-4059-A1AF-03BCCAB5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872C-BADC-4459-8ECF-74BCA92EBB03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3C3DB0-692D-486D-B59F-0F33B6410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B4325E-4568-419D-BE5A-8066908A4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35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8B35B5-35C1-437A-A7CF-EF6B30CE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5F29EA-634F-4707-93BC-EAE54F1C3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E8AC21-6CCF-4216-9815-86C5D880A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F872C-BADC-4459-8ECF-74BCA92EBB03}" type="datetimeFigureOut">
              <a:rPr lang="zh-CN" altLang="en-US" smtClean="0"/>
              <a:t>2017/11/4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A29D3C-F5D7-4EF4-954B-2777FC45E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F411F-1132-4285-BA23-E9CBF4334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8AEDA-41F8-4395-8E8E-CC0797271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40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8AA53AB-7329-4E53-91A3-6119EF73CA4C}"/>
              </a:ext>
            </a:extLst>
          </p:cNvPr>
          <p:cNvSpPr/>
          <p:nvPr/>
        </p:nvSpPr>
        <p:spPr>
          <a:xfrm>
            <a:off x="0" y="2694647"/>
            <a:ext cx="7922103" cy="11328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全局</a:t>
            </a:r>
          </a:p>
        </p:txBody>
      </p:sp>
    </p:spTree>
    <p:extLst>
      <p:ext uri="{BB962C8B-B14F-4D97-AF65-F5344CB8AC3E}">
        <p14:creationId xmlns:p14="http://schemas.microsoft.com/office/powerpoint/2010/main" val="1969350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学校</a:t>
            </a:r>
            <a:r>
              <a:rPr lang="en-US" altLang="zh-CN" sz="1600" dirty="0">
                <a:solidFill>
                  <a:srgbClr val="0070C0"/>
                </a:solidFill>
              </a:rPr>
              <a:t> &gt; </a:t>
            </a:r>
            <a:r>
              <a:rPr lang="zh-CN" altLang="en-US" sz="1600" dirty="0">
                <a:solidFill>
                  <a:srgbClr val="0070C0"/>
                </a:solidFill>
              </a:rPr>
              <a:t>班级管理</a:t>
            </a:r>
            <a:r>
              <a:rPr lang="en-US" altLang="zh-CN" sz="1600" dirty="0">
                <a:solidFill>
                  <a:srgbClr val="0070C0"/>
                </a:solidFill>
              </a:rPr>
              <a:t> &gt; </a:t>
            </a:r>
            <a:r>
              <a:rPr lang="zh-CN" altLang="en-US" sz="1600" dirty="0">
                <a:solidFill>
                  <a:srgbClr val="0070C0"/>
                </a:solidFill>
              </a:rPr>
              <a:t>创建班级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6013937"/>
            <a:ext cx="12192000" cy="844063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）保存修改应为“创建班级”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86AAC8-AAD1-4620-8B1E-B1649BF47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9746"/>
            <a:ext cx="7553813" cy="417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55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学校</a:t>
            </a:r>
            <a:r>
              <a:rPr lang="en-US" altLang="zh-CN" sz="1600" dirty="0">
                <a:solidFill>
                  <a:srgbClr val="0070C0"/>
                </a:solidFill>
              </a:rPr>
              <a:t> &gt; </a:t>
            </a:r>
            <a:r>
              <a:rPr lang="zh-CN" altLang="en-US" sz="1600" dirty="0">
                <a:solidFill>
                  <a:srgbClr val="0070C0"/>
                </a:solidFill>
              </a:rPr>
              <a:t>班级管理</a:t>
            </a:r>
            <a:r>
              <a:rPr lang="en-US" altLang="zh-CN" sz="1600" dirty="0">
                <a:solidFill>
                  <a:srgbClr val="0070C0"/>
                </a:solidFill>
              </a:rPr>
              <a:t> &gt;</a:t>
            </a:r>
            <a:r>
              <a:rPr lang="zh-CN" altLang="en-US" sz="1600" dirty="0">
                <a:solidFill>
                  <a:srgbClr val="0070C0"/>
                </a:solidFill>
              </a:rPr>
              <a:t>班级</a:t>
            </a:r>
            <a:r>
              <a:rPr lang="en-US" altLang="zh-CN" sz="1600" dirty="0">
                <a:solidFill>
                  <a:srgbClr val="0070C0"/>
                </a:solidFill>
              </a:rPr>
              <a:t>-</a:t>
            </a:r>
            <a:r>
              <a:rPr lang="zh-CN" altLang="en-US" sz="1600" dirty="0">
                <a:solidFill>
                  <a:srgbClr val="0070C0"/>
                </a:solidFill>
              </a:rPr>
              <a:t>学生管理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6013937"/>
            <a:ext cx="12192000" cy="844063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）班级管理应为“学生管理”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F46CB0-6A5F-4308-A4BF-4CAD33388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415"/>
            <a:ext cx="91725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18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8AA53AB-7329-4E53-91A3-6119EF73CA4C}"/>
              </a:ext>
            </a:extLst>
          </p:cNvPr>
          <p:cNvSpPr/>
          <p:nvPr/>
        </p:nvSpPr>
        <p:spPr>
          <a:xfrm>
            <a:off x="0" y="2694647"/>
            <a:ext cx="7922103" cy="11328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学校 </a:t>
            </a:r>
            <a:r>
              <a:rPr lang="en-US" altLang="zh-CN" sz="4400" dirty="0"/>
              <a:t>&gt; </a:t>
            </a:r>
            <a:r>
              <a:rPr lang="zh-CN" altLang="en-US" sz="4400" dirty="0"/>
              <a:t>教师管理</a:t>
            </a:r>
          </a:p>
        </p:txBody>
      </p:sp>
    </p:spTree>
    <p:extLst>
      <p:ext uri="{BB962C8B-B14F-4D97-AF65-F5344CB8AC3E}">
        <p14:creationId xmlns:p14="http://schemas.microsoft.com/office/powerpoint/2010/main" val="3228154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学校</a:t>
            </a:r>
            <a:r>
              <a:rPr lang="en-US" altLang="zh-CN" sz="1600" dirty="0">
                <a:solidFill>
                  <a:srgbClr val="0070C0"/>
                </a:solidFill>
              </a:rPr>
              <a:t> &gt; </a:t>
            </a:r>
            <a:r>
              <a:rPr lang="zh-CN" altLang="en-US" sz="1600" dirty="0">
                <a:solidFill>
                  <a:srgbClr val="0070C0"/>
                </a:solidFill>
              </a:rPr>
              <a:t>教师管理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添加教师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5579285"/>
            <a:ext cx="12192000" cy="1278715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）路径栏应为：学校 </a:t>
            </a:r>
            <a:r>
              <a:rPr lang="en-US" altLang="zh-CN" sz="1600" dirty="0">
                <a:solidFill>
                  <a:schemeClr val="bg1"/>
                </a:solidFill>
              </a:rPr>
              <a:t>&gt; </a:t>
            </a:r>
            <a:r>
              <a:rPr lang="zh-CN" altLang="en-US" sz="1600" dirty="0">
                <a:solidFill>
                  <a:schemeClr val="bg1"/>
                </a:solidFill>
              </a:rPr>
              <a:t>教师管理</a:t>
            </a:r>
            <a:r>
              <a:rPr lang="en-US" altLang="zh-CN" sz="1600" dirty="0">
                <a:solidFill>
                  <a:schemeClr val="bg1"/>
                </a:solidFill>
              </a:rPr>
              <a:t> &gt; </a:t>
            </a:r>
            <a:r>
              <a:rPr lang="zh-CN" altLang="en-US" sz="1600" dirty="0">
                <a:solidFill>
                  <a:schemeClr val="bg1"/>
                </a:solidFill>
              </a:rPr>
              <a:t>添加教师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）编辑教师应为“添加教师”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）缺少兼职岗位的设置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40DB5B-9845-4414-9343-DEA5902E1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8563"/>
            <a:ext cx="7465671" cy="447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86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学校</a:t>
            </a:r>
            <a:r>
              <a:rPr lang="en-US" altLang="zh-CN" sz="1600" dirty="0">
                <a:solidFill>
                  <a:srgbClr val="0070C0"/>
                </a:solidFill>
              </a:rPr>
              <a:t> &gt; </a:t>
            </a:r>
            <a:r>
              <a:rPr lang="zh-CN" altLang="en-US" sz="1600" dirty="0">
                <a:solidFill>
                  <a:srgbClr val="0070C0"/>
                </a:solidFill>
              </a:rPr>
              <a:t>教师管理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编辑教师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5579285"/>
            <a:ext cx="12192000" cy="1278715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）路径栏应为：学校 </a:t>
            </a:r>
            <a:r>
              <a:rPr lang="en-US" altLang="zh-CN" sz="1600" dirty="0">
                <a:solidFill>
                  <a:schemeClr val="bg1"/>
                </a:solidFill>
              </a:rPr>
              <a:t>&gt; </a:t>
            </a:r>
            <a:r>
              <a:rPr lang="zh-CN" altLang="en-US" sz="1600" dirty="0">
                <a:solidFill>
                  <a:schemeClr val="bg1"/>
                </a:solidFill>
              </a:rPr>
              <a:t>教师管理</a:t>
            </a:r>
            <a:r>
              <a:rPr lang="en-US" altLang="zh-CN" sz="1600" dirty="0">
                <a:solidFill>
                  <a:schemeClr val="bg1"/>
                </a:solidFill>
              </a:rPr>
              <a:t> &gt; </a:t>
            </a:r>
            <a:r>
              <a:rPr lang="zh-CN" altLang="en-US" sz="1600" dirty="0">
                <a:solidFill>
                  <a:schemeClr val="bg1"/>
                </a:solidFill>
              </a:rPr>
              <a:t>编辑教师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）缺少兼职岗位的编辑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40DB5B-9845-4414-9343-DEA5902E1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8563"/>
            <a:ext cx="7465671" cy="447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318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8AA53AB-7329-4E53-91A3-6119EF73CA4C}"/>
              </a:ext>
            </a:extLst>
          </p:cNvPr>
          <p:cNvSpPr/>
          <p:nvPr/>
        </p:nvSpPr>
        <p:spPr>
          <a:xfrm>
            <a:off x="0" y="2694647"/>
            <a:ext cx="7922103" cy="11328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学校 </a:t>
            </a:r>
            <a:r>
              <a:rPr lang="en-US" altLang="zh-CN" sz="4400" dirty="0"/>
              <a:t>&gt; </a:t>
            </a:r>
            <a:r>
              <a:rPr lang="zh-CN" altLang="en-US" sz="4400" dirty="0"/>
              <a:t>结业升班管理</a:t>
            </a:r>
          </a:p>
        </p:txBody>
      </p:sp>
    </p:spTree>
    <p:extLst>
      <p:ext uri="{BB962C8B-B14F-4D97-AF65-F5344CB8AC3E}">
        <p14:creationId xmlns:p14="http://schemas.microsoft.com/office/powerpoint/2010/main" val="962194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学校</a:t>
            </a:r>
            <a:r>
              <a:rPr lang="en-US" altLang="zh-CN" sz="1600" dirty="0">
                <a:solidFill>
                  <a:srgbClr val="0070C0"/>
                </a:solidFill>
              </a:rPr>
              <a:t> &gt; </a:t>
            </a:r>
            <a:r>
              <a:rPr lang="zh-CN" altLang="en-US" sz="1600" dirty="0">
                <a:solidFill>
                  <a:srgbClr val="0070C0"/>
                </a:solidFill>
              </a:rPr>
              <a:t>结业升班管理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zh-CN" altLang="en-US" sz="1600" dirty="0">
                <a:solidFill>
                  <a:srgbClr val="0070C0"/>
                </a:solidFill>
              </a:rPr>
              <a:t>结业升班管理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6134582"/>
            <a:ext cx="12192000" cy="723418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）路径栏应为：学校 </a:t>
            </a:r>
            <a:r>
              <a:rPr lang="en-US" altLang="zh-CN" sz="1600" dirty="0">
                <a:solidFill>
                  <a:schemeClr val="bg1"/>
                </a:solidFill>
              </a:rPr>
              <a:t>&gt; </a:t>
            </a:r>
            <a:r>
              <a:rPr lang="zh-CN" altLang="en-US" sz="1600" dirty="0">
                <a:solidFill>
                  <a:schemeClr val="bg1"/>
                </a:solidFill>
              </a:rPr>
              <a:t>结业升班管理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733581-BF91-413A-A699-AB58A94B3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089"/>
            <a:ext cx="82962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389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8AA53AB-7329-4E53-91A3-6119EF73CA4C}"/>
              </a:ext>
            </a:extLst>
          </p:cNvPr>
          <p:cNvSpPr/>
          <p:nvPr/>
        </p:nvSpPr>
        <p:spPr>
          <a:xfrm>
            <a:off x="0" y="2694647"/>
            <a:ext cx="7922103" cy="11328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/>
              <a:t>题库 </a:t>
            </a:r>
            <a:r>
              <a:rPr lang="en-US" altLang="zh-CN" sz="4400"/>
              <a:t>&gt; </a:t>
            </a:r>
            <a:r>
              <a:rPr lang="zh-CN" altLang="en-US" sz="4400" dirty="0"/>
              <a:t>题库浏览</a:t>
            </a:r>
          </a:p>
        </p:txBody>
      </p:sp>
    </p:spTree>
    <p:extLst>
      <p:ext uri="{BB962C8B-B14F-4D97-AF65-F5344CB8AC3E}">
        <p14:creationId xmlns:p14="http://schemas.microsoft.com/office/powerpoint/2010/main" val="4089425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题库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题库浏览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题库浏览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5287108"/>
            <a:ext cx="12192000" cy="1570892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）试题检索后面缺少“智能组卷”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）正确率改成“得分率”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）去掉知识点复合度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）筛选缺少学部，放在题库范围和科目之间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AA93F9-7443-4C30-9982-C29CC3F78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8498"/>
            <a:ext cx="5302861" cy="40358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08FBAD-EDFF-4A41-A201-0572717C9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232" y="1252072"/>
            <a:ext cx="30575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79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题库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题库浏览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</a:t>
            </a:r>
            <a:r>
              <a:rPr lang="zh-CN" altLang="zh-CN" sz="1600" dirty="0">
                <a:solidFill>
                  <a:srgbClr val="0070C0"/>
                </a:solidFill>
              </a:rPr>
              <a:t>教师题库 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zh-CN" altLang="zh-CN" sz="1600" dirty="0">
                <a:solidFill>
                  <a:srgbClr val="0070C0"/>
                </a:solidFill>
              </a:rPr>
              <a:t>我的试题</a:t>
            </a:r>
            <a:endParaRPr lang="zh-CN" altLang="en-US" sz="1600" dirty="0">
              <a:solidFill>
                <a:srgbClr val="0070C0"/>
              </a:solidFill>
            </a:endParaRP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5374888"/>
            <a:ext cx="12192000" cy="1483112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）正确率改成“得分率”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）去掉知识点复合度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）筛选缺少学部，放在题库范围和科目之间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EFC627-BDE7-4192-AB37-391D04C78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2436"/>
            <a:ext cx="5341433" cy="436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2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/>
              <a:t>翻页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4372706"/>
            <a:ext cx="12192000" cy="1242647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）翻页风格不统一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8F2A54-5A64-49CB-B15A-12936E26C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7672"/>
            <a:ext cx="3009900" cy="533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B289C5-7BBF-42EE-9FD1-526C39C5E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" y="2272450"/>
            <a:ext cx="2752725" cy="428625"/>
          </a:xfrm>
          <a:prstGeom prst="rect">
            <a:avLst/>
          </a:prstGeom>
        </p:spPr>
      </p:pic>
      <p:sp>
        <p:nvSpPr>
          <p:cNvPr id="6" name="副标题 2">
            <a:extLst>
              <a:ext uri="{FF2B5EF4-FFF2-40B4-BE49-F238E27FC236}">
                <a16:creationId xmlns:a16="http://schemas.microsoft.com/office/drawing/2014/main" id="{22464A5F-2973-4A20-BDFD-81D9A387E807}"/>
              </a:ext>
            </a:extLst>
          </p:cNvPr>
          <p:cNvSpPr txBox="1">
            <a:spLocks/>
          </p:cNvSpPr>
          <p:nvPr/>
        </p:nvSpPr>
        <p:spPr>
          <a:xfrm>
            <a:off x="0" y="5615353"/>
            <a:ext cx="12192000" cy="1242647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答复：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选用上面的样式。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120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题库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题库浏览 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zh-CN" altLang="en-US" sz="1600" dirty="0">
                <a:solidFill>
                  <a:srgbClr val="0070C0"/>
                </a:solidFill>
              </a:rPr>
              <a:t>查看解析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5441203"/>
            <a:ext cx="12192000" cy="1416797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）需要补充包含小问情况下的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设计，包含小问的时候，小问里面同样需要展示问题</a:t>
            </a:r>
            <a:r>
              <a:rPr lang="en-US" altLang="zh-CN" sz="1600" dirty="0">
                <a:solidFill>
                  <a:schemeClr val="bg1"/>
                </a:solidFill>
              </a:rPr>
              <a:t>3</a:t>
            </a:r>
            <a:r>
              <a:rPr lang="zh-CN" altLang="en-US" sz="1600" dirty="0">
                <a:solidFill>
                  <a:schemeClr val="bg1"/>
                </a:solidFill>
              </a:rPr>
              <a:t>说明的章节点信息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）缺少加入</a:t>
            </a:r>
            <a:r>
              <a:rPr lang="en-US" altLang="zh-CN" sz="1600" dirty="0">
                <a:solidFill>
                  <a:schemeClr val="bg1"/>
                </a:solidFill>
              </a:rPr>
              <a:t>/</a:t>
            </a:r>
            <a:r>
              <a:rPr lang="zh-CN" altLang="en-US" sz="1600" dirty="0">
                <a:solidFill>
                  <a:schemeClr val="bg1"/>
                </a:solidFill>
              </a:rPr>
              <a:t>移除试题蓝、收藏、我要纠错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）缺少关联章节点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0EFDD6-1FA0-461B-9B02-5C09630C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8519"/>
            <a:ext cx="4860099" cy="41918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2F8E38-520A-47EA-8AEF-7FC8B1C1A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478" y="1452236"/>
            <a:ext cx="43719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34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题库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题库浏览 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zh-CN" altLang="en-US" sz="1600" dirty="0">
                <a:solidFill>
                  <a:srgbClr val="0070C0"/>
                </a:solidFill>
              </a:rPr>
              <a:t>查看解析 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zh-CN" altLang="en-US" sz="1600" dirty="0">
                <a:solidFill>
                  <a:srgbClr val="0070C0"/>
                </a:solidFill>
              </a:rPr>
              <a:t>试题纠错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5987440"/>
            <a:ext cx="12192000" cy="870559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）路径栏为“题库 </a:t>
            </a:r>
            <a:r>
              <a:rPr lang="en-US" altLang="zh-CN" sz="1600" dirty="0">
                <a:solidFill>
                  <a:schemeClr val="bg1"/>
                </a:solidFill>
              </a:rPr>
              <a:t>&gt; </a:t>
            </a:r>
            <a:r>
              <a:rPr lang="zh-CN" altLang="en-US" sz="1600" dirty="0">
                <a:solidFill>
                  <a:schemeClr val="bg1"/>
                </a:solidFill>
              </a:rPr>
              <a:t>题库浏览 </a:t>
            </a:r>
            <a:r>
              <a:rPr lang="en-US" altLang="zh-CN" sz="1600" dirty="0">
                <a:solidFill>
                  <a:schemeClr val="bg1"/>
                </a:solidFill>
              </a:rPr>
              <a:t>&gt; </a:t>
            </a:r>
            <a:r>
              <a:rPr lang="zh-CN" altLang="en-US" sz="1600" dirty="0">
                <a:solidFill>
                  <a:schemeClr val="bg1"/>
                </a:solidFill>
              </a:rPr>
              <a:t>试题解析 </a:t>
            </a:r>
            <a:r>
              <a:rPr lang="en-US" altLang="zh-CN" sz="1600" dirty="0">
                <a:solidFill>
                  <a:schemeClr val="bg1"/>
                </a:solidFill>
              </a:rPr>
              <a:t>&gt; </a:t>
            </a:r>
            <a:r>
              <a:rPr lang="zh-CN" altLang="en-US" sz="1600" dirty="0">
                <a:solidFill>
                  <a:schemeClr val="bg1"/>
                </a:solidFill>
              </a:rPr>
              <a:t>试题纠错”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434A80-5EBD-46F1-B651-4E1C2E99A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0455"/>
            <a:ext cx="83248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37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题库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题库浏览 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zh-CN" altLang="en-US" sz="1600" dirty="0">
                <a:solidFill>
                  <a:srgbClr val="0070C0"/>
                </a:solidFill>
              </a:rPr>
              <a:t>智能组卷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6066262"/>
            <a:ext cx="12192000" cy="791737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）筛选缺少学部，放在题库范围和科目之间，智能组卷其他两个页面也对应补充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83E1C5-54CE-4750-8ACE-2E222C906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2668"/>
            <a:ext cx="6122256" cy="47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92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题库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题库浏览 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zh-CN" altLang="en-US" sz="1600" dirty="0">
                <a:solidFill>
                  <a:srgbClr val="0070C0"/>
                </a:solidFill>
              </a:rPr>
              <a:t>智能组卷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zh-CN" altLang="en-US" sz="1600" dirty="0">
                <a:solidFill>
                  <a:srgbClr val="0070C0"/>
                </a:solidFill>
              </a:rPr>
              <a:t>真题还原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5343056"/>
            <a:ext cx="12192000" cy="791737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（逻辑）这里按照图中描述的逻辑修改是不是更合理一些？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8444CD-B996-4110-90AC-FAEE61BA4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4624"/>
            <a:ext cx="5829309" cy="4338944"/>
          </a:xfrm>
          <a:prstGeom prst="rect">
            <a:avLst/>
          </a:prstGeom>
        </p:spPr>
      </p:pic>
      <p:sp>
        <p:nvSpPr>
          <p:cNvPr id="5" name="副标题 2">
            <a:extLst>
              <a:ext uri="{FF2B5EF4-FFF2-40B4-BE49-F238E27FC236}">
                <a16:creationId xmlns:a16="http://schemas.microsoft.com/office/drawing/2014/main" id="{7F9F27E6-0AA0-4E12-8578-62312B94CB9E}"/>
              </a:ext>
            </a:extLst>
          </p:cNvPr>
          <p:cNvSpPr txBox="1">
            <a:spLocks/>
          </p:cNvSpPr>
          <p:nvPr/>
        </p:nvSpPr>
        <p:spPr>
          <a:xfrm>
            <a:off x="0" y="6134793"/>
            <a:ext cx="12192000" cy="723207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确认，改成得分率。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781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题库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题库浏览 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zh-CN" altLang="en-US" sz="1600" dirty="0">
                <a:solidFill>
                  <a:srgbClr val="0070C0"/>
                </a:solidFill>
              </a:rPr>
              <a:t>智能组卷 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zh-CN" altLang="en-US" sz="1600" dirty="0">
                <a:solidFill>
                  <a:srgbClr val="0070C0"/>
                </a:solidFill>
              </a:rPr>
              <a:t>按章节</a:t>
            </a:r>
            <a:r>
              <a:rPr lang="en-US" altLang="zh-CN" sz="1600" dirty="0">
                <a:solidFill>
                  <a:srgbClr val="0070C0"/>
                </a:solidFill>
              </a:rPr>
              <a:t>/</a:t>
            </a:r>
            <a:r>
              <a:rPr lang="zh-CN" altLang="en-US" sz="1600" dirty="0">
                <a:solidFill>
                  <a:srgbClr val="0070C0"/>
                </a:solidFill>
              </a:rPr>
              <a:t>按知识点</a:t>
            </a:r>
            <a:r>
              <a:rPr lang="en-US" altLang="zh-CN" sz="1600" dirty="0">
                <a:solidFill>
                  <a:srgbClr val="0070C0"/>
                </a:solidFill>
              </a:rPr>
              <a:t>/</a:t>
            </a:r>
            <a:r>
              <a:rPr lang="zh-CN" altLang="en-US" sz="1600" dirty="0">
                <a:solidFill>
                  <a:srgbClr val="0070C0"/>
                </a:solidFill>
              </a:rPr>
              <a:t>真题还原 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zh-CN" altLang="en-US" sz="1600" dirty="0">
                <a:solidFill>
                  <a:srgbClr val="0070C0"/>
                </a:solidFill>
              </a:rPr>
              <a:t>生成试题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5731727"/>
            <a:ext cx="12192000" cy="1126273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）题型部分是可以修改的，需要补充下修改状态的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）去掉“当前试题难易度”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FA6E6-A3B1-4B32-80D5-A9D275CC5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8341"/>
            <a:ext cx="7544490" cy="435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22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题库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题库浏览 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zh-CN" altLang="en-US" sz="1600" dirty="0">
                <a:solidFill>
                  <a:srgbClr val="0070C0"/>
                </a:solidFill>
              </a:rPr>
              <a:t>智能组卷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zh-CN" altLang="en-US" sz="1600" dirty="0">
                <a:solidFill>
                  <a:srgbClr val="0070C0"/>
                </a:solidFill>
              </a:rPr>
              <a:t>真题还原 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zh-CN" altLang="en-US" sz="1600" dirty="0">
                <a:solidFill>
                  <a:srgbClr val="0070C0"/>
                </a:solidFill>
              </a:rPr>
              <a:t>生成试题</a:t>
            </a:r>
            <a:r>
              <a:rPr lang="en-US" altLang="zh-CN" sz="1600" dirty="0">
                <a:solidFill>
                  <a:srgbClr val="0070C0"/>
                </a:solidFill>
              </a:rPr>
              <a:t> &gt; </a:t>
            </a:r>
            <a:r>
              <a:rPr lang="zh-CN" altLang="en-US" sz="1600" dirty="0">
                <a:solidFill>
                  <a:srgbClr val="0070C0"/>
                </a:solidFill>
              </a:rPr>
              <a:t>试卷属性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4704350"/>
            <a:ext cx="12192000" cy="160755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（逻辑）确认下是否发布的状态？记得之前说的逻辑是，试卷用来发布了考试，试卷的发布状态为已发布。另外，学生套题和真题试卷是没有发布的状态的。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zh-CN" altLang="en-US" sz="1600" dirty="0">
                <a:solidFill>
                  <a:schemeClr val="bg1"/>
                </a:solidFill>
              </a:rPr>
              <a:t>建议：类型分为作业、试卷、真题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（逻辑）</a:t>
            </a:r>
            <a:r>
              <a:rPr lang="zh-CN" altLang="zh-CN" sz="1600" dirty="0">
                <a:solidFill>
                  <a:schemeClr val="bg1"/>
                </a:solidFill>
              </a:rPr>
              <a:t>设置试卷属性的时候，学生套题、教师试卷、真题试卷的未发布和已发布状态根据什么区分？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（逻辑）</a:t>
            </a:r>
            <a:r>
              <a:rPr lang="zh-CN" altLang="zh-CN" sz="1600" dirty="0">
                <a:solidFill>
                  <a:schemeClr val="bg1"/>
                </a:solidFill>
              </a:rPr>
              <a:t>前端教师组的试卷的来源（个人、学校、平台）怎么判断？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57681B-E9E5-4CB0-9B2E-35A02C117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7175"/>
            <a:ext cx="6338872" cy="41266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F0BC01-A1AA-47F9-BFF6-1417AA31E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274" y="557175"/>
            <a:ext cx="4390677" cy="3751568"/>
          </a:xfrm>
          <a:prstGeom prst="rect">
            <a:avLst/>
          </a:prstGeom>
        </p:spPr>
      </p:pic>
      <p:sp>
        <p:nvSpPr>
          <p:cNvPr id="6" name="副标题 2">
            <a:extLst>
              <a:ext uri="{FF2B5EF4-FFF2-40B4-BE49-F238E27FC236}">
                <a16:creationId xmlns:a16="http://schemas.microsoft.com/office/drawing/2014/main" id="{A66DBB35-D7AA-47AE-9441-7332F4295DA0}"/>
              </a:ext>
            </a:extLst>
          </p:cNvPr>
          <p:cNvSpPr txBox="1">
            <a:spLocks/>
          </p:cNvSpPr>
          <p:nvPr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答复见下页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algn="l"/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978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4411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题库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题库浏览 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zh-CN" altLang="en-US" sz="1600" dirty="0">
                <a:solidFill>
                  <a:srgbClr val="0070C0"/>
                </a:solidFill>
              </a:rPr>
              <a:t>智能组卷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zh-CN" altLang="en-US" sz="1600" dirty="0">
                <a:solidFill>
                  <a:srgbClr val="0070C0"/>
                </a:solidFill>
              </a:rPr>
              <a:t>真题还原 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zh-CN" altLang="en-US" sz="1600" dirty="0">
                <a:solidFill>
                  <a:srgbClr val="0070C0"/>
                </a:solidFill>
              </a:rPr>
              <a:t>生成试题</a:t>
            </a:r>
            <a:r>
              <a:rPr lang="en-US" altLang="zh-CN" sz="1600" dirty="0">
                <a:solidFill>
                  <a:srgbClr val="0070C0"/>
                </a:solidFill>
              </a:rPr>
              <a:t> &gt; </a:t>
            </a:r>
            <a:r>
              <a:rPr lang="zh-CN" altLang="en-US" sz="1600" dirty="0">
                <a:solidFill>
                  <a:srgbClr val="0070C0"/>
                </a:solidFill>
              </a:rPr>
              <a:t>试卷属性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441159"/>
            <a:ext cx="12192000" cy="1607550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（逻辑）确认下是否发布的状态？记得之前说的逻辑是，试卷用来发布了考试，试卷的发布状态为已发布。另外，学生套题和真题试卷是没有发布的状态的。</a:t>
            </a:r>
            <a:r>
              <a:rPr lang="en-US" altLang="zh-CN" sz="1600" dirty="0">
                <a:solidFill>
                  <a:schemeClr val="bg1"/>
                </a:solidFill>
              </a:rPr>
              <a:t>(</a:t>
            </a:r>
            <a:r>
              <a:rPr lang="zh-CN" altLang="en-US" sz="1600" dirty="0">
                <a:solidFill>
                  <a:schemeClr val="bg1"/>
                </a:solidFill>
              </a:rPr>
              <a:t>建议：类型分为作业、试卷、真题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（逻辑）</a:t>
            </a:r>
            <a:r>
              <a:rPr lang="zh-CN" altLang="zh-CN" sz="1600" dirty="0">
                <a:solidFill>
                  <a:schemeClr val="bg1"/>
                </a:solidFill>
              </a:rPr>
              <a:t>设置试卷属性的时候，学生套题、教师试卷、真题试卷的未发布和已发布状态根据什么区分？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（逻辑）</a:t>
            </a:r>
            <a:r>
              <a:rPr lang="zh-CN" altLang="zh-CN" sz="1600" dirty="0">
                <a:solidFill>
                  <a:schemeClr val="bg1"/>
                </a:solidFill>
              </a:rPr>
              <a:t>前端教师组的试卷的来源（个人、学校、平台）怎么判断？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182D0DC1-806B-418E-871D-4DD0D913800A}"/>
              </a:ext>
            </a:extLst>
          </p:cNvPr>
          <p:cNvSpPr txBox="1">
            <a:spLocks/>
          </p:cNvSpPr>
          <p:nvPr/>
        </p:nvSpPr>
        <p:spPr>
          <a:xfrm>
            <a:off x="0" y="2048709"/>
            <a:ext cx="5727700" cy="4809291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答复：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algn="l"/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、上一页的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有误，已修改为右图，上页的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删除。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是否发布的逻辑是“是否与考试、作业、套题关联”，所以</a:t>
            </a:r>
            <a:r>
              <a:rPr lang="en-US" altLang="zh-CN" sz="1600" dirty="0">
                <a:solidFill>
                  <a:schemeClr val="bg1"/>
                </a:solidFill>
              </a:rPr>
              <a:t>【</a:t>
            </a:r>
            <a:r>
              <a:rPr lang="zh-CN" altLang="en-US" sz="1600" dirty="0">
                <a:solidFill>
                  <a:schemeClr val="bg1"/>
                </a:solidFill>
              </a:rPr>
              <a:t>是否发布</a:t>
            </a:r>
            <a:r>
              <a:rPr lang="en-US" altLang="zh-CN" sz="1600" dirty="0">
                <a:solidFill>
                  <a:schemeClr val="bg1"/>
                </a:solidFill>
              </a:rPr>
              <a:t>】</a:t>
            </a:r>
            <a:r>
              <a:rPr lang="zh-CN" altLang="en-US" sz="1600" dirty="0">
                <a:solidFill>
                  <a:schemeClr val="bg1"/>
                </a:solidFill>
              </a:rPr>
              <a:t>应该改为</a:t>
            </a:r>
            <a:r>
              <a:rPr lang="en-US" altLang="zh-CN" sz="1600" dirty="0">
                <a:solidFill>
                  <a:schemeClr val="bg1"/>
                </a:solidFill>
              </a:rPr>
              <a:t>【</a:t>
            </a:r>
            <a:r>
              <a:rPr lang="zh-CN" altLang="en-US" sz="1600" dirty="0">
                <a:solidFill>
                  <a:schemeClr val="bg1"/>
                </a:solidFill>
              </a:rPr>
              <a:t>是否被引用</a:t>
            </a:r>
            <a:r>
              <a:rPr lang="en-US" altLang="zh-CN" sz="1600" dirty="0">
                <a:solidFill>
                  <a:schemeClr val="bg1"/>
                </a:solidFill>
              </a:rPr>
              <a:t>】</a:t>
            </a:r>
            <a:r>
              <a:rPr lang="zh-CN" altLang="en-US" sz="1600" dirty="0">
                <a:solidFill>
                  <a:schemeClr val="bg1"/>
                </a:solidFill>
              </a:rPr>
              <a:t>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algn="l"/>
            <a:r>
              <a:rPr lang="en-US" altLang="zh-CN" sz="1600" dirty="0">
                <a:solidFill>
                  <a:schemeClr val="bg1"/>
                </a:solidFill>
              </a:rPr>
              <a:t>2</a:t>
            </a:r>
            <a:r>
              <a:rPr lang="zh-CN" altLang="en-US" sz="1600" dirty="0">
                <a:solidFill>
                  <a:schemeClr val="bg1"/>
                </a:solidFill>
              </a:rPr>
              <a:t>、阶段二的时候，</a:t>
            </a:r>
            <a:r>
              <a:rPr lang="en-US" altLang="zh-CN" sz="1600" dirty="0">
                <a:solidFill>
                  <a:schemeClr val="bg1"/>
                </a:solidFill>
              </a:rPr>
              <a:t>【</a:t>
            </a:r>
            <a:r>
              <a:rPr lang="zh-CN" altLang="en-US" sz="1600" dirty="0">
                <a:solidFill>
                  <a:schemeClr val="bg1"/>
                </a:solidFill>
              </a:rPr>
              <a:t>试卷</a:t>
            </a:r>
            <a:r>
              <a:rPr lang="en-US" altLang="zh-CN" sz="1600" dirty="0">
                <a:solidFill>
                  <a:schemeClr val="bg1"/>
                </a:solidFill>
              </a:rPr>
              <a:t>】</a:t>
            </a:r>
            <a:r>
              <a:rPr lang="zh-CN" altLang="en-US" sz="1600" dirty="0">
                <a:solidFill>
                  <a:schemeClr val="bg1"/>
                </a:solidFill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</a:rPr>
              <a:t>【</a:t>
            </a:r>
            <a:r>
              <a:rPr lang="zh-CN" altLang="en-US" sz="1600" dirty="0">
                <a:solidFill>
                  <a:schemeClr val="bg1"/>
                </a:solidFill>
              </a:rPr>
              <a:t>考试、作业、套题</a:t>
            </a:r>
            <a:r>
              <a:rPr lang="en-US" altLang="zh-CN" sz="1600" dirty="0">
                <a:solidFill>
                  <a:schemeClr val="bg1"/>
                </a:solidFill>
              </a:rPr>
              <a:t>】</a:t>
            </a:r>
            <a:r>
              <a:rPr lang="zh-CN" altLang="en-US" sz="1600" dirty="0">
                <a:solidFill>
                  <a:schemeClr val="bg1"/>
                </a:solidFill>
              </a:rPr>
              <a:t>是拆开的，勾选发布后自动跳到对应的</a:t>
            </a:r>
            <a:r>
              <a:rPr lang="en-US" altLang="zh-CN" sz="1600" dirty="0">
                <a:solidFill>
                  <a:schemeClr val="bg1"/>
                </a:solidFill>
              </a:rPr>
              <a:t>【</a:t>
            </a:r>
            <a:r>
              <a:rPr lang="zh-CN" altLang="en-US" sz="1600" dirty="0">
                <a:solidFill>
                  <a:schemeClr val="bg1"/>
                </a:solidFill>
              </a:rPr>
              <a:t>考试、作业、套题</a:t>
            </a:r>
            <a:r>
              <a:rPr lang="en-US" altLang="zh-CN" sz="1600" dirty="0">
                <a:solidFill>
                  <a:schemeClr val="bg1"/>
                </a:solidFill>
              </a:rPr>
              <a:t>】</a:t>
            </a:r>
            <a:r>
              <a:rPr lang="zh-CN" altLang="en-US" sz="1600" dirty="0">
                <a:solidFill>
                  <a:schemeClr val="bg1"/>
                </a:solidFill>
              </a:rPr>
              <a:t>管理列表，并自动将刚才组成的试卷进行试卷匹配，然后通过</a:t>
            </a:r>
            <a:r>
              <a:rPr lang="en-US" altLang="zh-CN" sz="1600" dirty="0">
                <a:solidFill>
                  <a:schemeClr val="bg1"/>
                </a:solidFill>
              </a:rPr>
              <a:t>【</a:t>
            </a:r>
            <a:r>
              <a:rPr lang="zh-CN" altLang="en-US" sz="1600" dirty="0">
                <a:solidFill>
                  <a:schemeClr val="bg1"/>
                </a:solidFill>
              </a:rPr>
              <a:t>考试、作业、套题</a:t>
            </a:r>
            <a:r>
              <a:rPr lang="en-US" altLang="zh-CN" sz="1600" dirty="0">
                <a:solidFill>
                  <a:schemeClr val="bg1"/>
                </a:solidFill>
              </a:rPr>
              <a:t>】</a:t>
            </a:r>
            <a:r>
              <a:rPr lang="zh-CN" altLang="en-US" sz="1600" dirty="0">
                <a:solidFill>
                  <a:schemeClr val="bg1"/>
                </a:solidFill>
              </a:rPr>
              <a:t>管理列表进行发布。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algn="l"/>
            <a:r>
              <a:rPr lang="en-US" altLang="zh-CN" sz="1600" dirty="0">
                <a:solidFill>
                  <a:schemeClr val="bg1"/>
                </a:solidFill>
              </a:rPr>
              <a:t>3</a:t>
            </a:r>
            <a:r>
              <a:rPr lang="zh-CN" altLang="en-US" sz="1600" dirty="0">
                <a:solidFill>
                  <a:schemeClr val="bg1"/>
                </a:solidFill>
              </a:rPr>
              <a:t>、</a:t>
            </a:r>
            <a:r>
              <a:rPr lang="en-US" altLang="zh-CN" sz="1600" dirty="0">
                <a:solidFill>
                  <a:schemeClr val="bg1"/>
                </a:solidFill>
              </a:rPr>
              <a:t>【</a:t>
            </a:r>
            <a:r>
              <a:rPr lang="zh-CN" altLang="zh-CN" sz="1600" dirty="0">
                <a:solidFill>
                  <a:schemeClr val="bg1"/>
                </a:solidFill>
              </a:rPr>
              <a:t>个人、学校、平台</a:t>
            </a:r>
            <a:r>
              <a:rPr lang="en-US" altLang="zh-CN" sz="1600" dirty="0">
                <a:solidFill>
                  <a:schemeClr val="bg1"/>
                </a:solidFill>
              </a:rPr>
              <a:t>】</a:t>
            </a:r>
          </a:p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个人</a:t>
            </a:r>
            <a:r>
              <a:rPr lang="en-US" altLang="zh-CN" sz="1600" dirty="0">
                <a:solidFill>
                  <a:schemeClr val="bg1"/>
                </a:solidFill>
              </a:rPr>
              <a:t>——</a:t>
            </a:r>
            <a:r>
              <a:rPr lang="zh-CN" altLang="en-US" sz="1600" dirty="0">
                <a:solidFill>
                  <a:schemeClr val="bg1"/>
                </a:solidFill>
              </a:rPr>
              <a:t>用户自己组的试卷。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学校</a:t>
            </a:r>
            <a:r>
              <a:rPr lang="en-US" altLang="zh-CN" sz="1600" dirty="0">
                <a:solidFill>
                  <a:schemeClr val="bg1"/>
                </a:solidFill>
              </a:rPr>
              <a:t>——</a:t>
            </a:r>
            <a:r>
              <a:rPr lang="zh-CN" altLang="en-US" sz="1600" dirty="0">
                <a:solidFill>
                  <a:schemeClr val="bg1"/>
                </a:solidFill>
              </a:rPr>
              <a:t>本校老师组成的试卷。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平台</a:t>
            </a:r>
            <a:r>
              <a:rPr lang="en-US" altLang="zh-CN" sz="1600" dirty="0">
                <a:solidFill>
                  <a:schemeClr val="bg1"/>
                </a:solidFill>
              </a:rPr>
              <a:t>——</a:t>
            </a:r>
            <a:r>
              <a:rPr lang="zh-CN" altLang="en-US" sz="1600" dirty="0">
                <a:solidFill>
                  <a:schemeClr val="bg1"/>
                </a:solidFill>
              </a:rPr>
              <a:t>通过后台发布的试卷。</a:t>
            </a:r>
            <a:br>
              <a:rPr lang="en-US" altLang="zh-CN" sz="1600" dirty="0">
                <a:solidFill>
                  <a:schemeClr val="bg1"/>
                </a:solidFill>
              </a:rPr>
            </a:b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698F57-BBA0-4717-9637-4BCF0A430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799" y="2048708"/>
            <a:ext cx="6601201" cy="480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73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题库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题库浏览 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zh-CN" altLang="en-US" sz="1600" dirty="0">
                <a:solidFill>
                  <a:srgbClr val="0070C0"/>
                </a:solidFill>
              </a:rPr>
              <a:t>智能组卷</a:t>
            </a:r>
            <a:r>
              <a:rPr lang="en-US" altLang="zh-CN" sz="1600" dirty="0">
                <a:solidFill>
                  <a:srgbClr val="0070C0"/>
                </a:solidFill>
              </a:rPr>
              <a:t> </a:t>
            </a:r>
            <a:r>
              <a:rPr lang="zh-CN" altLang="en-US" sz="1600" dirty="0">
                <a:solidFill>
                  <a:srgbClr val="0070C0"/>
                </a:solidFill>
              </a:rPr>
              <a:t>真题还原 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zh-CN" altLang="en-US" sz="1600" dirty="0">
                <a:solidFill>
                  <a:srgbClr val="0070C0"/>
                </a:solidFill>
              </a:rPr>
              <a:t>生成试题</a:t>
            </a:r>
            <a:r>
              <a:rPr lang="en-US" altLang="zh-CN" sz="1600" dirty="0">
                <a:solidFill>
                  <a:srgbClr val="0070C0"/>
                </a:solidFill>
              </a:rPr>
              <a:t> &gt; </a:t>
            </a:r>
            <a:r>
              <a:rPr lang="zh-CN" altLang="en-US" sz="1600" dirty="0">
                <a:solidFill>
                  <a:srgbClr val="0070C0"/>
                </a:solidFill>
              </a:rPr>
              <a:t>试卷属性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5041222"/>
            <a:ext cx="12192000" cy="847492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）去掉教材版本。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CBDE64-EA42-4BDA-B867-C52DEE97B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6897"/>
            <a:ext cx="8105775" cy="4124325"/>
          </a:xfrm>
          <a:prstGeom prst="rect">
            <a:avLst/>
          </a:prstGeom>
        </p:spPr>
      </p:pic>
      <p:sp>
        <p:nvSpPr>
          <p:cNvPr id="5" name="副标题 2">
            <a:extLst>
              <a:ext uri="{FF2B5EF4-FFF2-40B4-BE49-F238E27FC236}">
                <a16:creationId xmlns:a16="http://schemas.microsoft.com/office/drawing/2014/main" id="{6BED3C01-1BA7-4F42-B597-C324A22C1D09}"/>
              </a:ext>
            </a:extLst>
          </p:cNvPr>
          <p:cNvSpPr txBox="1">
            <a:spLocks/>
          </p:cNvSpPr>
          <p:nvPr/>
        </p:nvSpPr>
        <p:spPr>
          <a:xfrm>
            <a:off x="0" y="5782510"/>
            <a:ext cx="12192000" cy="5461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同上页，此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界面需删除。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280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8AA53AB-7329-4E53-91A3-6119EF73CA4C}"/>
              </a:ext>
            </a:extLst>
          </p:cNvPr>
          <p:cNvSpPr/>
          <p:nvPr/>
        </p:nvSpPr>
        <p:spPr>
          <a:xfrm>
            <a:off x="0" y="2694647"/>
            <a:ext cx="7922103" cy="11328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题库 </a:t>
            </a:r>
            <a:r>
              <a:rPr lang="en-US" altLang="zh-CN" sz="4400" dirty="0"/>
              <a:t>&gt; </a:t>
            </a:r>
            <a:r>
              <a:rPr lang="zh-CN" altLang="en-US" sz="4400" dirty="0"/>
              <a:t>试卷管理</a:t>
            </a:r>
          </a:p>
        </p:txBody>
      </p:sp>
    </p:spTree>
    <p:extLst>
      <p:ext uri="{BB962C8B-B14F-4D97-AF65-F5344CB8AC3E}">
        <p14:creationId xmlns:p14="http://schemas.microsoft.com/office/powerpoint/2010/main" val="3622344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题库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试卷管理 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zh-CN" altLang="en-US" sz="1600" dirty="0">
                <a:solidFill>
                  <a:srgbClr val="0070C0"/>
                </a:solidFill>
              </a:rPr>
              <a:t>试卷管理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5049514"/>
            <a:ext cx="12192000" cy="847492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（逻辑）精确搜索的时候，需要加入来源的选择，因为不同来源的试卷，功能操作是不一样的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CF0066-D5E8-4987-8899-DB9559905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39764"/>
            <a:ext cx="7483642" cy="4509750"/>
          </a:xfrm>
          <a:prstGeom prst="rect">
            <a:avLst/>
          </a:prstGeom>
        </p:spPr>
      </p:pic>
      <p:sp>
        <p:nvSpPr>
          <p:cNvPr id="5" name="副标题 2">
            <a:extLst>
              <a:ext uri="{FF2B5EF4-FFF2-40B4-BE49-F238E27FC236}">
                <a16:creationId xmlns:a16="http://schemas.microsoft.com/office/drawing/2014/main" id="{25989B03-AABF-40FC-97AE-20996ED5EBF8}"/>
              </a:ext>
            </a:extLst>
          </p:cNvPr>
          <p:cNvSpPr txBox="1">
            <a:spLocks/>
          </p:cNvSpPr>
          <p:nvPr/>
        </p:nvSpPr>
        <p:spPr>
          <a:xfrm>
            <a:off x="0" y="5897006"/>
            <a:ext cx="12192000" cy="54610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确认，增加</a:t>
            </a:r>
            <a:r>
              <a:rPr lang="en-US" altLang="zh-CN" sz="1600" dirty="0">
                <a:solidFill>
                  <a:schemeClr val="bg1"/>
                </a:solidFill>
              </a:rPr>
              <a:t>【</a:t>
            </a:r>
            <a:r>
              <a:rPr lang="zh-CN" altLang="en-US" sz="1600" dirty="0">
                <a:solidFill>
                  <a:schemeClr val="bg1"/>
                </a:solidFill>
              </a:rPr>
              <a:t>个人、学校、平台</a:t>
            </a:r>
            <a:r>
              <a:rPr lang="en-US" altLang="zh-CN" sz="1600" dirty="0">
                <a:solidFill>
                  <a:schemeClr val="bg1"/>
                </a:solidFill>
              </a:rPr>
              <a:t>】</a:t>
            </a:r>
            <a:r>
              <a:rPr lang="zh-CN" altLang="en-US" sz="1600" dirty="0">
                <a:solidFill>
                  <a:schemeClr val="bg1"/>
                </a:solidFill>
              </a:rPr>
              <a:t>三个筛选范围。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4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/>
              <a:t>高级筛选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4372706"/>
            <a:ext cx="12192000" cy="1242647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）高级筛选，选项的字体颜色不统一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829DBD-BF2C-4233-9A64-7AAEA5BB5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" y="1299559"/>
            <a:ext cx="3933825" cy="381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5DAF82-D1DF-44ED-91F2-B0228C181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" y="2227391"/>
            <a:ext cx="4086225" cy="447675"/>
          </a:xfrm>
          <a:prstGeom prst="rect">
            <a:avLst/>
          </a:prstGeom>
        </p:spPr>
      </p:pic>
      <p:sp>
        <p:nvSpPr>
          <p:cNvPr id="6" name="副标题 2">
            <a:extLst>
              <a:ext uri="{FF2B5EF4-FFF2-40B4-BE49-F238E27FC236}">
                <a16:creationId xmlns:a16="http://schemas.microsoft.com/office/drawing/2014/main" id="{EE7FE9EE-7C3B-4CD9-9232-A010B23BFCF5}"/>
              </a:ext>
            </a:extLst>
          </p:cNvPr>
          <p:cNvSpPr txBox="1">
            <a:spLocks/>
          </p:cNvSpPr>
          <p:nvPr/>
        </p:nvSpPr>
        <p:spPr>
          <a:xfrm>
            <a:off x="0" y="5615353"/>
            <a:ext cx="12192000" cy="1242647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答复：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选用下面的样式。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6718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8AA53AB-7329-4E53-91A3-6119EF73CA4C}"/>
              </a:ext>
            </a:extLst>
          </p:cNvPr>
          <p:cNvSpPr/>
          <p:nvPr/>
        </p:nvSpPr>
        <p:spPr>
          <a:xfrm>
            <a:off x="0" y="2694647"/>
            <a:ext cx="7922103" cy="11328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题库 </a:t>
            </a:r>
            <a:r>
              <a:rPr lang="en-US" altLang="zh-CN" sz="4400" dirty="0"/>
              <a:t>&gt; </a:t>
            </a:r>
            <a:r>
              <a:rPr lang="zh-CN" altLang="en-US" sz="4400" dirty="0"/>
              <a:t>试题管理</a:t>
            </a:r>
          </a:p>
        </p:txBody>
      </p:sp>
    </p:spTree>
    <p:extLst>
      <p:ext uri="{BB962C8B-B14F-4D97-AF65-F5344CB8AC3E}">
        <p14:creationId xmlns:p14="http://schemas.microsoft.com/office/powerpoint/2010/main" val="3741434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题库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试题管理 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zh-CN" altLang="en-US" sz="1600" dirty="0">
                <a:solidFill>
                  <a:srgbClr val="0070C0"/>
                </a:solidFill>
              </a:rPr>
              <a:t>试题管理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4527921"/>
            <a:ext cx="12192000" cy="1355558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）审核状态和科目之间补充学部选择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）缺少左侧的章节点和知识点选择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B3F918-759C-4C66-9A65-E96CE6DFB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7669"/>
            <a:ext cx="4804612" cy="3820252"/>
          </a:xfrm>
          <a:prstGeom prst="rect">
            <a:avLst/>
          </a:prstGeom>
        </p:spPr>
      </p:pic>
      <p:sp>
        <p:nvSpPr>
          <p:cNvPr id="5" name="副标题 2">
            <a:extLst>
              <a:ext uri="{FF2B5EF4-FFF2-40B4-BE49-F238E27FC236}">
                <a16:creationId xmlns:a16="http://schemas.microsoft.com/office/drawing/2014/main" id="{815A54B2-B1E1-4FD9-94A5-87B86BD1048F}"/>
              </a:ext>
            </a:extLst>
          </p:cNvPr>
          <p:cNvSpPr txBox="1">
            <a:spLocks/>
          </p:cNvSpPr>
          <p:nvPr/>
        </p:nvSpPr>
        <p:spPr>
          <a:xfrm>
            <a:off x="0" y="5782510"/>
            <a:ext cx="12192000" cy="107549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答复：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algn="l"/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en-US" sz="1600" dirty="0">
                <a:solidFill>
                  <a:schemeClr val="bg1"/>
                </a:solidFill>
              </a:rPr>
              <a:t>、补充学部信息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algn="l"/>
            <a:r>
              <a:rPr lang="en-US" altLang="zh-CN" sz="1600" dirty="0">
                <a:solidFill>
                  <a:schemeClr val="bg1"/>
                </a:solidFill>
              </a:rPr>
              <a:t>2</a:t>
            </a:r>
            <a:r>
              <a:rPr lang="zh-CN" altLang="en-US" sz="1600" dirty="0">
                <a:solidFill>
                  <a:schemeClr val="bg1"/>
                </a:solidFill>
              </a:rPr>
              <a:t>、确认添加，统一样式。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296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8AA53AB-7329-4E53-91A3-6119EF73CA4C}"/>
              </a:ext>
            </a:extLst>
          </p:cNvPr>
          <p:cNvSpPr/>
          <p:nvPr/>
        </p:nvSpPr>
        <p:spPr>
          <a:xfrm>
            <a:off x="0" y="2694647"/>
            <a:ext cx="7922103" cy="11328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题库 </a:t>
            </a:r>
            <a:r>
              <a:rPr lang="en-US" altLang="zh-CN" sz="4400" dirty="0"/>
              <a:t>&gt; </a:t>
            </a:r>
            <a:r>
              <a:rPr lang="zh-CN" altLang="en-US" sz="4400" dirty="0"/>
              <a:t>试题审核</a:t>
            </a:r>
          </a:p>
        </p:txBody>
      </p:sp>
    </p:spTree>
    <p:extLst>
      <p:ext uri="{BB962C8B-B14F-4D97-AF65-F5344CB8AC3E}">
        <p14:creationId xmlns:p14="http://schemas.microsoft.com/office/powerpoint/2010/main" val="2538015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题库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试题审核 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zh-CN" altLang="en-US" sz="1600" dirty="0">
                <a:solidFill>
                  <a:srgbClr val="0070C0"/>
                </a:solidFill>
              </a:rPr>
              <a:t>试题详情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5999356"/>
            <a:ext cx="12192000" cy="858642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>
                <a:solidFill>
                  <a:schemeClr val="bg1"/>
                </a:solidFill>
              </a:rPr>
              <a:t>）列表里面审核那里是单选还是？是不是需要重新设计一个图标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905C8-1B68-433A-8999-B1021A888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131"/>
            <a:ext cx="73628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936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题库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试题审核 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zh-CN" altLang="en-US" sz="1600" dirty="0">
                <a:solidFill>
                  <a:srgbClr val="0070C0"/>
                </a:solidFill>
              </a:rPr>
              <a:t>试题详情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5716731"/>
            <a:ext cx="12192000" cy="858642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）需要补充包含小问的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A736C7-B014-4EB0-B917-587F3C8B0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735"/>
            <a:ext cx="5397190" cy="487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8AA53AB-7329-4E53-91A3-6119EF73CA4C}"/>
              </a:ext>
            </a:extLst>
          </p:cNvPr>
          <p:cNvSpPr/>
          <p:nvPr/>
        </p:nvSpPr>
        <p:spPr>
          <a:xfrm>
            <a:off x="0" y="2694647"/>
            <a:ext cx="7922103" cy="11328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测验 </a:t>
            </a:r>
            <a:r>
              <a:rPr lang="en-US" altLang="zh-CN" sz="4400" dirty="0"/>
              <a:t>&gt; </a:t>
            </a:r>
            <a:r>
              <a:rPr lang="zh-CN" altLang="en-US" sz="4400" dirty="0"/>
              <a:t>考试列表</a:t>
            </a:r>
          </a:p>
        </p:txBody>
      </p:sp>
    </p:spTree>
    <p:extLst>
      <p:ext uri="{BB962C8B-B14F-4D97-AF65-F5344CB8AC3E}">
        <p14:creationId xmlns:p14="http://schemas.microsoft.com/office/powerpoint/2010/main" val="1614241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测验</a:t>
            </a:r>
            <a:r>
              <a:rPr lang="en-US" altLang="zh-CN" sz="1600" dirty="0">
                <a:solidFill>
                  <a:srgbClr val="0070C0"/>
                </a:solidFill>
              </a:rPr>
              <a:t> &gt; </a:t>
            </a:r>
            <a:r>
              <a:rPr lang="zh-CN" altLang="en-US" sz="1600" dirty="0">
                <a:solidFill>
                  <a:srgbClr val="0070C0"/>
                </a:solidFill>
              </a:rPr>
              <a:t>考试列表 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zh-CN" altLang="en-US" sz="1600" dirty="0">
                <a:solidFill>
                  <a:srgbClr val="0070C0"/>
                </a:solidFill>
              </a:rPr>
              <a:t>考试列表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6134582"/>
            <a:ext cx="12192000" cy="723418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）红线处为考试时间和考试状态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1EE4F-DF0C-4BB8-A45F-2651022E2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4125"/>
            <a:ext cx="75438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52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测验</a:t>
            </a:r>
            <a:r>
              <a:rPr lang="en-US" altLang="zh-CN" sz="1600" dirty="0">
                <a:solidFill>
                  <a:srgbClr val="0070C0"/>
                </a:solidFill>
              </a:rPr>
              <a:t> &gt; </a:t>
            </a:r>
            <a:r>
              <a:rPr lang="zh-CN" altLang="en-US" sz="1600" dirty="0">
                <a:solidFill>
                  <a:srgbClr val="0070C0"/>
                </a:solidFill>
              </a:rPr>
              <a:t>考试列表 </a:t>
            </a:r>
            <a:r>
              <a:rPr lang="en-US" altLang="zh-CN" sz="1600" dirty="0">
                <a:solidFill>
                  <a:srgbClr val="0070C0"/>
                </a:solidFill>
              </a:rPr>
              <a:t>&gt; </a:t>
            </a:r>
            <a:r>
              <a:rPr lang="zh-CN" altLang="en-US" sz="1600" dirty="0">
                <a:solidFill>
                  <a:srgbClr val="0070C0"/>
                </a:solidFill>
              </a:rPr>
              <a:t>考试列表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5775766"/>
            <a:ext cx="12192000" cy="1082233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）考试时间是显示信息，没有下拉框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）最后操作一栏的查看试题详情是可以点击的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0BA514-D2F0-451B-8165-65519FE65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2441"/>
            <a:ext cx="6596795" cy="379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9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/>
              <a:t>正确率统一改成得分率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4747844"/>
            <a:ext cx="12192000" cy="867509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）显示得分率的地方统一改成“得分率”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89FB8143-3F1D-4BDE-9510-DEADA856C73A}"/>
              </a:ext>
            </a:extLst>
          </p:cNvPr>
          <p:cNvSpPr txBox="1">
            <a:spLocks/>
          </p:cNvSpPr>
          <p:nvPr/>
        </p:nvSpPr>
        <p:spPr>
          <a:xfrm>
            <a:off x="0" y="5615353"/>
            <a:ext cx="12192000" cy="1242647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确认，改成得分率。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22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8AA53AB-7329-4E53-91A3-6119EF73CA4C}"/>
              </a:ext>
            </a:extLst>
          </p:cNvPr>
          <p:cNvSpPr/>
          <p:nvPr/>
        </p:nvSpPr>
        <p:spPr>
          <a:xfrm>
            <a:off x="0" y="2694647"/>
            <a:ext cx="7922103" cy="11328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学校 </a:t>
            </a:r>
            <a:r>
              <a:rPr lang="en-US" altLang="zh-CN" sz="4400" dirty="0"/>
              <a:t>&gt; </a:t>
            </a:r>
            <a:r>
              <a:rPr lang="zh-CN" altLang="en-US" sz="4400" dirty="0"/>
              <a:t>学校管理</a:t>
            </a:r>
          </a:p>
        </p:txBody>
      </p:sp>
    </p:spTree>
    <p:extLst>
      <p:ext uri="{BB962C8B-B14F-4D97-AF65-F5344CB8AC3E}">
        <p14:creationId xmlns:p14="http://schemas.microsoft.com/office/powerpoint/2010/main" val="295423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学校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学校管理</a:t>
            </a:r>
            <a:r>
              <a:rPr lang="en-US" altLang="zh-CN" sz="1600" dirty="0">
                <a:solidFill>
                  <a:srgbClr val="0070C0"/>
                </a:solidFill>
              </a:rPr>
              <a:t> &gt; </a:t>
            </a:r>
            <a:r>
              <a:rPr lang="zh-CN" altLang="en-US" sz="1600" dirty="0">
                <a:solidFill>
                  <a:srgbClr val="0070C0"/>
                </a:solidFill>
              </a:rPr>
              <a:t>学校编辑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6013937"/>
            <a:ext cx="12192000" cy="844063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）地区、校址、电话、网址、简介是可以修改的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EEC260-8AFF-4FD3-A817-106DDEEE2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9243"/>
            <a:ext cx="7836955" cy="428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70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学校 </a:t>
            </a:r>
            <a:r>
              <a:rPr lang="en-US" altLang="zh-CN" sz="1600" dirty="0">
                <a:solidFill>
                  <a:srgbClr val="0070C0"/>
                </a:solidFill>
              </a:rPr>
              <a:t>&gt;</a:t>
            </a:r>
            <a:r>
              <a:rPr lang="zh-CN" altLang="en-US" sz="1600" dirty="0">
                <a:solidFill>
                  <a:srgbClr val="0070C0"/>
                </a:solidFill>
              </a:rPr>
              <a:t> 学校管理</a:t>
            </a:r>
            <a:r>
              <a:rPr lang="en-US" altLang="zh-CN" sz="1600" dirty="0">
                <a:solidFill>
                  <a:srgbClr val="0070C0"/>
                </a:solidFill>
              </a:rPr>
              <a:t> &gt; </a:t>
            </a:r>
            <a:r>
              <a:rPr lang="zh-CN" altLang="en-US" sz="1600" dirty="0">
                <a:solidFill>
                  <a:srgbClr val="0070C0"/>
                </a:solidFill>
              </a:rPr>
              <a:t>学校认证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5361355"/>
            <a:ext cx="12192000" cy="1496646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）右侧的说明文字调整成统一的颜色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）学校名称、学校性质、电话、邮箱、申请人、申请人手机号码、办学许可证、身份证正面、身份证反面为必填项；地区、校址、学段为选填项。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626FE4-BC1E-433B-89AE-3926231EF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2798"/>
            <a:ext cx="3222943" cy="392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045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8AA53AB-7329-4E53-91A3-6119EF73CA4C}"/>
              </a:ext>
            </a:extLst>
          </p:cNvPr>
          <p:cNvSpPr/>
          <p:nvPr/>
        </p:nvSpPr>
        <p:spPr>
          <a:xfrm>
            <a:off x="0" y="2694647"/>
            <a:ext cx="7922103" cy="113288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dirty="0"/>
              <a:t>学校 </a:t>
            </a:r>
            <a:r>
              <a:rPr lang="en-US" altLang="zh-CN" sz="4400" dirty="0"/>
              <a:t>&gt; </a:t>
            </a:r>
            <a:r>
              <a:rPr lang="zh-CN" altLang="en-US" sz="4400" dirty="0"/>
              <a:t>班级管理</a:t>
            </a:r>
          </a:p>
        </p:txBody>
      </p:sp>
    </p:spTree>
    <p:extLst>
      <p:ext uri="{BB962C8B-B14F-4D97-AF65-F5344CB8AC3E}">
        <p14:creationId xmlns:p14="http://schemas.microsoft.com/office/powerpoint/2010/main" val="716244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副标题 2">
            <a:extLst>
              <a:ext uri="{FF2B5EF4-FFF2-40B4-BE49-F238E27FC236}">
                <a16:creationId xmlns:a16="http://schemas.microsoft.com/office/drawing/2014/main" id="{42AE8C01-7BF1-4C58-90BD-31448E7C5E9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70766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rgbClr val="0070C0"/>
                </a:solidFill>
              </a:rPr>
              <a:t>学校</a:t>
            </a:r>
            <a:r>
              <a:rPr lang="en-US" altLang="zh-CN" sz="1600" dirty="0">
                <a:solidFill>
                  <a:srgbClr val="0070C0"/>
                </a:solidFill>
              </a:rPr>
              <a:t> &gt; </a:t>
            </a:r>
            <a:r>
              <a:rPr lang="zh-CN" altLang="en-US" sz="1600" dirty="0">
                <a:solidFill>
                  <a:srgbClr val="0070C0"/>
                </a:solidFill>
              </a:rPr>
              <a:t>班级管理</a:t>
            </a:r>
            <a:r>
              <a:rPr lang="en-US" altLang="zh-CN" sz="1600" dirty="0">
                <a:solidFill>
                  <a:srgbClr val="0070C0"/>
                </a:solidFill>
              </a:rPr>
              <a:t> &gt;</a:t>
            </a:r>
            <a:r>
              <a:rPr lang="zh-CN" altLang="en-US" sz="1600" dirty="0">
                <a:solidFill>
                  <a:srgbClr val="0070C0"/>
                </a:solidFill>
              </a:rPr>
              <a:t>班级管理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B518E569-1FE7-4B73-9133-E384A9D677AB}"/>
              </a:ext>
            </a:extLst>
          </p:cNvPr>
          <p:cNvSpPr txBox="1">
            <a:spLocks/>
          </p:cNvSpPr>
          <p:nvPr/>
        </p:nvSpPr>
        <p:spPr>
          <a:xfrm>
            <a:off x="0" y="6013937"/>
            <a:ext cx="12192000" cy="844063"/>
          </a:xfrm>
          <a:prstGeom prst="rect">
            <a:avLst/>
          </a:prstGeom>
          <a:solidFill>
            <a:schemeClr val="accent5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1600" dirty="0">
                <a:solidFill>
                  <a:schemeClr val="bg1"/>
                </a:solidFill>
              </a:rPr>
              <a:t>问题描述：</a:t>
            </a:r>
            <a:endParaRPr lang="en-US" altLang="zh-CN" sz="1600" dirty="0">
              <a:solidFill>
                <a:schemeClr val="bg1"/>
              </a:solidFill>
            </a:endParaRPr>
          </a:p>
          <a:p>
            <a:pPr marL="342900" indent="-342900" algn="l">
              <a:buAutoNum type="arabicPeriod"/>
            </a:pPr>
            <a:r>
              <a:rPr lang="zh-CN" altLang="en-US" sz="1600" dirty="0">
                <a:solidFill>
                  <a:schemeClr val="bg1"/>
                </a:solidFill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</a:rPr>
              <a:t>UI</a:t>
            </a:r>
            <a:r>
              <a:rPr lang="zh-CN" altLang="en-US" sz="1600" dirty="0">
                <a:solidFill>
                  <a:schemeClr val="bg1"/>
                </a:solidFill>
              </a:rPr>
              <a:t>）分割线超出了区域</a:t>
            </a:r>
            <a:endParaRPr lang="en-US" altLang="zh-CN" sz="1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D5B8AE-42B6-4C3D-BBDC-C5F612B3B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3211"/>
            <a:ext cx="109156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37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4638</TotalTime>
  <Words>1300</Words>
  <Application>Microsoft Office PowerPoint</Application>
  <PresentationFormat>宽屏</PresentationFormat>
  <Paragraphs>129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Haier</dc:creator>
  <cp:lastModifiedBy>Haier</cp:lastModifiedBy>
  <cp:revision>228</cp:revision>
  <dcterms:created xsi:type="dcterms:W3CDTF">2017-10-27T01:57:10Z</dcterms:created>
  <dcterms:modified xsi:type="dcterms:W3CDTF">2017-11-06T01:33:51Z</dcterms:modified>
</cp:coreProperties>
</file>