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3" r:id="rId3"/>
    <p:sldId id="267" r:id="rId4"/>
    <p:sldId id="272" r:id="rId5"/>
    <p:sldId id="269" r:id="rId6"/>
    <p:sldId id="270" r:id="rId7"/>
    <p:sldId id="256" r:id="rId8"/>
    <p:sldId id="266" r:id="rId9"/>
    <p:sldId id="271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9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73C-10C2-4BCC-B814-C56A059FDF27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ACAC-673B-42A3-945D-425C7E988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16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73C-10C2-4BCC-B814-C56A059FDF27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ACAC-673B-42A3-945D-425C7E988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51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73C-10C2-4BCC-B814-C56A059FDF27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ACAC-673B-42A3-945D-425C7E988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16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73C-10C2-4BCC-B814-C56A059FDF27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ACAC-673B-42A3-945D-425C7E988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57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73C-10C2-4BCC-B814-C56A059FDF27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ACAC-673B-42A3-945D-425C7E988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5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73C-10C2-4BCC-B814-C56A059FDF27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ACAC-673B-42A3-945D-425C7E988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32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73C-10C2-4BCC-B814-C56A059FDF27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ACAC-673B-42A3-945D-425C7E988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7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73C-10C2-4BCC-B814-C56A059FDF27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ACAC-673B-42A3-945D-425C7E988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94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73C-10C2-4BCC-B814-C56A059FDF27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ACAC-673B-42A3-945D-425C7E988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06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73C-10C2-4BCC-B814-C56A059FDF27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ACAC-673B-42A3-945D-425C7E988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83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6673C-10C2-4BCC-B814-C56A059FDF27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3ACAC-673B-42A3-945D-425C7E988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277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6673C-10C2-4BCC-B814-C56A059FDF27}" type="datetimeFigureOut">
              <a:rPr lang="zh-CN" altLang="en-US" smtClean="0"/>
              <a:t>2017/8/8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3ACAC-673B-42A3-945D-425C7E988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2" y="1076938"/>
            <a:ext cx="11664198" cy="578106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1058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错别字修正应该是平台得分率。</a:t>
            </a:r>
          </a:p>
        </p:txBody>
      </p:sp>
    </p:spTree>
    <p:extLst>
      <p:ext uri="{BB962C8B-B14F-4D97-AF65-F5344CB8AC3E}">
        <p14:creationId xmlns:p14="http://schemas.microsoft.com/office/powerpoint/2010/main" val="219827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12192000" cy="723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重新整理学情管理，去掉</a:t>
            </a:r>
            <a:r>
              <a:rPr lang="en-US" altLang="zh-CN" sz="1400" dirty="0">
                <a:solidFill>
                  <a:schemeClr val="tx1"/>
                </a:solidFill>
              </a:rPr>
              <a:t>【</a:t>
            </a:r>
            <a:r>
              <a:rPr lang="zh-CN" altLang="en-US" sz="1400" dirty="0">
                <a:solidFill>
                  <a:schemeClr val="tx1"/>
                </a:solidFill>
              </a:rPr>
              <a:t>自定义</a:t>
            </a:r>
            <a:r>
              <a:rPr lang="en-US" altLang="zh-CN" sz="1400" dirty="0">
                <a:solidFill>
                  <a:schemeClr val="tx1"/>
                </a:solidFill>
              </a:rPr>
              <a:t>】</a:t>
            </a:r>
            <a:r>
              <a:rPr lang="zh-CN" altLang="en-US" sz="1400" dirty="0">
                <a:solidFill>
                  <a:schemeClr val="tx1"/>
                </a:solidFill>
              </a:rPr>
              <a:t>，整理为以下两个：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快速查看</a:t>
            </a:r>
            <a:r>
              <a:rPr lang="zh-CN" altLang="en-US" sz="1400" dirty="0">
                <a:solidFill>
                  <a:schemeClr val="tx1"/>
                </a:solidFill>
              </a:rPr>
              <a:t>丨</a:t>
            </a:r>
            <a:r>
              <a:rPr lang="zh-CN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趋势分析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4447" t="9484" r="49657"/>
          <a:stretch/>
        </p:blipFill>
        <p:spPr>
          <a:xfrm>
            <a:off x="1" y="838200"/>
            <a:ext cx="1276349" cy="99998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1082" t="1889" r="3021" b="39898"/>
          <a:stretch/>
        </p:blipFill>
        <p:spPr>
          <a:xfrm>
            <a:off x="66675" y="1838188"/>
            <a:ext cx="4533900" cy="2028961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44178" t="60353" r="9926"/>
          <a:stretch/>
        </p:blipFill>
        <p:spPr>
          <a:xfrm>
            <a:off x="5181601" y="1419224"/>
            <a:ext cx="1276349" cy="4380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4104" t="15963" r="50000" b="44390"/>
          <a:stretch/>
        </p:blipFill>
        <p:spPr>
          <a:xfrm>
            <a:off x="5105401" y="952636"/>
            <a:ext cx="1276349" cy="43801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675" y="5381626"/>
            <a:ext cx="4533900" cy="127635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快速查看：</a:t>
            </a:r>
            <a:endParaRPr lang="en-US" altLang="zh-CN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、快速查看下用于查看考试报告，即单次考试的成绩报告和分析；</a:t>
            </a:r>
            <a:endParaRPr lang="en-US" altLang="zh-CN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、快速查看下用于查看历次的作业的统计，为多次作业</a:t>
            </a:r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考试成绩汇总成的一个指标，而趋势分析则会把多次成绩分解成时间轴上的图表，形成趋势判断。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t="9775"/>
          <a:stretch/>
        </p:blipFill>
        <p:spPr>
          <a:xfrm>
            <a:off x="66676" y="3962399"/>
            <a:ext cx="4533900" cy="138112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sp>
        <p:nvSpPr>
          <p:cNvPr id="11" name="椭圆 10"/>
          <p:cNvSpPr/>
          <p:nvPr/>
        </p:nvSpPr>
        <p:spPr>
          <a:xfrm>
            <a:off x="66674" y="1914388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66674" y="3905250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/>
          <a:srcRect l="3722" r="7885"/>
          <a:stretch/>
        </p:blipFill>
        <p:spPr>
          <a:xfrm>
            <a:off x="3346417" y="1833767"/>
            <a:ext cx="1254159" cy="204290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sp>
        <p:nvSpPr>
          <p:cNvPr id="14" name="矩形 13"/>
          <p:cNvSpPr/>
          <p:nvPr/>
        </p:nvSpPr>
        <p:spPr>
          <a:xfrm>
            <a:off x="5181601" y="1914388"/>
            <a:ext cx="4533900" cy="127635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样式待定</a:t>
            </a:r>
          </a:p>
        </p:txBody>
      </p:sp>
    </p:spTree>
    <p:extLst>
      <p:ext uri="{BB962C8B-B14F-4D97-AF65-F5344CB8AC3E}">
        <p14:creationId xmlns:p14="http://schemas.microsoft.com/office/powerpoint/2010/main" val="235649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1058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缺少一个班级全部人员的分数条。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96" y="1116660"/>
            <a:ext cx="9270704" cy="574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8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66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所有筛选项尽量横置，保持页面竖向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9" y="926640"/>
            <a:ext cx="10385501" cy="593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4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866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在多科报告中：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增加一本</a:t>
            </a:r>
            <a:r>
              <a:rPr lang="en-US" altLang="zh-CN" sz="1400" dirty="0">
                <a:solidFill>
                  <a:schemeClr val="tx1"/>
                </a:solidFill>
              </a:rPr>
              <a:t>/</a:t>
            </a:r>
            <a:r>
              <a:rPr lang="zh-CN" altLang="en-US" sz="1400" dirty="0">
                <a:solidFill>
                  <a:schemeClr val="tx1"/>
                </a:solidFill>
              </a:rPr>
              <a:t>二本</a:t>
            </a:r>
            <a:r>
              <a:rPr lang="en-US" altLang="zh-CN" sz="1400" dirty="0">
                <a:solidFill>
                  <a:schemeClr val="tx1"/>
                </a:solidFill>
              </a:rPr>
              <a:t>/</a:t>
            </a:r>
            <a:r>
              <a:rPr lang="zh-CN" altLang="en-US" sz="1400" dirty="0">
                <a:solidFill>
                  <a:schemeClr val="tx1"/>
                </a:solidFill>
              </a:rPr>
              <a:t>三本贡献率指标。（是否出现三本根据老师发布成绩时是否定义三本来确定）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33766"/>
            <a:ext cx="6496050" cy="383824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4772013"/>
            <a:ext cx="12192000" cy="2085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</a:rPr>
              <a:t>计算公式说明：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一本人数：为本班中，对应的总分或单科排名年级前</a:t>
            </a:r>
            <a:r>
              <a:rPr lang="en-US" altLang="zh-CN" sz="1400" dirty="0">
                <a:solidFill>
                  <a:schemeClr val="tx1"/>
                </a:solidFill>
              </a:rPr>
              <a:t>____%</a:t>
            </a:r>
            <a:r>
              <a:rPr lang="zh-CN" altLang="en-US" sz="1400" dirty="0">
                <a:solidFill>
                  <a:schemeClr val="tx1"/>
                </a:solidFill>
              </a:rPr>
              <a:t>的人数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一本率</a:t>
            </a:r>
            <a:r>
              <a:rPr lang="en-US" altLang="zh-CN" sz="1400" dirty="0">
                <a:solidFill>
                  <a:schemeClr val="tx1"/>
                </a:solidFill>
              </a:rPr>
              <a:t>=</a:t>
            </a:r>
            <a:r>
              <a:rPr lang="zh-CN" altLang="en-US" sz="1400" dirty="0">
                <a:solidFill>
                  <a:schemeClr val="tx1"/>
                </a:solidFill>
              </a:rPr>
              <a:t>本班一本人数</a:t>
            </a:r>
            <a:r>
              <a:rPr lang="en-US" altLang="zh-CN" sz="1400" dirty="0">
                <a:solidFill>
                  <a:schemeClr val="tx1"/>
                </a:solidFill>
              </a:rPr>
              <a:t>/</a:t>
            </a:r>
            <a:r>
              <a:rPr lang="zh-CN" altLang="en-US" sz="1400" dirty="0">
                <a:solidFill>
                  <a:schemeClr val="tx1"/>
                </a:solidFill>
              </a:rPr>
              <a:t>本班人数</a:t>
            </a:r>
            <a:r>
              <a:rPr lang="en-US" altLang="zh-CN" sz="1400" dirty="0">
                <a:solidFill>
                  <a:schemeClr val="tx1"/>
                </a:solidFill>
              </a:rPr>
              <a:t>*100%</a:t>
            </a:r>
          </a:p>
          <a:p>
            <a:r>
              <a:rPr lang="zh-CN" altLang="en-US" sz="1400" dirty="0">
                <a:solidFill>
                  <a:schemeClr val="tx1"/>
                </a:solidFill>
              </a:rPr>
              <a:t>一本贡献率：本班一本人数</a:t>
            </a:r>
            <a:r>
              <a:rPr lang="en-US" altLang="zh-CN" sz="1400" dirty="0">
                <a:solidFill>
                  <a:schemeClr val="tx1"/>
                </a:solidFill>
              </a:rPr>
              <a:t>/</a:t>
            </a:r>
            <a:r>
              <a:rPr lang="zh-CN" altLang="en-US" sz="1400" dirty="0">
                <a:solidFill>
                  <a:schemeClr val="tx1"/>
                </a:solidFill>
              </a:rPr>
              <a:t>年级一本人数</a:t>
            </a:r>
            <a:r>
              <a:rPr lang="en-US" altLang="zh-CN" sz="1400" dirty="0">
                <a:solidFill>
                  <a:schemeClr val="tx1"/>
                </a:solidFill>
              </a:rPr>
              <a:t>*100%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16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1058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在查看考试报告时用标签式控制，而不是原来的路径式控制。通过综合统计</a:t>
            </a:r>
            <a:r>
              <a:rPr lang="en-US" altLang="zh-CN" sz="1400" dirty="0">
                <a:solidFill>
                  <a:schemeClr val="tx1"/>
                </a:solidFill>
              </a:rPr>
              <a:t>/</a:t>
            </a:r>
            <a:r>
              <a:rPr lang="zh-CN" altLang="en-US" sz="1400" dirty="0">
                <a:solidFill>
                  <a:schemeClr val="tx1"/>
                </a:solidFill>
              </a:rPr>
              <a:t>语文</a:t>
            </a:r>
            <a:r>
              <a:rPr lang="en-US" altLang="zh-CN" sz="1400" dirty="0">
                <a:solidFill>
                  <a:schemeClr val="tx1"/>
                </a:solidFill>
              </a:rPr>
              <a:t>/</a:t>
            </a:r>
            <a:r>
              <a:rPr lang="zh-CN" altLang="en-US" sz="1400" dirty="0">
                <a:solidFill>
                  <a:schemeClr val="tx1"/>
                </a:solidFill>
              </a:rPr>
              <a:t>数学</a:t>
            </a:r>
            <a:r>
              <a:rPr lang="en-US" altLang="zh-CN" sz="1400" dirty="0">
                <a:solidFill>
                  <a:schemeClr val="tx1"/>
                </a:solidFill>
              </a:rPr>
              <a:t>…/…</a:t>
            </a:r>
            <a:r>
              <a:rPr lang="zh-CN" altLang="en-US" sz="1400" dirty="0">
                <a:solidFill>
                  <a:schemeClr val="tx1"/>
                </a:solidFill>
              </a:rPr>
              <a:t>进行切换。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849" y="1095768"/>
            <a:ext cx="7088351" cy="576223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47334" y="1295401"/>
            <a:ext cx="829733" cy="228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综合统计</a:t>
            </a:r>
          </a:p>
        </p:txBody>
      </p:sp>
      <p:sp>
        <p:nvSpPr>
          <p:cNvPr id="7" name="矩形 6"/>
          <p:cNvSpPr/>
          <p:nvPr/>
        </p:nvSpPr>
        <p:spPr>
          <a:xfrm>
            <a:off x="2777067" y="1295401"/>
            <a:ext cx="829733" cy="228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语文</a:t>
            </a:r>
          </a:p>
        </p:txBody>
      </p:sp>
      <p:sp>
        <p:nvSpPr>
          <p:cNvPr id="8" name="矩形 7"/>
          <p:cNvSpPr/>
          <p:nvPr/>
        </p:nvSpPr>
        <p:spPr>
          <a:xfrm>
            <a:off x="3606800" y="1295401"/>
            <a:ext cx="829733" cy="228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数学</a:t>
            </a:r>
          </a:p>
        </p:txBody>
      </p:sp>
      <p:sp>
        <p:nvSpPr>
          <p:cNvPr id="9" name="矩形 8"/>
          <p:cNvSpPr/>
          <p:nvPr/>
        </p:nvSpPr>
        <p:spPr>
          <a:xfrm>
            <a:off x="4436533" y="1295401"/>
            <a:ext cx="829733" cy="228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英语</a:t>
            </a:r>
          </a:p>
        </p:txBody>
      </p:sp>
      <p:sp>
        <p:nvSpPr>
          <p:cNvPr id="10" name="矩形 9"/>
          <p:cNvSpPr/>
          <p:nvPr/>
        </p:nvSpPr>
        <p:spPr>
          <a:xfrm>
            <a:off x="5266266" y="1295401"/>
            <a:ext cx="829733" cy="2286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</a:rPr>
              <a:t>…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264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1058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在选择我的班级是，增加一个</a:t>
            </a:r>
            <a:r>
              <a:rPr lang="en-US" altLang="zh-CN" sz="1400" dirty="0">
                <a:solidFill>
                  <a:schemeClr val="tx1"/>
                </a:solidFill>
              </a:rPr>
              <a:t>【</a:t>
            </a:r>
            <a:r>
              <a:rPr lang="zh-CN" altLang="en-US" sz="1400" dirty="0">
                <a:solidFill>
                  <a:schemeClr val="tx1"/>
                </a:solidFill>
              </a:rPr>
              <a:t>全部班级</a:t>
            </a:r>
            <a:r>
              <a:rPr lang="en-US" altLang="zh-CN" sz="1400" dirty="0">
                <a:solidFill>
                  <a:schemeClr val="tx1"/>
                </a:solidFill>
              </a:rPr>
              <a:t>】</a:t>
            </a:r>
            <a:r>
              <a:rPr lang="zh-CN" altLang="en-US" sz="1400" dirty="0">
                <a:solidFill>
                  <a:schemeClr val="tx1"/>
                </a:solidFill>
              </a:rPr>
              <a:t>，点击后显示全部班级的</a:t>
            </a:r>
            <a:r>
              <a:rPr lang="en-US" altLang="zh-CN" sz="1400" dirty="0">
                <a:solidFill>
                  <a:schemeClr val="tx1"/>
                </a:solidFill>
              </a:rPr>
              <a:t>【</a:t>
            </a:r>
            <a:r>
              <a:rPr lang="zh-CN" altLang="en-US" sz="1400" dirty="0">
                <a:solidFill>
                  <a:schemeClr val="tx1"/>
                </a:solidFill>
              </a:rPr>
              <a:t>多班多科</a:t>
            </a:r>
            <a:r>
              <a:rPr lang="en-US" altLang="zh-CN" sz="1400" dirty="0">
                <a:solidFill>
                  <a:schemeClr val="tx1"/>
                </a:solidFill>
              </a:rPr>
              <a:t>/</a:t>
            </a:r>
            <a:r>
              <a:rPr lang="zh-CN" altLang="en-US" sz="1400" dirty="0">
                <a:solidFill>
                  <a:schemeClr val="tx1"/>
                </a:solidFill>
              </a:rPr>
              <a:t>多班各科</a:t>
            </a:r>
            <a:r>
              <a:rPr lang="en-US" altLang="zh-CN" sz="1400" dirty="0">
                <a:solidFill>
                  <a:schemeClr val="tx1"/>
                </a:solidFill>
              </a:rPr>
              <a:t>】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496366" y="2039408"/>
            <a:ext cx="5590859" cy="3312627"/>
            <a:chOff x="438466" y="1515533"/>
            <a:chExt cx="7563906" cy="448167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466" y="4444414"/>
              <a:ext cx="7563906" cy="155279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466" y="1515533"/>
              <a:ext cx="7563906" cy="292888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21" y="3964950"/>
            <a:ext cx="5771093" cy="21590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/>
          <a:srcRect t="5004"/>
          <a:stretch/>
        </p:blipFill>
        <p:spPr>
          <a:xfrm>
            <a:off x="148222" y="2039408"/>
            <a:ext cx="5771093" cy="19687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0722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/>
          <a:srcRect r="1890"/>
          <a:stretch/>
        </p:blipFill>
        <p:spPr>
          <a:xfrm>
            <a:off x="8401051" y="1270529"/>
            <a:ext cx="3257218" cy="21108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3562350" y="1238250"/>
            <a:ext cx="4352925" cy="5619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1890"/>
          <a:stretch/>
        </p:blipFill>
        <p:spPr>
          <a:xfrm>
            <a:off x="1" y="1270529"/>
            <a:ext cx="3257218" cy="21108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1058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1</a:t>
            </a:r>
            <a:r>
              <a:rPr lang="zh-CN" altLang="en-US" sz="1400" dirty="0">
                <a:solidFill>
                  <a:schemeClr val="tx1"/>
                </a:solidFill>
              </a:rPr>
              <a:t>、发布成绩时弹出定义菜单，对</a:t>
            </a:r>
            <a:r>
              <a:rPr lang="en-US" altLang="zh-CN" sz="1400" dirty="0">
                <a:solidFill>
                  <a:schemeClr val="tx1"/>
                </a:solidFill>
              </a:rPr>
              <a:t>【</a:t>
            </a:r>
            <a:r>
              <a:rPr lang="zh-CN" altLang="en-US" sz="1400" dirty="0">
                <a:solidFill>
                  <a:schemeClr val="tx1"/>
                </a:solidFill>
              </a:rPr>
              <a:t>优良差</a:t>
            </a:r>
            <a:r>
              <a:rPr lang="en-US" altLang="zh-CN" sz="1400" dirty="0">
                <a:solidFill>
                  <a:schemeClr val="tx1"/>
                </a:solidFill>
              </a:rPr>
              <a:t>】</a:t>
            </a:r>
            <a:r>
              <a:rPr lang="zh-CN" altLang="en-US" sz="1400" dirty="0">
                <a:solidFill>
                  <a:schemeClr val="tx1"/>
                </a:solidFill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</a:rPr>
              <a:t>【</a:t>
            </a:r>
            <a:r>
              <a:rPr lang="zh-CN" altLang="en-US" sz="1400" dirty="0">
                <a:solidFill>
                  <a:schemeClr val="tx1"/>
                </a:solidFill>
              </a:rPr>
              <a:t>一二三本</a:t>
            </a:r>
            <a:r>
              <a:rPr lang="en-US" altLang="zh-CN" sz="1400" dirty="0">
                <a:solidFill>
                  <a:schemeClr val="tx1"/>
                </a:solidFill>
              </a:rPr>
              <a:t>】</a:t>
            </a:r>
            <a:r>
              <a:rPr lang="zh-CN" altLang="en-US" sz="1400" dirty="0">
                <a:solidFill>
                  <a:schemeClr val="tx1"/>
                </a:solidFill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</a:rPr>
              <a:t>【</a:t>
            </a:r>
            <a:r>
              <a:rPr lang="zh-CN" altLang="en-US" sz="1400" dirty="0">
                <a:solidFill>
                  <a:schemeClr val="tx1"/>
                </a:solidFill>
              </a:rPr>
              <a:t>临界比例</a:t>
            </a:r>
            <a:r>
              <a:rPr lang="en-US" altLang="zh-CN" sz="1400" dirty="0">
                <a:solidFill>
                  <a:schemeClr val="tx1"/>
                </a:solidFill>
              </a:rPr>
              <a:t>】</a:t>
            </a:r>
            <a:r>
              <a:rPr lang="zh-CN" altLang="en-US" sz="1400" dirty="0">
                <a:solidFill>
                  <a:schemeClr val="tx1"/>
                </a:solidFill>
              </a:rPr>
              <a:t>以及</a:t>
            </a:r>
            <a:r>
              <a:rPr lang="en-US" altLang="zh-CN" sz="1400" dirty="0">
                <a:solidFill>
                  <a:schemeClr val="tx1"/>
                </a:solidFill>
              </a:rPr>
              <a:t>【</a:t>
            </a:r>
            <a:r>
              <a:rPr lang="zh-CN" altLang="en-US" sz="1400" dirty="0">
                <a:solidFill>
                  <a:schemeClr val="tx1"/>
                </a:solidFill>
              </a:rPr>
              <a:t>得分率分段</a:t>
            </a:r>
            <a:r>
              <a:rPr lang="en-US" altLang="zh-CN" sz="1400" dirty="0">
                <a:solidFill>
                  <a:schemeClr val="tx1"/>
                </a:solidFill>
              </a:rPr>
              <a:t>】</a:t>
            </a:r>
            <a:r>
              <a:rPr lang="zh-CN" altLang="en-US" sz="1400" dirty="0">
                <a:solidFill>
                  <a:schemeClr val="tx1"/>
                </a:solidFill>
              </a:rPr>
              <a:t>进行定义。（□内进行√，勾选的才有，不勾则不显示）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2</a:t>
            </a:r>
            <a:r>
              <a:rPr lang="zh-CN" altLang="en-US" sz="1400" dirty="0">
                <a:solidFill>
                  <a:schemeClr val="tx1"/>
                </a:solidFill>
              </a:rPr>
              <a:t>、完成定义后可以进行预览后再进行发布，且允许管理员进行重新定义并再次发布。</a:t>
            </a:r>
          </a:p>
        </p:txBody>
      </p:sp>
      <p:sp>
        <p:nvSpPr>
          <p:cNvPr id="2" name="矩形 1"/>
          <p:cNvSpPr/>
          <p:nvPr/>
        </p:nvSpPr>
        <p:spPr>
          <a:xfrm>
            <a:off x="3733801" y="3313641"/>
            <a:ext cx="4029074" cy="332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□一本     年级排名前</a:t>
            </a:r>
            <a:r>
              <a:rPr lang="en-US" altLang="zh-CN" dirty="0">
                <a:solidFill>
                  <a:schemeClr val="tx1"/>
                </a:solidFill>
              </a:rPr>
              <a:t>______%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33801" y="3645958"/>
            <a:ext cx="4029074" cy="332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□二本     年级排名前</a:t>
            </a:r>
            <a:r>
              <a:rPr lang="en-US" altLang="zh-CN" dirty="0">
                <a:solidFill>
                  <a:schemeClr val="tx1"/>
                </a:solidFill>
              </a:rPr>
              <a:t>______%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33801" y="3978275"/>
            <a:ext cx="4029074" cy="332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□三本     年级排名前</a:t>
            </a:r>
            <a:r>
              <a:rPr lang="en-US" altLang="zh-CN" dirty="0">
                <a:solidFill>
                  <a:schemeClr val="tx1"/>
                </a:solidFill>
              </a:rPr>
              <a:t>______%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33801" y="1390650"/>
            <a:ext cx="4029074" cy="332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□优秀     得分率≥</a:t>
            </a:r>
            <a:r>
              <a:rPr lang="en-US" altLang="zh-CN" dirty="0">
                <a:solidFill>
                  <a:schemeClr val="tx1"/>
                </a:solidFill>
              </a:rPr>
              <a:t>______%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33801" y="1722967"/>
            <a:ext cx="4029074" cy="332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□良好     得分率≥</a:t>
            </a:r>
            <a:r>
              <a:rPr lang="en-US" altLang="zh-CN" dirty="0">
                <a:solidFill>
                  <a:schemeClr val="tx1"/>
                </a:solidFill>
              </a:rPr>
              <a:t>______%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33801" y="2055284"/>
            <a:ext cx="4029074" cy="332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□中等     得分率≥</a:t>
            </a:r>
            <a:r>
              <a:rPr lang="en-US" altLang="zh-CN" dirty="0">
                <a:solidFill>
                  <a:schemeClr val="tx1"/>
                </a:solidFill>
              </a:rPr>
              <a:t>______%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33801" y="2387601"/>
            <a:ext cx="4029074" cy="332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□合格     得分率≥</a:t>
            </a:r>
            <a:r>
              <a:rPr lang="en-US" altLang="zh-CN" dirty="0">
                <a:solidFill>
                  <a:schemeClr val="tx1"/>
                </a:solidFill>
              </a:rPr>
              <a:t>______%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33801" y="2727325"/>
            <a:ext cx="4029074" cy="332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□良升优临界值    </a:t>
            </a:r>
            <a:r>
              <a:rPr lang="en-US" altLang="zh-CN" dirty="0">
                <a:solidFill>
                  <a:schemeClr val="tx1"/>
                </a:solidFill>
              </a:rPr>
              <a:t>______%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33801" y="4310592"/>
            <a:ext cx="4029074" cy="332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□二本升一本临界值    </a:t>
            </a:r>
            <a:r>
              <a:rPr lang="en-US" altLang="zh-CN" dirty="0">
                <a:solidFill>
                  <a:schemeClr val="tx1"/>
                </a:solidFill>
              </a:rPr>
              <a:t>______%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33801" y="4809067"/>
            <a:ext cx="4029074" cy="332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□得分率段</a:t>
            </a:r>
            <a:r>
              <a:rPr lang="en-US" altLang="zh-CN" dirty="0">
                <a:solidFill>
                  <a:schemeClr val="tx1"/>
                </a:solidFill>
              </a:rPr>
              <a:t>____%~____%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33801" y="5141384"/>
            <a:ext cx="4029074" cy="332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新增一个得分率段</a:t>
            </a:r>
          </a:p>
        </p:txBody>
      </p:sp>
      <p:sp>
        <p:nvSpPr>
          <p:cNvPr id="18" name="矩形 17"/>
          <p:cNvSpPr/>
          <p:nvPr/>
        </p:nvSpPr>
        <p:spPr>
          <a:xfrm>
            <a:off x="4086225" y="6343650"/>
            <a:ext cx="118110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预览</a:t>
            </a:r>
          </a:p>
        </p:txBody>
      </p:sp>
      <p:sp>
        <p:nvSpPr>
          <p:cNvPr id="19" name="矩形 18"/>
          <p:cNvSpPr/>
          <p:nvPr/>
        </p:nvSpPr>
        <p:spPr>
          <a:xfrm>
            <a:off x="5610100" y="6343650"/>
            <a:ext cx="118110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发布</a:t>
            </a: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990850" y="3212042"/>
            <a:ext cx="742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7762875" y="3212042"/>
            <a:ext cx="742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401051" y="3381375"/>
            <a:ext cx="3257218" cy="14276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620125" y="4319059"/>
            <a:ext cx="118110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取消</a:t>
            </a:r>
          </a:p>
        </p:txBody>
      </p:sp>
      <p:sp>
        <p:nvSpPr>
          <p:cNvPr id="26" name="矩形 25"/>
          <p:cNvSpPr/>
          <p:nvPr/>
        </p:nvSpPr>
        <p:spPr>
          <a:xfrm>
            <a:off x="10325100" y="4319059"/>
            <a:ext cx="1181100" cy="323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重新发布</a:t>
            </a:r>
          </a:p>
        </p:txBody>
      </p:sp>
      <p:cxnSp>
        <p:nvCxnSpPr>
          <p:cNvPr id="28" name="连接符: 肘形 27"/>
          <p:cNvCxnSpPr>
            <a:stCxn id="26" idx="2"/>
          </p:cNvCxnSpPr>
          <p:nvPr/>
        </p:nvCxnSpPr>
        <p:spPr>
          <a:xfrm rot="5400000">
            <a:off x="8784169" y="3774018"/>
            <a:ext cx="1262591" cy="30003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8620125" y="3593571"/>
            <a:ext cx="2886075" cy="5561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</a:rPr>
              <a:t>此次考试已发布过成绩，是否重新发布</a:t>
            </a:r>
            <a:r>
              <a:rPr lang="en-US" altLang="zh-CN" dirty="0">
                <a:solidFill>
                  <a:schemeClr val="tx1"/>
                </a:solidFill>
              </a:rPr>
              <a:t>?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01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520" y="2152472"/>
            <a:ext cx="8668960" cy="255305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0" y="0"/>
            <a:ext cx="12192000" cy="1058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平台得分率统计的是</a:t>
            </a:r>
            <a:r>
              <a:rPr lang="zh-CN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全平台用户</a:t>
            </a:r>
            <a:r>
              <a:rPr lang="zh-CN" altLang="en-US" sz="1400" dirty="0">
                <a:solidFill>
                  <a:schemeClr val="tx1"/>
                </a:solidFill>
              </a:rPr>
              <a:t>，在</a:t>
            </a:r>
            <a:r>
              <a:rPr lang="zh-CN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该知识点下</a:t>
            </a:r>
            <a:r>
              <a:rPr lang="zh-CN" altLang="en-US" sz="1400" dirty="0">
                <a:solidFill>
                  <a:schemeClr val="tx1"/>
                </a:solidFill>
              </a:rPr>
              <a:t>的总得分率。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在平台得分率右侧增加一栏</a:t>
            </a:r>
            <a:r>
              <a:rPr lang="en-US" altLang="zh-CN" sz="1400" dirty="0">
                <a:solidFill>
                  <a:schemeClr val="tx1"/>
                </a:solidFill>
              </a:rPr>
              <a:t>【</a:t>
            </a:r>
            <a:r>
              <a:rPr lang="zh-CN" altLang="en-US" sz="1400" dirty="0">
                <a:solidFill>
                  <a:schemeClr val="tx1"/>
                </a:solidFill>
              </a:rPr>
              <a:t>日常得分率</a:t>
            </a:r>
            <a:r>
              <a:rPr lang="en-US" altLang="zh-CN" sz="1400" dirty="0">
                <a:solidFill>
                  <a:schemeClr val="tx1"/>
                </a:solidFill>
              </a:rPr>
              <a:t>】——</a:t>
            </a:r>
            <a:r>
              <a:rPr lang="zh-CN" altLang="en-US" sz="1400" dirty="0">
                <a:solidFill>
                  <a:schemeClr val="tx1"/>
                </a:solidFill>
              </a:rPr>
              <a:t>为</a:t>
            </a:r>
            <a:r>
              <a:rPr lang="zh-CN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该学校用户</a:t>
            </a:r>
            <a:r>
              <a:rPr lang="zh-CN" altLang="en-US" sz="1400" dirty="0">
                <a:solidFill>
                  <a:schemeClr val="tx1"/>
                </a:solidFill>
              </a:rPr>
              <a:t>，在</a:t>
            </a:r>
            <a:r>
              <a:rPr lang="zh-CN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该知识点下</a:t>
            </a:r>
            <a:r>
              <a:rPr lang="zh-CN" altLang="en-US" sz="1400" dirty="0">
                <a:solidFill>
                  <a:schemeClr val="tx1"/>
                </a:solidFill>
              </a:rPr>
              <a:t>的总得分率。</a:t>
            </a:r>
          </a:p>
        </p:txBody>
      </p:sp>
    </p:spTree>
    <p:extLst>
      <p:ext uri="{BB962C8B-B14F-4D97-AF65-F5344CB8AC3E}">
        <p14:creationId xmlns:p14="http://schemas.microsoft.com/office/powerpoint/2010/main" val="87003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9334" y="3933944"/>
            <a:ext cx="6066666" cy="457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tx1"/>
                </a:solidFill>
              </a:rPr>
              <a:t>      班级（</a:t>
            </a:r>
            <a:r>
              <a:rPr lang="en-US" altLang="zh-CN" sz="1600" dirty="0">
                <a:solidFill>
                  <a:schemeClr val="tx1"/>
                </a:solidFill>
              </a:rPr>
              <a:t>1</a:t>
            </a:r>
            <a:r>
              <a:rPr lang="zh-CN" altLang="en-US" sz="1600" dirty="0">
                <a:solidFill>
                  <a:schemeClr val="tx1"/>
                </a:solidFill>
              </a:rPr>
              <a:t>）班、（</a:t>
            </a: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r>
              <a:rPr lang="zh-CN" altLang="en-US" sz="1600" dirty="0">
                <a:solidFill>
                  <a:schemeClr val="tx1"/>
                </a:solidFill>
              </a:rPr>
              <a:t>）班等无法进行按班级顺序排名。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92000" cy="504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solidFill>
                  <a:schemeClr val="tx1"/>
                </a:solidFill>
              </a:rPr>
              <a:t>会议纪要问题统一答复：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3" y="695445"/>
            <a:ext cx="6066667" cy="9619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29333" y="1657350"/>
            <a:ext cx="6066667" cy="2952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RE</a:t>
            </a:r>
            <a:r>
              <a:rPr lang="zh-CN" altLang="en-US" sz="1400" dirty="0">
                <a:solidFill>
                  <a:schemeClr val="tx1"/>
                </a:solidFill>
              </a:rPr>
              <a:t>：不需要，用户查看系统消息即可。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67" b="62664"/>
          <a:stretch/>
        </p:blipFill>
        <p:spPr>
          <a:xfrm>
            <a:off x="29333" y="1952623"/>
            <a:ext cx="6066666" cy="16391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椭圆 7"/>
          <p:cNvSpPr/>
          <p:nvPr/>
        </p:nvSpPr>
        <p:spPr>
          <a:xfrm>
            <a:off x="29333" y="704969"/>
            <a:ext cx="32385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38858" y="3981569"/>
            <a:ext cx="323850" cy="323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9333" y="4391024"/>
            <a:ext cx="6066667" cy="20764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RE</a:t>
            </a:r>
            <a:r>
              <a:rPr lang="zh-CN" altLang="en-US" sz="1400" dirty="0">
                <a:solidFill>
                  <a:schemeClr val="tx1"/>
                </a:solidFill>
              </a:rPr>
              <a:t>：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r>
              <a:rPr lang="zh-CN" altLang="en-US" sz="1400" dirty="0">
                <a:solidFill>
                  <a:schemeClr val="tx1"/>
                </a:solidFill>
              </a:rPr>
              <a:t>、能否在班级填写时要求尽量填写整数数字，如</a:t>
            </a:r>
            <a:r>
              <a:rPr lang="en-US" altLang="zh-CN" sz="1400" u="sng" dirty="0">
                <a:solidFill>
                  <a:schemeClr val="tx1"/>
                </a:solidFill>
              </a:rPr>
              <a:t>  1  </a:t>
            </a:r>
            <a:r>
              <a:rPr lang="zh-CN" altLang="en-US" sz="1400" dirty="0">
                <a:solidFill>
                  <a:schemeClr val="tx1"/>
                </a:solidFill>
              </a:rPr>
              <a:t>班、</a:t>
            </a:r>
            <a:r>
              <a:rPr lang="en-US" altLang="zh-CN" sz="1400" u="sng" dirty="0">
                <a:solidFill>
                  <a:schemeClr val="tx1"/>
                </a:solidFill>
              </a:rPr>
              <a:t>  2  </a:t>
            </a:r>
            <a:r>
              <a:rPr lang="zh-CN" altLang="en-US" sz="1400" dirty="0">
                <a:solidFill>
                  <a:schemeClr val="tx1"/>
                </a:solidFill>
              </a:rPr>
              <a:t>班等，根据填写数字进行排序（批量导入同理）；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r>
              <a:rPr lang="zh-CN" altLang="en-US" sz="1400" dirty="0">
                <a:solidFill>
                  <a:schemeClr val="tx1"/>
                </a:solidFill>
              </a:rPr>
              <a:t>、如果填写的是字符串，如</a:t>
            </a:r>
            <a:r>
              <a:rPr lang="zh-CN" altLang="en-US" sz="1400" u="sng" dirty="0">
                <a:solidFill>
                  <a:schemeClr val="tx1"/>
                </a:solidFill>
              </a:rPr>
              <a:t>（</a:t>
            </a:r>
            <a:r>
              <a:rPr lang="en-US" altLang="zh-CN" sz="1400" u="sng" dirty="0">
                <a:solidFill>
                  <a:schemeClr val="tx1"/>
                </a:solidFill>
              </a:rPr>
              <a:t>1</a:t>
            </a:r>
            <a:r>
              <a:rPr lang="zh-CN" altLang="en-US" sz="1400" u="sng" dirty="0">
                <a:solidFill>
                  <a:schemeClr val="tx1"/>
                </a:solidFill>
              </a:rPr>
              <a:t>）</a:t>
            </a:r>
            <a:r>
              <a:rPr lang="zh-CN" altLang="en-US" sz="1400" dirty="0">
                <a:solidFill>
                  <a:schemeClr val="tx1"/>
                </a:solidFill>
              </a:rPr>
              <a:t>班、</a:t>
            </a:r>
            <a:r>
              <a:rPr lang="en-US" altLang="zh-CN" sz="1400" u="sng" dirty="0">
                <a:solidFill>
                  <a:schemeClr val="tx1"/>
                </a:solidFill>
              </a:rPr>
              <a:t> </a:t>
            </a:r>
            <a:r>
              <a:rPr lang="zh-CN" altLang="en-US" sz="1400" u="sng" dirty="0">
                <a:solidFill>
                  <a:schemeClr val="tx1"/>
                </a:solidFill>
              </a:rPr>
              <a:t>（</a:t>
            </a:r>
            <a:r>
              <a:rPr lang="en-US" altLang="zh-CN" sz="1400" u="sng" dirty="0">
                <a:solidFill>
                  <a:schemeClr val="tx1"/>
                </a:solidFill>
              </a:rPr>
              <a:t>2</a:t>
            </a:r>
            <a:r>
              <a:rPr lang="zh-CN" altLang="en-US" sz="1400" u="sng" dirty="0">
                <a:solidFill>
                  <a:schemeClr val="tx1"/>
                </a:solidFill>
              </a:rPr>
              <a:t>）</a:t>
            </a:r>
            <a:r>
              <a:rPr lang="zh-CN" altLang="en-US" sz="1400" dirty="0">
                <a:solidFill>
                  <a:schemeClr val="tx1"/>
                </a:solidFill>
              </a:rPr>
              <a:t>班，或</a:t>
            </a:r>
            <a:r>
              <a:rPr lang="zh-CN" altLang="en-US" sz="1400" u="sng" dirty="0">
                <a:solidFill>
                  <a:schemeClr val="tx1"/>
                </a:solidFill>
              </a:rPr>
              <a:t>  一  </a:t>
            </a:r>
            <a:r>
              <a:rPr lang="zh-CN" altLang="en-US" sz="1400" dirty="0">
                <a:solidFill>
                  <a:schemeClr val="tx1"/>
                </a:solidFill>
              </a:rPr>
              <a:t>班、</a:t>
            </a:r>
            <a:r>
              <a:rPr lang="zh-CN" altLang="en-US" sz="1400" u="sng" dirty="0">
                <a:solidFill>
                  <a:schemeClr val="tx1"/>
                </a:solidFill>
              </a:rPr>
              <a:t>  二  </a:t>
            </a:r>
            <a:r>
              <a:rPr lang="zh-CN" altLang="en-US" sz="1400" dirty="0">
                <a:solidFill>
                  <a:schemeClr val="tx1"/>
                </a:solidFill>
              </a:rPr>
              <a:t>班等，则按照创建班级的顺序建立班级编码，按照创建顺序排序。</a:t>
            </a:r>
            <a:endParaRPr lang="en-US" altLang="zh-CN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</a:rPr>
              <a:t>3</a:t>
            </a:r>
            <a:r>
              <a:rPr lang="zh-CN" altLang="en-US" sz="1400" dirty="0">
                <a:solidFill>
                  <a:schemeClr val="tx1"/>
                </a:solidFill>
              </a:rPr>
              <a:t>、如果是批量导入时，则按照导入的模板的顺序进行排序。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401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621</Words>
  <Application>Microsoft Office PowerPoint</Application>
  <PresentationFormat>宽屏</PresentationFormat>
  <Paragraphs>53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Haier</dc:creator>
  <cp:lastModifiedBy>Haier</cp:lastModifiedBy>
  <cp:revision>78</cp:revision>
  <dcterms:created xsi:type="dcterms:W3CDTF">2017-08-07T09:37:31Z</dcterms:created>
  <dcterms:modified xsi:type="dcterms:W3CDTF">2017-08-08T07:51:14Z</dcterms:modified>
</cp:coreProperties>
</file>