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EF8C9-873A-4C44-8443-8B5D724BA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8A6C0C-E9C7-4480-A567-F1044C7CA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9A649-807A-4D7F-8285-65409B83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2F21-0DED-44FE-B1C5-B19BC4FF5618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47562-C96F-4D20-A158-D6D9410A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CCA9D-337F-40CB-B155-50463A9F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06C8-E53B-4587-BB99-2F4417648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9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E6D73-4CA9-4F06-B121-57CCF788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BEE6AF-24A3-48CE-8FCC-2F6386CDE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849A2-369A-48D8-A2F5-ADD859AD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2F21-0DED-44FE-B1C5-B19BC4FF5618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F262F-02E5-4EA6-88E9-ECE6DF31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87D9D-F656-408E-91F5-921EC8EA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06C8-E53B-4587-BB99-2F4417648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63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F76D0E-F00B-4993-9D54-AB00DBD88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1BFB00-4628-4BC7-8E35-E71317552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98519-0DA6-4305-9A31-B39DA8FD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2F21-0DED-44FE-B1C5-B19BC4FF5618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E2E4B-4B46-4797-8854-519B9E89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3CDF0-636A-45AC-ACFE-F3FBAE02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06C8-E53B-4587-BB99-2F4417648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70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3BA4A-1B04-4C95-A2EA-8EB222F6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0515D-8E08-4C3B-B0A6-FD7A52292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D9AB1-7EF4-43C3-BCE8-4DD4A5B4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2F21-0DED-44FE-B1C5-B19BC4FF5618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DBD2B-23A7-4872-A369-D7E580F3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D20C0-516E-4E80-B587-D064BC50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06C8-E53B-4587-BB99-2F4417648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17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4014D-DC73-4C03-A72E-80814463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D82FEB-5569-4362-900B-0897D30A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89B1A-64C3-4606-AFCB-8A42C3B5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2F21-0DED-44FE-B1C5-B19BC4FF5618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144E6-D6A1-47FF-B3CC-C7F9869B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315C0-BA3D-410A-B8CD-3F86D6C4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06C8-E53B-4587-BB99-2F4417648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5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3F642-C7B8-4F75-AB30-776A6766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A29B8-3167-4C86-BCB5-86F0F4DC3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130465-793D-4E80-91A6-01AF0D7FF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21591F-69DD-49EB-858D-86B63366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2F21-0DED-44FE-B1C5-B19BC4FF5618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9EB992-AC9F-499E-9D86-84F990DA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0F03DC-1687-47EF-9D23-1805CDD5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06C8-E53B-4587-BB99-2F4417648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20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F34FD-E36E-4639-B030-CB666E553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E696E-3A7B-4BCC-B832-64DA2E117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E88B18-18C6-4293-92B4-9E6E16119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1E75E7-E052-4EBE-965F-FB5D3FFD1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8344C3-E647-4E6C-B223-B696F7B72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371D15-BA29-4C4A-8E3C-0CB73398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2F21-0DED-44FE-B1C5-B19BC4FF5618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8891E2-70D8-4693-93DA-4784B148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F5EAE6-2051-4D03-A5C7-B7BD23AA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06C8-E53B-4587-BB99-2F4417648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0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5D6F6-46B8-4BED-8916-F9803BE75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0BC03A-5888-4E5D-A68F-6ED414C0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2F21-0DED-44FE-B1C5-B19BC4FF5618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6BF7DF-AF1A-4AD1-B8FD-71132E14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73DA04-8C82-4097-8240-3DFE7FB3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06C8-E53B-4587-BB99-2F4417648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4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670955-4202-42A5-9741-A73B4545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2F21-0DED-44FE-B1C5-B19BC4FF5618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C9FDC2-890B-4C10-B652-23F572D5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737BCC-9029-4335-826C-9456E1FC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06C8-E53B-4587-BB99-2F4417648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02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25857-65DE-460A-A29F-01772199F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6744F-C85F-4D40-B9ED-E22FFEA1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C29E9F-EBF2-47B2-BF96-18C7391D4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022F80-03E4-4374-9B1D-9F1B2CBE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2F21-0DED-44FE-B1C5-B19BC4FF5618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F012D2-947B-4774-9ADC-1758BC53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9B59F9-7D11-40B4-BE5F-80C5D0B9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06C8-E53B-4587-BB99-2F4417648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43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32172-0805-4AF8-A87E-B2154DA4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BA6D0B-270D-4307-B0E9-166293F51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5E4856-625E-4E63-99B7-5EBB739E6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0C6CE7-9F60-4B24-B373-34B51570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2F21-0DED-44FE-B1C5-B19BC4FF5618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C11B1D-C9F5-4BD9-B50F-BFFEAB50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AC1EDB-712C-40B0-98A8-6B89A61E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06C8-E53B-4587-BB99-2F4417648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61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C3C05F-0DFD-4068-8B83-C5631FE5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398BF6-57D0-41DC-98EE-D46557735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24D42-32DD-4351-A89A-21F23BE5C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22F21-0DED-44FE-B1C5-B19BC4FF5618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A3938-9A21-449B-8296-00ED82225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932B95-D893-4CD8-A3A4-7A1C155A9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06C8-E53B-4587-BB99-2F4417648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1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>
            <a:extLst>
              <a:ext uri="{FF2B5EF4-FFF2-40B4-BE49-F238E27FC236}">
                <a16:creationId xmlns:a16="http://schemas.microsoft.com/office/drawing/2014/main" id="{735425C3-05B1-4FEC-B3D5-DE3190500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711200"/>
          </a:xfr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zh-CN" altLang="en-US" sz="1600"/>
              <a:t>此处原型有误。</a:t>
            </a:r>
            <a:endParaRPr lang="en-US" altLang="zh-CN" sz="1600"/>
          </a:p>
          <a:p>
            <a:pPr algn="l"/>
            <a:r>
              <a:rPr lang="zh-CN" altLang="en-US" sz="1600"/>
              <a:t>重新明确</a:t>
            </a:r>
            <a:r>
              <a:rPr lang="en-US" altLang="zh-CN" sz="1600"/>
              <a:t>【</a:t>
            </a:r>
            <a:r>
              <a:rPr lang="zh-CN" altLang="en-US" sz="1600"/>
              <a:t>题库</a:t>
            </a:r>
            <a:r>
              <a:rPr lang="en-US" altLang="zh-CN" sz="1600"/>
              <a:t>/</a:t>
            </a:r>
            <a:r>
              <a:rPr lang="zh-CN" altLang="en-US" sz="1600"/>
              <a:t>题库浏览</a:t>
            </a:r>
            <a:r>
              <a:rPr lang="en-US" altLang="zh-CN" sz="1600"/>
              <a:t>/</a:t>
            </a:r>
            <a:r>
              <a:rPr lang="zh-CN" altLang="en-US" sz="1600"/>
              <a:t>教师题库</a:t>
            </a:r>
            <a:r>
              <a:rPr lang="en-US" altLang="zh-CN" sz="1600"/>
              <a:t>/</a:t>
            </a:r>
            <a:r>
              <a:rPr lang="zh-CN" altLang="en-US" sz="1600"/>
              <a:t>我的试题</a:t>
            </a:r>
            <a:r>
              <a:rPr lang="en-US" altLang="zh-CN" sz="1600"/>
              <a:t>】</a:t>
            </a:r>
            <a:r>
              <a:rPr lang="zh-CN" altLang="en-US" sz="1600"/>
              <a:t>和</a:t>
            </a:r>
            <a:r>
              <a:rPr lang="en-US" altLang="zh-CN" sz="1600"/>
              <a:t>【</a:t>
            </a:r>
            <a:r>
              <a:rPr lang="zh-CN" altLang="en-US" sz="1600"/>
              <a:t>题库</a:t>
            </a:r>
            <a:r>
              <a:rPr lang="en-US" altLang="zh-CN" sz="1600"/>
              <a:t>/</a:t>
            </a:r>
            <a:r>
              <a:rPr lang="zh-CN" altLang="en-US" sz="1600"/>
              <a:t>试题管理</a:t>
            </a:r>
            <a:r>
              <a:rPr lang="en-US" altLang="zh-CN" sz="1600"/>
              <a:t>】</a:t>
            </a:r>
            <a:endParaRPr lang="zh-CN" altLang="en-US" sz="16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7BA6BF13-ED9A-4152-8448-35DB54CF7629}"/>
              </a:ext>
            </a:extLst>
          </p:cNvPr>
          <p:cNvSpPr txBox="1">
            <a:spLocks/>
          </p:cNvSpPr>
          <p:nvPr/>
        </p:nvSpPr>
        <p:spPr>
          <a:xfrm>
            <a:off x="0" y="711200"/>
            <a:ext cx="12192000" cy="2603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/>
              <a:t>【</a:t>
            </a:r>
            <a:r>
              <a:rPr lang="zh-CN" altLang="en-US" sz="1600" dirty="0"/>
              <a:t>题库</a:t>
            </a:r>
            <a:r>
              <a:rPr lang="en-US" altLang="zh-CN" sz="1600" dirty="0"/>
              <a:t>/</a:t>
            </a:r>
            <a:r>
              <a:rPr lang="zh-CN" altLang="en-US" sz="1600" dirty="0"/>
              <a:t>题库浏览</a:t>
            </a:r>
            <a:r>
              <a:rPr lang="en-US" altLang="zh-CN" sz="1600" dirty="0"/>
              <a:t>/</a:t>
            </a:r>
            <a:r>
              <a:rPr lang="zh-CN" altLang="en-US" sz="1600" dirty="0"/>
              <a:t>教师题库</a:t>
            </a:r>
            <a:r>
              <a:rPr lang="en-US" altLang="zh-CN" sz="1600" dirty="0"/>
              <a:t>/</a:t>
            </a:r>
            <a:r>
              <a:rPr lang="zh-CN" altLang="en-US" sz="1600" dirty="0"/>
              <a:t>我的试题</a:t>
            </a:r>
            <a:r>
              <a:rPr lang="en-US" altLang="zh-CN" sz="1600" dirty="0"/>
              <a:t>】</a:t>
            </a:r>
            <a:r>
              <a:rPr lang="zh-CN" altLang="en-US" sz="1600" dirty="0"/>
              <a:t>按如下筛选项和布局修改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428A985-203B-4FFB-A4CE-AD332162243C}"/>
              </a:ext>
            </a:extLst>
          </p:cNvPr>
          <p:cNvGrpSpPr/>
          <p:nvPr/>
        </p:nvGrpSpPr>
        <p:grpSpPr>
          <a:xfrm>
            <a:off x="-1" y="971550"/>
            <a:ext cx="7021321" cy="5886450"/>
            <a:chOff x="110240" y="1062207"/>
            <a:chExt cx="11266668" cy="944561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0131897-56F3-4E16-BB15-C7F395221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241" y="1062207"/>
              <a:ext cx="11266667" cy="2714286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7CF60AD-AAA7-4083-9FDA-491043E1CE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21" r="5081" b="1816"/>
            <a:stretch/>
          </p:blipFill>
          <p:spPr>
            <a:xfrm>
              <a:off x="110240" y="3657600"/>
              <a:ext cx="11266666" cy="6850221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716B39F-609B-42D6-B89A-0DBF375EC263}"/>
                </a:ext>
              </a:extLst>
            </p:cNvPr>
            <p:cNvSpPr/>
            <p:nvPr/>
          </p:nvSpPr>
          <p:spPr>
            <a:xfrm>
              <a:off x="7150100" y="3441700"/>
              <a:ext cx="3721100" cy="195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732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>
            <a:extLst>
              <a:ext uri="{FF2B5EF4-FFF2-40B4-BE49-F238E27FC236}">
                <a16:creationId xmlns:a16="http://schemas.microsoft.com/office/drawing/2014/main" id="{735425C3-05B1-4FEC-B3D5-DE3190500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711200"/>
          </a:xfr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zh-CN" altLang="en-US" sz="1600" dirty="0"/>
              <a:t>此处原型有误。</a:t>
            </a:r>
            <a:endParaRPr lang="en-US" altLang="zh-CN" sz="1600" dirty="0"/>
          </a:p>
          <a:p>
            <a:pPr algn="l"/>
            <a:r>
              <a:rPr lang="zh-CN" altLang="en-US" sz="1600" dirty="0"/>
              <a:t>重新明确</a:t>
            </a:r>
            <a:r>
              <a:rPr lang="en-US" altLang="zh-CN" sz="1600" dirty="0"/>
              <a:t>【</a:t>
            </a:r>
            <a:r>
              <a:rPr lang="zh-CN" altLang="en-US" sz="1600" dirty="0"/>
              <a:t>题库</a:t>
            </a:r>
            <a:r>
              <a:rPr lang="en-US" altLang="zh-CN" sz="1600" dirty="0"/>
              <a:t>/</a:t>
            </a:r>
            <a:r>
              <a:rPr lang="zh-CN" altLang="en-US" sz="1600" dirty="0"/>
              <a:t>题库浏览</a:t>
            </a:r>
            <a:r>
              <a:rPr lang="en-US" altLang="zh-CN" sz="1600" dirty="0"/>
              <a:t>/</a:t>
            </a:r>
            <a:r>
              <a:rPr lang="zh-CN" altLang="en-US" sz="1600" dirty="0"/>
              <a:t>教师题库</a:t>
            </a:r>
            <a:r>
              <a:rPr lang="en-US" altLang="zh-CN" sz="1600" dirty="0"/>
              <a:t>/</a:t>
            </a:r>
            <a:r>
              <a:rPr lang="zh-CN" altLang="en-US" sz="1600" dirty="0"/>
              <a:t>我的试题</a:t>
            </a:r>
            <a:r>
              <a:rPr lang="en-US" altLang="zh-CN" sz="1600" dirty="0"/>
              <a:t>】</a:t>
            </a:r>
            <a:r>
              <a:rPr lang="zh-CN" altLang="en-US" sz="1600" dirty="0"/>
              <a:t>和</a:t>
            </a:r>
            <a:r>
              <a:rPr lang="en-US" altLang="zh-CN" sz="1600" dirty="0"/>
              <a:t>【</a:t>
            </a:r>
            <a:r>
              <a:rPr lang="zh-CN" altLang="en-US" sz="1600" dirty="0"/>
              <a:t>题库</a:t>
            </a:r>
            <a:r>
              <a:rPr lang="en-US" altLang="zh-CN" sz="1600" dirty="0"/>
              <a:t>/</a:t>
            </a:r>
            <a:r>
              <a:rPr lang="zh-CN" altLang="en-US" sz="1600" dirty="0"/>
              <a:t>试题管理</a:t>
            </a:r>
            <a:r>
              <a:rPr lang="en-US" altLang="zh-CN" sz="1600" dirty="0"/>
              <a:t>】</a:t>
            </a:r>
            <a:endParaRPr lang="zh-CN" altLang="en-US" sz="16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7BA6BF13-ED9A-4152-8448-35DB54CF7629}"/>
              </a:ext>
            </a:extLst>
          </p:cNvPr>
          <p:cNvSpPr txBox="1">
            <a:spLocks/>
          </p:cNvSpPr>
          <p:nvPr/>
        </p:nvSpPr>
        <p:spPr>
          <a:xfrm>
            <a:off x="0" y="711200"/>
            <a:ext cx="12192000" cy="2603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/>
              <a:t>【</a:t>
            </a:r>
            <a:r>
              <a:rPr lang="zh-CN" altLang="en-US" sz="1600" dirty="0"/>
              <a:t>题库</a:t>
            </a:r>
            <a:r>
              <a:rPr lang="en-US" altLang="zh-CN" sz="1600" dirty="0"/>
              <a:t>/</a:t>
            </a:r>
            <a:r>
              <a:rPr lang="zh-CN" altLang="en-US" sz="1600" dirty="0"/>
              <a:t>试题管理</a:t>
            </a:r>
            <a:r>
              <a:rPr lang="en-US" altLang="zh-CN" sz="1600" dirty="0"/>
              <a:t>】</a:t>
            </a:r>
            <a:r>
              <a:rPr lang="zh-CN" altLang="en-US" sz="1600" dirty="0"/>
              <a:t>按如下筛选项、功能按钮和布局修改（同时补充点击按钮后，提示选择勾选对象的界面）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3576C99-AE31-452D-8A56-6D64B966A05F}"/>
              </a:ext>
            </a:extLst>
          </p:cNvPr>
          <p:cNvGrpSpPr/>
          <p:nvPr/>
        </p:nvGrpSpPr>
        <p:grpSpPr>
          <a:xfrm>
            <a:off x="-2" y="971550"/>
            <a:ext cx="7575392" cy="5886450"/>
            <a:chOff x="-2" y="1062207"/>
            <a:chExt cx="10384974" cy="8069632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7F88FD1-3A55-4691-94AC-C3B94F9C0B26}"/>
                </a:ext>
              </a:extLst>
            </p:cNvPr>
            <p:cNvGrpSpPr/>
            <p:nvPr/>
          </p:nvGrpSpPr>
          <p:grpSpPr>
            <a:xfrm>
              <a:off x="0" y="2731039"/>
              <a:ext cx="10384971" cy="6400800"/>
              <a:chOff x="28669" y="1879600"/>
              <a:chExt cx="10255966" cy="6400800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59AC1641-1988-473E-931B-AF8D4D606D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76" r="967" b="6666"/>
              <a:stretch/>
            </p:blipFill>
            <p:spPr>
              <a:xfrm>
                <a:off x="28669" y="1879600"/>
                <a:ext cx="10255966" cy="6400800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345A0ACF-BBB3-428F-8F28-4A757FE30F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795" t="8604" b="17737"/>
              <a:stretch/>
            </p:blipFill>
            <p:spPr>
              <a:xfrm>
                <a:off x="317500" y="7845462"/>
                <a:ext cx="8119524" cy="434938"/>
              </a:xfrm>
              <a:prstGeom prst="rect">
                <a:avLst/>
              </a:prstGeom>
            </p:spPr>
          </p:pic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2BAB68F-0A89-49EC-BBED-027DFD718325}"/>
                </a:ext>
              </a:extLst>
            </p:cNvPr>
            <p:cNvGrpSpPr/>
            <p:nvPr/>
          </p:nvGrpSpPr>
          <p:grpSpPr>
            <a:xfrm>
              <a:off x="-2" y="1062207"/>
              <a:ext cx="10384974" cy="1681872"/>
              <a:chOff x="-2" y="1062207"/>
              <a:chExt cx="10384974" cy="1681872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8692BC63-09ED-4B01-9DF6-8D55CB9B0E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79" r="1310" b="33650"/>
              <a:stretch/>
            </p:blipFill>
            <p:spPr>
              <a:xfrm>
                <a:off x="-1" y="1062207"/>
                <a:ext cx="10384973" cy="1671468"/>
              </a:xfrm>
              <a:prstGeom prst="rect">
                <a:avLst/>
              </a:prstGeom>
            </p:spPr>
          </p:pic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0C967CE-C2FA-43DF-959D-8E1C40744011}"/>
                  </a:ext>
                </a:extLst>
              </p:cNvPr>
              <p:cNvSpPr/>
              <p:nvPr/>
            </p:nvSpPr>
            <p:spPr>
              <a:xfrm>
                <a:off x="952500" y="1860550"/>
                <a:ext cx="1819275" cy="263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 b="1" dirty="0">
                    <a:solidFill>
                      <a:schemeClr val="accent1"/>
                    </a:solidFill>
                  </a:rPr>
                  <a:t>试题管理</a:t>
                </a:r>
              </a:p>
            </p:txBody>
          </p:sp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8E03E6A6-6EF4-4A20-940E-5BF7DD5B58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79" t="67792" r="1310" b="18148"/>
              <a:stretch/>
            </p:blipFill>
            <p:spPr>
              <a:xfrm>
                <a:off x="-2" y="2389896"/>
                <a:ext cx="10384973" cy="35418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0398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7BA6BF13-ED9A-4152-8448-35DB54CF7629}"/>
              </a:ext>
            </a:extLst>
          </p:cNvPr>
          <p:cNvSpPr txBox="1">
            <a:spLocks/>
          </p:cNvSpPr>
          <p:nvPr/>
        </p:nvSpPr>
        <p:spPr>
          <a:xfrm>
            <a:off x="0" y="-8414"/>
            <a:ext cx="12192000" cy="2603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/>
              <a:t>【</a:t>
            </a:r>
            <a:r>
              <a:rPr lang="zh-CN" altLang="en-US" sz="1600" dirty="0"/>
              <a:t>题库</a:t>
            </a:r>
            <a:r>
              <a:rPr lang="en-US" altLang="zh-CN" sz="1600" dirty="0"/>
              <a:t>/</a:t>
            </a:r>
            <a:r>
              <a:rPr lang="zh-CN" altLang="en-US" sz="1600" dirty="0"/>
              <a:t>试题管理</a:t>
            </a:r>
            <a:r>
              <a:rPr lang="en-US" altLang="zh-CN" sz="1600" dirty="0"/>
              <a:t>】</a:t>
            </a:r>
            <a:r>
              <a:rPr lang="zh-CN" altLang="en-US" sz="1600" dirty="0"/>
              <a:t>在点</a:t>
            </a:r>
            <a:r>
              <a:rPr lang="en-US" altLang="zh-CN" sz="1600" dirty="0"/>
              <a:t>【</a:t>
            </a:r>
            <a:r>
              <a:rPr lang="zh-CN" altLang="en-US" sz="1600" dirty="0"/>
              <a:t>未通过</a:t>
            </a:r>
            <a:r>
              <a:rPr lang="en-US" altLang="zh-CN" sz="1600" dirty="0"/>
              <a:t>】</a:t>
            </a:r>
            <a:r>
              <a:rPr lang="zh-CN" altLang="en-US" sz="1600" dirty="0"/>
              <a:t>和</a:t>
            </a:r>
            <a:r>
              <a:rPr lang="en-US" altLang="zh-CN" sz="1600" dirty="0"/>
              <a:t>【</a:t>
            </a:r>
            <a:r>
              <a:rPr lang="zh-CN" altLang="en-US" sz="1600" dirty="0"/>
              <a:t>试题纠错</a:t>
            </a:r>
            <a:r>
              <a:rPr lang="en-US" altLang="zh-CN" sz="1600" dirty="0"/>
              <a:t>】</a:t>
            </a:r>
            <a:r>
              <a:rPr lang="zh-CN" altLang="en-US" sz="1600" dirty="0"/>
              <a:t>时，显示的题目要标明未通过和被纠错的原因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3576C99-AE31-452D-8A56-6D64B966A05F}"/>
              </a:ext>
            </a:extLst>
          </p:cNvPr>
          <p:cNvGrpSpPr/>
          <p:nvPr/>
        </p:nvGrpSpPr>
        <p:grpSpPr>
          <a:xfrm>
            <a:off x="-2" y="971550"/>
            <a:ext cx="7575392" cy="5886450"/>
            <a:chOff x="-2" y="1062207"/>
            <a:chExt cx="10384974" cy="8069632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7F88FD1-3A55-4691-94AC-C3B94F9C0B26}"/>
                </a:ext>
              </a:extLst>
            </p:cNvPr>
            <p:cNvGrpSpPr/>
            <p:nvPr/>
          </p:nvGrpSpPr>
          <p:grpSpPr>
            <a:xfrm>
              <a:off x="0" y="2731039"/>
              <a:ext cx="10384971" cy="6400800"/>
              <a:chOff x="28669" y="1879600"/>
              <a:chExt cx="10255966" cy="6400800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59AC1641-1988-473E-931B-AF8D4D606D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76" r="967" b="6666"/>
              <a:stretch/>
            </p:blipFill>
            <p:spPr>
              <a:xfrm>
                <a:off x="28669" y="1879600"/>
                <a:ext cx="10255966" cy="6400800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345A0ACF-BBB3-428F-8F28-4A757FE30F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795" t="8604" b="17737"/>
              <a:stretch/>
            </p:blipFill>
            <p:spPr>
              <a:xfrm>
                <a:off x="317500" y="7845462"/>
                <a:ext cx="8119524" cy="434938"/>
              </a:xfrm>
              <a:prstGeom prst="rect">
                <a:avLst/>
              </a:prstGeom>
            </p:spPr>
          </p:pic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2BAB68F-0A89-49EC-BBED-027DFD718325}"/>
                </a:ext>
              </a:extLst>
            </p:cNvPr>
            <p:cNvGrpSpPr/>
            <p:nvPr/>
          </p:nvGrpSpPr>
          <p:grpSpPr>
            <a:xfrm>
              <a:off x="-2" y="1062207"/>
              <a:ext cx="10384974" cy="1681872"/>
              <a:chOff x="-2" y="1062207"/>
              <a:chExt cx="10384974" cy="1681872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8692BC63-09ED-4B01-9DF6-8D55CB9B0E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79" r="1310" b="33650"/>
              <a:stretch/>
            </p:blipFill>
            <p:spPr>
              <a:xfrm>
                <a:off x="-1" y="1062207"/>
                <a:ext cx="10384973" cy="1671468"/>
              </a:xfrm>
              <a:prstGeom prst="rect">
                <a:avLst/>
              </a:prstGeom>
            </p:spPr>
          </p:pic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0C967CE-C2FA-43DF-959D-8E1C40744011}"/>
                  </a:ext>
                </a:extLst>
              </p:cNvPr>
              <p:cNvSpPr/>
              <p:nvPr/>
            </p:nvSpPr>
            <p:spPr>
              <a:xfrm>
                <a:off x="952500" y="1860550"/>
                <a:ext cx="1819275" cy="263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 b="1" dirty="0">
                    <a:solidFill>
                      <a:schemeClr val="accent1"/>
                    </a:solidFill>
                  </a:rPr>
                  <a:t>试题管理</a:t>
                </a:r>
              </a:p>
            </p:txBody>
          </p:sp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8E03E6A6-6EF4-4A20-940E-5BF7DD5B58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79" t="67792" r="1310" b="18148"/>
              <a:stretch/>
            </p:blipFill>
            <p:spPr>
              <a:xfrm>
                <a:off x="-2" y="2389896"/>
                <a:ext cx="10384973" cy="354183"/>
              </a:xfrm>
              <a:prstGeom prst="rect">
                <a:avLst/>
              </a:prstGeom>
            </p:spPr>
          </p:pic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54ABBA0-7D1A-4C9A-925F-4FBEC66916FC}"/>
              </a:ext>
            </a:extLst>
          </p:cNvPr>
          <p:cNvSpPr/>
          <p:nvPr/>
        </p:nvSpPr>
        <p:spPr>
          <a:xfrm>
            <a:off x="2110740" y="2198403"/>
            <a:ext cx="640080" cy="22475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417C598-6ED1-4F25-A894-6DD380897BDD}"/>
              </a:ext>
            </a:extLst>
          </p:cNvPr>
          <p:cNvSpPr/>
          <p:nvPr/>
        </p:nvSpPr>
        <p:spPr>
          <a:xfrm>
            <a:off x="3337560" y="2198403"/>
            <a:ext cx="640080" cy="22475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3079CC-A522-4294-A8E5-BF7ACEFC6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594" y="1485038"/>
            <a:ext cx="4581844" cy="1158858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D29FAF4-B415-46D7-8354-EE36672214F6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2750820" y="2064467"/>
            <a:ext cx="1902774" cy="246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A00DA9F-0DB9-4273-8751-60ECD176CCCD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 flipV="1">
            <a:off x="3977640" y="2064467"/>
            <a:ext cx="675954" cy="246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16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3D41F4C-AD60-43B5-B246-B6CF989EBB5C}"/>
              </a:ext>
            </a:extLst>
          </p:cNvPr>
          <p:cNvGrpSpPr/>
          <p:nvPr/>
        </p:nvGrpSpPr>
        <p:grpSpPr>
          <a:xfrm>
            <a:off x="-1" y="451779"/>
            <a:ext cx="5348835" cy="6406222"/>
            <a:chOff x="0" y="1101121"/>
            <a:chExt cx="4806670" cy="575687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79BB93D-CA1B-4A4B-99D0-902CC72D96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72" r="1322"/>
            <a:stretch/>
          </p:blipFill>
          <p:spPr>
            <a:xfrm>
              <a:off x="0" y="5478709"/>
              <a:ext cx="4806669" cy="1379291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E116AB-70FC-4280-95A1-FB03F8D99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01121"/>
              <a:ext cx="4806670" cy="4198175"/>
            </a:xfrm>
            <a:prstGeom prst="rect">
              <a:avLst/>
            </a:prstGeom>
          </p:spPr>
        </p:pic>
      </p:grpSp>
      <p:sp>
        <p:nvSpPr>
          <p:cNvPr id="6" name="副标题 2">
            <a:extLst>
              <a:ext uri="{FF2B5EF4-FFF2-40B4-BE49-F238E27FC236}">
                <a16:creationId xmlns:a16="http://schemas.microsoft.com/office/drawing/2014/main" id="{AE6BE53B-FE7F-4D04-84BB-DF7FA0BF3A0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380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zh-CN" altLang="en-US" dirty="0"/>
              <a:t>试题审核</a:t>
            </a:r>
            <a:r>
              <a:rPr lang="zh-CN" altLang="en-US"/>
              <a:t>中缺少</a:t>
            </a:r>
            <a:r>
              <a:rPr lang="en-US" altLang="zh-CN"/>
              <a:t>【</a:t>
            </a:r>
            <a:r>
              <a:rPr lang="zh-CN" altLang="en-US"/>
              <a:t>备注</a:t>
            </a:r>
            <a:r>
              <a:rPr lang="en-US" altLang="zh-CN" dirty="0"/>
              <a:t>】</a:t>
            </a:r>
            <a:r>
              <a:rPr lang="zh-CN" altLang="en-US" dirty="0"/>
              <a:t>输入栏；对应</a:t>
            </a:r>
            <a:r>
              <a:rPr lang="zh-CN" altLang="en-US"/>
              <a:t>的在</a:t>
            </a:r>
            <a:r>
              <a:rPr lang="en-US" altLang="zh-CN" dirty="0"/>
              <a:t>【</a:t>
            </a:r>
            <a:r>
              <a:rPr lang="zh-CN" altLang="en-US"/>
              <a:t>试题管理</a:t>
            </a:r>
            <a:r>
              <a:rPr lang="en-US" altLang="zh-CN" dirty="0"/>
              <a:t>】</a:t>
            </a:r>
            <a:r>
              <a:rPr lang="zh-CN" altLang="en-US" dirty="0"/>
              <a:t>中缺少查看未通过审核和被纠错的题目的备注信息。</a:t>
            </a:r>
          </a:p>
        </p:txBody>
      </p:sp>
    </p:spTree>
    <p:extLst>
      <p:ext uri="{BB962C8B-B14F-4D97-AF65-F5344CB8AC3E}">
        <p14:creationId xmlns:p14="http://schemas.microsoft.com/office/powerpoint/2010/main" val="339208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172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Haier</dc:creator>
  <cp:lastModifiedBy>Haier</cp:lastModifiedBy>
  <cp:revision>16</cp:revision>
  <dcterms:created xsi:type="dcterms:W3CDTF">2017-10-24T08:01:26Z</dcterms:created>
  <dcterms:modified xsi:type="dcterms:W3CDTF">2017-10-24T09:07:02Z</dcterms:modified>
</cp:coreProperties>
</file>