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2E9"/>
    <a:srgbClr val="B4C6DE"/>
    <a:srgbClr val="E3E9F2"/>
    <a:srgbClr val="FFAC9B"/>
    <a:srgbClr val="D9DDE4"/>
    <a:srgbClr val="F3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9" autoAdjust="0"/>
    <p:restoredTop sz="94058" autoAdjust="0"/>
  </p:normalViewPr>
  <p:slideViewPr>
    <p:cSldViewPr snapToGrid="0">
      <p:cViewPr varScale="1">
        <p:scale>
          <a:sx n="112" d="100"/>
          <a:sy n="112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C3B9-526B-49C1-9AE4-8C40823E2F08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94464-5890-4F52-8486-FD7FB022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94464-5890-4F52-8486-FD7FB02263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9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94464-5890-4F52-8486-FD7FB02263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94464-5890-4F52-8486-FD7FB02263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7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94464-5890-4F52-8486-FD7FB02263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4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94464-5890-4F52-8486-FD7FB02263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1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94464-5890-4F52-8486-FD7FB02263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A6871-94E2-4B4A-BE55-472F12E9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49106-A83D-4AC0-B9D6-6FD16C52A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2B5CD-1CBD-48EE-B00C-4A595362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3EC42-5449-4ADB-BCEF-72B05A1A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DFED8-AAD0-464B-BF04-F6B39128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4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C6F79-3F2F-4C98-9C47-B36F7C2E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DA863-068E-42F8-9F31-26EF7517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057AA-9A98-42BA-AF7C-B5F1813E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BBFD3-AAC6-4159-BEDC-293B82CE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E494C-1825-4141-B4AE-100A493E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2797A9-4621-4F1A-BB7E-883A04815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D3641C-24DD-4DF4-9973-984DB2D44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5F76E-256D-40AD-B3E2-6157578F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6E482-F9EC-4EAA-89EE-DA4E51A8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DF0A1-C4AA-4114-A4E0-4D3F3753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5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664AC-934A-4170-B238-93B992C1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B07FD-0016-4A2C-B90F-E75206CD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7AC4C-B0BF-4C3C-9129-D6DE8288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87F07-0471-41D7-A894-83A3F17C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37223-6CC0-40CC-A281-EE4BD077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635E-2071-42EB-80F2-1E391C35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EB0FD-28AA-4DEB-97CA-5140E88A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DC005-105F-440B-881F-2B5D6056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D7724-D8A0-4B30-85FD-7314990A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A5169-7829-49E3-8500-1145DF16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A9A3-CACC-476E-93F0-FCA6A8CF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48F99-D326-4FCD-A94A-EFBF34A28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4E2B7-8220-42C2-9CDE-8B367C34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6114A-F510-464F-AFCC-18F89107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B7215-A22C-403B-A19E-F91666C1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E0645-BF49-4269-B6F3-6E14DF3E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0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4DC7E-254F-4B6E-AFE9-7D222BA4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89908-5206-4D70-8B69-02F60FF0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DC7825-5D83-4289-A442-D1517A1D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E8794-DF12-4DD0-B4D1-64838C7C6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67274-73A3-44CF-AF57-5CB5FA962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EC0795-A656-4142-B134-72AD74F9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080FA-B2D9-4168-9976-9DB46F18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F4E3F4-21C6-4115-A836-C5A6537B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37188-BA00-4654-B8A6-5EFF8BAD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B4E48-6E2C-4097-890B-41C93AF3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BF790-D2E0-4F38-BA4A-32E937E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36C8C-B0D5-436A-8B6F-70921490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1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A6146F-7985-4195-BD85-32351B5C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AC1A23-82E3-4C13-A4E6-16F7ED7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2CED89-2E3B-48CE-8C37-3B0E0FD4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7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B738-E624-4955-8349-4C6E0BC0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940E1-DF64-4607-8170-A2BACE3F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77B367-F38C-41D0-8B68-A58088DF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7AED9-26F0-4965-B0A8-24867E9B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9C397-63E8-47B7-BBDE-C4B7699B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3BC9F-2C91-4673-8632-57BF0E2B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2F69-154E-44A6-A7D8-B7748258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797F5B-49BA-4E62-9C58-EB4A27969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0A1A4-4102-489B-9AC1-38FC465D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9AA84-7A48-44C9-BD06-26519BE5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FFC35-B94D-4CEB-B5C3-5017EB50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8D4E4-ABC2-45C8-A1D4-3567F7F7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7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3924EB-F75B-40CA-B018-96B32A21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4F214-F9E6-432C-98C5-B1E73908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F16CC-3117-40A5-BFE5-B890487AC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0346-DCDC-4735-82C0-1BA08C583B2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E4C8F-260F-4052-B306-32F83E9B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31A76-DDD0-49C7-AE4D-417A22BA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6F62-525F-46D5-842E-FCCBD95FC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1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8D7A35-48A5-48BC-A81C-69B71DBC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025"/>
            <a:ext cx="4334933" cy="347450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B8806AA-E410-4BAF-9239-EC4C26265E23}"/>
              </a:ext>
            </a:extLst>
          </p:cNvPr>
          <p:cNvGrpSpPr/>
          <p:nvPr/>
        </p:nvGrpSpPr>
        <p:grpSpPr>
          <a:xfrm>
            <a:off x="4783668" y="2139204"/>
            <a:ext cx="4674658" cy="1432330"/>
            <a:chOff x="4783667" y="882099"/>
            <a:chExt cx="7123915" cy="218279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F77969-EA46-41EB-BB32-1A6F6C2DD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735"/>
            <a:stretch/>
          </p:blipFill>
          <p:spPr>
            <a:xfrm>
              <a:off x="4783667" y="882099"/>
              <a:ext cx="7123915" cy="318473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B4D4C0C-E910-4A52-BE26-1E278AD399C6}"/>
                </a:ext>
              </a:extLst>
            </p:cNvPr>
            <p:cNvGrpSpPr/>
            <p:nvPr/>
          </p:nvGrpSpPr>
          <p:grpSpPr>
            <a:xfrm>
              <a:off x="4783667" y="1185332"/>
              <a:ext cx="7123915" cy="1879557"/>
              <a:chOff x="4783667" y="1185332"/>
              <a:chExt cx="7123915" cy="1879557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1428C971-F691-4F86-90DA-5368FF591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3667" y="1185332"/>
                <a:ext cx="7123915" cy="1879557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46F20AE-3BFD-4EBF-B3FD-5F9B7CE51A68}"/>
                  </a:ext>
                </a:extLst>
              </p:cNvPr>
              <p:cNvSpPr/>
              <p:nvPr/>
            </p:nvSpPr>
            <p:spPr>
              <a:xfrm>
                <a:off x="7597140" y="1255010"/>
                <a:ext cx="4213860" cy="216748"/>
              </a:xfrm>
              <a:prstGeom prst="rect">
                <a:avLst/>
              </a:prstGeom>
              <a:solidFill>
                <a:srgbClr val="F3F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CE8B213-676E-4724-A4BB-ADF6017E105D}"/>
              </a:ext>
            </a:extLst>
          </p:cNvPr>
          <p:cNvSpPr/>
          <p:nvPr/>
        </p:nvSpPr>
        <p:spPr>
          <a:xfrm>
            <a:off x="9551461" y="1667680"/>
            <a:ext cx="2234139" cy="18398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统一格式：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1.</a:t>
            </a:r>
            <a:r>
              <a:rPr lang="zh-CN" altLang="en-US" sz="1400" dirty="0">
                <a:solidFill>
                  <a:schemeClr val="tx1"/>
                </a:solidFill>
              </a:rPr>
              <a:t>名称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查询框（模块名）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2.</a:t>
            </a:r>
            <a:r>
              <a:rPr lang="zh-CN" altLang="en-US" sz="1400" dirty="0">
                <a:solidFill>
                  <a:schemeClr val="tx1"/>
                </a:solidFill>
              </a:rPr>
              <a:t>标签页（筛选项）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3.</a:t>
            </a:r>
            <a:r>
              <a:rPr lang="zh-CN" altLang="en-US" sz="1400" dirty="0">
                <a:solidFill>
                  <a:schemeClr val="tx1"/>
                </a:solidFill>
              </a:rPr>
              <a:t>班级名片卡（对象）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66E99F-58F4-4A43-8DA6-3120CE2809B0}"/>
              </a:ext>
            </a:extLst>
          </p:cNvPr>
          <p:cNvSpPr/>
          <p:nvPr/>
        </p:nvSpPr>
        <p:spPr>
          <a:xfrm>
            <a:off x="135467" y="1834092"/>
            <a:ext cx="4055533" cy="1075266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BC24B14-BF75-4FEE-964C-01632DBC1063}"/>
              </a:ext>
            </a:extLst>
          </p:cNvPr>
          <p:cNvSpPr/>
          <p:nvPr/>
        </p:nvSpPr>
        <p:spPr>
          <a:xfrm>
            <a:off x="4047067" y="2350558"/>
            <a:ext cx="643466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875B3F-2705-4707-9141-49830C65112D}"/>
              </a:ext>
            </a:extLst>
          </p:cNvPr>
          <p:cNvSpPr/>
          <p:nvPr/>
        </p:nvSpPr>
        <p:spPr>
          <a:xfrm>
            <a:off x="0" y="1"/>
            <a:ext cx="12192000" cy="44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P1</a:t>
            </a:r>
            <a:r>
              <a:rPr lang="zh-CN" altLang="en-US" sz="1400" dirty="0">
                <a:solidFill>
                  <a:schemeClr val="tx1"/>
                </a:solidFill>
              </a:rPr>
              <a:t>：首页</a:t>
            </a:r>
            <a:r>
              <a:rPr lang="en-US" altLang="zh-CN" sz="1400" dirty="0">
                <a:solidFill>
                  <a:schemeClr val="tx1"/>
                </a:solidFill>
              </a:rPr>
              <a:t>_1</a:t>
            </a:r>
            <a:r>
              <a:rPr lang="zh-CN" altLang="en-US" sz="1400" dirty="0">
                <a:solidFill>
                  <a:schemeClr val="tx1"/>
                </a:solidFill>
              </a:rPr>
              <a:t>模块主页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统一模块布局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27713B-4CE6-40BA-9784-D8FA61BB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8200"/>
            <a:ext cx="4800600" cy="33578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DE852A-79A5-4EEB-87FA-ACD6D871FC63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P10</a:t>
            </a:r>
            <a:r>
              <a:rPr lang="zh-CN" altLang="en-US" sz="1400" dirty="0">
                <a:solidFill>
                  <a:schemeClr val="tx1"/>
                </a:solidFill>
              </a:rPr>
              <a:t>：学情管理</a:t>
            </a:r>
            <a:r>
              <a:rPr lang="en-US" altLang="zh-CN" sz="1400" dirty="0">
                <a:solidFill>
                  <a:schemeClr val="tx1"/>
                </a:solidFill>
              </a:rPr>
              <a:t>_5</a:t>
            </a:r>
            <a:r>
              <a:rPr lang="zh-CN" altLang="en-US" sz="1400" dirty="0">
                <a:solidFill>
                  <a:schemeClr val="tx1"/>
                </a:solidFill>
              </a:rPr>
              <a:t>快速查看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r>
              <a:rPr lang="zh-CN" altLang="en-US" sz="1400" dirty="0">
                <a:solidFill>
                  <a:schemeClr val="tx1"/>
                </a:solidFill>
              </a:rPr>
              <a:t>班级作业（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多班单科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r>
              <a:rPr lang="zh-CN" altLang="en-US" sz="1400" dirty="0">
                <a:solidFill>
                  <a:schemeClr val="tx1"/>
                </a:solidFill>
              </a:rPr>
              <a:t>数据图）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512617-9A52-474D-932E-330F4C4812E4}"/>
              </a:ext>
            </a:extLst>
          </p:cNvPr>
          <p:cNvSpPr/>
          <p:nvPr/>
        </p:nvSpPr>
        <p:spPr>
          <a:xfrm>
            <a:off x="781050" y="2534498"/>
            <a:ext cx="1047750" cy="1456477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6A4DC7-0B3A-4E2C-8A0F-8A2C5E10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4585945"/>
            <a:ext cx="2857500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396AC1D-3A82-4AF7-9C13-E95FACEF2FD5}"/>
              </a:ext>
            </a:extLst>
          </p:cNvPr>
          <p:cNvSpPr/>
          <p:nvPr/>
        </p:nvSpPr>
        <p:spPr>
          <a:xfrm>
            <a:off x="8858250" y="4585946"/>
            <a:ext cx="762000" cy="2190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字体两端对齐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9E09F3-752B-49E8-A376-F39251E18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48" y="838199"/>
            <a:ext cx="5960410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AAAFAB3-F788-4BFB-97E6-2E619495B4E1}"/>
              </a:ext>
            </a:extLst>
          </p:cNvPr>
          <p:cNvSpPr/>
          <p:nvPr/>
        </p:nvSpPr>
        <p:spPr>
          <a:xfrm>
            <a:off x="5501248" y="2105024"/>
            <a:ext cx="5960410" cy="657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修改布局样式，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选择题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三个字可以放在条形图底部居中，或者左上角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8D7A35-48A5-48BC-A81C-69B71DBC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025"/>
            <a:ext cx="4334933" cy="347450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466E99F-58F4-4A43-8DA6-3120CE2809B0}"/>
              </a:ext>
            </a:extLst>
          </p:cNvPr>
          <p:cNvSpPr/>
          <p:nvPr/>
        </p:nvSpPr>
        <p:spPr>
          <a:xfrm>
            <a:off x="135467" y="1834092"/>
            <a:ext cx="4055533" cy="1075266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BC24B14-BF75-4FEE-964C-01632DBC1063}"/>
              </a:ext>
            </a:extLst>
          </p:cNvPr>
          <p:cNvSpPr/>
          <p:nvPr/>
        </p:nvSpPr>
        <p:spPr>
          <a:xfrm>
            <a:off x="4047067" y="2350558"/>
            <a:ext cx="643466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31FF55-9964-4B73-8644-DA1C5E80E468}"/>
              </a:ext>
            </a:extLst>
          </p:cNvPr>
          <p:cNvSpPr/>
          <p:nvPr/>
        </p:nvSpPr>
        <p:spPr>
          <a:xfrm>
            <a:off x="0" y="1"/>
            <a:ext cx="12192000" cy="44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P2</a:t>
            </a:r>
            <a:r>
              <a:rPr lang="zh-CN" altLang="en-US" sz="1400" dirty="0">
                <a:solidFill>
                  <a:schemeClr val="tx1"/>
                </a:solidFill>
              </a:rPr>
              <a:t>：首页</a:t>
            </a:r>
            <a:r>
              <a:rPr lang="en-US" altLang="zh-CN" sz="1400" dirty="0">
                <a:solidFill>
                  <a:schemeClr val="tx1"/>
                </a:solidFill>
              </a:rPr>
              <a:t>_1</a:t>
            </a:r>
            <a:r>
              <a:rPr lang="zh-CN" altLang="en-US" sz="1400" dirty="0">
                <a:solidFill>
                  <a:schemeClr val="tx1"/>
                </a:solidFill>
              </a:rPr>
              <a:t>模块主页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将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我的班级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最新试卷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拆成两个模块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21A3E1-64CD-4035-8BBE-6F0CDD8727FE}"/>
              </a:ext>
            </a:extLst>
          </p:cNvPr>
          <p:cNvSpPr/>
          <p:nvPr/>
        </p:nvSpPr>
        <p:spPr>
          <a:xfrm>
            <a:off x="135467" y="2948685"/>
            <a:ext cx="4055533" cy="1747139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500622-F93A-481E-AA10-33B79773CF87}"/>
              </a:ext>
            </a:extLst>
          </p:cNvPr>
          <p:cNvGrpSpPr/>
          <p:nvPr/>
        </p:nvGrpSpPr>
        <p:grpSpPr>
          <a:xfrm>
            <a:off x="5037137" y="971714"/>
            <a:ext cx="6130925" cy="5267162"/>
            <a:chOff x="5037137" y="1247939"/>
            <a:chExt cx="6130925" cy="526716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D6423F8-E19B-4E54-93E3-0B801E65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7137" y="1247939"/>
              <a:ext cx="6130925" cy="487663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D3F2A87-1258-463F-B3B9-1D73CFAC209B}"/>
                </a:ext>
              </a:extLst>
            </p:cNvPr>
            <p:cNvSpPr/>
            <p:nvPr/>
          </p:nvSpPr>
          <p:spPr>
            <a:xfrm>
              <a:off x="5037137" y="2007933"/>
              <a:ext cx="6130925" cy="4507168"/>
            </a:xfrm>
            <a:prstGeom prst="rect">
              <a:avLst/>
            </a:prstGeom>
            <a:solidFill>
              <a:srgbClr val="D9D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D36BF2E-B4C6-4EED-8ADD-1948F6DC0622}"/>
                </a:ext>
              </a:extLst>
            </p:cNvPr>
            <p:cNvGrpSpPr/>
            <p:nvPr/>
          </p:nvGrpSpPr>
          <p:grpSpPr>
            <a:xfrm>
              <a:off x="5298546" y="2007933"/>
              <a:ext cx="5655204" cy="1732772"/>
              <a:chOff x="4783667" y="882099"/>
              <a:chExt cx="7123915" cy="218279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EE447648-A38F-44F2-A123-E8847A6F9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8735"/>
              <a:stretch/>
            </p:blipFill>
            <p:spPr>
              <a:xfrm>
                <a:off x="4783667" y="882099"/>
                <a:ext cx="7123915" cy="318473"/>
              </a:xfrm>
              <a:prstGeom prst="rect">
                <a:avLst/>
              </a:prstGeom>
            </p:spPr>
          </p:pic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6131C908-1B4B-43B5-9E87-3D3DADA069AB}"/>
                  </a:ext>
                </a:extLst>
              </p:cNvPr>
              <p:cNvGrpSpPr/>
              <p:nvPr/>
            </p:nvGrpSpPr>
            <p:grpSpPr>
              <a:xfrm>
                <a:off x="4783667" y="1185332"/>
                <a:ext cx="7123915" cy="1879557"/>
                <a:chOff x="4783667" y="1185332"/>
                <a:chExt cx="7123915" cy="1879557"/>
              </a:xfrm>
            </p:grpSpPr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C1CBFBA4-E1D6-47EA-BED0-BA9B0631FF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3667" y="1185332"/>
                  <a:ext cx="7123915" cy="1879557"/>
                </a:xfrm>
                <a:prstGeom prst="rect">
                  <a:avLst/>
                </a:prstGeom>
              </p:spPr>
            </p:pic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4BA53088-2E6C-407E-90E8-F6E717D8AE7B}"/>
                    </a:ext>
                  </a:extLst>
                </p:cNvPr>
                <p:cNvSpPr/>
                <p:nvPr/>
              </p:nvSpPr>
              <p:spPr>
                <a:xfrm>
                  <a:off x="7597140" y="1255010"/>
                  <a:ext cx="4213860" cy="216748"/>
                </a:xfrm>
                <a:prstGeom prst="rect">
                  <a:avLst/>
                </a:prstGeom>
                <a:solidFill>
                  <a:srgbClr val="F3F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7D83EC1-791D-4D01-98F9-7FF4287E2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8546" y="3855005"/>
              <a:ext cx="5655204" cy="2559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64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531FF55-9964-4B73-8644-DA1C5E80E468}"/>
              </a:ext>
            </a:extLst>
          </p:cNvPr>
          <p:cNvSpPr/>
          <p:nvPr/>
        </p:nvSpPr>
        <p:spPr>
          <a:xfrm>
            <a:off x="0" y="1"/>
            <a:ext cx="12192000" cy="44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P3</a:t>
            </a:r>
            <a:r>
              <a:rPr lang="zh-CN" altLang="en-US" sz="1400" dirty="0">
                <a:solidFill>
                  <a:schemeClr val="tx1"/>
                </a:solidFill>
              </a:rPr>
              <a:t>：首页</a:t>
            </a:r>
            <a:r>
              <a:rPr lang="en-US" altLang="zh-CN" sz="1400" dirty="0">
                <a:solidFill>
                  <a:schemeClr val="tx1"/>
                </a:solidFill>
              </a:rPr>
              <a:t>_2</a:t>
            </a:r>
            <a:r>
              <a:rPr lang="zh-CN" altLang="en-US" sz="1400" dirty="0">
                <a:solidFill>
                  <a:schemeClr val="tx1"/>
                </a:solidFill>
              </a:rPr>
              <a:t>我的班级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浅蓝色底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白色文字对比太弱，不利于阅读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FD8070-D0CB-4768-BA92-80607C5CA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01"/>
          <a:stretch/>
        </p:blipFill>
        <p:spPr>
          <a:xfrm>
            <a:off x="0" y="573258"/>
            <a:ext cx="12192000" cy="2360442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3321E75-7AE5-427B-AC69-DB512BABEA5E}"/>
              </a:ext>
            </a:extLst>
          </p:cNvPr>
          <p:cNvSpPr/>
          <p:nvPr/>
        </p:nvSpPr>
        <p:spPr>
          <a:xfrm>
            <a:off x="306917" y="1405467"/>
            <a:ext cx="2309281" cy="404283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CA8CF4-76E4-4703-8BA9-48E282485D6D}"/>
              </a:ext>
            </a:extLst>
          </p:cNvPr>
          <p:cNvSpPr/>
          <p:nvPr/>
        </p:nvSpPr>
        <p:spPr>
          <a:xfrm rot="5400000">
            <a:off x="3275543" y="3236373"/>
            <a:ext cx="643466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F8CB0AE-F12A-4AEA-B8F0-B08CC7C65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938" b="41288"/>
          <a:stretch/>
        </p:blipFill>
        <p:spPr>
          <a:xfrm>
            <a:off x="0" y="3765909"/>
            <a:ext cx="5006340" cy="188813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2E0FA24B-63B9-41F1-B2F5-0A2D3D8071CB}"/>
              </a:ext>
            </a:extLst>
          </p:cNvPr>
          <p:cNvSpPr/>
          <p:nvPr/>
        </p:nvSpPr>
        <p:spPr>
          <a:xfrm>
            <a:off x="306917" y="4615392"/>
            <a:ext cx="1074209" cy="404283"/>
          </a:xfrm>
          <a:prstGeom prst="rect">
            <a:avLst/>
          </a:prstGeom>
          <a:solidFill>
            <a:srgbClr val="C0D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总得分率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F8704B-9182-4760-95A6-412ED9BB5AA7}"/>
              </a:ext>
            </a:extLst>
          </p:cNvPr>
          <p:cNvSpPr/>
          <p:nvPr/>
        </p:nvSpPr>
        <p:spPr>
          <a:xfrm>
            <a:off x="1478492" y="4615392"/>
            <a:ext cx="1137707" cy="404283"/>
          </a:xfrm>
          <a:prstGeom prst="rect">
            <a:avLst/>
          </a:prstGeom>
          <a:solidFill>
            <a:srgbClr val="B4C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作业得分率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7C74BF-99F4-4784-8159-4610CF8610A7}"/>
              </a:ext>
            </a:extLst>
          </p:cNvPr>
          <p:cNvSpPr/>
          <p:nvPr/>
        </p:nvSpPr>
        <p:spPr>
          <a:xfrm>
            <a:off x="5084341" y="3765909"/>
            <a:ext cx="5793209" cy="1888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浅蓝色底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白色文字对比太弱，不利于阅读，可选方式有：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）在加粗的基础上增加阴影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取消加粗，改为黑色字体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建议选择方案二。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7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531FF55-9964-4B73-8644-DA1C5E80E468}"/>
              </a:ext>
            </a:extLst>
          </p:cNvPr>
          <p:cNvSpPr/>
          <p:nvPr/>
        </p:nvSpPr>
        <p:spPr>
          <a:xfrm>
            <a:off x="0" y="1"/>
            <a:ext cx="12192000" cy="444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：首页</a:t>
            </a:r>
            <a:r>
              <a:rPr lang="en-US" altLang="zh-CN" sz="1400" dirty="0">
                <a:solidFill>
                  <a:schemeClr val="tx1"/>
                </a:solidFill>
              </a:rPr>
              <a:t>_2</a:t>
            </a:r>
            <a:r>
              <a:rPr lang="zh-CN" altLang="en-US" sz="1400" dirty="0">
                <a:solidFill>
                  <a:schemeClr val="tx1"/>
                </a:solidFill>
              </a:rPr>
              <a:t>我的班级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近期考试列表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近期作业列表，这两个是切换选项，采用标签页样式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A253BB-31CA-439B-BB67-402A21E8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802"/>
            <a:ext cx="12192000" cy="29857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33081D-8094-4149-857C-864956BB7B46}"/>
              </a:ext>
            </a:extLst>
          </p:cNvPr>
          <p:cNvSpPr/>
          <p:nvPr/>
        </p:nvSpPr>
        <p:spPr>
          <a:xfrm>
            <a:off x="173567" y="824442"/>
            <a:ext cx="2702983" cy="499533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75A090-0F29-43E1-A97B-174F91A207F4}"/>
              </a:ext>
            </a:extLst>
          </p:cNvPr>
          <p:cNvSpPr/>
          <p:nvPr/>
        </p:nvSpPr>
        <p:spPr>
          <a:xfrm>
            <a:off x="1607610" y="3810238"/>
            <a:ext cx="2983439" cy="1076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近期考试列表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近期作业列表，这两个是切换选项，采用标签页样式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6DAE39-DDB5-402C-BC3C-C3854B887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87" y="5300064"/>
            <a:ext cx="3019048" cy="51428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8CB836C-4A83-487C-8D0E-98B30B02CCE0}"/>
              </a:ext>
            </a:extLst>
          </p:cNvPr>
          <p:cNvSpPr/>
          <p:nvPr/>
        </p:nvSpPr>
        <p:spPr>
          <a:xfrm rot="5400000">
            <a:off x="371029" y="4370473"/>
            <a:ext cx="1823341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531FF55-9964-4B73-8644-DA1C5E80E468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P5</a:t>
            </a:r>
            <a:r>
              <a:rPr lang="zh-CN" altLang="en-US" sz="1400" dirty="0">
                <a:solidFill>
                  <a:schemeClr val="tx1"/>
                </a:solidFill>
              </a:rPr>
              <a:t>：首页</a:t>
            </a:r>
            <a:r>
              <a:rPr lang="en-US" altLang="zh-CN" sz="1400" dirty="0">
                <a:solidFill>
                  <a:schemeClr val="tx1"/>
                </a:solidFill>
              </a:rPr>
              <a:t>_4</a:t>
            </a:r>
            <a:r>
              <a:rPr lang="zh-CN" altLang="en-US" sz="1400" dirty="0">
                <a:solidFill>
                  <a:schemeClr val="tx1"/>
                </a:solidFill>
              </a:rPr>
              <a:t>我的班级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r>
              <a:rPr lang="zh-CN" altLang="en-US" sz="1400" dirty="0">
                <a:solidFill>
                  <a:schemeClr val="tx1"/>
                </a:solidFill>
              </a:rPr>
              <a:t>学生</a:t>
            </a:r>
            <a:r>
              <a:rPr lang="en-US" altLang="zh-CN" sz="1400" dirty="0">
                <a:solidFill>
                  <a:schemeClr val="tx1"/>
                </a:solidFill>
              </a:rPr>
              <a:t>——1</a:t>
            </a:r>
            <a:r>
              <a:rPr lang="zh-CN" altLang="en-US" sz="1400" dirty="0">
                <a:solidFill>
                  <a:schemeClr val="tx1"/>
                </a:solidFill>
              </a:rPr>
              <a:t>）统一排版逻辑，拆成多个模块；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）注意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近期考试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作业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标签页切换格式统一；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E52193-1C80-42DF-BA2D-0FB2AE5C9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850382"/>
            <a:ext cx="6305550" cy="58361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1755B-51B3-46F5-830D-2ADC0D84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167" y="1142761"/>
            <a:ext cx="4819784" cy="543901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4874A78F-49A2-4D65-A310-712F7BD9CAE2}"/>
              </a:ext>
            </a:extLst>
          </p:cNvPr>
          <p:cNvSpPr/>
          <p:nvPr/>
        </p:nvSpPr>
        <p:spPr>
          <a:xfrm>
            <a:off x="6328701" y="3988858"/>
            <a:ext cx="643466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0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531FF55-9964-4B73-8644-DA1C5E80E468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P6</a:t>
            </a:r>
            <a:r>
              <a:rPr lang="zh-CN" altLang="en-US" sz="1400" dirty="0">
                <a:solidFill>
                  <a:schemeClr val="tx1"/>
                </a:solidFill>
              </a:rPr>
              <a:t>：学情管理</a:t>
            </a:r>
            <a:r>
              <a:rPr lang="en-US" altLang="zh-CN" sz="1400" dirty="0">
                <a:solidFill>
                  <a:schemeClr val="tx1"/>
                </a:solidFill>
              </a:rPr>
              <a:t>_1</a:t>
            </a:r>
            <a:r>
              <a:rPr lang="zh-CN" altLang="en-US" sz="1400" dirty="0">
                <a:solidFill>
                  <a:schemeClr val="tx1"/>
                </a:solidFill>
              </a:rPr>
              <a:t>快速查看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r>
              <a:rPr lang="zh-CN" altLang="en-US" sz="1400" dirty="0">
                <a:solidFill>
                  <a:schemeClr val="tx1"/>
                </a:solidFill>
              </a:rPr>
              <a:t>模块主页</a:t>
            </a:r>
            <a:r>
              <a:rPr lang="en-US" altLang="zh-CN" sz="1400" dirty="0">
                <a:solidFill>
                  <a:schemeClr val="tx1"/>
                </a:solidFill>
              </a:rPr>
              <a:t>——1</a:t>
            </a:r>
            <a:r>
              <a:rPr lang="zh-CN" altLang="en-US" sz="1400" dirty="0">
                <a:solidFill>
                  <a:schemeClr val="tx1"/>
                </a:solidFill>
              </a:rPr>
              <a:t>）统一模块布局和修改标签页（同</a:t>
            </a:r>
            <a:r>
              <a:rPr lang="en-US" altLang="zh-CN" sz="1400" dirty="0">
                <a:solidFill>
                  <a:schemeClr val="tx1"/>
                </a:solidFill>
              </a:rPr>
              <a:t>P1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P2</a:t>
            </a:r>
            <a:r>
              <a:rPr lang="zh-CN" altLang="en-US" sz="1400" dirty="0">
                <a:solidFill>
                  <a:schemeClr val="tx1"/>
                </a:solidFill>
              </a:rPr>
              <a:t>）；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高三</a:t>
            </a:r>
            <a:r>
              <a:rPr lang="zh-CN" altLang="en-US" sz="1400" dirty="0">
                <a:solidFill>
                  <a:schemeClr val="tx1"/>
                </a:solidFill>
              </a:rPr>
              <a:t>年级和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高三</a:t>
            </a:r>
            <a:r>
              <a:rPr lang="en-US" altLang="zh-CN" sz="1400" dirty="0">
                <a:solidFill>
                  <a:schemeClr val="tx1"/>
                </a:solidFill>
              </a:rPr>
              <a:t>·1</a:t>
            </a:r>
            <a:r>
              <a:rPr lang="zh-CN" altLang="en-US" sz="1400" dirty="0">
                <a:solidFill>
                  <a:schemeClr val="tx1"/>
                </a:solidFill>
              </a:rPr>
              <a:t> 班重复，只写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班即可。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E8856CA-463E-4DBF-95A4-29384DDDEA3E}"/>
              </a:ext>
            </a:extLst>
          </p:cNvPr>
          <p:cNvSpPr/>
          <p:nvPr/>
        </p:nvSpPr>
        <p:spPr>
          <a:xfrm>
            <a:off x="6328701" y="2020044"/>
            <a:ext cx="643466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D2AEB3-74F9-49D8-B6E9-E79D02EE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38" y="1128610"/>
            <a:ext cx="6231671" cy="47217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F55AA5-3B74-49C8-9B55-E07A4A980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865" y="1165985"/>
            <a:ext cx="2982618" cy="36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6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A24304-8564-4BAC-BA31-65932BB3715B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P7</a:t>
            </a:r>
            <a:r>
              <a:rPr lang="zh-CN" altLang="en-US" sz="1400" dirty="0">
                <a:solidFill>
                  <a:schemeClr val="tx1"/>
                </a:solidFill>
              </a:rPr>
              <a:t>：学情管理</a:t>
            </a:r>
            <a:r>
              <a:rPr lang="en-US" altLang="zh-CN" sz="1400" dirty="0">
                <a:solidFill>
                  <a:schemeClr val="tx1"/>
                </a:solidFill>
              </a:rPr>
              <a:t>_2</a:t>
            </a:r>
            <a:r>
              <a:rPr lang="zh-CN" altLang="en-US" sz="1400" dirty="0">
                <a:solidFill>
                  <a:schemeClr val="tx1"/>
                </a:solidFill>
              </a:rPr>
              <a:t>快速查看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r>
              <a:rPr lang="zh-CN" altLang="en-US" sz="1400" dirty="0">
                <a:solidFill>
                  <a:schemeClr val="tx1"/>
                </a:solidFill>
              </a:rPr>
              <a:t>班级</a:t>
            </a:r>
            <a:r>
              <a:rPr lang="en-US" altLang="zh-CN" sz="1400" dirty="0">
                <a:solidFill>
                  <a:schemeClr val="tx1"/>
                </a:solidFill>
              </a:rPr>
              <a:t>( </a:t>
            </a:r>
            <a:r>
              <a:rPr lang="zh-CN" altLang="en-US" sz="1400" dirty="0">
                <a:solidFill>
                  <a:schemeClr val="tx1"/>
                </a:solidFill>
              </a:rPr>
              <a:t>近期作业</a:t>
            </a:r>
            <a:r>
              <a:rPr lang="en-US" altLang="zh-CN" sz="1400" dirty="0">
                <a:solidFill>
                  <a:schemeClr val="tx1"/>
                </a:solidFill>
              </a:rPr>
              <a:t>)——</a:t>
            </a:r>
            <a:r>
              <a:rPr lang="zh-CN" altLang="en-US" sz="1400" dirty="0">
                <a:solidFill>
                  <a:schemeClr val="tx1"/>
                </a:solidFill>
              </a:rPr>
              <a:t>拆分模块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2AA0C0-2354-4F49-A1A9-F7BF0907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" y="844196"/>
            <a:ext cx="6736905" cy="60138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4BF53D-FB6C-4666-9F0E-8F6CC2AABC76}"/>
              </a:ext>
            </a:extLst>
          </p:cNvPr>
          <p:cNvSpPr/>
          <p:nvPr/>
        </p:nvSpPr>
        <p:spPr>
          <a:xfrm>
            <a:off x="347133" y="1681692"/>
            <a:ext cx="6231467" cy="257175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4529B-26DC-4A17-BF1A-D8B429ABE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02"/>
          <a:stretch/>
        </p:blipFill>
        <p:spPr>
          <a:xfrm>
            <a:off x="7649329" y="971395"/>
            <a:ext cx="3365804" cy="584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3E84112-D8D2-43DA-81C6-0704722A2197}"/>
              </a:ext>
            </a:extLst>
          </p:cNvPr>
          <p:cNvSpPr/>
          <p:nvPr/>
        </p:nvSpPr>
        <p:spPr>
          <a:xfrm>
            <a:off x="6375401" y="1681692"/>
            <a:ext cx="1273928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1D3CA2-AAE0-4C0A-82D1-8BFEDBDBF080}"/>
              </a:ext>
            </a:extLst>
          </p:cNvPr>
          <p:cNvSpPr/>
          <p:nvPr/>
        </p:nvSpPr>
        <p:spPr>
          <a:xfrm>
            <a:off x="7649329" y="2048072"/>
            <a:ext cx="3733046" cy="69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根据原型设置成一个独立的模块，此处各个班级为跳转按钮，而非页签。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FE67FC-F8F1-4377-A3AE-FC2F5BCDB6F0}"/>
              </a:ext>
            </a:extLst>
          </p:cNvPr>
          <p:cNvSpPr/>
          <p:nvPr/>
        </p:nvSpPr>
        <p:spPr>
          <a:xfrm>
            <a:off x="7649329" y="1622815"/>
            <a:ext cx="3733046" cy="180232"/>
          </a:xfrm>
          <a:prstGeom prst="rect">
            <a:avLst/>
          </a:prstGeom>
          <a:solidFill>
            <a:srgbClr val="F3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班级切换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74B4009-CC8D-4C6E-86E9-5BF9593B0102}"/>
              </a:ext>
            </a:extLst>
          </p:cNvPr>
          <p:cNvSpPr/>
          <p:nvPr/>
        </p:nvSpPr>
        <p:spPr>
          <a:xfrm>
            <a:off x="6375401" y="4052886"/>
            <a:ext cx="1273928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0AABFF-9C58-4E3C-A665-60471B7F9DE0}"/>
              </a:ext>
            </a:extLst>
          </p:cNvPr>
          <p:cNvSpPr/>
          <p:nvPr/>
        </p:nvSpPr>
        <p:spPr>
          <a:xfrm>
            <a:off x="347133" y="2081747"/>
            <a:ext cx="6231467" cy="1464000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05EA06-4501-404F-8563-FCB5AD0BD6F9}"/>
              </a:ext>
            </a:extLst>
          </p:cNvPr>
          <p:cNvSpPr/>
          <p:nvPr/>
        </p:nvSpPr>
        <p:spPr>
          <a:xfrm>
            <a:off x="347133" y="3641121"/>
            <a:ext cx="6231467" cy="1076158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34CCF4-F25B-4A69-8F55-463652A50390}"/>
              </a:ext>
            </a:extLst>
          </p:cNvPr>
          <p:cNvSpPr/>
          <p:nvPr/>
        </p:nvSpPr>
        <p:spPr>
          <a:xfrm>
            <a:off x="347133" y="4797091"/>
            <a:ext cx="6231467" cy="1965805"/>
          </a:xfrm>
          <a:prstGeom prst="rect">
            <a:avLst/>
          </a:prstGeom>
          <a:solidFill>
            <a:srgbClr val="FFAC9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4CAA8B-6FBD-43B5-AF4D-9ECDAF5FE628}"/>
              </a:ext>
            </a:extLst>
          </p:cNvPr>
          <p:cNvSpPr/>
          <p:nvPr/>
        </p:nvSpPr>
        <p:spPr>
          <a:xfrm>
            <a:off x="7649329" y="3982506"/>
            <a:ext cx="3365804" cy="2780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近期考试、近期作业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班级教师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班级学生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分别为三个模块，需要拆开。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3E4C4B-2E91-46B8-81B7-95A30C3963A9}"/>
              </a:ext>
            </a:extLst>
          </p:cNvPr>
          <p:cNvSpPr/>
          <p:nvPr/>
        </p:nvSpPr>
        <p:spPr>
          <a:xfrm>
            <a:off x="7649329" y="1797403"/>
            <a:ext cx="3733046" cy="180232"/>
          </a:xfrm>
          <a:prstGeom prst="rect">
            <a:avLst/>
          </a:prstGeom>
          <a:solidFill>
            <a:srgbClr val="F3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47EB46F-6494-4184-A7B3-67D5F292D388}"/>
              </a:ext>
            </a:extLst>
          </p:cNvPr>
          <p:cNvSpPr/>
          <p:nvPr/>
        </p:nvSpPr>
        <p:spPr>
          <a:xfrm>
            <a:off x="7715250" y="1803048"/>
            <a:ext cx="490538" cy="145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</a:t>
            </a:r>
            <a:r>
              <a:rPr lang="zh-CN" altLang="en-US" sz="1000" dirty="0"/>
              <a:t>班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7DEA9ED-9E0F-4AED-A647-40F2B06CD1D7}"/>
              </a:ext>
            </a:extLst>
          </p:cNvPr>
          <p:cNvSpPr/>
          <p:nvPr/>
        </p:nvSpPr>
        <p:spPr>
          <a:xfrm>
            <a:off x="8310562" y="1803048"/>
            <a:ext cx="490538" cy="145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</a:t>
            </a:r>
            <a:r>
              <a:rPr lang="zh-CN" altLang="en-US" sz="1000" dirty="0"/>
              <a:t>班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AAEC896-261D-426C-929D-5B75AD5376FF}"/>
              </a:ext>
            </a:extLst>
          </p:cNvPr>
          <p:cNvSpPr/>
          <p:nvPr/>
        </p:nvSpPr>
        <p:spPr>
          <a:xfrm>
            <a:off x="8905874" y="1803048"/>
            <a:ext cx="490538" cy="1453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3</a:t>
            </a:r>
            <a:r>
              <a:rPr lang="zh-CN" altLang="en-US" sz="1000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251312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B0604A-F8F4-4FE0-A6C7-7563E59886F9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P8</a:t>
            </a:r>
            <a:r>
              <a:rPr lang="zh-CN" altLang="en-US" sz="1400" dirty="0">
                <a:solidFill>
                  <a:schemeClr val="tx1"/>
                </a:solidFill>
              </a:rPr>
              <a:t>：学情管理</a:t>
            </a:r>
            <a:r>
              <a:rPr lang="en-US" altLang="zh-CN" sz="1400" dirty="0">
                <a:solidFill>
                  <a:schemeClr val="tx1"/>
                </a:solidFill>
              </a:rPr>
              <a:t>_2</a:t>
            </a:r>
            <a:r>
              <a:rPr lang="zh-CN" altLang="en-US" sz="1400" dirty="0">
                <a:solidFill>
                  <a:schemeClr val="tx1"/>
                </a:solidFill>
              </a:rPr>
              <a:t>快速查看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r>
              <a:rPr lang="zh-CN" altLang="en-US" sz="1400" dirty="0">
                <a:solidFill>
                  <a:schemeClr val="tx1"/>
                </a:solidFill>
              </a:rPr>
              <a:t>班级</a:t>
            </a:r>
            <a:r>
              <a:rPr lang="en-US" altLang="zh-CN" sz="1400" dirty="0">
                <a:solidFill>
                  <a:schemeClr val="tx1"/>
                </a:solidFill>
              </a:rPr>
              <a:t>( </a:t>
            </a:r>
            <a:r>
              <a:rPr lang="zh-CN" altLang="en-US" sz="1400" dirty="0">
                <a:solidFill>
                  <a:schemeClr val="tx1"/>
                </a:solidFill>
              </a:rPr>
              <a:t>近期考试</a:t>
            </a:r>
            <a:r>
              <a:rPr lang="en-US" altLang="zh-CN" sz="1400" dirty="0">
                <a:solidFill>
                  <a:schemeClr val="tx1"/>
                </a:solidFill>
              </a:rPr>
              <a:t>)——</a:t>
            </a:r>
            <a:r>
              <a:rPr lang="zh-CN" altLang="en-US" sz="1400" dirty="0">
                <a:solidFill>
                  <a:schemeClr val="tx1"/>
                </a:solidFill>
              </a:rPr>
              <a:t>拆分模块；调整配色。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8A87C-1339-4CC1-B2BA-41BC39CF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873"/>
            <a:ext cx="5416323" cy="5421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CD25A7-3963-43A7-9F3B-3764B629D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76" y="1445968"/>
            <a:ext cx="3191768" cy="1010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6FB6A6-89F7-4EDD-B3BA-20739DA7BB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1" t="6341" r="1624"/>
          <a:stretch/>
        </p:blipFill>
        <p:spPr>
          <a:xfrm>
            <a:off x="5547096" y="3794724"/>
            <a:ext cx="3219048" cy="949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EB91A52-2476-46B2-80DB-A5612C2B1AAE}"/>
              </a:ext>
            </a:extLst>
          </p:cNvPr>
          <p:cNvSpPr/>
          <p:nvPr/>
        </p:nvSpPr>
        <p:spPr>
          <a:xfrm rot="19636357">
            <a:off x="4859105" y="4686582"/>
            <a:ext cx="1273928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DB9F8EA-78A4-4100-B09F-AD698A3231E2}"/>
              </a:ext>
            </a:extLst>
          </p:cNvPr>
          <p:cNvSpPr/>
          <p:nvPr/>
        </p:nvSpPr>
        <p:spPr>
          <a:xfrm rot="20847461">
            <a:off x="4728057" y="2434462"/>
            <a:ext cx="1273928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39F1CB-9FCC-4114-9789-37371F043126}"/>
              </a:ext>
            </a:extLst>
          </p:cNvPr>
          <p:cNvSpPr/>
          <p:nvPr/>
        </p:nvSpPr>
        <p:spPr>
          <a:xfrm>
            <a:off x="8803236" y="1359678"/>
            <a:ext cx="3388764" cy="365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注意：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1)</a:t>
            </a:r>
            <a:r>
              <a:rPr lang="zh-CN" altLang="en-US" sz="1400" dirty="0">
                <a:solidFill>
                  <a:schemeClr val="tx1"/>
                </a:solidFill>
              </a:rPr>
              <a:t>近期考试、近期作业采用页签形式：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页签使用原则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切换后会对数据格式产生变化的使用页签。（后期开发数据增多的情况下，考试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作业数据结构差异会很大，此处</a:t>
            </a:r>
            <a:r>
              <a:rPr lang="en-US" altLang="zh-CN" sz="1400" dirty="0">
                <a:solidFill>
                  <a:schemeClr val="tx1"/>
                </a:solidFill>
              </a:rPr>
              <a:t>UI</a:t>
            </a:r>
            <a:r>
              <a:rPr lang="zh-CN" altLang="en-US" sz="1400" dirty="0">
                <a:solidFill>
                  <a:schemeClr val="tx1"/>
                </a:solidFill>
              </a:rPr>
              <a:t>考虑做预留。）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）科目详情采用筛选项形式：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筛选项使用原则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切换后格式不变，只有数据变化。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0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DA7A93-1503-40D9-A99E-C0B32D810E9F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P9</a:t>
            </a:r>
            <a:r>
              <a:rPr lang="zh-CN" altLang="en-US" sz="1400" dirty="0">
                <a:solidFill>
                  <a:schemeClr val="tx1"/>
                </a:solidFill>
              </a:rPr>
              <a:t>：学情管理</a:t>
            </a:r>
            <a:r>
              <a:rPr lang="en-US" altLang="zh-CN" sz="1400" dirty="0">
                <a:solidFill>
                  <a:schemeClr val="tx1"/>
                </a:solidFill>
              </a:rPr>
              <a:t>_5</a:t>
            </a:r>
            <a:r>
              <a:rPr lang="zh-CN" altLang="en-US" sz="1400" dirty="0">
                <a:solidFill>
                  <a:schemeClr val="tx1"/>
                </a:solidFill>
              </a:rPr>
              <a:t>快速查看</a:t>
            </a:r>
            <a:r>
              <a:rPr lang="en-US" altLang="zh-CN" sz="1400" dirty="0">
                <a:solidFill>
                  <a:schemeClr val="tx1"/>
                </a:solidFill>
              </a:rPr>
              <a:t>_</a:t>
            </a:r>
            <a:r>
              <a:rPr lang="zh-CN" altLang="en-US" sz="1400" dirty="0">
                <a:solidFill>
                  <a:schemeClr val="tx1"/>
                </a:solidFill>
              </a:rPr>
              <a:t>班级考试（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多班单科）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表格头按大色块跳色即可，同时修改字体颜色为黑色，不加粗。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838522-1CDF-41C1-B095-C21D66EF93B0}"/>
              </a:ext>
            </a:extLst>
          </p:cNvPr>
          <p:cNvGrpSpPr/>
          <p:nvPr/>
        </p:nvGrpSpPr>
        <p:grpSpPr>
          <a:xfrm>
            <a:off x="222860" y="921037"/>
            <a:ext cx="3063265" cy="2393663"/>
            <a:chOff x="222860" y="921037"/>
            <a:chExt cx="6930416" cy="57940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D539662-708D-43F0-B480-E272687D2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860" y="921037"/>
              <a:ext cx="6930416" cy="579408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D9BBC0-52D2-40AF-8095-110A8D2C6228}"/>
                </a:ext>
              </a:extLst>
            </p:cNvPr>
            <p:cNvSpPr/>
            <p:nvPr/>
          </p:nvSpPr>
          <p:spPr>
            <a:xfrm>
              <a:off x="490008" y="2966123"/>
              <a:ext cx="6425142" cy="500977"/>
            </a:xfrm>
            <a:prstGeom prst="rect">
              <a:avLst/>
            </a:prstGeom>
            <a:solidFill>
              <a:srgbClr val="FFAC9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9417A9A-759C-45D7-972B-36AA4DF56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87"/>
          <a:stretch/>
        </p:blipFill>
        <p:spPr>
          <a:xfrm>
            <a:off x="222860" y="3838338"/>
            <a:ext cx="11350015" cy="2726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32CB7CA-55E7-4DE5-A9A8-2D08F389668C}"/>
              </a:ext>
            </a:extLst>
          </p:cNvPr>
          <p:cNvSpPr/>
          <p:nvPr/>
        </p:nvSpPr>
        <p:spPr>
          <a:xfrm rot="5400000">
            <a:off x="2289657" y="3336170"/>
            <a:ext cx="1273928" cy="23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523</Words>
  <Application>Microsoft Office PowerPoint</Application>
  <PresentationFormat>宽屏</PresentationFormat>
  <Paragraphs>47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65</cp:revision>
  <dcterms:created xsi:type="dcterms:W3CDTF">2017-10-16T01:54:34Z</dcterms:created>
  <dcterms:modified xsi:type="dcterms:W3CDTF">2017-10-16T06:56:32Z</dcterms:modified>
</cp:coreProperties>
</file>