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0" r:id="rId4"/>
    <p:sldId id="263" r:id="rId5"/>
    <p:sldId id="264" r:id="rId6"/>
    <p:sldId id="265" r:id="rId7"/>
    <p:sldId id="258" r:id="rId8"/>
    <p:sldId id="266" r:id="rId9"/>
    <p:sldId id="262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74E27-BA22-4631-8ECB-AEA2604AD24A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79420-ADF5-4166-A341-E755EC7CF2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35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79420-ADF5-4166-A341-E755EC7CF2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0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4893F-B220-4B7C-B4C3-15BA84C8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B6D5A7-01F3-4604-A55E-FB7286685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FF62C-0100-4E54-B884-8E67BA89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B3B-37F7-4EE2-864E-48688C79F7C5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6749E-6432-4C8D-B0DA-91A5B6E3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B188C-21A4-4B50-8B90-CE984306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C20-5A51-42F1-98C8-DCDBD3238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8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EB887-28FE-4B3D-BC2A-C43EFC7F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B1E716-8513-4C5B-8C97-DE207FA93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5501E-F651-4FCB-84BA-3E9763E3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B3B-37F7-4EE2-864E-48688C79F7C5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29718-8E01-4FBF-8B49-2AB20389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480EF-FDDD-4F66-AE11-7D7A2B1B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C20-5A51-42F1-98C8-DCDBD3238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1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F5C128-A65A-417E-82DB-967C9CF28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02BB36-B264-496B-A550-DB8C7C9AA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EF465-0721-48B5-8492-0D0BE5DD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B3B-37F7-4EE2-864E-48688C79F7C5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57DD4-617F-4818-B2A1-94921A67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AB589-E2DA-4C9C-80E3-894839FB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C20-5A51-42F1-98C8-DCDBD3238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80DA6-3023-4A73-A669-E9F01511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F1FFA-A6BC-44C6-B7AB-8C052DDB1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976D6-6037-40F2-8687-8422D1B2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B3B-37F7-4EE2-864E-48688C79F7C5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68E53-DD3D-4D16-98F8-3DA51E16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1C50D-87BF-47AB-87B9-7999C1E4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C20-5A51-42F1-98C8-DCDBD3238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60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3CE3E-92A6-4678-A642-2243F1B5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06A33-43C0-42D1-BB84-ACE92CB3D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567F5-7C90-481B-AC7A-9F1B010B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B3B-37F7-4EE2-864E-48688C79F7C5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17C6C-7737-42C4-98F6-C5E5EC10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CA47B-5F3A-4AE1-B413-4DEB9600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C20-5A51-42F1-98C8-DCDBD3238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6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B403-AA4E-4B51-9979-0455AA27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C1C5E-C113-46E8-A818-B50BCB8D8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50993B-A37A-420D-822E-887990804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3BA30-E1B4-4F51-B460-9B978A0B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B3B-37F7-4EE2-864E-48688C79F7C5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387A1-F976-4658-AFE8-D8D8E6C1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823621-722E-480F-8556-F3F708D0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C20-5A51-42F1-98C8-DCDBD3238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79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DE0C7-E615-4515-9CF6-BDC87F5D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5462C1-4FF8-4F5A-88BE-C9B2C939B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237645-57A8-4646-A1C9-B4274235F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238468-C2C2-4FFE-B56C-767466E35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C5AD90-930F-4BAA-8A6C-66F028180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357689-C9B9-4DA7-9B84-55D401B9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B3B-37F7-4EE2-864E-48688C79F7C5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324293-62DB-49AA-AE53-27034742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276B4F-188C-47EC-997D-2AFFDF95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C20-5A51-42F1-98C8-DCDBD3238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14D82-2C8B-4FD9-87C6-08CB784B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6B4DA9-CF9A-45F5-93A9-67025368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B3B-37F7-4EE2-864E-48688C79F7C5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5EFCE-1FD8-4518-B5EA-AF558934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5FCC96-66D9-41A4-8BA8-DD4A9F3C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C20-5A51-42F1-98C8-DCDBD3238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1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EEF592-874F-4ADB-9D0C-524ACDDB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B3B-37F7-4EE2-864E-48688C79F7C5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9986C-6021-4CD5-9301-6840181C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18812F-CDF4-4699-994E-D97E4BC1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C20-5A51-42F1-98C8-DCDBD3238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4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C5F1A-040B-4665-9AD6-6C55D5FF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119AD-79C3-4806-A14A-2C9DEC02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56BF2C-8350-4AF6-AE6C-E1B59E1E0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790ABB-110F-4147-9E21-9DDE9F96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B3B-37F7-4EE2-864E-48688C79F7C5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4F8CE-B433-4B1A-ADA5-D07F833C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38DA6-987C-4657-8F8A-FE3F5720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C20-5A51-42F1-98C8-DCDBD3238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44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F70DC-9720-47E0-BF6B-232EBBDE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5312-65BF-47CC-BBF5-F649C6B59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4EE89-3333-44AE-B8C5-3DD4FAA1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0430D-6C64-4AE2-9EAD-5B4F2F29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DB3B-37F7-4EE2-864E-48688C79F7C5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D0AF8D-BE57-4EB0-93F4-0CFAD3F4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67219-191D-474F-BC29-3608769F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3DC20-5A51-42F1-98C8-DCDBD3238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2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6886AE-E2E0-4626-ABEF-A37BAABB2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0674F-A34A-4523-ADDA-A175CD1DC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8C136-1C7C-416B-9401-72E93D576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CDB3B-37F7-4EE2-864E-48688C79F7C5}" type="datetimeFigureOut">
              <a:rPr lang="zh-CN" altLang="en-US" smtClean="0"/>
              <a:t>2017/10/30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03F81-8947-44A8-9A2C-43D503F1D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318E78-2351-4240-A48E-7929DF3CB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3DC20-5A51-42F1-98C8-DCDBD3238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全部设计稿</a:t>
            </a:r>
            <a:r>
              <a:rPr lang="en-US" altLang="zh-CN" sz="1600" dirty="0"/>
              <a:t>171029\</a:t>
            </a:r>
            <a:r>
              <a:rPr lang="zh-CN" altLang="en-US" sz="1600" dirty="0"/>
              <a:t>题库管理</a:t>
            </a:r>
            <a:r>
              <a:rPr lang="en-US" altLang="zh-CN" sz="1600" dirty="0"/>
              <a:t>\</a:t>
            </a:r>
            <a:r>
              <a:rPr lang="zh-CN" altLang="en-US" sz="1600" dirty="0"/>
              <a:t>题库浏览</a:t>
            </a:r>
            <a:r>
              <a:rPr lang="en-US" altLang="zh-CN" sz="1600" dirty="0"/>
              <a:t>\</a:t>
            </a:r>
            <a:r>
              <a:rPr lang="zh-CN" altLang="en-US" sz="1600" dirty="0"/>
              <a:t>创建收藏</a:t>
            </a:r>
            <a:endParaRPr lang="en-US" altLang="zh-CN" sz="1600" dirty="0"/>
          </a:p>
          <a:p>
            <a:pPr algn="l"/>
            <a:r>
              <a:rPr lang="zh-CN" altLang="en-US" sz="1600" dirty="0"/>
              <a:t>应该在弹框中填写创建的收藏夹的名字，参考右侧的</a:t>
            </a:r>
            <a:r>
              <a:rPr lang="en-US" altLang="zh-CN" sz="1600" dirty="0"/>
              <a:t>【</a:t>
            </a:r>
            <a:r>
              <a:rPr lang="zh-CN" altLang="en-US" sz="1600" dirty="0"/>
              <a:t>我的收藏</a:t>
            </a:r>
            <a:r>
              <a:rPr lang="en-US" altLang="zh-CN" sz="1600" dirty="0"/>
              <a:t>-</a:t>
            </a:r>
            <a:r>
              <a:rPr lang="zh-CN" altLang="en-US" sz="1600" dirty="0"/>
              <a:t>编辑</a:t>
            </a:r>
            <a:r>
              <a:rPr lang="en-US" altLang="zh-CN" sz="1600" dirty="0"/>
              <a:t>】</a:t>
            </a:r>
            <a:r>
              <a:rPr lang="zh-CN" altLang="en-US" sz="1600" dirty="0"/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DF28AF-FBBB-45DA-B706-7370D8B49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307"/>
            <a:ext cx="7585744" cy="43656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C87540-1115-4A86-A594-CDFC7A58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838199"/>
            <a:ext cx="5648325" cy="44686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817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AFA674E0-AE75-42B3-9CC0-34F5ADA162C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20171029  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\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171029\</a:t>
            </a:r>
            <a:r>
              <a:rPr lang="zh-CN" altLang="en-US" sz="1600" dirty="0"/>
              <a:t>作业管理</a:t>
            </a:r>
            <a:r>
              <a:rPr lang="en-US" altLang="zh-CN" sz="1600" dirty="0"/>
              <a:t>\</a:t>
            </a:r>
            <a:r>
              <a:rPr lang="zh-CN" altLang="en-US" sz="1600" dirty="0"/>
              <a:t>考试列表</a:t>
            </a:r>
            <a:r>
              <a:rPr lang="en-US" altLang="zh-CN" sz="1600" dirty="0"/>
              <a:t>\3</a:t>
            </a:r>
            <a:r>
              <a:rPr lang="zh-CN" altLang="en-US" sz="1600" dirty="0"/>
              <a:t>考试时间、</a:t>
            </a:r>
            <a:r>
              <a:rPr lang="en-US" altLang="zh-CN" sz="1600" dirty="0"/>
              <a:t>4</a:t>
            </a:r>
            <a:r>
              <a:rPr lang="zh-CN" altLang="en-US" sz="1600" dirty="0"/>
              <a:t>匹配试卷、查看详情</a:t>
            </a:r>
            <a:endParaRPr lang="en-US" altLang="zh-CN" sz="1600" dirty="0"/>
          </a:p>
          <a:p>
            <a:pPr algn="l"/>
            <a:r>
              <a:rPr lang="zh-CN" altLang="en-US" sz="1600" dirty="0"/>
              <a:t>去掉年级的切换选项，此处不做多年级复选设置。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6659E1-92B0-4D6C-81B3-73A65E37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133"/>
            <a:ext cx="7485714" cy="52666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F1F1506-8D79-401E-930A-369C0D817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414" y="804132"/>
            <a:ext cx="6042882" cy="52666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7AAEB51-DA7D-45C0-B766-A2C3105CB128}"/>
              </a:ext>
            </a:extLst>
          </p:cNvPr>
          <p:cNvSpPr/>
          <p:nvPr/>
        </p:nvSpPr>
        <p:spPr>
          <a:xfrm>
            <a:off x="7485714" y="1942042"/>
            <a:ext cx="2995083" cy="27093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9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AFA674E0-AE75-42B3-9CC0-34F5ADA162C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20171029  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\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171029\</a:t>
            </a:r>
            <a:r>
              <a:rPr lang="zh-CN" altLang="en-US" sz="1600" dirty="0"/>
              <a:t>作业管理</a:t>
            </a:r>
            <a:r>
              <a:rPr lang="en-US" altLang="zh-CN" sz="1600" dirty="0"/>
              <a:t>\</a:t>
            </a:r>
            <a:r>
              <a:rPr lang="zh-CN" altLang="en-US" sz="1600" dirty="0"/>
              <a:t>考试列表</a:t>
            </a:r>
            <a:r>
              <a:rPr lang="en-US" altLang="zh-CN" sz="1600" dirty="0"/>
              <a:t>\</a:t>
            </a:r>
            <a:r>
              <a:rPr lang="zh-CN" altLang="en-US" sz="1600" dirty="0"/>
              <a:t>发布成绩</a:t>
            </a:r>
            <a:r>
              <a:rPr lang="en-US" altLang="zh-CN" sz="1600" dirty="0"/>
              <a:t>-</a:t>
            </a:r>
            <a:r>
              <a:rPr lang="zh-CN" altLang="en-US" sz="1600" dirty="0"/>
              <a:t>未发布过</a:t>
            </a:r>
            <a:endParaRPr lang="en-US" altLang="zh-CN" sz="1600" dirty="0"/>
          </a:p>
          <a:p>
            <a:pPr algn="l"/>
            <a:r>
              <a:rPr lang="zh-CN" altLang="en-US" sz="1600" dirty="0"/>
              <a:t>可输入的地方，都改为输入框形式而不是下划线形式。</a:t>
            </a:r>
            <a:endParaRPr lang="en-US" altLang="zh-CN" sz="16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F154173-544B-494F-A73E-A81AA705459A}"/>
              </a:ext>
            </a:extLst>
          </p:cNvPr>
          <p:cNvGrpSpPr/>
          <p:nvPr/>
        </p:nvGrpSpPr>
        <p:grpSpPr>
          <a:xfrm>
            <a:off x="0" y="2000251"/>
            <a:ext cx="12015475" cy="4857750"/>
            <a:chOff x="0" y="2980267"/>
            <a:chExt cx="9591437" cy="387773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F0CA05-9702-4965-8FCC-E9F6250A1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40" t="5928" r="3257" b="7442"/>
            <a:stretch/>
          </p:blipFill>
          <p:spPr>
            <a:xfrm>
              <a:off x="0" y="2980267"/>
              <a:ext cx="6096000" cy="387773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F2F4BB2-D11D-4679-B5E8-14F83514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913" y="3767164"/>
              <a:ext cx="3809524" cy="428571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81C14F5-E919-432A-A4B3-37F578C5EA96}"/>
                </a:ext>
              </a:extLst>
            </p:cNvPr>
            <p:cNvSpPr/>
            <p:nvPr/>
          </p:nvSpPr>
          <p:spPr>
            <a:xfrm>
              <a:off x="1475439" y="3631697"/>
              <a:ext cx="811037" cy="10260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7FEE9D-1236-4F86-B3D1-29722AD12195}"/>
                </a:ext>
              </a:extLst>
            </p:cNvPr>
            <p:cNvSpPr/>
            <p:nvPr/>
          </p:nvSpPr>
          <p:spPr>
            <a:xfrm>
              <a:off x="4523439" y="3631697"/>
              <a:ext cx="811037" cy="10260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3E75D9-E588-4F8C-AA27-BA3761395004}"/>
                </a:ext>
              </a:extLst>
            </p:cNvPr>
            <p:cNvSpPr/>
            <p:nvPr/>
          </p:nvSpPr>
          <p:spPr>
            <a:xfrm>
              <a:off x="1117196" y="4919133"/>
              <a:ext cx="549679" cy="3900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734A23-D53A-4B87-9C86-801AF7112394}"/>
                </a:ext>
              </a:extLst>
            </p:cNvPr>
            <p:cNvSpPr/>
            <p:nvPr/>
          </p:nvSpPr>
          <p:spPr>
            <a:xfrm>
              <a:off x="1736797" y="4919133"/>
              <a:ext cx="549679" cy="3900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2659F0B-74BF-4F9C-8B01-06086AB4788E}"/>
                </a:ext>
              </a:extLst>
            </p:cNvPr>
            <p:cNvSpPr/>
            <p:nvPr/>
          </p:nvSpPr>
          <p:spPr>
            <a:xfrm>
              <a:off x="3973760" y="4951438"/>
              <a:ext cx="549679" cy="3900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7B4093-69D5-4192-A9AD-D1D223100783}"/>
                </a:ext>
              </a:extLst>
            </p:cNvPr>
            <p:cNvSpPr/>
            <p:nvPr/>
          </p:nvSpPr>
          <p:spPr>
            <a:xfrm>
              <a:off x="4593361" y="4951438"/>
              <a:ext cx="549679" cy="3900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B42207A-A200-4631-B06F-8B84C6A93C43}"/>
                </a:ext>
              </a:extLst>
            </p:cNvPr>
            <p:cNvCxnSpPr/>
            <p:nvPr/>
          </p:nvCxnSpPr>
          <p:spPr>
            <a:xfrm flipV="1">
              <a:off x="4857750" y="3943350"/>
              <a:ext cx="1238250" cy="252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799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AFA674E0-AE75-42B3-9CC0-34F5ADA162C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20171029  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\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171029\</a:t>
            </a:r>
            <a:r>
              <a:rPr lang="zh-CN" altLang="en-US" sz="1600" dirty="0"/>
              <a:t>作业管理</a:t>
            </a:r>
            <a:r>
              <a:rPr lang="en-US" altLang="zh-CN" sz="1600" dirty="0"/>
              <a:t>\</a:t>
            </a:r>
            <a:r>
              <a:rPr lang="zh-CN" altLang="en-US" sz="1600" dirty="0">
                <a:highlight>
                  <a:srgbClr val="FFFF00"/>
                </a:highlight>
              </a:rPr>
              <a:t>考试列表</a:t>
            </a:r>
            <a:endParaRPr lang="en-US" altLang="zh-CN" sz="1600" dirty="0"/>
          </a:p>
          <a:p>
            <a:pPr algn="l"/>
            <a:r>
              <a:rPr lang="zh-CN" altLang="en-US" sz="1600" dirty="0"/>
              <a:t>该文件夹下所有地址栏都是</a:t>
            </a:r>
            <a:r>
              <a:rPr lang="en-US" altLang="zh-CN" sz="1600" dirty="0"/>
              <a:t>【</a:t>
            </a:r>
            <a:r>
              <a:rPr lang="zh-CN" altLang="en-US" sz="1600" dirty="0"/>
              <a:t>考试列表</a:t>
            </a:r>
            <a:r>
              <a:rPr lang="en-US" altLang="zh-CN" sz="1600" dirty="0"/>
              <a:t>】</a:t>
            </a:r>
            <a:r>
              <a:rPr lang="zh-CN" altLang="en-US" sz="1600" dirty="0"/>
              <a:t>，不是</a:t>
            </a:r>
            <a:r>
              <a:rPr lang="en-US" altLang="zh-CN" sz="1600" dirty="0"/>
              <a:t>【</a:t>
            </a:r>
            <a:r>
              <a:rPr lang="zh-CN" altLang="en-US" sz="1600" dirty="0"/>
              <a:t>试卷管理</a:t>
            </a:r>
            <a:r>
              <a:rPr lang="en-US" altLang="zh-CN" sz="1600" dirty="0"/>
              <a:t>】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54F918-3A60-45F7-8D45-03F945605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476"/>
            <a:ext cx="7896225" cy="608952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8B5F41DE-73B2-42DC-B3AB-37780B80523A}"/>
              </a:ext>
            </a:extLst>
          </p:cNvPr>
          <p:cNvSpPr/>
          <p:nvPr/>
        </p:nvSpPr>
        <p:spPr>
          <a:xfrm>
            <a:off x="785087" y="1295400"/>
            <a:ext cx="688599" cy="48859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4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15E6E7-6AA2-4A69-91A7-36BB521F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" y="977945"/>
            <a:ext cx="7412656" cy="5432379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AFA674E0-AE75-42B3-9CC0-34F5ADA162C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20171029  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\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171029\</a:t>
            </a:r>
            <a:r>
              <a:rPr lang="zh-CN" altLang="en-US" sz="1600" dirty="0"/>
              <a:t>作业管理</a:t>
            </a:r>
            <a:r>
              <a:rPr lang="en-US" altLang="zh-CN" sz="1600" dirty="0"/>
              <a:t>\</a:t>
            </a:r>
            <a:r>
              <a:rPr lang="zh-CN" altLang="en-US" sz="1600" dirty="0">
                <a:highlight>
                  <a:srgbClr val="FFFF00"/>
                </a:highlight>
              </a:rPr>
              <a:t>套题列表</a:t>
            </a:r>
            <a:r>
              <a:rPr lang="en-US" altLang="zh-CN" sz="1600" dirty="0"/>
              <a:t>\</a:t>
            </a:r>
          </a:p>
          <a:p>
            <a:pPr algn="l"/>
            <a:r>
              <a:rPr lang="zh-CN" altLang="en-US" sz="1600" dirty="0"/>
              <a:t>该文件夹下所有地址栏都是</a:t>
            </a:r>
            <a:r>
              <a:rPr lang="en-US" altLang="zh-CN" sz="1600" dirty="0"/>
              <a:t>【</a:t>
            </a:r>
            <a:r>
              <a:rPr lang="zh-CN" altLang="en-US" sz="1600" dirty="0"/>
              <a:t>套题列表</a:t>
            </a:r>
            <a:r>
              <a:rPr lang="en-US" altLang="zh-CN" sz="1600" dirty="0"/>
              <a:t>】</a:t>
            </a:r>
            <a:r>
              <a:rPr lang="zh-CN" altLang="en-US" sz="1600" dirty="0"/>
              <a:t>，不是</a:t>
            </a:r>
            <a:r>
              <a:rPr lang="en-US" altLang="zh-CN" sz="1600" dirty="0"/>
              <a:t>【</a:t>
            </a:r>
            <a:r>
              <a:rPr lang="zh-CN" altLang="en-US" sz="1600" dirty="0"/>
              <a:t>试卷管理</a:t>
            </a:r>
            <a:r>
              <a:rPr lang="en-US" altLang="zh-CN" sz="1600" dirty="0"/>
              <a:t>】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5F41DE-73B2-42DC-B3AB-37780B80523A}"/>
              </a:ext>
            </a:extLst>
          </p:cNvPr>
          <p:cNvSpPr/>
          <p:nvPr/>
        </p:nvSpPr>
        <p:spPr>
          <a:xfrm>
            <a:off x="785087" y="1295400"/>
            <a:ext cx="688599" cy="48859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F33791-C98F-4DC3-BE21-68977C74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870"/>
            <a:ext cx="8239125" cy="5996129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AFA674E0-AE75-42B3-9CC0-34F5ADA162C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20171029  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\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171029\</a:t>
            </a:r>
            <a:r>
              <a:rPr lang="zh-CN" altLang="en-US" sz="1600" dirty="0"/>
              <a:t>作业管理</a:t>
            </a:r>
            <a:r>
              <a:rPr lang="en-US" altLang="zh-CN" sz="1600" dirty="0">
                <a:highlight>
                  <a:srgbClr val="FFFF00"/>
                </a:highlight>
              </a:rPr>
              <a:t>\</a:t>
            </a:r>
            <a:r>
              <a:rPr lang="zh-CN" altLang="en-US" sz="1600" dirty="0">
                <a:highlight>
                  <a:srgbClr val="FFFF00"/>
                </a:highlight>
              </a:rPr>
              <a:t>作业列表</a:t>
            </a:r>
            <a:r>
              <a:rPr lang="en-US" altLang="zh-CN" sz="1600" dirty="0"/>
              <a:t>\</a:t>
            </a:r>
          </a:p>
          <a:p>
            <a:pPr algn="l"/>
            <a:r>
              <a:rPr lang="zh-CN" altLang="en-US" sz="1600" dirty="0"/>
              <a:t>该文件夹下所有地址栏都是</a:t>
            </a:r>
            <a:r>
              <a:rPr lang="en-US" altLang="zh-CN" sz="1600" dirty="0"/>
              <a:t>【</a:t>
            </a:r>
            <a:r>
              <a:rPr lang="zh-CN" altLang="en-US" sz="1600" dirty="0"/>
              <a:t>作业列表</a:t>
            </a:r>
            <a:r>
              <a:rPr lang="en-US" altLang="zh-CN" sz="1600" dirty="0"/>
              <a:t>】</a:t>
            </a:r>
            <a:r>
              <a:rPr lang="zh-CN" altLang="en-US" sz="1600" dirty="0"/>
              <a:t>，不是</a:t>
            </a:r>
            <a:r>
              <a:rPr lang="en-US" altLang="zh-CN" sz="1600" dirty="0"/>
              <a:t>【</a:t>
            </a:r>
            <a:r>
              <a:rPr lang="zh-CN" altLang="en-US" sz="1600" dirty="0"/>
              <a:t>试卷管理</a:t>
            </a:r>
            <a:r>
              <a:rPr lang="en-US" altLang="zh-CN" sz="1600" dirty="0"/>
              <a:t>】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5F41DE-73B2-42DC-B3AB-37780B80523A}"/>
              </a:ext>
            </a:extLst>
          </p:cNvPr>
          <p:cNvSpPr/>
          <p:nvPr/>
        </p:nvSpPr>
        <p:spPr>
          <a:xfrm>
            <a:off x="785087" y="1295400"/>
            <a:ext cx="688599" cy="48859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11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AFA674E0-AE75-42B3-9CC0-34F5ADA162C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20171029  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\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171029\</a:t>
            </a:r>
            <a:r>
              <a:rPr lang="zh-CN" altLang="en-US" sz="1600" dirty="0"/>
              <a:t>作业管理</a:t>
            </a:r>
            <a:r>
              <a:rPr lang="en-US" altLang="zh-CN" sz="1600" dirty="0"/>
              <a:t>\</a:t>
            </a:r>
            <a:r>
              <a:rPr lang="zh-CN" altLang="en-US" sz="1600" dirty="0"/>
              <a:t>套题列表</a:t>
            </a:r>
            <a:r>
              <a:rPr lang="en-US" altLang="zh-CN" sz="1600" dirty="0"/>
              <a:t>\</a:t>
            </a:r>
            <a:r>
              <a:rPr lang="zh-CN" altLang="en-US" sz="1600" dirty="0"/>
              <a:t>试卷管理</a:t>
            </a:r>
            <a:endParaRPr lang="en-US" altLang="zh-CN" sz="1600" dirty="0"/>
          </a:p>
          <a:p>
            <a:pPr algn="l"/>
            <a:r>
              <a:rPr lang="zh-CN" altLang="en-US" sz="1600" dirty="0"/>
              <a:t>套题的目录选项，对应建立的套题目录结构，此处将目录选项设计同题库浏览里的知识点筛选。</a:t>
            </a:r>
            <a:endParaRPr lang="en-US" altLang="zh-CN" sz="16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FB4B4D-A360-43FE-8C0D-C906F4280D6D}"/>
              </a:ext>
            </a:extLst>
          </p:cNvPr>
          <p:cNvGrpSpPr/>
          <p:nvPr/>
        </p:nvGrpSpPr>
        <p:grpSpPr>
          <a:xfrm>
            <a:off x="0" y="808122"/>
            <a:ext cx="7172325" cy="4178117"/>
            <a:chOff x="0" y="808121"/>
            <a:chExt cx="9290233" cy="541186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8CA7DAC-630C-43D5-9743-03E9D4F44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08121"/>
              <a:ext cx="4181990" cy="3068554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55C773-3F16-438D-A624-FA36DBB840E4}"/>
                </a:ext>
              </a:extLst>
            </p:cNvPr>
            <p:cNvSpPr/>
            <p:nvPr/>
          </p:nvSpPr>
          <p:spPr>
            <a:xfrm>
              <a:off x="197707" y="1866483"/>
              <a:ext cx="1395144" cy="1947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F0B2E8E-41B2-40F8-910B-12F0FC9B3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9697" y="808122"/>
              <a:ext cx="4910536" cy="3068554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DFAC6F1-BE6D-4713-9687-A465F9E86281}"/>
                </a:ext>
              </a:extLst>
            </p:cNvPr>
            <p:cNvSpPr/>
            <p:nvPr/>
          </p:nvSpPr>
          <p:spPr>
            <a:xfrm>
              <a:off x="4607782" y="2147639"/>
              <a:ext cx="4517168" cy="15956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A87484A-F914-498C-88FF-BF53B919D0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4975" y="1971675"/>
              <a:ext cx="2902807" cy="1759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C1DE3BB-E869-41EC-9890-A4A03694E575}"/>
                </a:ext>
              </a:extLst>
            </p:cNvPr>
            <p:cNvCxnSpPr>
              <a:cxnSpLocks/>
            </p:cNvCxnSpPr>
            <p:nvPr/>
          </p:nvCxnSpPr>
          <p:spPr>
            <a:xfrm>
              <a:off x="1196750" y="1963863"/>
              <a:ext cx="4277400" cy="42561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B3E85B94-39A2-4807-B3FB-DDEAA2F93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098"/>
          <a:stretch/>
        </p:blipFill>
        <p:spPr>
          <a:xfrm>
            <a:off x="4848225" y="3074184"/>
            <a:ext cx="5143500" cy="13549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6597257-0CCF-47BD-B7E0-464694B4D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23" b="-2330"/>
          <a:stretch/>
        </p:blipFill>
        <p:spPr>
          <a:xfrm>
            <a:off x="4848225" y="4429125"/>
            <a:ext cx="5143500" cy="236651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7C6BC9-300A-4B97-A08B-97EC1455F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803" y="4986240"/>
            <a:ext cx="737161" cy="12522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17319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全部设计稿</a:t>
            </a:r>
            <a:r>
              <a:rPr lang="en-US" altLang="zh-CN" sz="1600" dirty="0"/>
              <a:t>171029\</a:t>
            </a:r>
            <a:r>
              <a:rPr lang="zh-CN" altLang="en-US" sz="1600" dirty="0"/>
              <a:t>题库管理</a:t>
            </a:r>
            <a:r>
              <a:rPr lang="en-US" altLang="zh-CN" sz="1600" dirty="0"/>
              <a:t>\</a:t>
            </a:r>
            <a:r>
              <a:rPr lang="zh-CN" altLang="en-US" sz="1600" dirty="0"/>
              <a:t>试卷管理</a:t>
            </a:r>
            <a:r>
              <a:rPr lang="en-US" altLang="zh-CN" sz="1600" dirty="0"/>
              <a:t>\</a:t>
            </a:r>
            <a:r>
              <a:rPr lang="zh-CN" altLang="en-US" sz="1600" dirty="0"/>
              <a:t>试卷管理</a:t>
            </a:r>
            <a:r>
              <a:rPr lang="en-US" altLang="zh-CN" sz="1600" dirty="0"/>
              <a:t>-</a:t>
            </a:r>
            <a:r>
              <a:rPr lang="zh-CN" altLang="en-US" sz="1600" dirty="0"/>
              <a:t>学校</a:t>
            </a:r>
            <a:endParaRPr lang="en-US" altLang="zh-CN" sz="1600" dirty="0"/>
          </a:p>
          <a:p>
            <a:pPr algn="l"/>
            <a:r>
              <a:rPr lang="zh-CN" altLang="en-US" sz="1600" dirty="0"/>
              <a:t>缺少对象选择框。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39FF61-3E2C-4B3F-ADA9-ACB82D1AE0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84"/>
          <a:stretch/>
        </p:blipFill>
        <p:spPr>
          <a:xfrm>
            <a:off x="0" y="817190"/>
            <a:ext cx="7181851" cy="57699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D1A384-DF29-4B97-85F6-ABC19E362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695" y="817190"/>
            <a:ext cx="7700530" cy="576993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38F1CFD-7F9C-44D2-AF8D-522111A2F081}"/>
              </a:ext>
            </a:extLst>
          </p:cNvPr>
          <p:cNvSpPr/>
          <p:nvPr/>
        </p:nvSpPr>
        <p:spPr>
          <a:xfrm>
            <a:off x="5486400" y="4200524"/>
            <a:ext cx="180975" cy="12858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8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全部设计稿</a:t>
            </a:r>
            <a:r>
              <a:rPr lang="en-US" altLang="zh-CN" sz="1600" dirty="0"/>
              <a:t>171029\</a:t>
            </a:r>
            <a:r>
              <a:rPr lang="zh-CN" altLang="en-US" sz="1600" dirty="0"/>
              <a:t>题库管理</a:t>
            </a:r>
            <a:r>
              <a:rPr lang="en-US" altLang="zh-CN" sz="1600" dirty="0"/>
              <a:t>\</a:t>
            </a:r>
            <a:r>
              <a:rPr lang="zh-CN" altLang="en-US" sz="1600" dirty="0"/>
              <a:t>题库浏览</a:t>
            </a:r>
            <a:r>
              <a:rPr lang="en-US" altLang="zh-CN" sz="1600" dirty="0"/>
              <a:t>\</a:t>
            </a:r>
            <a:r>
              <a:rPr lang="zh-CN" altLang="en-US" sz="1600" dirty="0"/>
              <a:t>试卷管理</a:t>
            </a:r>
            <a:r>
              <a:rPr lang="en-US" altLang="zh-CN" sz="1600" dirty="0"/>
              <a:t>-</a:t>
            </a:r>
            <a:r>
              <a:rPr lang="zh-CN" altLang="en-US" sz="1600" dirty="0"/>
              <a:t>试卷属性设置</a:t>
            </a:r>
            <a:endParaRPr lang="en-US" altLang="zh-CN" sz="1600" dirty="0"/>
          </a:p>
          <a:p>
            <a:pPr algn="l"/>
            <a:r>
              <a:rPr lang="en-US" altLang="zh-CN" sz="1600" dirty="0"/>
              <a:t>【</a:t>
            </a:r>
            <a:r>
              <a:rPr lang="zh-CN" altLang="en-US" sz="1600" dirty="0"/>
              <a:t>试卷属性设置界面</a:t>
            </a:r>
            <a:r>
              <a:rPr lang="en-US" altLang="zh-CN" sz="1600" dirty="0"/>
              <a:t>】</a:t>
            </a:r>
            <a:r>
              <a:rPr lang="zh-CN" altLang="en-US" sz="1600" dirty="0"/>
              <a:t>调整如右图。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FE20D5-B7CF-4DEA-AAB2-2FEDCFB0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668"/>
            <a:ext cx="3331463" cy="234033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A7B2D57-3DF8-4C4B-8A47-281450A29DBB}"/>
              </a:ext>
            </a:extLst>
          </p:cNvPr>
          <p:cNvSpPr/>
          <p:nvPr/>
        </p:nvSpPr>
        <p:spPr>
          <a:xfrm>
            <a:off x="3513027" y="707669"/>
            <a:ext cx="2052745" cy="264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</a:t>
            </a:r>
            <a:r>
              <a:rPr lang="zh-CN" altLang="en-US" dirty="0"/>
              <a:t>勾选发布状态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CC3779-06E0-42BF-B36C-FE2339C363B5}"/>
              </a:ext>
            </a:extLst>
          </p:cNvPr>
          <p:cNvSpPr/>
          <p:nvPr/>
        </p:nvSpPr>
        <p:spPr>
          <a:xfrm>
            <a:off x="3521492" y="3424662"/>
            <a:ext cx="2052745" cy="26416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勾选发布状态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FF72720-9A56-4078-BBA8-22DE8F62F1F8}"/>
              </a:ext>
            </a:extLst>
          </p:cNvPr>
          <p:cNvGrpSpPr/>
          <p:nvPr/>
        </p:nvGrpSpPr>
        <p:grpSpPr>
          <a:xfrm>
            <a:off x="5599638" y="3425190"/>
            <a:ext cx="4159253" cy="2713750"/>
            <a:chOff x="5599638" y="3450869"/>
            <a:chExt cx="4159253" cy="271375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46C0FAD-0234-4B44-A37E-4ED0F50D12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387" t="8244" r="21040" b="69915"/>
            <a:stretch/>
          </p:blipFill>
          <p:spPr>
            <a:xfrm>
              <a:off x="5599640" y="3450869"/>
              <a:ext cx="4159251" cy="1108431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8A67A1F-F748-405D-8A15-0D9118830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388" t="52361" r="21041" b="35427"/>
            <a:stretch/>
          </p:blipFill>
          <p:spPr>
            <a:xfrm>
              <a:off x="5599640" y="4819222"/>
              <a:ext cx="4159251" cy="61976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404DC67A-2DE4-49D3-929D-E8A0D707D0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388" t="64702" r="21041" b="25576"/>
            <a:stretch/>
          </p:blipFill>
          <p:spPr>
            <a:xfrm>
              <a:off x="5599640" y="5671224"/>
              <a:ext cx="4159251" cy="49339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7B75083-C24C-4F13-AD33-9A3D485307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387" t="37232" r="21040" b="58108"/>
            <a:stretch/>
          </p:blipFill>
          <p:spPr>
            <a:xfrm>
              <a:off x="5599639" y="5460629"/>
              <a:ext cx="4159251" cy="236519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5B9AC2A5-53F1-4DDE-865F-9459F9374E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387" t="41733" r="21040" b="52954"/>
            <a:stretch/>
          </p:blipFill>
          <p:spPr>
            <a:xfrm>
              <a:off x="5599638" y="4549569"/>
              <a:ext cx="4159251" cy="269653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0B2D02C-8F90-41C2-832E-1CA3A7733155}"/>
              </a:ext>
            </a:extLst>
          </p:cNvPr>
          <p:cNvGrpSpPr/>
          <p:nvPr/>
        </p:nvGrpSpPr>
        <p:grpSpPr>
          <a:xfrm>
            <a:off x="5599638" y="707669"/>
            <a:ext cx="4159253" cy="2465629"/>
            <a:chOff x="5599638" y="707669"/>
            <a:chExt cx="4159253" cy="246562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B636B79-2A24-4D11-96DC-EAA5065C6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387" t="8244" r="21040" b="69915"/>
            <a:stretch/>
          </p:blipFill>
          <p:spPr>
            <a:xfrm>
              <a:off x="5599640" y="707669"/>
              <a:ext cx="4159251" cy="110843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ED56246-B1C4-40F8-879D-802C285E9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388" t="52361" r="21041" b="24767"/>
            <a:stretch/>
          </p:blipFill>
          <p:spPr>
            <a:xfrm>
              <a:off x="5599640" y="2012518"/>
              <a:ext cx="4159251" cy="116078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2D1ACAEA-7A9E-450C-8547-8EB5F8F3A7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387" t="41264" r="21040" b="53423"/>
            <a:stretch/>
          </p:blipFill>
          <p:spPr>
            <a:xfrm>
              <a:off x="5599638" y="1742708"/>
              <a:ext cx="4159251" cy="269653"/>
            </a:xfrm>
            <a:prstGeom prst="rect">
              <a:avLst/>
            </a:prstGeom>
          </p:spPr>
        </p:pic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99078859-C36B-41A8-A0AC-2FC2350ECC01}"/>
              </a:ext>
            </a:extLst>
          </p:cNvPr>
          <p:cNvSpPr/>
          <p:nvPr/>
        </p:nvSpPr>
        <p:spPr>
          <a:xfrm>
            <a:off x="7003256" y="5253037"/>
            <a:ext cx="85725" cy="90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b="1" dirty="0">
                <a:solidFill>
                  <a:schemeClr val="accent1"/>
                </a:solidFill>
              </a:rPr>
              <a:t>√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52346CF-7D83-4B69-B928-B6568259E15D}"/>
              </a:ext>
            </a:extLst>
          </p:cNvPr>
          <p:cNvSpPr/>
          <p:nvPr/>
        </p:nvSpPr>
        <p:spPr>
          <a:xfrm>
            <a:off x="702733" y="971829"/>
            <a:ext cx="1905000" cy="150890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5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20171029  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\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171029\</a:t>
            </a:r>
            <a:r>
              <a:rPr lang="zh-CN" altLang="en-US" sz="1600" dirty="0"/>
              <a:t>题库管理</a:t>
            </a:r>
            <a:r>
              <a:rPr lang="en-US" altLang="zh-CN" sz="1600" dirty="0"/>
              <a:t>\</a:t>
            </a:r>
            <a:r>
              <a:rPr lang="zh-CN" altLang="en-US" sz="1600" dirty="0"/>
              <a:t>题库浏览</a:t>
            </a:r>
            <a:r>
              <a:rPr lang="en-US" altLang="zh-CN" sz="1600" dirty="0"/>
              <a:t>\</a:t>
            </a:r>
            <a:r>
              <a:rPr lang="zh-CN" altLang="en-US" sz="1600" dirty="0"/>
              <a:t>真题还原</a:t>
            </a:r>
            <a:endParaRPr lang="en-US" altLang="zh-CN" sz="1600" dirty="0"/>
          </a:p>
          <a:p>
            <a:pPr algn="l"/>
            <a:r>
              <a:rPr lang="en-US" altLang="zh-CN" sz="1600" dirty="0"/>
              <a:t>1</a:t>
            </a:r>
            <a:r>
              <a:rPr lang="zh-CN" altLang="en-US" sz="1600" dirty="0"/>
              <a:t>）选项按钮错误。</a:t>
            </a:r>
            <a:r>
              <a:rPr lang="en-US" altLang="zh-CN" sz="1600" dirty="0"/>
              <a:t>2</a:t>
            </a:r>
            <a:r>
              <a:rPr lang="zh-CN" altLang="en-US" sz="1600" dirty="0"/>
              <a:t>）年级和省份缺漏。补回后把四个下拉选单</a:t>
            </a:r>
            <a:r>
              <a:rPr lang="zh-CN" altLang="en-US" sz="1600" dirty="0">
                <a:highlight>
                  <a:srgbClr val="FFFF00"/>
                </a:highlight>
              </a:rPr>
              <a:t>放到一排</a:t>
            </a:r>
            <a:r>
              <a:rPr lang="zh-CN" altLang="en-US" sz="1600" dirty="0"/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7E56CBE-B77D-4F77-8658-E6FC2864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780"/>
            <a:ext cx="7382934" cy="61022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D455A1-7E2E-4524-9934-B98AFAA53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809" y="2062732"/>
            <a:ext cx="4752381" cy="66666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D54C826-3E39-4238-B32E-68546A98456B}"/>
              </a:ext>
            </a:extLst>
          </p:cNvPr>
          <p:cNvCxnSpPr/>
          <p:nvPr/>
        </p:nvCxnSpPr>
        <p:spPr>
          <a:xfrm flipV="1">
            <a:off x="1998133" y="2396065"/>
            <a:ext cx="4097866" cy="333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36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20171029  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\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171029\</a:t>
            </a:r>
            <a:r>
              <a:rPr lang="zh-CN" altLang="en-US" sz="1600" dirty="0"/>
              <a:t>题库管理</a:t>
            </a:r>
            <a:r>
              <a:rPr lang="en-US" altLang="zh-CN" sz="1600" dirty="0"/>
              <a:t>\</a:t>
            </a:r>
            <a:r>
              <a:rPr lang="zh-CN" altLang="en-US" sz="1600" dirty="0"/>
              <a:t>题库浏览</a:t>
            </a:r>
            <a:r>
              <a:rPr lang="en-US" altLang="zh-CN" sz="1600" dirty="0"/>
              <a:t>\</a:t>
            </a:r>
            <a:r>
              <a:rPr lang="zh-CN" altLang="en-US" sz="1600" dirty="0"/>
              <a:t>收藏夹内试题</a:t>
            </a:r>
            <a:endParaRPr lang="en-US" altLang="zh-CN" sz="1600" dirty="0"/>
          </a:p>
          <a:p>
            <a:pPr algn="l"/>
            <a:r>
              <a:rPr lang="en-US" altLang="zh-CN" sz="1600" dirty="0"/>
              <a:t>【</a:t>
            </a:r>
            <a:r>
              <a:rPr lang="zh-CN" altLang="en-US" sz="1600" dirty="0"/>
              <a:t>编辑按钮</a:t>
            </a:r>
            <a:r>
              <a:rPr lang="en-US" altLang="zh-CN" sz="1600" dirty="0"/>
              <a:t>】</a:t>
            </a:r>
            <a:r>
              <a:rPr lang="zh-CN" altLang="en-US" sz="1600" dirty="0"/>
              <a:t>已移至收藏夹管理界面，此处的</a:t>
            </a:r>
            <a:r>
              <a:rPr lang="en-US" altLang="zh-CN" sz="1600" dirty="0"/>
              <a:t>【</a:t>
            </a:r>
            <a:r>
              <a:rPr lang="zh-CN" altLang="en-US" sz="1600" dirty="0"/>
              <a:t>编辑</a:t>
            </a:r>
            <a:r>
              <a:rPr lang="en-US" altLang="zh-CN" sz="1600" dirty="0"/>
              <a:t>】</a:t>
            </a:r>
            <a:r>
              <a:rPr lang="zh-CN" altLang="en-US" sz="1600" dirty="0"/>
              <a:t>按钮删掉。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AF7F44-5BBB-418F-84F2-46F68B7CD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272"/>
            <a:ext cx="8116833" cy="59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20171029  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\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171029\</a:t>
            </a:r>
            <a:r>
              <a:rPr lang="zh-CN" altLang="en-US" sz="1600" dirty="0"/>
              <a:t>推送管理</a:t>
            </a:r>
            <a:r>
              <a:rPr lang="en-US" altLang="zh-CN" sz="1600" dirty="0"/>
              <a:t>\</a:t>
            </a:r>
            <a:r>
              <a:rPr lang="zh-CN" altLang="en-US" sz="1600" dirty="0"/>
              <a:t>发布消息</a:t>
            </a:r>
            <a:endParaRPr lang="en-US" altLang="zh-CN" sz="1600" dirty="0"/>
          </a:p>
          <a:p>
            <a:pPr algn="l"/>
            <a:r>
              <a:rPr lang="en-US" altLang="zh-CN" sz="1600" dirty="0"/>
              <a:t>1</a:t>
            </a:r>
            <a:r>
              <a:rPr lang="zh-CN" altLang="en-US" sz="1600" dirty="0"/>
              <a:t>）只有前台用户界面，没有后台用户的。</a:t>
            </a:r>
            <a:r>
              <a:rPr lang="en-US" altLang="zh-CN" sz="1600" dirty="0"/>
              <a:t>2</a:t>
            </a:r>
            <a:r>
              <a:rPr lang="zh-CN" altLang="en-US" sz="1600" dirty="0"/>
              <a:t>）缺少下拉选项的设计稿；</a:t>
            </a:r>
            <a:r>
              <a:rPr lang="en-US" altLang="zh-CN" sz="1600" dirty="0"/>
              <a:t>3</a:t>
            </a:r>
            <a:r>
              <a:rPr lang="zh-CN" altLang="en-US" sz="1600" dirty="0"/>
              <a:t>）未选择时均显示</a:t>
            </a:r>
            <a:r>
              <a:rPr lang="en-US" altLang="zh-CN" sz="1600" dirty="0"/>
              <a:t>【</a:t>
            </a:r>
            <a:r>
              <a:rPr lang="zh-CN" altLang="en-US" sz="1600" dirty="0"/>
              <a:t>请选择</a:t>
            </a:r>
            <a:r>
              <a:rPr lang="en-US" altLang="zh-CN" sz="1600" dirty="0"/>
              <a:t>】</a:t>
            </a:r>
            <a:r>
              <a:rPr lang="zh-CN" altLang="en-US" sz="1600" dirty="0"/>
              <a:t>而不是</a:t>
            </a:r>
            <a:r>
              <a:rPr lang="en-US" altLang="zh-CN" sz="1600" dirty="0"/>
              <a:t>【1</a:t>
            </a:r>
            <a:r>
              <a:rPr lang="zh-CN" altLang="en-US" sz="1600" dirty="0"/>
              <a:t>班</a:t>
            </a:r>
            <a:r>
              <a:rPr lang="en-US" altLang="zh-CN" sz="1600" dirty="0"/>
              <a:t>】</a:t>
            </a:r>
            <a:r>
              <a:rPr lang="zh-CN" altLang="en-US" sz="1600" dirty="0"/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561424-40EC-4962-96D2-B54F076EF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441"/>
            <a:ext cx="8826926" cy="63774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0FB882-375E-46C0-9B14-6D4D74861EFA}"/>
              </a:ext>
            </a:extLst>
          </p:cNvPr>
          <p:cNvSpPr/>
          <p:nvPr/>
        </p:nvSpPr>
        <p:spPr>
          <a:xfrm>
            <a:off x="1947334" y="1795991"/>
            <a:ext cx="4910666" cy="21579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）只有前台用户界面，没有后台用户的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B5106E-5031-47ED-AFC8-5DC7C9F1081F}"/>
              </a:ext>
            </a:extLst>
          </p:cNvPr>
          <p:cNvSpPr/>
          <p:nvPr/>
        </p:nvSpPr>
        <p:spPr>
          <a:xfrm>
            <a:off x="7356056" y="1782244"/>
            <a:ext cx="4080133" cy="21579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）缺少下拉选项的设计稿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4B159E-0B48-4010-9AFC-0DAE6965A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057" y="2164449"/>
            <a:ext cx="4080132" cy="177573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DF55D51-D1DA-4D35-AD22-D81A96939EAD}"/>
              </a:ext>
            </a:extLst>
          </p:cNvPr>
          <p:cNvSpPr/>
          <p:nvPr/>
        </p:nvSpPr>
        <p:spPr>
          <a:xfrm>
            <a:off x="2579327" y="2566458"/>
            <a:ext cx="1416940" cy="1513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61B374-F20E-4D36-9EF7-6D73CA27D3E1}"/>
              </a:ext>
            </a:extLst>
          </p:cNvPr>
          <p:cNvSpPr/>
          <p:nvPr/>
        </p:nvSpPr>
        <p:spPr>
          <a:xfrm>
            <a:off x="2579327" y="2861214"/>
            <a:ext cx="2167466" cy="1867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0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3B2145-E2D7-4613-B153-8A87C2902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7662"/>
            <a:ext cx="7359381" cy="5320337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8D21A707-49AE-4DF3-8500-BC5E77056A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全部设计稿</a:t>
            </a:r>
            <a:r>
              <a:rPr lang="en-US" altLang="zh-CN" sz="1600" dirty="0"/>
              <a:t>171029\</a:t>
            </a:r>
            <a:r>
              <a:rPr lang="zh-CN" altLang="en-US" sz="1600" dirty="0"/>
              <a:t>学校管理</a:t>
            </a:r>
            <a:r>
              <a:rPr lang="en-US" altLang="zh-CN" sz="1600" dirty="0"/>
              <a:t>\</a:t>
            </a:r>
            <a:r>
              <a:rPr lang="zh-CN" altLang="en-US" sz="1600" dirty="0"/>
              <a:t>班级管理</a:t>
            </a:r>
            <a:r>
              <a:rPr lang="en-US" altLang="zh-CN" sz="1600" dirty="0"/>
              <a:t>\</a:t>
            </a:r>
            <a:r>
              <a:rPr lang="zh-CN" altLang="en-US" sz="1600" dirty="0"/>
              <a:t>编辑班级、创建班级</a:t>
            </a:r>
            <a:endParaRPr lang="en-US" altLang="zh-CN" sz="1600" dirty="0"/>
          </a:p>
          <a:p>
            <a:pPr algn="l"/>
            <a:r>
              <a:rPr lang="zh-CN" altLang="en-US" sz="1600" dirty="0"/>
              <a:t>核对原型：创建和编辑班级界面，缺少</a:t>
            </a:r>
            <a:r>
              <a:rPr lang="en-US" altLang="zh-CN" sz="1600" dirty="0"/>
              <a:t>【</a:t>
            </a:r>
            <a:r>
              <a:rPr lang="zh-CN" altLang="en-US" sz="1600" dirty="0"/>
              <a:t>文理科</a:t>
            </a:r>
            <a:r>
              <a:rPr lang="en-US" altLang="zh-CN" sz="1600" dirty="0"/>
              <a:t>】</a:t>
            </a:r>
            <a:r>
              <a:rPr lang="zh-CN" altLang="en-US" sz="1600" dirty="0"/>
              <a:t>和</a:t>
            </a:r>
            <a:r>
              <a:rPr lang="en-US" altLang="zh-CN" sz="1600" dirty="0"/>
              <a:t>【</a:t>
            </a:r>
            <a:r>
              <a:rPr lang="zh-CN" altLang="en-US" sz="1600" dirty="0"/>
              <a:t>入学年份（届）</a:t>
            </a:r>
            <a:r>
              <a:rPr lang="en-US" altLang="zh-CN" sz="1600" dirty="0"/>
              <a:t>】</a:t>
            </a:r>
            <a:r>
              <a:rPr lang="zh-CN" altLang="en-US" sz="1600" dirty="0"/>
              <a:t>两项信息。</a:t>
            </a:r>
            <a:endParaRPr lang="en-US" altLang="zh-CN" sz="16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A07455-20A9-465C-9A65-7EF95709FDD9}"/>
              </a:ext>
            </a:extLst>
          </p:cNvPr>
          <p:cNvGrpSpPr/>
          <p:nvPr/>
        </p:nvGrpSpPr>
        <p:grpSpPr>
          <a:xfrm>
            <a:off x="6362700" y="2654299"/>
            <a:ext cx="5229354" cy="3563009"/>
            <a:chOff x="6781800" y="2333624"/>
            <a:chExt cx="5229354" cy="356300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2206CA5-BC60-4B2C-AC00-B5A765EF2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60" t="3665"/>
            <a:stretch/>
          </p:blipFill>
          <p:spPr>
            <a:xfrm>
              <a:off x="6781800" y="2333624"/>
              <a:ext cx="5229354" cy="3563009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1DCA1CE-DD6F-4C79-956B-7DA37DAF892F}"/>
                </a:ext>
              </a:extLst>
            </p:cNvPr>
            <p:cNvSpPr/>
            <p:nvPr/>
          </p:nvSpPr>
          <p:spPr>
            <a:xfrm>
              <a:off x="7054850" y="3107267"/>
              <a:ext cx="2995083" cy="2709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5DF3F95-42D9-43A5-8F47-3858AC252FE1}"/>
                </a:ext>
              </a:extLst>
            </p:cNvPr>
            <p:cNvSpPr/>
            <p:nvPr/>
          </p:nvSpPr>
          <p:spPr>
            <a:xfrm>
              <a:off x="7054850" y="3903134"/>
              <a:ext cx="2995083" cy="203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834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8D21A707-49AE-4DF3-8500-BC5E77056A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20171029  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\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171029\</a:t>
            </a:r>
            <a:r>
              <a:rPr lang="zh-CN" altLang="en-US" sz="1600" dirty="0"/>
              <a:t>学校管理</a:t>
            </a:r>
            <a:r>
              <a:rPr lang="en-US" altLang="zh-CN" sz="1600" dirty="0"/>
              <a:t>\</a:t>
            </a:r>
            <a:r>
              <a:rPr lang="zh-CN" altLang="en-US" sz="1600" dirty="0"/>
              <a:t>结业升级</a:t>
            </a:r>
            <a:r>
              <a:rPr lang="en-US" altLang="zh-CN" sz="1600" dirty="0"/>
              <a:t>\</a:t>
            </a:r>
            <a:r>
              <a:rPr lang="zh-CN" altLang="en-US" sz="1600" dirty="0"/>
              <a:t>结业升班管理、结业升班管理</a:t>
            </a:r>
            <a:r>
              <a:rPr lang="en-US" altLang="zh-CN" sz="1600" dirty="0"/>
              <a:t>-</a:t>
            </a:r>
            <a:r>
              <a:rPr lang="zh-CN" altLang="en-US" sz="1600" dirty="0"/>
              <a:t>结业</a:t>
            </a:r>
            <a:endParaRPr lang="en-US" altLang="zh-CN" sz="1600" dirty="0"/>
          </a:p>
          <a:p>
            <a:pPr algn="l"/>
            <a:r>
              <a:rPr lang="zh-CN" altLang="en-US" sz="1600" dirty="0"/>
              <a:t>结业升班管理、结业升班管理</a:t>
            </a:r>
            <a:r>
              <a:rPr lang="en-US" altLang="zh-CN" sz="1600" dirty="0"/>
              <a:t>-</a:t>
            </a:r>
            <a:r>
              <a:rPr lang="zh-CN" altLang="en-US" sz="1600" dirty="0"/>
              <a:t>结业，两个页面一样。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C6F824-0A82-4386-99CD-23E61B46F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7" y="788056"/>
            <a:ext cx="9139696" cy="308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6CA4F2D0-5B69-43A9-8C86-582D863B6B7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dirty="0"/>
              <a:t>20171029  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\</a:t>
            </a:r>
            <a:r>
              <a:rPr lang="zh-CN" altLang="en-US" sz="1600" dirty="0"/>
              <a:t>全部设计稿</a:t>
            </a:r>
            <a:r>
              <a:rPr lang="en-US" altLang="zh-CN" sz="1600" dirty="0"/>
              <a:t>171029\</a:t>
            </a:r>
            <a:r>
              <a:rPr lang="zh-CN" altLang="en-US" sz="1600" dirty="0"/>
              <a:t>作业管理</a:t>
            </a:r>
            <a:r>
              <a:rPr lang="en-US" altLang="zh-CN" sz="1600" dirty="0"/>
              <a:t>\</a:t>
            </a:r>
            <a:r>
              <a:rPr lang="zh-CN" altLang="en-US" sz="1600" dirty="0"/>
              <a:t>考试列表</a:t>
            </a:r>
            <a:r>
              <a:rPr lang="en-US" altLang="zh-CN" sz="1600" dirty="0"/>
              <a:t>\1</a:t>
            </a:r>
            <a:r>
              <a:rPr lang="zh-CN" altLang="en-US" sz="1600" dirty="0"/>
              <a:t>新建考试、编辑考试</a:t>
            </a:r>
            <a:endParaRPr lang="en-US" altLang="zh-CN" sz="1600" dirty="0"/>
          </a:p>
          <a:p>
            <a:pPr algn="l"/>
            <a:r>
              <a:rPr lang="en-US" altLang="zh-CN" sz="1600" dirty="0"/>
              <a:t>1)</a:t>
            </a:r>
            <a:r>
              <a:rPr lang="zh-CN" altLang="en-US" sz="1600" dirty="0"/>
              <a:t>注释型文字需要调整样式，缩小字号，增加</a:t>
            </a:r>
            <a:r>
              <a:rPr lang="en-US" altLang="zh-CN" sz="1600" dirty="0"/>
              <a:t>【</a:t>
            </a:r>
            <a:r>
              <a:rPr lang="zh-CN" altLang="en-US" sz="1600" dirty="0"/>
              <a:t>*</a:t>
            </a:r>
            <a:r>
              <a:rPr lang="en-US" altLang="zh-CN" sz="1600" dirty="0"/>
              <a:t>】</a:t>
            </a:r>
            <a:r>
              <a:rPr lang="zh-CN" altLang="en-US" sz="1600" dirty="0"/>
              <a:t>和缩进。</a:t>
            </a:r>
            <a:r>
              <a:rPr lang="en-US" altLang="zh-CN" sz="1600" dirty="0"/>
              <a:t>2)</a:t>
            </a:r>
            <a:r>
              <a:rPr lang="zh-CN" altLang="en-US" sz="1600" dirty="0"/>
              <a:t>是</a:t>
            </a:r>
            <a:r>
              <a:rPr lang="en-US" altLang="zh-CN" sz="1600" dirty="0"/>
              <a:t>【</a:t>
            </a:r>
            <a:r>
              <a:rPr lang="zh-CN" altLang="en-US" sz="1600" dirty="0"/>
              <a:t>考试科目</a:t>
            </a:r>
            <a:r>
              <a:rPr lang="en-US" altLang="zh-CN" sz="1600" dirty="0"/>
              <a:t>】</a:t>
            </a:r>
            <a:r>
              <a:rPr lang="zh-CN" altLang="en-US" sz="1600" dirty="0"/>
              <a:t>，不是</a:t>
            </a:r>
            <a:r>
              <a:rPr lang="en-US" altLang="zh-CN" sz="1600" dirty="0"/>
              <a:t>【</a:t>
            </a:r>
            <a:r>
              <a:rPr lang="zh-CN" altLang="en-US" sz="1600" dirty="0"/>
              <a:t>考试名称</a:t>
            </a:r>
            <a:r>
              <a:rPr lang="en-US" altLang="zh-CN" sz="1600" dirty="0"/>
              <a:t>】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A00A74-1E2F-49FA-9896-7F58A7A3E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85" t="23051" r="12882" b="5616"/>
          <a:stretch/>
        </p:blipFill>
        <p:spPr>
          <a:xfrm>
            <a:off x="0" y="734692"/>
            <a:ext cx="7636933" cy="61233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DA74061-D98D-48D0-87B4-466D61A205FA}"/>
              </a:ext>
            </a:extLst>
          </p:cNvPr>
          <p:cNvSpPr/>
          <p:nvPr/>
        </p:nvSpPr>
        <p:spPr>
          <a:xfrm>
            <a:off x="1760176" y="3385089"/>
            <a:ext cx="3688123" cy="4344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58B4C-6799-4E77-82EB-FADC09B7F056}"/>
              </a:ext>
            </a:extLst>
          </p:cNvPr>
          <p:cNvSpPr/>
          <p:nvPr/>
        </p:nvSpPr>
        <p:spPr>
          <a:xfrm>
            <a:off x="5448299" y="3385089"/>
            <a:ext cx="1238251" cy="4344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050" dirty="0">
                <a:solidFill>
                  <a:schemeClr val="accent1">
                    <a:lumMod val="50000"/>
                  </a:schemeClr>
                </a:solidFill>
              </a:rPr>
              <a:t>*注释样式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DF39AC-CD48-4D5B-9546-5A6A0D1648A6}"/>
              </a:ext>
            </a:extLst>
          </p:cNvPr>
          <p:cNvSpPr/>
          <p:nvPr/>
        </p:nvSpPr>
        <p:spPr>
          <a:xfrm>
            <a:off x="1760176" y="3846548"/>
            <a:ext cx="669758" cy="3105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8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615</Words>
  <Application>Microsoft Office PowerPoint</Application>
  <PresentationFormat>宽屏</PresentationFormat>
  <Paragraphs>37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114</cp:revision>
  <dcterms:created xsi:type="dcterms:W3CDTF">2017-10-30T01:31:43Z</dcterms:created>
  <dcterms:modified xsi:type="dcterms:W3CDTF">2017-10-30T09:17:11Z</dcterms:modified>
</cp:coreProperties>
</file>