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Open Sans Medium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214F4B-E088-41EE-B911-DC0C713454B5}">
  <a:tblStyle styleId="{EC214F4B-E088-41EE-B911-DC0C713454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OpenSansMedium-bold.fntdata"/><Relationship Id="rId21" Type="http://schemas.openxmlformats.org/officeDocument/2006/relationships/font" Target="fonts/OpenSansMedium-regular.fntdata"/><Relationship Id="rId24" Type="http://schemas.openxmlformats.org/officeDocument/2006/relationships/font" Target="fonts/OpenSansMedium-boldItalic.fntdata"/><Relationship Id="rId23" Type="http://schemas.openxmlformats.org/officeDocument/2006/relationships/font" Target="fonts/OpenSans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955e2c83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955e2c83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2955e2c83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2955e2c83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2955e2c83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2955e2c83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33d61331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533d61331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533d61331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533d61331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955e2c83e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955e2c83e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955e2c83e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2955e2c83e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955e2c83e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955e2c83e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955e2c83e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2955e2c83e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955e2c83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955e2c83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955e2c83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2955e2c83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955e2c83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2955e2c83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955e2c83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2955e2c83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68650" y="305150"/>
            <a:ext cx="55560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인터넷 흐름 이해하기</a:t>
            </a:r>
            <a:r>
              <a:rPr lang="ko" sz="1800">
                <a:solidFill>
                  <a:schemeClr val="dk1"/>
                </a:solidFill>
              </a:rPr>
              <a:t> - Client, Server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663" y="2072400"/>
            <a:ext cx="1255700" cy="72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2387" y="1969700"/>
            <a:ext cx="640550" cy="9264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519763" y="3030125"/>
            <a:ext cx="157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Client</a:t>
            </a:r>
            <a:endParaRPr>
              <a:solidFill>
                <a:srgbClr val="FFFFFF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클라이언트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6024764" y="3030125"/>
            <a:ext cx="125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Server</a:t>
            </a:r>
            <a:endParaRPr>
              <a:solidFill>
                <a:srgbClr val="FFFFFF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서버</a:t>
            </a:r>
            <a:endParaRPr/>
          </a:p>
        </p:txBody>
      </p:sp>
      <p:cxnSp>
        <p:nvCxnSpPr>
          <p:cNvPr id="59" name="Google Shape;59;p13"/>
          <p:cNvCxnSpPr/>
          <p:nvPr/>
        </p:nvCxnSpPr>
        <p:spPr>
          <a:xfrm>
            <a:off x="3918600" y="2235250"/>
            <a:ext cx="13068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0" name="Google Shape;60;p13"/>
          <p:cNvCxnSpPr/>
          <p:nvPr/>
        </p:nvCxnSpPr>
        <p:spPr>
          <a:xfrm rot="10800000">
            <a:off x="3918700" y="2916250"/>
            <a:ext cx="1273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1" name="Google Shape;61;p13"/>
          <p:cNvSpPr txBox="1"/>
          <p:nvPr/>
        </p:nvSpPr>
        <p:spPr>
          <a:xfrm>
            <a:off x="3927413" y="1969705"/>
            <a:ext cx="1255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Request</a:t>
            </a:r>
            <a:endParaRPr sz="1200">
              <a:solidFill>
                <a:srgbClr val="FFFFFF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요청</a:t>
            </a:r>
            <a:endParaRPr sz="1200"/>
          </a:p>
        </p:txBody>
      </p:sp>
      <p:sp>
        <p:nvSpPr>
          <p:cNvPr id="62" name="Google Shape;62;p13"/>
          <p:cNvSpPr txBox="1"/>
          <p:nvPr/>
        </p:nvSpPr>
        <p:spPr>
          <a:xfrm>
            <a:off x="3934135" y="2650608"/>
            <a:ext cx="1255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Response</a:t>
            </a:r>
            <a:endParaRPr sz="1200">
              <a:solidFill>
                <a:srgbClr val="FFFFFF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응답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/>
        </p:nvSpPr>
        <p:spPr>
          <a:xfrm>
            <a:off x="5129550" y="1981875"/>
            <a:ext cx="3385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https://shopping.naver.com/home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www.shopping.naver.com/home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-&gt; </a:t>
            </a:r>
            <a:r>
              <a:rPr lang="ko" sz="1200">
                <a:solidFill>
                  <a:srgbClr val="FFFFFF"/>
                </a:solidFill>
              </a:rPr>
              <a:t>네이버 쇼핑 홈을 보여줘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www.shopping.naver.com/beauty/home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-&gt; </a:t>
            </a:r>
            <a:r>
              <a:rPr lang="ko" sz="1200">
                <a:solidFill>
                  <a:srgbClr val="FFFFFF"/>
                </a:solidFill>
              </a:rPr>
              <a:t>네이버 쇼핑 중 뷰티 카테고리의 홈을 보여줘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96" name="Google Shape;196;p22"/>
          <p:cNvGrpSpPr/>
          <p:nvPr/>
        </p:nvGrpSpPr>
        <p:grpSpPr>
          <a:xfrm>
            <a:off x="504685" y="2038874"/>
            <a:ext cx="4434150" cy="1636168"/>
            <a:chOff x="2362200" y="2982474"/>
            <a:chExt cx="4434150" cy="1494900"/>
          </a:xfrm>
        </p:grpSpPr>
        <p:sp>
          <p:nvSpPr>
            <p:cNvPr id="197" name="Google Shape;197;p22"/>
            <p:cNvSpPr/>
            <p:nvPr/>
          </p:nvSpPr>
          <p:spPr>
            <a:xfrm>
              <a:off x="2425462" y="2982474"/>
              <a:ext cx="4260600" cy="14949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8" name="Google Shape;198;p22"/>
            <p:cNvGrpSpPr/>
            <p:nvPr/>
          </p:nvGrpSpPr>
          <p:grpSpPr>
            <a:xfrm>
              <a:off x="2362200" y="3161745"/>
              <a:ext cx="4434150" cy="1021792"/>
              <a:chOff x="2362200" y="3161745"/>
              <a:chExt cx="4434150" cy="1021792"/>
            </a:xfrm>
          </p:grpSpPr>
          <p:sp>
            <p:nvSpPr>
              <p:cNvPr id="199" name="Google Shape;199;p22"/>
              <p:cNvSpPr txBox="1"/>
              <p:nvPr/>
            </p:nvSpPr>
            <p:spPr>
              <a:xfrm>
                <a:off x="2415711" y="3492200"/>
                <a:ext cx="4314300" cy="29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>
                    <a:solidFill>
                      <a:srgbClr val="FFFFFF"/>
                    </a:solidFill>
                  </a:rPr>
                  <a:t>http :// www.domain.com : 80 /path/resource ? a=b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200" name="Google Shape;200;p22"/>
              <p:cNvCxnSpPr/>
              <p:nvPr/>
            </p:nvCxnSpPr>
            <p:spPr>
              <a:xfrm>
                <a:off x="2607022" y="3865133"/>
                <a:ext cx="252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1" name="Google Shape;201;p22"/>
              <p:cNvCxnSpPr/>
              <p:nvPr/>
            </p:nvCxnSpPr>
            <p:spPr>
              <a:xfrm>
                <a:off x="3129072" y="3492208"/>
                <a:ext cx="1365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" name="Google Shape;202;p22"/>
              <p:cNvCxnSpPr/>
              <p:nvPr/>
            </p:nvCxnSpPr>
            <p:spPr>
              <a:xfrm>
                <a:off x="4675761" y="3865133"/>
                <a:ext cx="2172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3" name="Google Shape;203;p22"/>
              <p:cNvCxnSpPr/>
              <p:nvPr/>
            </p:nvCxnSpPr>
            <p:spPr>
              <a:xfrm>
                <a:off x="4964347" y="3492208"/>
                <a:ext cx="1066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4" name="Google Shape;204;p22"/>
              <p:cNvCxnSpPr/>
              <p:nvPr/>
            </p:nvCxnSpPr>
            <p:spPr>
              <a:xfrm>
                <a:off x="6306761" y="3865133"/>
                <a:ext cx="2172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05" name="Google Shape;205;p22"/>
              <p:cNvSpPr txBox="1"/>
              <p:nvPr/>
            </p:nvSpPr>
            <p:spPr>
              <a:xfrm>
                <a:off x="2362200" y="3859537"/>
                <a:ext cx="762000" cy="32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100">
                    <a:solidFill>
                      <a:srgbClr val="FFFFFF"/>
                    </a:solidFill>
                    <a:latin typeface="Open Sans Medium"/>
                    <a:ea typeface="Open Sans Medium"/>
                    <a:cs typeface="Open Sans Medium"/>
                    <a:sym typeface="Open Sans Medium"/>
                  </a:rPr>
                  <a:t>프로토콜</a:t>
                </a:r>
                <a:endParaRPr sz="1100"/>
              </a:p>
            </p:txBody>
          </p:sp>
          <p:sp>
            <p:nvSpPr>
              <p:cNvPr id="206" name="Google Shape;206;p22"/>
              <p:cNvSpPr txBox="1"/>
              <p:nvPr/>
            </p:nvSpPr>
            <p:spPr>
              <a:xfrm>
                <a:off x="3124200" y="3161745"/>
                <a:ext cx="1371600" cy="32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100">
                    <a:solidFill>
                      <a:srgbClr val="FFFFFF"/>
                    </a:solidFill>
                    <a:latin typeface="Open Sans Medium"/>
                    <a:ea typeface="Open Sans Medium"/>
                    <a:cs typeface="Open Sans Medium"/>
                    <a:sym typeface="Open Sans Medium"/>
                  </a:rPr>
                  <a:t>도메인(호스트)</a:t>
                </a:r>
                <a:endParaRPr sz="1100"/>
              </a:p>
            </p:txBody>
          </p:sp>
          <p:sp>
            <p:nvSpPr>
              <p:cNvPr id="207" name="Google Shape;207;p22"/>
              <p:cNvSpPr txBox="1"/>
              <p:nvPr/>
            </p:nvSpPr>
            <p:spPr>
              <a:xfrm>
                <a:off x="4403350" y="3859537"/>
                <a:ext cx="762000" cy="32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100">
                    <a:solidFill>
                      <a:srgbClr val="FFFFFF"/>
                    </a:solidFill>
                    <a:latin typeface="Open Sans Medium"/>
                    <a:ea typeface="Open Sans Medium"/>
                    <a:cs typeface="Open Sans Medium"/>
                    <a:sym typeface="Open Sans Medium"/>
                  </a:rPr>
                  <a:t>포트</a:t>
                </a:r>
                <a:endParaRPr sz="1100"/>
              </a:p>
            </p:txBody>
          </p:sp>
          <p:sp>
            <p:nvSpPr>
              <p:cNvPr id="208" name="Google Shape;208;p22"/>
              <p:cNvSpPr txBox="1"/>
              <p:nvPr/>
            </p:nvSpPr>
            <p:spPr>
              <a:xfrm>
                <a:off x="4811950" y="3161745"/>
                <a:ext cx="1371600" cy="32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100">
                    <a:solidFill>
                      <a:srgbClr val="FFFFFF"/>
                    </a:solidFill>
                    <a:latin typeface="Open Sans Medium"/>
                    <a:ea typeface="Open Sans Medium"/>
                    <a:cs typeface="Open Sans Medium"/>
                    <a:sym typeface="Open Sans Medium"/>
                  </a:rPr>
                  <a:t>리소스 경로</a:t>
                </a:r>
                <a:endParaRPr sz="1100"/>
              </a:p>
            </p:txBody>
          </p:sp>
          <p:sp>
            <p:nvSpPr>
              <p:cNvPr id="209" name="Google Shape;209;p22"/>
              <p:cNvSpPr txBox="1"/>
              <p:nvPr/>
            </p:nvSpPr>
            <p:spPr>
              <a:xfrm>
                <a:off x="6034350" y="3859537"/>
                <a:ext cx="762000" cy="32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100">
                    <a:solidFill>
                      <a:srgbClr val="FFFFFF"/>
                    </a:solidFill>
                    <a:latin typeface="Open Sans Medium"/>
                    <a:ea typeface="Open Sans Medium"/>
                    <a:cs typeface="Open Sans Medium"/>
                    <a:sym typeface="Open Sans Medium"/>
                  </a:rPr>
                  <a:t>쿼리</a:t>
                </a:r>
                <a:endParaRPr sz="1100"/>
              </a:p>
            </p:txBody>
          </p:sp>
        </p:grpSp>
      </p:grpSp>
      <p:sp>
        <p:nvSpPr>
          <p:cNvPr id="210" name="Google Shape;210;p22"/>
          <p:cNvSpPr/>
          <p:nvPr/>
        </p:nvSpPr>
        <p:spPr>
          <a:xfrm>
            <a:off x="628588" y="2630275"/>
            <a:ext cx="513000" cy="671100"/>
          </a:xfrm>
          <a:prstGeom prst="roundRect">
            <a:avLst>
              <a:gd fmla="val 8930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2"/>
          <p:cNvSpPr txBox="1"/>
          <p:nvPr/>
        </p:nvSpPr>
        <p:spPr>
          <a:xfrm>
            <a:off x="468650" y="305150"/>
            <a:ext cx="55560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HTTP </a:t>
            </a:r>
            <a:r>
              <a:rPr lang="ko" sz="1800">
                <a:solidFill>
                  <a:schemeClr val="dk1"/>
                </a:solidFill>
              </a:rPr>
              <a:t>- HTTP Request (요청)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12" name="Google Shape;212;p22"/>
          <p:cNvSpPr txBox="1"/>
          <p:nvPr/>
        </p:nvSpPr>
        <p:spPr>
          <a:xfrm>
            <a:off x="468651" y="967125"/>
            <a:ext cx="477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Request - URL</a:t>
            </a:r>
            <a:endParaRPr b="1" sz="1600"/>
          </a:p>
        </p:txBody>
      </p:sp>
      <p:sp>
        <p:nvSpPr>
          <p:cNvPr id="213" name="Google Shape;213;p22"/>
          <p:cNvSpPr txBox="1"/>
          <p:nvPr/>
        </p:nvSpPr>
        <p:spPr>
          <a:xfrm>
            <a:off x="480666" y="1598522"/>
            <a:ext cx="217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URL 구조</a:t>
            </a:r>
            <a:endParaRPr b="1"/>
          </a:p>
        </p:txBody>
      </p:sp>
      <p:sp>
        <p:nvSpPr>
          <p:cNvPr id="214" name="Google Shape;214;p22"/>
          <p:cNvSpPr txBox="1"/>
          <p:nvPr/>
        </p:nvSpPr>
        <p:spPr>
          <a:xfrm>
            <a:off x="5138908" y="1598522"/>
            <a:ext cx="217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예시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/>
        </p:nvSpPr>
        <p:spPr>
          <a:xfrm>
            <a:off x="468650" y="305150"/>
            <a:ext cx="17655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HTTP/HTTPS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220" name="Google Shape;220;p23"/>
          <p:cNvSpPr txBox="1"/>
          <p:nvPr/>
        </p:nvSpPr>
        <p:spPr>
          <a:xfrm>
            <a:off x="468650" y="1066725"/>
            <a:ext cx="3970800" cy="19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HTTPS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</a:rPr>
              <a:t>HTTP(평</a:t>
            </a:r>
            <a:r>
              <a:rPr lang="ko" sz="2000">
                <a:solidFill>
                  <a:schemeClr val="dk1"/>
                </a:solidFill>
              </a:rPr>
              <a:t>문)</a:t>
            </a:r>
            <a:r>
              <a:rPr lang="ko" sz="2000">
                <a:solidFill>
                  <a:schemeClr val="dk1"/>
                </a:solidFill>
              </a:rPr>
              <a:t> -&gt; 보</a:t>
            </a:r>
            <a:r>
              <a:rPr lang="ko" sz="2000">
                <a:solidFill>
                  <a:schemeClr val="dk1"/>
                </a:solidFill>
              </a:rPr>
              <a:t>안 기능을 넣음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</a:rPr>
              <a:t>TLS, SSL (암호화 과정)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21" name="Google Shape;221;p23"/>
          <p:cNvSpPr txBox="1"/>
          <p:nvPr/>
        </p:nvSpPr>
        <p:spPr>
          <a:xfrm>
            <a:off x="4912975" y="1421150"/>
            <a:ext cx="26832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평문  -&gt;  암호문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222" name="Google Shape;222;p23"/>
          <p:cNvSpPr txBox="1"/>
          <p:nvPr/>
        </p:nvSpPr>
        <p:spPr>
          <a:xfrm>
            <a:off x="4881425" y="1066725"/>
            <a:ext cx="26832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암호화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223" name="Google Shape;223;p23"/>
          <p:cNvSpPr txBox="1"/>
          <p:nvPr/>
        </p:nvSpPr>
        <p:spPr>
          <a:xfrm>
            <a:off x="4912975" y="2494000"/>
            <a:ext cx="26832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암호문</a:t>
            </a:r>
            <a:r>
              <a:rPr b="1" lang="ko" sz="2000">
                <a:solidFill>
                  <a:schemeClr val="dk1"/>
                </a:solidFill>
              </a:rPr>
              <a:t>  -&gt;  평문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224" name="Google Shape;224;p23"/>
          <p:cNvSpPr txBox="1"/>
          <p:nvPr/>
        </p:nvSpPr>
        <p:spPr>
          <a:xfrm>
            <a:off x="4912975" y="2881400"/>
            <a:ext cx="26832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복</a:t>
            </a:r>
            <a:r>
              <a:rPr b="1" lang="ko" sz="2000">
                <a:solidFill>
                  <a:schemeClr val="dk1"/>
                </a:solidFill>
              </a:rPr>
              <a:t>호화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 txBox="1"/>
          <p:nvPr/>
        </p:nvSpPr>
        <p:spPr>
          <a:xfrm>
            <a:off x="2586600" y="493925"/>
            <a:ext cx="3970800" cy="40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Client, Server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Request, Response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HTTP/HTTPS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GET/POST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Browser, Rendering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DNS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URL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WireShark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/>
          <p:nvPr/>
        </p:nvSpPr>
        <p:spPr>
          <a:xfrm>
            <a:off x="3010200" y="67200"/>
            <a:ext cx="31236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chemeClr val="dk1"/>
                </a:solidFill>
              </a:rPr>
              <a:t>Django(프레임워</a:t>
            </a:r>
            <a:r>
              <a:rPr b="1" lang="ko" sz="2200">
                <a:solidFill>
                  <a:schemeClr val="dk1"/>
                </a:solidFill>
              </a:rPr>
              <a:t>크)</a:t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235" name="Google Shape;235;p25"/>
          <p:cNvSpPr txBox="1"/>
          <p:nvPr/>
        </p:nvSpPr>
        <p:spPr>
          <a:xfrm>
            <a:off x="3010200" y="533475"/>
            <a:ext cx="31236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웹 애플리케이션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236" name="Google Shape;236;p25"/>
          <p:cNvSpPr txBox="1"/>
          <p:nvPr/>
        </p:nvSpPr>
        <p:spPr>
          <a:xfrm>
            <a:off x="441875" y="2524250"/>
            <a:ext cx="17358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요청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237" name="Google Shape;237;p25"/>
          <p:cNvSpPr txBox="1"/>
          <p:nvPr/>
        </p:nvSpPr>
        <p:spPr>
          <a:xfrm>
            <a:off x="441875" y="2982050"/>
            <a:ext cx="17358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url + method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238" name="Google Shape;238;p25"/>
          <p:cNvSpPr txBox="1"/>
          <p:nvPr/>
        </p:nvSpPr>
        <p:spPr>
          <a:xfrm>
            <a:off x="3740675" y="2732712"/>
            <a:ext cx="1735800" cy="45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response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239" name="Google Shape;239;p25"/>
          <p:cNvSpPr txBox="1"/>
          <p:nvPr/>
        </p:nvSpPr>
        <p:spPr>
          <a:xfrm>
            <a:off x="6553725" y="1995375"/>
            <a:ext cx="17358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database</a:t>
            </a:r>
            <a:endParaRPr b="1" sz="2000">
              <a:solidFill>
                <a:schemeClr val="dk1"/>
              </a:solidFill>
            </a:endParaRPr>
          </a:p>
        </p:txBody>
      </p:sp>
      <p:cxnSp>
        <p:nvCxnSpPr>
          <p:cNvPr id="240" name="Google Shape;240;p25"/>
          <p:cNvCxnSpPr/>
          <p:nvPr/>
        </p:nvCxnSpPr>
        <p:spPr>
          <a:xfrm>
            <a:off x="2474050" y="2982050"/>
            <a:ext cx="817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25"/>
          <p:cNvSpPr txBox="1"/>
          <p:nvPr/>
        </p:nvSpPr>
        <p:spPr>
          <a:xfrm>
            <a:off x="3506550" y="3175325"/>
            <a:ext cx="23046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url + method 파악</a:t>
            </a:r>
            <a:endParaRPr b="1" sz="2000">
              <a:solidFill>
                <a:schemeClr val="dk1"/>
              </a:solidFill>
            </a:endParaRPr>
          </a:p>
        </p:txBody>
      </p:sp>
      <p:cxnSp>
        <p:nvCxnSpPr>
          <p:cNvPr id="242" name="Google Shape;242;p25"/>
          <p:cNvCxnSpPr/>
          <p:nvPr/>
        </p:nvCxnSpPr>
        <p:spPr>
          <a:xfrm flipH="1" rot="10800000">
            <a:off x="5644425" y="2336800"/>
            <a:ext cx="909300" cy="55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25"/>
          <p:cNvCxnSpPr/>
          <p:nvPr/>
        </p:nvCxnSpPr>
        <p:spPr>
          <a:xfrm flipH="1">
            <a:off x="5796825" y="2489200"/>
            <a:ext cx="909300" cy="55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25"/>
          <p:cNvSpPr txBox="1"/>
          <p:nvPr/>
        </p:nvSpPr>
        <p:spPr>
          <a:xfrm>
            <a:off x="3506550" y="3675175"/>
            <a:ext cx="32763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/product</a:t>
            </a:r>
            <a:r>
              <a:rPr b="1" lang="ko" sz="2000">
                <a:solidFill>
                  <a:schemeClr val="dk1"/>
                </a:solidFill>
              </a:rPr>
              <a:t> + GET</a:t>
            </a:r>
            <a:endParaRPr b="1" sz="2000">
              <a:solidFill>
                <a:schemeClr val="dk1"/>
              </a:solidFill>
            </a:endParaRPr>
          </a:p>
        </p:txBody>
      </p:sp>
      <p:cxnSp>
        <p:nvCxnSpPr>
          <p:cNvPr id="245" name="Google Shape;245;p25"/>
          <p:cNvCxnSpPr/>
          <p:nvPr/>
        </p:nvCxnSpPr>
        <p:spPr>
          <a:xfrm>
            <a:off x="2799975" y="1682700"/>
            <a:ext cx="0" cy="264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46" name="Google Shape;246;p25"/>
          <p:cNvSpPr txBox="1"/>
          <p:nvPr/>
        </p:nvSpPr>
        <p:spPr>
          <a:xfrm>
            <a:off x="3650850" y="2235400"/>
            <a:ext cx="20160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template(화면)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47" name="Google Shape;247;p25"/>
          <p:cNvSpPr txBox="1"/>
          <p:nvPr/>
        </p:nvSpPr>
        <p:spPr>
          <a:xfrm>
            <a:off x="3060400" y="1964163"/>
            <a:ext cx="31236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서버사이드 랜더링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/>
          <p:nvPr/>
        </p:nvSpPr>
        <p:spPr>
          <a:xfrm>
            <a:off x="3010200" y="67200"/>
            <a:ext cx="31236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chemeClr val="dk1"/>
                </a:solidFill>
              </a:rPr>
              <a:t>Django(프레임워크)</a:t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253" name="Google Shape;253;p26"/>
          <p:cNvSpPr txBox="1"/>
          <p:nvPr/>
        </p:nvSpPr>
        <p:spPr>
          <a:xfrm>
            <a:off x="2542525" y="533475"/>
            <a:ext cx="40590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웹 애플리케이션(MVT, MTV) 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254" name="Google Shape;254;p26"/>
          <p:cNvSpPr txBox="1"/>
          <p:nvPr/>
        </p:nvSpPr>
        <p:spPr>
          <a:xfrm>
            <a:off x="3704100" y="1236103"/>
            <a:ext cx="1735800" cy="336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response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255" name="Google Shape;255;p26"/>
          <p:cNvSpPr txBox="1"/>
          <p:nvPr/>
        </p:nvSpPr>
        <p:spPr>
          <a:xfrm>
            <a:off x="1402575" y="1802050"/>
            <a:ext cx="11376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url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256" name="Google Shape;256;p26"/>
          <p:cNvSpPr txBox="1"/>
          <p:nvPr/>
        </p:nvSpPr>
        <p:spPr>
          <a:xfrm>
            <a:off x="2993250" y="1874525"/>
            <a:ext cx="14349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response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(</a:t>
            </a:r>
            <a:r>
              <a:rPr b="1" lang="ko" sz="2000">
                <a:solidFill>
                  <a:srgbClr val="00FF00"/>
                </a:solidFill>
              </a:rPr>
              <a:t>V</a:t>
            </a:r>
            <a:r>
              <a:rPr b="1" lang="ko" sz="2000">
                <a:solidFill>
                  <a:schemeClr val="dk1"/>
                </a:solidFill>
              </a:rPr>
              <a:t>iew)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257" name="Google Shape;257;p26"/>
          <p:cNvSpPr txBox="1"/>
          <p:nvPr/>
        </p:nvSpPr>
        <p:spPr>
          <a:xfrm>
            <a:off x="2751375" y="2503800"/>
            <a:ext cx="18369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잘못된 요청 -&gt; error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58" name="Google Shape;258;p26"/>
          <p:cNvSpPr txBox="1"/>
          <p:nvPr/>
        </p:nvSpPr>
        <p:spPr>
          <a:xfrm>
            <a:off x="2540175" y="2961600"/>
            <a:ext cx="26373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로그인 페이지</a:t>
            </a:r>
            <a:r>
              <a:rPr b="1" lang="ko">
                <a:solidFill>
                  <a:schemeClr val="dk1"/>
                </a:solidFill>
              </a:rPr>
              <a:t> -&gt; 로그</a:t>
            </a:r>
            <a:r>
              <a:rPr b="1" lang="ko">
                <a:solidFill>
                  <a:schemeClr val="dk1"/>
                </a:solidFill>
              </a:rPr>
              <a:t>인 페이지 GET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59" name="Google Shape;259;p26"/>
          <p:cNvSpPr txBox="1"/>
          <p:nvPr/>
        </p:nvSpPr>
        <p:spPr>
          <a:xfrm>
            <a:off x="2540175" y="3529575"/>
            <a:ext cx="26373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로그인-&gt; 로그인 이후 페이지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POST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260" name="Google Shape;260;p26"/>
          <p:cNvCxnSpPr/>
          <p:nvPr/>
        </p:nvCxnSpPr>
        <p:spPr>
          <a:xfrm>
            <a:off x="5218425" y="2604175"/>
            <a:ext cx="0" cy="124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26"/>
          <p:cNvCxnSpPr/>
          <p:nvPr/>
        </p:nvCxnSpPr>
        <p:spPr>
          <a:xfrm>
            <a:off x="5286575" y="3190050"/>
            <a:ext cx="1314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26"/>
          <p:cNvSpPr txBox="1"/>
          <p:nvPr/>
        </p:nvSpPr>
        <p:spPr>
          <a:xfrm>
            <a:off x="6669625" y="2961150"/>
            <a:ext cx="14349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00FF00"/>
                </a:solidFill>
              </a:rPr>
              <a:t>T</a:t>
            </a:r>
            <a:r>
              <a:rPr b="1" lang="ko" sz="2000">
                <a:solidFill>
                  <a:schemeClr val="dk1"/>
                </a:solidFill>
              </a:rPr>
              <a:t>emplate</a:t>
            </a:r>
            <a:endParaRPr b="1" sz="2000">
              <a:solidFill>
                <a:schemeClr val="dk1"/>
              </a:solidFill>
            </a:endParaRPr>
          </a:p>
        </p:txBody>
      </p:sp>
      <p:cxnSp>
        <p:nvCxnSpPr>
          <p:cNvPr id="263" name="Google Shape;263;p26"/>
          <p:cNvCxnSpPr/>
          <p:nvPr/>
        </p:nvCxnSpPr>
        <p:spPr>
          <a:xfrm>
            <a:off x="4560975" y="4050950"/>
            <a:ext cx="494100" cy="413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" name="Google Shape;264;p26"/>
          <p:cNvSpPr txBox="1"/>
          <p:nvPr/>
        </p:nvSpPr>
        <p:spPr>
          <a:xfrm>
            <a:off x="5157150" y="4483725"/>
            <a:ext cx="17358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database</a:t>
            </a:r>
            <a:endParaRPr b="1" sz="2000">
              <a:solidFill>
                <a:schemeClr val="dk1"/>
              </a:solidFill>
            </a:endParaRPr>
          </a:p>
        </p:txBody>
      </p:sp>
      <p:cxnSp>
        <p:nvCxnSpPr>
          <p:cNvPr id="265" name="Google Shape;265;p26"/>
          <p:cNvCxnSpPr/>
          <p:nvPr/>
        </p:nvCxnSpPr>
        <p:spPr>
          <a:xfrm rot="10800000">
            <a:off x="4761075" y="3887325"/>
            <a:ext cx="494100" cy="413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6" name="Google Shape;266;p26"/>
          <p:cNvSpPr txBox="1"/>
          <p:nvPr/>
        </p:nvSpPr>
        <p:spPr>
          <a:xfrm>
            <a:off x="5117525" y="4240600"/>
            <a:ext cx="17358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dk1"/>
                </a:solidFill>
              </a:rPr>
              <a:t>django-</a:t>
            </a:r>
            <a:r>
              <a:rPr b="1" lang="ko" sz="1700">
                <a:solidFill>
                  <a:srgbClr val="00FF00"/>
                </a:solidFill>
              </a:rPr>
              <a:t>M</a:t>
            </a:r>
            <a:r>
              <a:rPr b="1" lang="ko" sz="1700">
                <a:solidFill>
                  <a:schemeClr val="dk1"/>
                </a:solidFill>
              </a:rPr>
              <a:t>odel</a:t>
            </a:r>
            <a:endParaRPr b="1"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3869340" y="1879061"/>
            <a:ext cx="1385375" cy="138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1627" y="2072958"/>
            <a:ext cx="1255800" cy="721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1010" y="2065063"/>
            <a:ext cx="1183333" cy="721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14"/>
          <p:cNvCxnSpPr/>
          <p:nvPr/>
        </p:nvCxnSpPr>
        <p:spPr>
          <a:xfrm>
            <a:off x="3918600" y="2235250"/>
            <a:ext cx="13068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1" name="Google Shape;71;p14"/>
          <p:cNvCxnSpPr/>
          <p:nvPr/>
        </p:nvCxnSpPr>
        <p:spPr>
          <a:xfrm rot="10800000">
            <a:off x="3918700" y="2916250"/>
            <a:ext cx="1273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2" name="Google Shape;72;p14"/>
          <p:cNvSpPr txBox="1"/>
          <p:nvPr/>
        </p:nvSpPr>
        <p:spPr>
          <a:xfrm>
            <a:off x="3365350" y="1969700"/>
            <a:ext cx="237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Request</a:t>
            </a:r>
            <a:endParaRPr sz="1200">
              <a:solidFill>
                <a:srgbClr val="FFFFFF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상품 상세페이지를 클릭</a:t>
            </a:r>
            <a:endParaRPr sz="1200"/>
          </a:p>
        </p:txBody>
      </p:sp>
      <p:sp>
        <p:nvSpPr>
          <p:cNvPr id="73" name="Google Shape;73;p14"/>
          <p:cNvSpPr txBox="1"/>
          <p:nvPr/>
        </p:nvSpPr>
        <p:spPr>
          <a:xfrm>
            <a:off x="3537450" y="2603303"/>
            <a:ext cx="2049300" cy="15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Response</a:t>
            </a:r>
            <a:endParaRPr sz="1200">
              <a:solidFill>
                <a:srgbClr val="FFFFFF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상세 페이지 화면을 보여줌</a:t>
            </a:r>
            <a:endParaRPr sz="1200">
              <a:solidFill>
                <a:srgbClr val="FFFFFF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브라우저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1519763" y="3030125"/>
            <a:ext cx="157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Client</a:t>
            </a:r>
            <a:endParaRPr>
              <a:solidFill>
                <a:srgbClr val="FFFFFF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클라이언트</a:t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6024764" y="3030125"/>
            <a:ext cx="125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Server</a:t>
            </a:r>
            <a:endParaRPr>
              <a:solidFill>
                <a:srgbClr val="FFFFFF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서버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468650" y="305150"/>
            <a:ext cx="55560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인터넷 흐름 이해하기</a:t>
            </a:r>
            <a:r>
              <a:rPr lang="ko" sz="1800">
                <a:solidFill>
                  <a:schemeClr val="dk1"/>
                </a:solidFill>
              </a:rPr>
              <a:t> - Client with Browser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b="-1851" l="0" r="0" t="-7045"/>
          <a:stretch/>
        </p:blipFill>
        <p:spPr>
          <a:xfrm>
            <a:off x="848263" y="2044942"/>
            <a:ext cx="1603692" cy="633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5"/>
          <p:cNvCxnSpPr/>
          <p:nvPr/>
        </p:nvCxnSpPr>
        <p:spPr>
          <a:xfrm>
            <a:off x="2885042" y="2511343"/>
            <a:ext cx="612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0146" y="2044952"/>
            <a:ext cx="933002" cy="93300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1078631" y="2923421"/>
            <a:ext cx="11430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HTML, CSS, JavaScript</a:t>
            </a:r>
            <a:endParaRPr sz="1000"/>
          </a:p>
        </p:txBody>
      </p:sp>
      <p:sp>
        <p:nvSpPr>
          <p:cNvPr id="85" name="Google Shape;85;p15"/>
          <p:cNvSpPr txBox="1"/>
          <p:nvPr/>
        </p:nvSpPr>
        <p:spPr>
          <a:xfrm>
            <a:off x="6656194" y="3094971"/>
            <a:ext cx="11430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화면</a:t>
            </a:r>
            <a:endParaRPr sz="1000"/>
          </a:p>
        </p:txBody>
      </p:sp>
      <p:sp>
        <p:nvSpPr>
          <p:cNvPr id="86" name="Google Shape;86;p15"/>
          <p:cNvSpPr txBox="1"/>
          <p:nvPr/>
        </p:nvSpPr>
        <p:spPr>
          <a:xfrm>
            <a:off x="3825160" y="2287808"/>
            <a:ext cx="11430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rgbClr val="FF0000"/>
                </a:solidFill>
                <a:highlight>
                  <a:schemeClr val="dk1"/>
                </a:highlight>
                <a:latin typeface="Open Sans"/>
                <a:ea typeface="Open Sans"/>
                <a:cs typeface="Open Sans"/>
                <a:sym typeface="Open Sans"/>
              </a:rPr>
              <a:t>렌더링</a:t>
            </a:r>
            <a:endParaRPr b="1" sz="2300">
              <a:solidFill>
                <a:srgbClr val="FF0000"/>
              </a:solidFill>
              <a:highlight>
                <a:schemeClr val="dk1"/>
              </a:highlight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0013" y="1927951"/>
            <a:ext cx="2295325" cy="11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3801590" y="3015298"/>
            <a:ext cx="11901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브라우저</a:t>
            </a:r>
            <a:endParaRPr sz="900"/>
          </a:p>
        </p:txBody>
      </p:sp>
      <p:cxnSp>
        <p:nvCxnSpPr>
          <p:cNvPr id="89" name="Google Shape;89;p15"/>
          <p:cNvCxnSpPr/>
          <p:nvPr/>
        </p:nvCxnSpPr>
        <p:spPr>
          <a:xfrm>
            <a:off x="5231265" y="2511355"/>
            <a:ext cx="63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0" name="Google Shape;90;p15"/>
          <p:cNvSpPr txBox="1"/>
          <p:nvPr/>
        </p:nvSpPr>
        <p:spPr>
          <a:xfrm>
            <a:off x="468650" y="305150"/>
            <a:ext cx="55560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인터넷 흐름 이해하기</a:t>
            </a:r>
            <a:r>
              <a:rPr lang="ko" sz="1800">
                <a:solidFill>
                  <a:schemeClr val="dk1"/>
                </a:solidFill>
              </a:rPr>
              <a:t> - Client with Browser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>
            <a:off x="1928625" y="2524625"/>
            <a:ext cx="1926300" cy="352200"/>
          </a:xfrm>
          <a:prstGeom prst="chevron">
            <a:avLst>
              <a:gd fmla="val 50000" name="adj"/>
            </a:avLst>
          </a:prstGeom>
          <a:solidFill>
            <a:srgbClr val="9900FF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 rot="-1706929">
            <a:off x="4294403" y="1606484"/>
            <a:ext cx="1926430" cy="352101"/>
          </a:xfrm>
          <a:prstGeom prst="chevron">
            <a:avLst>
              <a:gd fmla="val 50000" name="adj"/>
            </a:avLst>
          </a:prstGeom>
          <a:solidFill>
            <a:srgbClr val="9900FF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 rot="9093071">
            <a:off x="4646035" y="2151592"/>
            <a:ext cx="1926430" cy="352101"/>
          </a:xfrm>
          <a:prstGeom prst="chevron">
            <a:avLst>
              <a:gd fmla="val 50000" name="adj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 rot="2120748">
            <a:off x="4730321" y="3629813"/>
            <a:ext cx="1926502" cy="352441"/>
          </a:xfrm>
          <a:prstGeom prst="chevron">
            <a:avLst>
              <a:gd fmla="val 50000" name="adj"/>
            </a:avLst>
          </a:prstGeom>
          <a:solidFill>
            <a:srgbClr val="9900FF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 rot="-8679252">
            <a:off x="4250926" y="4069396"/>
            <a:ext cx="1926502" cy="352441"/>
          </a:xfrm>
          <a:prstGeom prst="chevron">
            <a:avLst>
              <a:gd fmla="val 50000" name="adj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 flipH="1">
            <a:off x="1928638" y="3171274"/>
            <a:ext cx="1926300" cy="352200"/>
          </a:xfrm>
          <a:prstGeom prst="chevron">
            <a:avLst>
              <a:gd fmla="val 50000" name="adj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" name="Google Shape;101;p16"/>
          <p:cNvCxnSpPr/>
          <p:nvPr/>
        </p:nvCxnSpPr>
        <p:spPr>
          <a:xfrm>
            <a:off x="2261750" y="2812313"/>
            <a:ext cx="13068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2" name="Google Shape;102;p16"/>
          <p:cNvCxnSpPr/>
          <p:nvPr/>
        </p:nvCxnSpPr>
        <p:spPr>
          <a:xfrm rot="10800000">
            <a:off x="2253059" y="3159838"/>
            <a:ext cx="12996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3" name="Google Shape;103;p16"/>
          <p:cNvSpPr txBox="1"/>
          <p:nvPr/>
        </p:nvSpPr>
        <p:spPr>
          <a:xfrm>
            <a:off x="620525" y="2700250"/>
            <a:ext cx="1197300" cy="571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Client</a:t>
            </a:r>
            <a:endParaRPr>
              <a:solidFill>
                <a:srgbClr val="FFFFFF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클라이언트</a:t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6539250" y="1156012"/>
            <a:ext cx="2136600" cy="571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Server</a:t>
            </a:r>
            <a:endParaRPr>
              <a:solidFill>
                <a:srgbClr val="FFFFFF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Domain Name Server</a:t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2113100" y="2504229"/>
            <a:ext cx="15795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www.paullab.co.kr</a:t>
            </a:r>
            <a:endParaRPr sz="1200"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5746" y="2664926"/>
            <a:ext cx="641850" cy="64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2125400" y="3214891"/>
            <a:ext cx="15795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메인 페이지</a:t>
            </a:r>
            <a:endParaRPr sz="1200"/>
          </a:p>
        </p:txBody>
      </p:sp>
      <p:sp>
        <p:nvSpPr>
          <p:cNvPr id="108" name="Google Shape;108;p16"/>
          <p:cNvSpPr txBox="1"/>
          <p:nvPr/>
        </p:nvSpPr>
        <p:spPr>
          <a:xfrm>
            <a:off x="7008900" y="4355625"/>
            <a:ext cx="1197300" cy="571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Server</a:t>
            </a:r>
            <a:endParaRPr>
              <a:solidFill>
                <a:srgbClr val="FFFFFF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위니브</a:t>
            </a:r>
            <a:endParaRPr/>
          </a:p>
        </p:txBody>
      </p:sp>
      <p:cxnSp>
        <p:nvCxnSpPr>
          <p:cNvPr id="109" name="Google Shape;109;p16"/>
          <p:cNvCxnSpPr/>
          <p:nvPr/>
        </p:nvCxnSpPr>
        <p:spPr>
          <a:xfrm rot="-1760218">
            <a:off x="4674200" y="1966486"/>
            <a:ext cx="1306677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0" name="Google Shape;110;p16"/>
          <p:cNvCxnSpPr/>
          <p:nvPr/>
        </p:nvCxnSpPr>
        <p:spPr>
          <a:xfrm rot="9039226">
            <a:off x="4837420" y="2197669"/>
            <a:ext cx="1299568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1" name="Google Shape;111;p16"/>
          <p:cNvSpPr txBox="1"/>
          <p:nvPr/>
        </p:nvSpPr>
        <p:spPr>
          <a:xfrm rot="-1760398">
            <a:off x="4419614" y="1604161"/>
            <a:ext cx="1579622" cy="414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이 도메인 주소의 IP를</a:t>
            </a:r>
            <a:endParaRPr sz="1200">
              <a:solidFill>
                <a:srgbClr val="FFFFFF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알려주세요.</a:t>
            </a:r>
            <a:endParaRPr sz="1200">
              <a:solidFill>
                <a:srgbClr val="FFFFFF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 rot="-1760398">
            <a:off x="4782123" y="2164162"/>
            <a:ext cx="1579622" cy="2877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127.0.0.1</a:t>
            </a:r>
            <a:endParaRPr sz="1200"/>
          </a:p>
        </p:txBody>
      </p:sp>
      <p:cxnSp>
        <p:nvCxnSpPr>
          <p:cNvPr id="113" name="Google Shape;113;p16"/>
          <p:cNvCxnSpPr/>
          <p:nvPr/>
        </p:nvCxnSpPr>
        <p:spPr>
          <a:xfrm rot="2107215">
            <a:off x="4870046" y="3899815"/>
            <a:ext cx="1306809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4" name="Google Shape;114;p16"/>
          <p:cNvCxnSpPr/>
          <p:nvPr/>
        </p:nvCxnSpPr>
        <p:spPr>
          <a:xfrm rot="-8693847">
            <a:off x="4663633" y="4099315"/>
            <a:ext cx="1299558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5" name="Google Shape;115;p16"/>
          <p:cNvSpPr txBox="1"/>
          <p:nvPr/>
        </p:nvSpPr>
        <p:spPr>
          <a:xfrm rot="2107063">
            <a:off x="4829141" y="3584673"/>
            <a:ext cx="1579639" cy="3899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127.0.0.1</a:t>
            </a:r>
            <a:endParaRPr sz="1200">
              <a:solidFill>
                <a:srgbClr val="FFFFFF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 rot="2107063">
            <a:off x="4455814" y="4097382"/>
            <a:ext cx="1579639" cy="287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메인 페이지</a:t>
            </a:r>
            <a:endParaRPr sz="1200"/>
          </a:p>
        </p:txBody>
      </p:sp>
      <p:sp>
        <p:nvSpPr>
          <p:cNvPr id="117" name="Google Shape;117;p16"/>
          <p:cNvSpPr txBox="1"/>
          <p:nvPr/>
        </p:nvSpPr>
        <p:spPr>
          <a:xfrm>
            <a:off x="468650" y="305150"/>
            <a:ext cx="55560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인터넷 흐름 이해하기</a:t>
            </a:r>
            <a:r>
              <a:rPr lang="ko" sz="1800">
                <a:solidFill>
                  <a:schemeClr val="dk1"/>
                </a:solidFill>
              </a:rPr>
              <a:t> - Client with Browser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468650" y="830150"/>
            <a:ext cx="3617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- Domain Name Server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925242" y="1293254"/>
            <a:ext cx="899400" cy="296700"/>
          </a:xfrm>
          <a:prstGeom prst="chevron">
            <a:avLst>
              <a:gd fmla="val 50000" name="adj"/>
            </a:avLst>
          </a:prstGeom>
          <a:solidFill>
            <a:srgbClr val="9900FF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요청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0" name="Google Shape;120;p16"/>
          <p:cNvSpPr/>
          <p:nvPr/>
        </p:nvSpPr>
        <p:spPr>
          <a:xfrm flipH="1">
            <a:off x="1840818" y="1293250"/>
            <a:ext cx="899400" cy="296700"/>
          </a:xfrm>
          <a:prstGeom prst="chevron">
            <a:avLst>
              <a:gd fmla="val 50000" name="adj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응답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468650" y="305150"/>
            <a:ext cx="55560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인터넷 흐름 이해하기</a:t>
            </a:r>
            <a:r>
              <a:rPr lang="ko" sz="1800">
                <a:solidFill>
                  <a:schemeClr val="dk1"/>
                </a:solidFill>
              </a:rPr>
              <a:t> - 프로토콜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26" name="Google Shape;12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663" y="2072400"/>
            <a:ext cx="1255700" cy="72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2387" y="1969700"/>
            <a:ext cx="640550" cy="92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/>
        </p:nvSpPr>
        <p:spPr>
          <a:xfrm>
            <a:off x="1519763" y="3030125"/>
            <a:ext cx="157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Client</a:t>
            </a:r>
            <a:endParaRPr>
              <a:solidFill>
                <a:srgbClr val="FFFFFF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클라이언트</a:t>
            </a: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6024764" y="3030125"/>
            <a:ext cx="125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Server</a:t>
            </a:r>
            <a:endParaRPr>
              <a:solidFill>
                <a:srgbClr val="FFFFFF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서버</a:t>
            </a:r>
            <a:endParaRPr/>
          </a:p>
        </p:txBody>
      </p:sp>
      <p:cxnSp>
        <p:nvCxnSpPr>
          <p:cNvPr id="130" name="Google Shape;130;p17"/>
          <p:cNvCxnSpPr/>
          <p:nvPr/>
        </p:nvCxnSpPr>
        <p:spPr>
          <a:xfrm>
            <a:off x="3918600" y="2235250"/>
            <a:ext cx="13068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1" name="Google Shape;131;p17"/>
          <p:cNvCxnSpPr/>
          <p:nvPr/>
        </p:nvCxnSpPr>
        <p:spPr>
          <a:xfrm rot="10800000">
            <a:off x="3918700" y="2916250"/>
            <a:ext cx="1273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2" name="Google Shape;132;p17"/>
          <p:cNvSpPr txBox="1"/>
          <p:nvPr/>
        </p:nvSpPr>
        <p:spPr>
          <a:xfrm>
            <a:off x="3927413" y="1969705"/>
            <a:ext cx="1255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Request</a:t>
            </a:r>
            <a:endParaRPr sz="1200">
              <a:solidFill>
                <a:srgbClr val="FFFFFF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요청</a:t>
            </a:r>
            <a:endParaRPr sz="1200"/>
          </a:p>
        </p:txBody>
      </p:sp>
      <p:sp>
        <p:nvSpPr>
          <p:cNvPr id="133" name="Google Shape;133;p17"/>
          <p:cNvSpPr txBox="1"/>
          <p:nvPr/>
        </p:nvSpPr>
        <p:spPr>
          <a:xfrm>
            <a:off x="3934135" y="2650608"/>
            <a:ext cx="1255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Response</a:t>
            </a:r>
            <a:endParaRPr sz="1200">
              <a:solidFill>
                <a:srgbClr val="FFFFFF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응답</a:t>
            </a:r>
            <a:endParaRPr sz="1200"/>
          </a:p>
        </p:txBody>
      </p:sp>
      <p:sp>
        <p:nvSpPr>
          <p:cNvPr id="134" name="Google Shape;134;p17"/>
          <p:cNvSpPr/>
          <p:nvPr/>
        </p:nvSpPr>
        <p:spPr>
          <a:xfrm>
            <a:off x="3199775" y="1962900"/>
            <a:ext cx="2724600" cy="1217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 txBox="1"/>
          <p:nvPr/>
        </p:nvSpPr>
        <p:spPr>
          <a:xfrm>
            <a:off x="1457248" y="1290025"/>
            <a:ext cx="622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어떻게?  -&gt;  정해진 규칙(규약)에 따라  -&gt;  프로토콜</a:t>
            </a:r>
            <a:endParaRPr b="1">
              <a:solidFill>
                <a:srgbClr val="D9D9D9"/>
              </a:solidFill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3765538" y="3173800"/>
            <a:ext cx="157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HTTP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/>
        </p:nvSpPr>
        <p:spPr>
          <a:xfrm>
            <a:off x="1771500" y="1459088"/>
            <a:ext cx="43677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FFFFFF"/>
                </a:solidFill>
              </a:rPr>
              <a:t>HTTP (Hyper Transfer Protocol)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: 인터넷 상에서 데이터를 주고받을 때 사용하는 프로토콜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  통신마다 독립적으로 관리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42" name="Google Shape;142;p18"/>
          <p:cNvCxnSpPr/>
          <p:nvPr/>
        </p:nvCxnSpPr>
        <p:spPr>
          <a:xfrm>
            <a:off x="1016550" y="2849175"/>
            <a:ext cx="71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18"/>
          <p:cNvSpPr txBox="1"/>
          <p:nvPr/>
        </p:nvSpPr>
        <p:spPr>
          <a:xfrm>
            <a:off x="1322225" y="3093760"/>
            <a:ext cx="30000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 u="sng">
                <a:solidFill>
                  <a:srgbClr val="FFFFFF"/>
                </a:solidFill>
              </a:rPr>
              <a:t>HTTP Request</a:t>
            </a:r>
            <a:endParaRPr b="1" sz="1600" u="sng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FFFFFF"/>
                </a:solidFill>
              </a:rPr>
              <a:t>Client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FFFFFF"/>
                </a:solidFill>
              </a:rPr>
              <a:t>클라이언트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4821775" y="3095800"/>
            <a:ext cx="30000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 u="sng">
                <a:solidFill>
                  <a:srgbClr val="FFFFFF"/>
                </a:solidFill>
              </a:rPr>
              <a:t>HTTP Response</a:t>
            </a:r>
            <a:endParaRPr b="1" sz="1600" u="sng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FFFFFF"/>
                </a:solidFill>
              </a:rPr>
              <a:t>Server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FFFFFF"/>
                </a:solidFill>
              </a:rPr>
              <a:t>서버</a:t>
            </a:r>
            <a:endParaRPr b="1" sz="1600">
              <a:solidFill>
                <a:srgbClr val="FFFFFF"/>
              </a:solidFill>
            </a:endParaRPr>
          </a:p>
        </p:txBody>
      </p:sp>
      <p:grpSp>
        <p:nvGrpSpPr>
          <p:cNvPr id="145" name="Google Shape;145;p18"/>
          <p:cNvGrpSpPr/>
          <p:nvPr/>
        </p:nvGrpSpPr>
        <p:grpSpPr>
          <a:xfrm>
            <a:off x="6291602" y="1459129"/>
            <a:ext cx="1080910" cy="1077233"/>
            <a:chOff x="1254875" y="2144425"/>
            <a:chExt cx="1575900" cy="1724400"/>
          </a:xfrm>
        </p:grpSpPr>
        <p:sp>
          <p:nvSpPr>
            <p:cNvPr id="146" name="Google Shape;146;p18"/>
            <p:cNvSpPr/>
            <p:nvPr/>
          </p:nvSpPr>
          <p:spPr>
            <a:xfrm>
              <a:off x="1254875" y="2144425"/>
              <a:ext cx="1575900" cy="4311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</a:rPr>
                <a:t>Start(Status) Line</a:t>
              </a:r>
              <a:endParaRPr sz="800">
                <a:solidFill>
                  <a:srgbClr val="FFFFFF"/>
                </a:solidFill>
              </a:endParaRPr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1254875" y="2575525"/>
              <a:ext cx="1575900" cy="4311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0000"/>
                  </a:solidFill>
                </a:rPr>
                <a:t>HTTP Header</a:t>
              </a:r>
              <a:endParaRPr sz="800">
                <a:solidFill>
                  <a:srgbClr val="FF0000"/>
                </a:solidFill>
              </a:endParaRPr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1254875" y="3006625"/>
              <a:ext cx="1575900" cy="4311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</a:rPr>
                <a:t>( Blank Line )</a:t>
              </a:r>
              <a:endParaRPr sz="800">
                <a:solidFill>
                  <a:srgbClr val="FFFFFF"/>
                </a:solidFill>
              </a:endParaRPr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1254875" y="3437725"/>
              <a:ext cx="1575900" cy="4311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0000"/>
                  </a:solidFill>
                </a:rPr>
                <a:t>HTTP Body</a:t>
              </a:r>
              <a:endParaRPr sz="800">
                <a:solidFill>
                  <a:srgbClr val="FF0000"/>
                </a:solidFill>
              </a:endParaRPr>
            </a:p>
          </p:txBody>
        </p:sp>
      </p:grpSp>
      <p:sp>
        <p:nvSpPr>
          <p:cNvPr id="150" name="Google Shape;150;p18"/>
          <p:cNvSpPr txBox="1"/>
          <p:nvPr/>
        </p:nvSpPr>
        <p:spPr>
          <a:xfrm>
            <a:off x="468650" y="305150"/>
            <a:ext cx="55560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HTTP</a:t>
            </a:r>
            <a:r>
              <a:rPr b="1" lang="ko" sz="2000">
                <a:solidFill>
                  <a:schemeClr val="dk1"/>
                </a:solidFill>
              </a:rPr>
              <a:t> </a:t>
            </a:r>
            <a:r>
              <a:rPr lang="ko" sz="1800">
                <a:solidFill>
                  <a:schemeClr val="dk1"/>
                </a:solidFill>
              </a:rPr>
              <a:t>- HTTP 개념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151" name="Google Shape;151;p18"/>
          <p:cNvCxnSpPr/>
          <p:nvPr/>
        </p:nvCxnSpPr>
        <p:spPr>
          <a:xfrm>
            <a:off x="3951450" y="3582700"/>
            <a:ext cx="124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8"/>
          <p:cNvCxnSpPr/>
          <p:nvPr/>
        </p:nvCxnSpPr>
        <p:spPr>
          <a:xfrm rot="10800000">
            <a:off x="3951450" y="3875600"/>
            <a:ext cx="124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/>
        </p:nvSpPr>
        <p:spPr>
          <a:xfrm>
            <a:off x="5905750" y="2066800"/>
            <a:ext cx="2265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CFE2F3"/>
                </a:solidFill>
                <a:latin typeface="Open Sans"/>
                <a:ea typeface="Open Sans"/>
                <a:cs typeface="Open Sans"/>
                <a:sym typeface="Open Sans"/>
              </a:rPr>
              <a:t>요청 메서드 이용</a:t>
            </a:r>
            <a:endParaRPr b="1" sz="1500">
              <a:solidFill>
                <a:srgbClr val="CFE2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CFE2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FE2F3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: </a:t>
            </a:r>
            <a:r>
              <a:rPr lang="ko" u="sng">
                <a:solidFill>
                  <a:srgbClr val="CFE2F3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GET (요청)</a:t>
            </a:r>
            <a:r>
              <a:rPr lang="ko">
                <a:solidFill>
                  <a:srgbClr val="CFE2F3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, </a:t>
            </a:r>
            <a:r>
              <a:rPr lang="ko" u="sng">
                <a:solidFill>
                  <a:srgbClr val="CFE2F3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POST (생성)</a:t>
            </a:r>
            <a:r>
              <a:rPr lang="ko">
                <a:solidFill>
                  <a:srgbClr val="CFE2F3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,</a:t>
            </a:r>
            <a:endParaRPr>
              <a:solidFill>
                <a:srgbClr val="CFE2F3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FE2F3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 PUT (수정), DELETE (삭제)</a:t>
            </a:r>
            <a:endParaRPr>
              <a:solidFill>
                <a:srgbClr val="CFE2F3"/>
              </a:solidFill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5880550" y="3410450"/>
            <a:ext cx="2265900" cy="10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FFEBEB"/>
                </a:solidFill>
                <a:latin typeface="Open Sans"/>
                <a:ea typeface="Open Sans"/>
                <a:cs typeface="Open Sans"/>
                <a:sym typeface="Open Sans"/>
              </a:rPr>
              <a:t>응답 코드</a:t>
            </a:r>
            <a:endParaRPr b="1" sz="1500">
              <a:solidFill>
                <a:srgbClr val="FFEBE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FFEBE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EBEB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: 성공, 실패</a:t>
            </a:r>
            <a:endParaRPr>
              <a:solidFill>
                <a:srgbClr val="FFEBEB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EBEB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 (2XX, 3XX, 4XX, 5XX)</a:t>
            </a:r>
            <a:endParaRPr>
              <a:solidFill>
                <a:srgbClr val="FFEBEB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1126525" y="2312925"/>
            <a:ext cx="170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 u="sng">
                <a:solidFill>
                  <a:srgbClr val="CFE2F3"/>
                </a:solidFill>
              </a:rPr>
              <a:t>HTTP Request</a:t>
            </a:r>
            <a:endParaRPr b="1" u="sng">
              <a:solidFill>
                <a:srgbClr val="CFE2F3"/>
              </a:solidFill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1063225" y="3602975"/>
            <a:ext cx="1832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 u="sng">
                <a:solidFill>
                  <a:srgbClr val="FFEBEB"/>
                </a:solidFill>
              </a:rPr>
              <a:t>HTTP Response</a:t>
            </a:r>
            <a:endParaRPr b="1" u="sng">
              <a:solidFill>
                <a:srgbClr val="FFEBEB"/>
              </a:solidFill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3728088" y="1397677"/>
            <a:ext cx="1410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Where 어디에</a:t>
            </a:r>
            <a:endParaRPr b="1"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6301700" y="1397677"/>
            <a:ext cx="1410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 어떻게</a:t>
            </a:r>
            <a:endParaRPr b="1"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3" name="Google Shape;163;p19"/>
          <p:cNvCxnSpPr/>
          <p:nvPr/>
        </p:nvCxnSpPr>
        <p:spPr>
          <a:xfrm rot="10800000">
            <a:off x="913650" y="1883475"/>
            <a:ext cx="7316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9"/>
          <p:cNvCxnSpPr/>
          <p:nvPr/>
        </p:nvCxnSpPr>
        <p:spPr>
          <a:xfrm>
            <a:off x="5720050" y="1459590"/>
            <a:ext cx="0" cy="2930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9"/>
          <p:cNvCxnSpPr/>
          <p:nvPr/>
        </p:nvCxnSpPr>
        <p:spPr>
          <a:xfrm rot="10800000">
            <a:off x="913650" y="3173500"/>
            <a:ext cx="7316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66" name="Google Shape;166;p19"/>
          <p:cNvSpPr txBox="1"/>
          <p:nvPr/>
        </p:nvSpPr>
        <p:spPr>
          <a:xfrm>
            <a:off x="3623988" y="2320725"/>
            <a:ext cx="161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CFE2F3"/>
                </a:solidFill>
                <a:latin typeface="Open Sans"/>
                <a:ea typeface="Open Sans"/>
                <a:cs typeface="Open Sans"/>
                <a:sym typeface="Open Sans"/>
              </a:rPr>
              <a:t>URL</a:t>
            </a:r>
            <a:endParaRPr>
              <a:solidFill>
                <a:srgbClr val="CFE2F3"/>
              </a:solidFill>
            </a:endParaRPr>
          </a:p>
        </p:txBody>
      </p:sp>
      <p:cxnSp>
        <p:nvCxnSpPr>
          <p:cNvPr id="167" name="Google Shape;167;p19"/>
          <p:cNvCxnSpPr/>
          <p:nvPr/>
        </p:nvCxnSpPr>
        <p:spPr>
          <a:xfrm>
            <a:off x="3146425" y="1459589"/>
            <a:ext cx="0" cy="2930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19"/>
          <p:cNvSpPr txBox="1"/>
          <p:nvPr/>
        </p:nvSpPr>
        <p:spPr>
          <a:xfrm>
            <a:off x="3623988" y="3632240"/>
            <a:ext cx="161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FFEBEB"/>
                </a:solidFill>
                <a:latin typeface="Open Sans"/>
                <a:ea typeface="Open Sans"/>
                <a:cs typeface="Open Sans"/>
                <a:sym typeface="Open Sans"/>
              </a:rPr>
              <a:t>요청을 한 곳 </a:t>
            </a:r>
            <a:endParaRPr>
              <a:solidFill>
                <a:srgbClr val="FFEBEB"/>
              </a:solidFill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468650" y="305150"/>
            <a:ext cx="55560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HTTP </a:t>
            </a:r>
            <a:r>
              <a:rPr lang="ko" sz="1800">
                <a:solidFill>
                  <a:schemeClr val="dk1"/>
                </a:solidFill>
              </a:rPr>
              <a:t>- HTTP 사용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/>
        </p:nvSpPr>
        <p:spPr>
          <a:xfrm>
            <a:off x="3693340" y="2890513"/>
            <a:ext cx="173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4CCC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HTTP Response</a:t>
            </a:r>
            <a:endParaRPr sz="1200">
              <a:solidFill>
                <a:srgbClr val="F4CCCC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4CCC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응답 코드 + 응답 Body</a:t>
            </a:r>
            <a:endParaRPr sz="1200">
              <a:solidFill>
                <a:srgbClr val="F4CCCC"/>
              </a:solidFill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3927413" y="2034592"/>
            <a:ext cx="1255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CFE2F3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HTTP Request</a:t>
            </a:r>
            <a:endParaRPr sz="1200">
              <a:solidFill>
                <a:srgbClr val="CFE2F3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CFE2F3"/>
                </a:solidFill>
              </a:rPr>
              <a:t>URL + Method</a:t>
            </a:r>
            <a:endParaRPr sz="1200">
              <a:solidFill>
                <a:srgbClr val="CFE2F3"/>
              </a:solidFill>
            </a:endParaRPr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256" y="2223953"/>
            <a:ext cx="893192" cy="512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2684" y="2115200"/>
            <a:ext cx="455629" cy="65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0"/>
          <p:cNvSpPr txBox="1"/>
          <p:nvPr/>
        </p:nvSpPr>
        <p:spPr>
          <a:xfrm>
            <a:off x="1302088" y="2926600"/>
            <a:ext cx="157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Client</a:t>
            </a:r>
            <a:endParaRPr sz="1200">
              <a:solidFill>
                <a:srgbClr val="FFFFFF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클라이언트</a:t>
            </a:r>
            <a:endParaRPr sz="1200"/>
          </a:p>
        </p:txBody>
      </p:sp>
      <p:sp>
        <p:nvSpPr>
          <p:cNvPr id="179" name="Google Shape;179;p20"/>
          <p:cNvSpPr txBox="1"/>
          <p:nvPr/>
        </p:nvSpPr>
        <p:spPr>
          <a:xfrm>
            <a:off x="6212589" y="2926600"/>
            <a:ext cx="125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Server</a:t>
            </a:r>
            <a:endParaRPr sz="1200">
              <a:solidFill>
                <a:srgbClr val="FFFFFF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서버</a:t>
            </a:r>
            <a:endParaRPr sz="1200"/>
          </a:p>
        </p:txBody>
      </p:sp>
      <p:cxnSp>
        <p:nvCxnSpPr>
          <p:cNvPr id="180" name="Google Shape;180;p20"/>
          <p:cNvCxnSpPr/>
          <p:nvPr/>
        </p:nvCxnSpPr>
        <p:spPr>
          <a:xfrm>
            <a:off x="3594475" y="2300138"/>
            <a:ext cx="19551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1" name="Google Shape;181;p20"/>
          <p:cNvCxnSpPr/>
          <p:nvPr/>
        </p:nvCxnSpPr>
        <p:spPr>
          <a:xfrm rot="10800000">
            <a:off x="3594744" y="3156163"/>
            <a:ext cx="1904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82" name="Google Shape;182;p20"/>
          <p:cNvSpPr txBox="1"/>
          <p:nvPr/>
        </p:nvSpPr>
        <p:spPr>
          <a:xfrm>
            <a:off x="468650" y="305150"/>
            <a:ext cx="55560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HTTP </a:t>
            </a:r>
            <a:r>
              <a:rPr lang="ko" sz="1800">
                <a:solidFill>
                  <a:schemeClr val="dk1"/>
                </a:solidFill>
              </a:rPr>
              <a:t>- HTTP 사용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/>
        </p:nvSpPr>
        <p:spPr>
          <a:xfrm>
            <a:off x="468651" y="967125"/>
            <a:ext cx="477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Request - Methods</a:t>
            </a:r>
            <a:endParaRPr b="1" sz="1600"/>
          </a:p>
        </p:txBody>
      </p:sp>
      <p:sp>
        <p:nvSpPr>
          <p:cNvPr id="188" name="Google Shape;188;p21"/>
          <p:cNvSpPr txBox="1"/>
          <p:nvPr/>
        </p:nvSpPr>
        <p:spPr>
          <a:xfrm>
            <a:off x="468650" y="305150"/>
            <a:ext cx="55560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HTTP </a:t>
            </a:r>
            <a:r>
              <a:rPr lang="ko" sz="1800">
                <a:solidFill>
                  <a:schemeClr val="dk1"/>
                </a:solidFill>
              </a:rPr>
              <a:t>- HTTP Request (요청)</a:t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189" name="Google Shape;189;p21"/>
          <p:cNvGraphicFramePr/>
          <p:nvPr/>
        </p:nvGraphicFramePr>
        <p:xfrm>
          <a:off x="564704" y="144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{EC214F4B-E088-41EE-B911-DC0C713454B5}</a:tableStyleId>
              </a:tblPr>
              <a:tblGrid>
                <a:gridCol w="1048275"/>
                <a:gridCol w="3209100"/>
              </a:tblGrid>
              <a:tr h="37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메서드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특징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GET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-"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데이터 조회 요청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-"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요청 정보가 URL에 포함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737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POST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-"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데이터 생성 요청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-"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요청 정보가 URL에 불포함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-"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요청 정보가 Body에 포함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737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PUT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-"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데이터 수정 요청 (덮어쓰기)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-"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요청 정보가 URL에 불포함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-"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요청 정보가 Body에 포함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DELETE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-"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데이터 삭제 요청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90" name="Google Shape;190;p21"/>
          <p:cNvSpPr txBox="1"/>
          <p:nvPr/>
        </p:nvSpPr>
        <p:spPr>
          <a:xfrm>
            <a:off x="5278275" y="1626600"/>
            <a:ext cx="3179100" cy="27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같은 URL 주소일지라도</a:t>
            </a:r>
            <a:endParaRPr>
              <a:solidFill>
                <a:srgbClr val="FFFFFF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메서드에 따라 다른 동작을 수행할 수 있음</a:t>
            </a:r>
            <a:endParaRPr>
              <a:solidFill>
                <a:srgbClr val="FFFFFF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http://localhost:8000/product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 Medium"/>
              <a:buChar char="-"/>
            </a:pPr>
            <a:r>
              <a:rPr lang="ko" sz="1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GET: 상품 정보 요청</a:t>
            </a:r>
            <a:endParaRPr sz="1200">
              <a:solidFill>
                <a:srgbClr val="FFFFFF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 Medium"/>
              <a:buChar char="-"/>
            </a:pPr>
            <a:r>
              <a:rPr lang="ko" sz="1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POST: 상품 등록 요청</a:t>
            </a:r>
            <a:endParaRPr sz="1200">
              <a:solidFill>
                <a:srgbClr val="FFFFFF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 Medium"/>
              <a:buChar char="-"/>
            </a:pPr>
            <a:r>
              <a:rPr lang="ko" sz="1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PUT: 상품 수정 요청</a:t>
            </a:r>
            <a:endParaRPr sz="1200">
              <a:solidFill>
                <a:srgbClr val="FFFFFF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 Medium"/>
              <a:buChar char="-"/>
            </a:pPr>
            <a:r>
              <a:rPr lang="ko" sz="1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DELETE: 상품 삭제 요청</a:t>
            </a:r>
            <a:endParaRPr sz="1200">
              <a:solidFill>
                <a:srgbClr val="FFFFFF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