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7"/>
  </p:notesMasterIdLst>
  <p:sldIdLst>
    <p:sldId id="257" r:id="rId2"/>
    <p:sldId id="262" r:id="rId3"/>
    <p:sldId id="330" r:id="rId4"/>
    <p:sldId id="332" r:id="rId5"/>
    <p:sldId id="335" r:id="rId6"/>
    <p:sldId id="333" r:id="rId7"/>
    <p:sldId id="334" r:id="rId8"/>
    <p:sldId id="336" r:id="rId9"/>
    <p:sldId id="338" r:id="rId10"/>
    <p:sldId id="339" r:id="rId11"/>
    <p:sldId id="340" r:id="rId12"/>
    <p:sldId id="341" r:id="rId13"/>
    <p:sldId id="343" r:id="rId14"/>
    <p:sldId id="342" r:id="rId15"/>
    <p:sldId id="344" r:id="rId16"/>
    <p:sldId id="345" r:id="rId17"/>
    <p:sldId id="346" r:id="rId18"/>
    <p:sldId id="347" r:id="rId19"/>
    <p:sldId id="354" r:id="rId20"/>
    <p:sldId id="355" r:id="rId21"/>
    <p:sldId id="348" r:id="rId22"/>
    <p:sldId id="329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78" r:id="rId33"/>
    <p:sldId id="379" r:id="rId34"/>
    <p:sldId id="380" r:id="rId35"/>
    <p:sldId id="371" r:id="rId36"/>
    <p:sldId id="373" r:id="rId37"/>
    <p:sldId id="374" r:id="rId38"/>
    <p:sldId id="375" r:id="rId39"/>
    <p:sldId id="376" r:id="rId40"/>
    <p:sldId id="377" r:id="rId41"/>
    <p:sldId id="381" r:id="rId42"/>
    <p:sldId id="383" r:id="rId43"/>
    <p:sldId id="384" r:id="rId44"/>
    <p:sldId id="382" r:id="rId45"/>
    <p:sldId id="385" r:id="rId46"/>
    <p:sldId id="365" r:id="rId47"/>
    <p:sldId id="366" r:id="rId48"/>
    <p:sldId id="387" r:id="rId49"/>
    <p:sldId id="388" r:id="rId50"/>
    <p:sldId id="389" r:id="rId51"/>
    <p:sldId id="390" r:id="rId52"/>
    <p:sldId id="391" r:id="rId53"/>
    <p:sldId id="300" r:id="rId54"/>
    <p:sldId id="301" r:id="rId55"/>
    <p:sldId id="259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8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92" r:id="rId73"/>
    <p:sldId id="393" r:id="rId74"/>
    <p:sldId id="261" r:id="rId75"/>
    <p:sldId id="302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07" r:id="rId90"/>
    <p:sldId id="408" r:id="rId91"/>
    <p:sldId id="409" r:id="rId92"/>
    <p:sldId id="410" r:id="rId93"/>
    <p:sldId id="319" r:id="rId94"/>
    <p:sldId id="322" r:id="rId95"/>
    <p:sldId id="323" r:id="rId96"/>
    <p:sldId id="353" r:id="rId97"/>
    <p:sldId id="411" r:id="rId98"/>
    <p:sldId id="320" r:id="rId99"/>
    <p:sldId id="321" r:id="rId100"/>
    <p:sldId id="337" r:id="rId101"/>
    <p:sldId id="412" r:id="rId102"/>
    <p:sldId id="413" r:id="rId103"/>
    <p:sldId id="414" r:id="rId104"/>
    <p:sldId id="415" r:id="rId105"/>
    <p:sldId id="350" r:id="rId106"/>
    <p:sldId id="416" r:id="rId107"/>
    <p:sldId id="417" r:id="rId108"/>
    <p:sldId id="418" r:id="rId109"/>
    <p:sldId id="419" r:id="rId110"/>
    <p:sldId id="420" r:id="rId111"/>
    <p:sldId id="421" r:id="rId112"/>
    <p:sldId id="349" r:id="rId113"/>
    <p:sldId id="422" r:id="rId114"/>
    <p:sldId id="423" r:id="rId115"/>
    <p:sldId id="351" r:id="rId116"/>
    <p:sldId id="352" r:id="rId117"/>
    <p:sldId id="424" r:id="rId118"/>
    <p:sldId id="425" r:id="rId119"/>
    <p:sldId id="426" r:id="rId120"/>
    <p:sldId id="427" r:id="rId121"/>
    <p:sldId id="428" r:id="rId122"/>
    <p:sldId id="429" r:id="rId123"/>
    <p:sldId id="430" r:id="rId124"/>
    <p:sldId id="431" r:id="rId125"/>
    <p:sldId id="432" r:id="rId126"/>
    <p:sldId id="433" r:id="rId127"/>
    <p:sldId id="434" r:id="rId128"/>
    <p:sldId id="435" r:id="rId129"/>
    <p:sldId id="436" r:id="rId130"/>
    <p:sldId id="437" r:id="rId131"/>
    <p:sldId id="438" r:id="rId132"/>
    <p:sldId id="367" r:id="rId133"/>
    <p:sldId id="368" r:id="rId134"/>
    <p:sldId id="369" r:id="rId135"/>
    <p:sldId id="370" r:id="rId1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8" y="22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1304C-F24A-4242-A44F-86149C5BE3FA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5E861-EAD5-46F8-95CB-50A0B9A3C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4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50574" TargetMode="External"/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D15F-F384-42AA-8129-99B66AEABA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7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74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59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5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 콘테스트와 같은 것도 합니다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57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의 바탕이 되는 </a:t>
            </a:r>
            <a:r>
              <a:rPr lang="en-US" altLang="ko-KR" dirty="0"/>
              <a:t>HTTP </a:t>
            </a:r>
            <a:r>
              <a:rPr lang="ko-KR" altLang="en-US" dirty="0"/>
              <a:t>프로토콜은 다른 프로토콜</a:t>
            </a:r>
            <a:r>
              <a:rPr lang="en-US" altLang="ko-KR" dirty="0"/>
              <a:t>(FTP)</a:t>
            </a:r>
            <a:r>
              <a:rPr lang="ko-KR" altLang="en-US" dirty="0"/>
              <a:t>과는</a:t>
            </a:r>
            <a:r>
              <a:rPr lang="en-US" altLang="ko-KR" dirty="0"/>
              <a:t> </a:t>
            </a:r>
            <a:r>
              <a:rPr lang="ko-KR" altLang="en-US" dirty="0"/>
              <a:t>다르게 세션을 유지하지 않는 </a:t>
            </a:r>
            <a:r>
              <a:rPr lang="en-US" altLang="ko-KR" dirty="0"/>
              <a:t>State-Less </a:t>
            </a:r>
            <a:r>
              <a:rPr lang="ko-KR" altLang="en-US" dirty="0"/>
              <a:t>방식을 이용하기 때문에 사용자의 세션 정보를 확인하기 위해서는 프로그램의 도움을 받아야 한다</a:t>
            </a:r>
            <a:r>
              <a:rPr lang="en-US" altLang="ko-KR" dirty="0"/>
              <a:t>. </a:t>
            </a:r>
            <a:r>
              <a:rPr lang="ko-KR" altLang="en-US" dirty="0"/>
              <a:t>프로그램에서는 쿠키나 세션을 이용하여 사용자를 추적할 수 있어</a:t>
            </a:r>
            <a:r>
              <a:rPr lang="en-US" altLang="ko-KR" dirty="0"/>
              <a:t>, </a:t>
            </a:r>
            <a:r>
              <a:rPr lang="ko-KR" altLang="en-US" dirty="0"/>
              <a:t>페이지 이동 시마다 인증 정보 재입력 없이도 사용자를 구분할 수 있다</a:t>
            </a:r>
            <a:r>
              <a:rPr lang="en-US" altLang="ko-KR" dirty="0"/>
              <a:t>. </a:t>
            </a:r>
            <a:r>
              <a:rPr lang="ko-KR" altLang="en-US" dirty="0"/>
              <a:t>그러나 이러한 프로그램적 접근 방식은 사용 방식에 따라 쿠키나 세션 변조 혹은 가로채기 등의 수법으로 인증 체계를 무너트릴 수 있는 위험성을 내포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프록시 서버는 클라이언트와 서버 중간사이에 대리인 역할은 하는 서버</a:t>
            </a:r>
            <a:r>
              <a:rPr lang="en-US" altLang="ko-KR" dirty="0"/>
              <a:t>, </a:t>
            </a:r>
            <a:r>
              <a:rPr lang="ko-KR" altLang="en-US" dirty="0"/>
              <a:t>이 프록시 설정은 본인의 로컬 호스트에도 설정이 가능함</a:t>
            </a:r>
            <a:r>
              <a:rPr lang="en-US" altLang="ko-KR" dirty="0"/>
              <a:t>. </a:t>
            </a:r>
            <a:r>
              <a:rPr lang="ko-KR" altLang="en-US" dirty="0" err="1"/>
              <a:t>버프스윗이나</a:t>
            </a:r>
            <a:r>
              <a:rPr lang="ko-KR" altLang="en-US" dirty="0"/>
              <a:t> </a:t>
            </a:r>
            <a:r>
              <a:rPr lang="ko-KR" altLang="en-US" dirty="0" err="1"/>
              <a:t>파로스를</a:t>
            </a:r>
            <a:r>
              <a:rPr lang="ko-KR" altLang="en-US" dirty="0"/>
              <a:t> 이용해 조작 가능</a:t>
            </a:r>
            <a:r>
              <a:rPr lang="en-US" altLang="ko-KR" dirty="0"/>
              <a:t>, </a:t>
            </a:r>
            <a:r>
              <a:rPr lang="ko-KR" altLang="en-US" dirty="0"/>
              <a:t>이러한 툴을 프록시 툴이라고 함</a:t>
            </a:r>
            <a:r>
              <a:rPr lang="en-US" altLang="ko-KR" dirty="0"/>
              <a:t>. Request, Response </a:t>
            </a:r>
            <a:r>
              <a:rPr lang="ko-KR" altLang="en-US" dirty="0"/>
              <a:t>모두 가로채어 임의로 변조할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23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https://www.boannews.com/media/view.asp?idx=50574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44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Paullab.co.kr</a:t>
            </a:r>
            <a:r>
              <a:rPr lang="ko-KR" altLang="en-US" dirty="0"/>
              <a:t>에 시크릿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49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bg1"/>
                </a:solidFill>
              </a:rPr>
              <a:t>구글 해킹이란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구글 해킹은 검색을 통한 해킹입니다</a:t>
            </a:r>
            <a:r>
              <a:rPr lang="en-US" altLang="ko-KR" sz="1200" dirty="0">
                <a:solidFill>
                  <a:schemeClr val="bg1"/>
                </a:solidFill>
              </a:rPr>
              <a:t>. 'Google Dork'</a:t>
            </a:r>
            <a:r>
              <a:rPr lang="ko-KR" altLang="en-US" sz="1200" dirty="0">
                <a:solidFill>
                  <a:schemeClr val="bg1"/>
                </a:solidFill>
              </a:rPr>
              <a:t>이라고도 불립니다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구글의 검색엔진이 시작된 세르게이 </a:t>
            </a:r>
            <a:r>
              <a:rPr lang="ko-KR" altLang="en-US" sz="1200" dirty="0" err="1">
                <a:solidFill>
                  <a:schemeClr val="bg1"/>
                </a:solidFill>
              </a:rPr>
              <a:t>브린과</a:t>
            </a:r>
            <a:r>
              <a:rPr lang="ko-KR" altLang="en-US" sz="1200" dirty="0">
                <a:solidFill>
                  <a:schemeClr val="bg1"/>
                </a:solidFill>
              </a:rPr>
              <a:t> 래리 페이지가 쓴 논문</a:t>
            </a:r>
            <a:r>
              <a:rPr lang="en-US" altLang="ko-KR" sz="1200" dirty="0">
                <a:solidFill>
                  <a:schemeClr val="bg1"/>
                </a:solidFill>
              </a:rPr>
              <a:t>(The Anatomy of a Large-Scale Hypertextual Web Search Engine)</a:t>
            </a:r>
            <a:r>
              <a:rPr lang="ko-KR" altLang="en-US" sz="1200" dirty="0">
                <a:solidFill>
                  <a:schemeClr val="bg1"/>
                </a:solidFill>
              </a:rPr>
              <a:t>을 살펴보면 </a:t>
            </a:r>
            <a:r>
              <a:rPr lang="en-US" altLang="ko-KR" sz="1200" dirty="0">
                <a:solidFill>
                  <a:schemeClr val="bg1"/>
                </a:solidFill>
              </a:rPr>
              <a:t>PageRank</a:t>
            </a:r>
            <a:r>
              <a:rPr lang="ko-KR" altLang="en-US" sz="1200" dirty="0">
                <a:solidFill>
                  <a:schemeClr val="bg1"/>
                </a:solidFill>
              </a:rPr>
              <a:t>를 통하여 ‘관련 있는 페이지가 수만 개라도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그 중 최고의 웹 페이지만을 정확하게’ 찾아내게 알고리즘 되어 있습니다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이러한 알고리즘을 실현시키기 위해서는 페이지 </a:t>
            </a:r>
            <a:r>
              <a:rPr lang="ko-KR" altLang="en-US" sz="1200" dirty="0" err="1">
                <a:solidFill>
                  <a:schemeClr val="bg1"/>
                </a:solidFill>
              </a:rPr>
              <a:t>크롤링이</a:t>
            </a:r>
            <a:r>
              <a:rPr lang="ko-KR" altLang="en-US" sz="1200" dirty="0">
                <a:solidFill>
                  <a:schemeClr val="bg1"/>
                </a:solidFill>
              </a:rPr>
              <a:t> 필수입니다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여기서 </a:t>
            </a:r>
            <a:r>
              <a:rPr lang="ko-KR" altLang="en-US" sz="1200" dirty="0" err="1">
                <a:solidFill>
                  <a:schemeClr val="bg1"/>
                </a:solidFill>
              </a:rPr>
              <a:t>크롤링은</a:t>
            </a:r>
            <a:r>
              <a:rPr lang="ko-KR" altLang="en-US" sz="1200" dirty="0">
                <a:solidFill>
                  <a:schemeClr val="bg1"/>
                </a:solidFill>
              </a:rPr>
              <a:t> 페이지 전체를 수집하여 사전처럼 </a:t>
            </a:r>
            <a:r>
              <a:rPr lang="ko-KR" altLang="en-US" sz="1200" dirty="0" err="1">
                <a:solidFill>
                  <a:schemeClr val="bg1"/>
                </a:solidFill>
              </a:rPr>
              <a:t>색인해</a:t>
            </a:r>
            <a:r>
              <a:rPr lang="ko-KR" altLang="en-US" sz="1200" dirty="0">
                <a:solidFill>
                  <a:schemeClr val="bg1"/>
                </a:solidFill>
              </a:rPr>
              <a:t> 놓은 작업을 말합니다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구글 </a:t>
            </a:r>
            <a:r>
              <a:rPr lang="ko-KR" altLang="en-US" sz="1200" dirty="0" err="1">
                <a:solidFill>
                  <a:schemeClr val="bg1"/>
                </a:solidFill>
              </a:rPr>
              <a:t>크롤링은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Googlebot</a:t>
            </a:r>
            <a:r>
              <a:rPr lang="ko-KR" altLang="en-US" sz="1200" dirty="0">
                <a:solidFill>
                  <a:schemeClr val="bg1"/>
                </a:solidFill>
              </a:rPr>
              <a:t>이 새로운 페이지 및 업데이트된 페이지를 찾아 </a:t>
            </a:r>
            <a:r>
              <a:rPr lang="en-US" altLang="ko-KR" sz="1200" dirty="0">
                <a:solidFill>
                  <a:schemeClr val="bg1"/>
                </a:solidFill>
              </a:rPr>
              <a:t>Google </a:t>
            </a:r>
            <a:r>
              <a:rPr lang="ko-KR" altLang="en-US" sz="1200" dirty="0">
                <a:solidFill>
                  <a:schemeClr val="bg1"/>
                </a:solidFill>
              </a:rPr>
              <a:t>색인에 추가하는 과정이지요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이러한 </a:t>
            </a:r>
            <a:r>
              <a:rPr lang="ko-KR" altLang="en-US" sz="1200" dirty="0" err="1">
                <a:solidFill>
                  <a:schemeClr val="bg1"/>
                </a:solidFill>
              </a:rPr>
              <a:t>크롤링</a:t>
            </a:r>
            <a:r>
              <a:rPr lang="ko-KR" altLang="en-US" sz="1200" dirty="0">
                <a:solidFill>
                  <a:schemeClr val="bg1"/>
                </a:solidFill>
              </a:rPr>
              <a:t> 작업은 취약점 점검에도 쓰입니다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또한 웹 공격에도 쓰이지요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이렇게 수집된 방대한 자료는 구글의 방식에 따라 색인되게 됩니다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여기서 색인된 </a:t>
            </a:r>
            <a:r>
              <a:rPr lang="ko-KR" altLang="en-US" sz="1200" dirty="0" err="1">
                <a:solidFill>
                  <a:schemeClr val="bg1"/>
                </a:solidFill>
              </a:rPr>
              <a:t>수백억개의</a:t>
            </a:r>
            <a:r>
              <a:rPr lang="ko-KR" altLang="en-US" sz="1200" dirty="0">
                <a:solidFill>
                  <a:schemeClr val="bg1"/>
                </a:solidFill>
              </a:rPr>
              <a:t> 페이지에서 취약한 페이지를 검색하는 것이 구글 해킹입니다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2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57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07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0825" tIns="45412" rIns="90825" bIns="45412"/>
          <a:lstStyle/>
          <a:p>
            <a:pPr lvl="0">
              <a:defRPr lang="ko-KR" altLang="en-US"/>
            </a:pP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스피어</a:t>
            </a:r>
            <a:r>
              <a:rPr lang="ko-KR" altLang="en-US" dirty="0"/>
              <a:t> 피싱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6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직접증거</a:t>
            </a:r>
            <a:r>
              <a:rPr lang="en-US" altLang="ko-KR" dirty="0"/>
              <a:t>, </a:t>
            </a:r>
            <a:r>
              <a:rPr lang="ko-KR" altLang="en-US" dirty="0"/>
              <a:t>간접증거</a:t>
            </a:r>
            <a:r>
              <a:rPr lang="en-US" altLang="ko-KR" dirty="0"/>
              <a:t>, </a:t>
            </a:r>
            <a:r>
              <a:rPr lang="ko-KR" altLang="en-US" dirty="0"/>
              <a:t>인적증거</a:t>
            </a:r>
            <a:r>
              <a:rPr lang="en-US" altLang="ko-KR" dirty="0"/>
              <a:t>, </a:t>
            </a:r>
            <a:r>
              <a:rPr lang="ko-KR" altLang="en-US" dirty="0"/>
              <a:t>물적증거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파일만이 아니라 네트워크 상에 존재하는 증거</a:t>
            </a:r>
            <a:r>
              <a:rPr lang="en-US" altLang="ko-KR" dirty="0"/>
              <a:t>, </a:t>
            </a:r>
            <a:r>
              <a:rPr lang="ko-KR" altLang="en-US" dirty="0"/>
              <a:t>메모리상에 존재하는 증거도 있음</a:t>
            </a:r>
            <a:r>
              <a:rPr lang="en-US" altLang="ko-KR" dirty="0"/>
              <a:t>, </a:t>
            </a:r>
            <a:r>
              <a:rPr lang="ko-KR" altLang="en-US" dirty="0"/>
              <a:t>컴퓨터만 생각하고 쉬운데 서버 로그도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10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정당성 원칙 </a:t>
            </a:r>
            <a:r>
              <a:rPr lang="en-US" altLang="ko-KR" dirty="0"/>
              <a:t>: </a:t>
            </a:r>
            <a:r>
              <a:rPr lang="ko-KR" altLang="en-US" dirty="0"/>
              <a:t>입수된 증거가 적법한 절차와 방식으로 입수되었느냐</a:t>
            </a:r>
          </a:p>
          <a:p>
            <a:r>
              <a:rPr lang="ko-KR" altLang="en-US" dirty="0"/>
              <a:t>재현의 원칙 </a:t>
            </a:r>
            <a:r>
              <a:rPr lang="en-US" altLang="ko-KR" dirty="0"/>
              <a:t>: </a:t>
            </a:r>
            <a:r>
              <a:rPr lang="ko-KR" altLang="en-US" dirty="0"/>
              <a:t>직전과 같은 조건에서 현장 검증을 실시했을 경우 동일한 결과가 나오느냐</a:t>
            </a:r>
          </a:p>
          <a:p>
            <a:r>
              <a:rPr lang="ko-KR" altLang="en-US" dirty="0"/>
              <a:t>절차 연속성의 원칙 </a:t>
            </a:r>
            <a:r>
              <a:rPr lang="en-US" altLang="ko-KR" dirty="0"/>
              <a:t>: </a:t>
            </a:r>
            <a:r>
              <a:rPr lang="ko-KR" altLang="en-US" dirty="0"/>
              <a:t>획득</a:t>
            </a:r>
            <a:r>
              <a:rPr lang="en-US" altLang="ko-KR" dirty="0"/>
              <a:t>, </a:t>
            </a:r>
            <a:r>
              <a:rPr lang="ko-KR" altLang="en-US" dirty="0"/>
              <a:t>이송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보관</a:t>
            </a:r>
            <a:r>
              <a:rPr lang="en-US" altLang="ko-KR" dirty="0"/>
              <a:t>. </a:t>
            </a:r>
            <a:r>
              <a:rPr lang="ko-KR" altLang="en-US" dirty="0"/>
              <a:t>보고서 작성 및 법정 제출의 각 단계에서 담당자와 책임자를 </a:t>
            </a:r>
            <a:r>
              <a:rPr lang="ko-KR" altLang="en-US" dirty="0" err="1"/>
              <a:t>명확히하고</a:t>
            </a:r>
            <a:r>
              <a:rPr lang="ko-KR" altLang="en-US" dirty="0"/>
              <a:t> 증거물의 변조</a:t>
            </a:r>
            <a:r>
              <a:rPr lang="en-US" altLang="ko-KR" dirty="0"/>
              <a:t>, </a:t>
            </a:r>
            <a:r>
              <a:rPr lang="ko-KR" altLang="en-US" dirty="0"/>
              <a:t>손실에 대비하였느냐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무결성의 원칙 </a:t>
            </a:r>
            <a:r>
              <a:rPr lang="en-US" altLang="ko-KR" dirty="0"/>
              <a:t>: </a:t>
            </a:r>
            <a:r>
              <a:rPr lang="ko-KR" altLang="en-US" dirty="0"/>
              <a:t>위조</a:t>
            </a:r>
            <a:r>
              <a:rPr lang="en-US" altLang="ko-KR" dirty="0"/>
              <a:t>/</a:t>
            </a:r>
            <a:r>
              <a:rPr lang="ko-KR" altLang="en-US" dirty="0"/>
              <a:t>변조되지 않았음을 입증할 수 있어야 한다</a:t>
            </a:r>
          </a:p>
          <a:p>
            <a:r>
              <a:rPr lang="ko-KR" altLang="en-US" dirty="0"/>
              <a:t>신속성의 원칙 </a:t>
            </a:r>
            <a:r>
              <a:rPr lang="en-US" altLang="ko-KR" dirty="0"/>
              <a:t>: </a:t>
            </a:r>
            <a:r>
              <a:rPr lang="ko-KR" altLang="en-US" dirty="0"/>
              <a:t>컴퓨터 시스템의 휘발성 정보수집 여부는 신속한 조치에 의해 결정되므로 모든 과정은 지체없이 진행되어야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소스코드감사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소스코드를 보며 취약점 찾기</a:t>
            </a:r>
            <a:endParaRPr lang="en-US" altLang="ko-KR" dirty="0"/>
          </a:p>
          <a:p>
            <a:r>
              <a:rPr lang="ko-KR" altLang="en-US" dirty="0"/>
              <a:t>바이너리 감사 </a:t>
            </a:r>
            <a:r>
              <a:rPr lang="en-US" altLang="ko-KR" dirty="0"/>
              <a:t>: </a:t>
            </a:r>
            <a:r>
              <a:rPr lang="ko-KR" altLang="en-US" dirty="0"/>
              <a:t>어셈블리어를 보며 취약점 찾기</a:t>
            </a:r>
            <a:endParaRPr lang="en-US" altLang="ko-KR" dirty="0"/>
          </a:p>
          <a:p>
            <a:r>
              <a:rPr lang="ko-KR" altLang="en-US" dirty="0" err="1"/>
              <a:t>퍼징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자동으로 </a:t>
            </a:r>
            <a:r>
              <a:rPr lang="ko-KR" altLang="en-US" dirty="0" err="1"/>
              <a:t>입력값을</a:t>
            </a:r>
            <a:r>
              <a:rPr lang="ko-KR" altLang="en-US" dirty="0"/>
              <a:t> 넣어 취약점 찾기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7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소스코드감사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소스코드를 보며 취약점 찾기</a:t>
            </a:r>
            <a:endParaRPr lang="en-US" altLang="ko-KR" dirty="0"/>
          </a:p>
          <a:p>
            <a:r>
              <a:rPr lang="ko-KR" altLang="en-US" dirty="0"/>
              <a:t>바이너리 감사 </a:t>
            </a:r>
            <a:r>
              <a:rPr lang="en-US" altLang="ko-KR" dirty="0"/>
              <a:t>: </a:t>
            </a:r>
            <a:r>
              <a:rPr lang="ko-KR" altLang="en-US" dirty="0"/>
              <a:t>어셈블리어를 보며 취약점 찾기</a:t>
            </a:r>
            <a:endParaRPr lang="en-US" altLang="ko-KR" dirty="0"/>
          </a:p>
          <a:p>
            <a:r>
              <a:rPr lang="ko-KR" altLang="en-US" dirty="0" err="1"/>
              <a:t>퍼징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자동으로 </a:t>
            </a:r>
            <a:r>
              <a:rPr lang="ko-KR" altLang="en-US" dirty="0" err="1"/>
              <a:t>입력값을</a:t>
            </a:r>
            <a:r>
              <a:rPr lang="ko-KR" altLang="en-US" dirty="0"/>
              <a:t> 넣어 취약점 찾기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8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BC5C-251B-4A39-AB21-C9A2C50D4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2954E-D09A-467A-B4C3-9B9F659E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8D34D-518B-4283-AD59-510043B2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C88-8CDD-45C0-9AFE-87E72887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A8AFE-B80B-40E1-9196-EB4B8E64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DCEB-E231-49B7-9267-1C6EDCD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864A41-A3F3-473E-9FB0-4C92073D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5A7B9-5DC1-462B-ADD5-FD9B7A4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3D0D7-FC3D-4BF7-A5FE-DB6411BE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57919-B0D1-4943-A5AF-D315F451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F438CE-4A6D-493C-86B6-DF3F2ED34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24004-BE3A-428A-BDDF-8C01B943E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12AC7-2EF5-4E03-9FE1-1E601D4C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FC1BA-7A3C-4B70-84E9-2A7224B8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00D31-21AB-4407-A92E-BC7A3C0A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7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54B3F-F834-4F02-B8FB-D66A3D4A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609B1-0C18-4A63-9F84-5A52FD9B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F0E91-4098-4B92-84FC-12A2D323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D30D3-CDF9-41AB-AABB-B37923B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B4EB9-681B-4552-98C4-A23F6AAD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CEE7E-EBA5-45AA-BB7B-F0A72886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B324C-9488-4A43-9AF6-F1AAEBDFA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82AF9-822E-4485-8571-F844FFD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D606C-01C0-4E91-B4BE-8213F019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C4BB-45EB-4B9E-8440-B5F302F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7223E-46FA-417B-B4A5-0764B3D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D5935-4701-4BB5-80B7-2E774F55F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29251-96B4-4D45-B531-6D96A860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59157-3336-4E13-B61E-A3289890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F4BD3-3AAA-4DE7-87B8-582AA4BF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4166C-930E-45F3-ACCF-A848CAEB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397CA-2034-4BAD-BADB-2D5A6C4F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F2CDB-5CCB-4BB4-8CFA-AD128717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6733C-72B3-4722-94F6-18F33832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D70F5-57E0-4AC5-94B2-8E977349C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D10785-E6EF-4D9A-A3AA-D1EC52761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C793AD-EB32-4287-A9D8-F0149D8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396FA2-8897-4F86-B589-DACDC36E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6B763-7CBC-4941-946D-C4D7E9D4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2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C6313-6CB2-42C4-AF41-F46CFBE2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27141-8647-4665-B4C8-00CBD323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7CB1F-7EA9-42D1-AC72-3EC3DD36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501C85-CE89-4186-ADE4-8A8339F7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6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76D88-D8C0-44C2-AE3B-E05B9F66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C8610-E575-41E1-9E25-AE15E40A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79BBC-0546-4A05-A08A-906A9B6C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861AB-5119-42BE-AE7D-2040A292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3DE4C-2A53-4F07-B291-0407010C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EFFD1-4EA3-475B-9FBE-F03C2F82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2ADA8-3303-4880-BFF2-CDEFE284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27C23-7D96-4185-9A8B-7F5FC20A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46C5D-4637-4B1B-9FA1-E304492F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5C79-0D86-4285-876C-C04E7A04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826813-A302-40A5-B7D0-0F3BC26D5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2C2D5-94EB-4EAB-917E-CB0B8B8E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DD3F3-7327-4103-A2F3-98C840A7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7E3B9-52BE-466A-802B-52DCCE69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439AE-547D-4773-A9AF-920C3913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DC064D-9BE9-44C4-860F-BD64A8CE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D259A-5D45-4653-B8E8-E662A28B2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3895-CF95-485A-A7D6-66E453EC0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CAED-9A22-4947-9F23-875DD3ED5058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E0204-96B0-4518-A39C-1FA3E1B6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BECB7-B314-485E-AAB4-29B376B9B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-lab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1DB9E-BD14-A047-82B9-283DB73A31BF}"/>
              </a:ext>
            </a:extLst>
          </p:cNvPr>
          <p:cNvSpPr txBox="1"/>
          <p:nvPr/>
        </p:nvSpPr>
        <p:spPr>
          <a:xfrm>
            <a:off x="263155" y="259461"/>
            <a:ext cx="341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누구나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어떠한 제약없이 사용할 수 있는 비영리 저작물입니다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4378" y="2998113"/>
            <a:ext cx="4268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Path Finder</a:t>
            </a:r>
          </a:p>
          <a:p>
            <a:pPr algn="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개요와 진로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분야 정리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8D87B-FEA4-42B3-A63A-4ABD00984429}"/>
              </a:ext>
            </a:extLst>
          </p:cNvPr>
          <p:cNvSpPr txBox="1"/>
          <p:nvPr/>
        </p:nvSpPr>
        <p:spPr>
          <a:xfrm>
            <a:off x="8624822" y="6372837"/>
            <a:ext cx="3567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수정이 필요하시면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paul-lab@naver.com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연락주세요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37C116-7BC4-4C54-AD78-D77BF4E88C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살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이야기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6539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8083C1-2AA9-470F-9F3F-DD58A39F2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1647825"/>
            <a:ext cx="72294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534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35DE457-7E3C-45A5-8A31-3D27CC685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0BEBCE-F7A5-4BD3-9106-3AEDE65D2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84" y="2867025"/>
            <a:ext cx="2981325" cy="112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CA07B-A9A3-4CA5-8A60-1F700F2150EC}"/>
              </a:ext>
            </a:extLst>
          </p:cNvPr>
          <p:cNvSpPr txBox="1"/>
          <p:nvPr/>
        </p:nvSpPr>
        <p:spPr>
          <a:xfrm>
            <a:off x="794407" y="2412335"/>
            <a:ext cx="14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기계어</a:t>
            </a:r>
            <a:endParaRPr kumimoji="1" lang="ko-Kore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BBDD6-CB59-4F0B-9B4F-4776AB238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050" y="1551885"/>
            <a:ext cx="2951900" cy="4816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DF9ADC-9E94-4F32-B62B-91A1FE006086}"/>
              </a:ext>
            </a:extLst>
          </p:cNvPr>
          <p:cNvSpPr txBox="1"/>
          <p:nvPr/>
        </p:nvSpPr>
        <p:spPr>
          <a:xfrm>
            <a:off x="4335959" y="1020871"/>
            <a:ext cx="14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어셈블리어</a:t>
            </a:r>
            <a:endParaRPr kumimoji="1" lang="ko-Kore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9A93E-7619-4EE7-8B85-06DCA753FE9D}"/>
              </a:ext>
            </a:extLst>
          </p:cNvPr>
          <p:cNvSpPr txBox="1"/>
          <p:nvPr/>
        </p:nvSpPr>
        <p:spPr>
          <a:xfrm>
            <a:off x="8034906" y="1949283"/>
            <a:ext cx="14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kumimoji="1" lang="ko-Kore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F49ADC-63CA-4651-BA2F-9F10C5809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906" y="2412335"/>
            <a:ext cx="3733800" cy="2295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ED1AFC-D3F3-427A-8276-35212025F2BF}"/>
              </a:ext>
            </a:extLst>
          </p:cNvPr>
          <p:cNvSpPr txBox="1"/>
          <p:nvPr/>
        </p:nvSpPr>
        <p:spPr>
          <a:xfrm>
            <a:off x="9530693" y="6183476"/>
            <a:ext cx="19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kumimoji="1"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위키디피아</a:t>
            </a:r>
            <a:endParaRPr kumimoji="1" lang="ko-Kore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3FFE1D-DFA9-4A75-9361-973521C01D13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39979-4CA2-452D-8EAE-9E107B29296D}"/>
              </a:ext>
            </a:extLst>
          </p:cNvPr>
          <p:cNvSpPr txBox="1"/>
          <p:nvPr/>
        </p:nvSpPr>
        <p:spPr>
          <a:xfrm>
            <a:off x="573352" y="1549173"/>
            <a:ext cx="295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if,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while,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function, </a:t>
            </a:r>
            <a:r>
              <a:rPr lang="en-US" altLang="ko-KR" sz="2000" dirty="0" err="1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etc</a:t>
            </a:r>
            <a:endParaRPr lang="en-US" altLang="ko-KR" sz="16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2201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53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1720840"/>
            <a:ext cx="8001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복구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황우석 박사의 줄기세포 사건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김선종 연구원의 노트북에서 포렌식을 통해 증거 획득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But!</a:t>
            </a:r>
          </a:p>
          <a:p>
            <a:pPr algn="ctr"/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2010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총리실 민간인 불법 사찰 하드디스크 삭제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디가우저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장비를 이용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하드디스크 데이터를 영구 삭제한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안티포렌식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0ADCF-8212-4587-B409-F5709882F233}"/>
              </a:ext>
            </a:extLst>
          </p:cNvPr>
          <p:cNvSpPr txBox="1"/>
          <p:nvPr/>
        </p:nvSpPr>
        <p:spPr>
          <a:xfrm>
            <a:off x="8077199" y="6042842"/>
            <a:ext cx="346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맛보기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강력 추천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6332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법률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6156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75993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151727"/>
            <a:ext cx="8001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정당성 원칙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재현의 원칙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절차 연속성의 원칙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무결성의 원칙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신속성의 원칙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C2D93-2467-46C7-9D9C-EC31CE0B0C38}"/>
              </a:ext>
            </a:extLst>
          </p:cNvPr>
          <p:cNvSpPr txBox="1"/>
          <p:nvPr/>
        </p:nvSpPr>
        <p:spPr>
          <a:xfrm>
            <a:off x="8077199" y="6042842"/>
            <a:ext cx="346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맛보기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강력 추천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1988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EnCase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2966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간단한 파일 복구라면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레쿠바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이용하세요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9242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6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890391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해킹이 발생했을 경우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해킹이 발생한 것을 인지하기까지의 시간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이야기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3415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취약점은 어디에나 존재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완벽한 코드는 없다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-&gt;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풀리지 않는 자물쇠는 없다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0199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소스코드 감사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바이너리 감사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퍼징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권한 상승 등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8264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9875" y="3198167"/>
            <a:ext cx="1103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https://www.boho.or.kr/data/noticeView.do?bulletin_writing_sequence=1403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00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23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전하고자 하는 메시지를 숨기는 것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9654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D5C521-34D4-4D85-88E9-A8F03BD2EB9E}"/>
              </a:ext>
            </a:extLst>
          </p:cNvPr>
          <p:cNvSpPr/>
          <p:nvPr/>
        </p:nvSpPr>
        <p:spPr>
          <a:xfrm>
            <a:off x="344492" y="561310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61303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285274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전치법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대체법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DES, AES, RSA, MD5, SHA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FDE41B-9CD0-4784-9D99-CCC0C6EEB6BF}"/>
              </a:ext>
            </a:extLst>
          </p:cNvPr>
          <p:cNvSpPr txBox="1"/>
          <p:nvPr/>
        </p:nvSpPr>
        <p:spPr>
          <a:xfrm>
            <a:off x="3901145" y="3572790"/>
            <a:ext cx="4389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예를 들어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 LOVE YOU</a:t>
            </a: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 NQXG AQW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379DBF-D376-4871-9BF8-1E7CD8FCA31E}"/>
              </a:ext>
            </a:extLst>
          </p:cNvPr>
          <p:cNvSpPr/>
          <p:nvPr/>
        </p:nvSpPr>
        <p:spPr>
          <a:xfrm>
            <a:off x="344492" y="561310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10158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다음세대를 책임질 암호 알고리즘은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379DBF-D376-4871-9BF8-1E7CD8FCA31E}"/>
              </a:ext>
            </a:extLst>
          </p:cNvPr>
          <p:cNvSpPr/>
          <p:nvPr/>
        </p:nvSpPr>
        <p:spPr>
          <a:xfrm>
            <a:off x="344492" y="561310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52066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40805" y="824441"/>
            <a:ext cx="7510389" cy="5209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해킹과 해킹 방어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주도 추천 코스와 자격사항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해킹 개요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(XSS, SQL Injection, 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DBD,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8380B-69D9-455E-BDD7-D6B747AD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114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93944" y="3044279"/>
            <a:ext cx="4404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OWASP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TOP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1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92158" y="3136612"/>
            <a:ext cx="200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146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이야기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5B797-A419-40C9-84A0-87A01DBDD3A8}"/>
              </a:ext>
            </a:extLst>
          </p:cNvPr>
          <p:cNvSpPr txBox="1"/>
          <p:nvPr/>
        </p:nvSpPr>
        <p:spPr>
          <a:xfrm>
            <a:off x="5077833" y="5296237"/>
            <a:ext cx="6783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2200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만명의 직원 정보 탈취를 당했던 미국 인사처는 해킹을 인지하는데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343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일이 걸렸다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해킹을 당한 것을 인지하는데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146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일이 걸린다고 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8141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8816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서버를 공격하는 것이 아니라 사용자 공격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XSS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2494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주로 게시판 댓글에 허용되는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XSS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22429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6346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쿼리를 이용하여 시스템 접근 또는 로그인 우회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79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SQL Injection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5089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97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PHP, JSP, ASP,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 등을 업로드 하여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권한 획득 공격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6022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4864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directory traversal attack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0044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151727"/>
            <a:ext cx="6783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2010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초반 구글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크롬북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해킹 상금은 한화로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억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천만원이었으며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테슬라의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모델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상금은 한화로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1,137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만원이었습니다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테슬라는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하루만에 해킹 당했습니다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지금은 얼마일까요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상금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863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프록시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25687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5000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만원 쇼핑하고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만원 결제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6E3051-86FD-410B-B934-FEE041426E6E}"/>
              </a:ext>
            </a:extLst>
          </p:cNvPr>
          <p:cNvSpPr/>
          <p:nvPr/>
        </p:nvSpPr>
        <p:spPr>
          <a:xfrm>
            <a:off x="344492" y="561310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7929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610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 By Download Attack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DBD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3241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7644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840F1F-A5D3-4AFB-827E-59D6D7F43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09" y="1837708"/>
            <a:ext cx="2653742" cy="33531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B5FD71C-A4FF-4C12-A9EE-9EE8C1D1A08D}"/>
              </a:ext>
            </a:extLst>
          </p:cNvPr>
          <p:cNvSpPr/>
          <p:nvPr/>
        </p:nvSpPr>
        <p:spPr>
          <a:xfrm>
            <a:off x="5276192" y="1351880"/>
            <a:ext cx="25067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Intitle, 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allintitle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Inurl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allinurl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Filetype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Allintext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Inanchor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Daterange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Cache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Related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Phonebook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Rphonebook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Bphonebook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Author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Group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Msgid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Insubject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Stocks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define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4B7092-034C-4811-84BD-AF56990465DF}"/>
              </a:ext>
            </a:extLst>
          </p:cNvPr>
          <p:cNvSpPr/>
          <p:nvPr/>
        </p:nvSpPr>
        <p:spPr>
          <a:xfrm>
            <a:off x="7535917" y="1562733"/>
            <a:ext cx="3788980" cy="3943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검색의 기초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고급 연산자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해킹 기본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 파일 분석과 데이터베이스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디깅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수집을 위한 구글의 기능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익스플로잇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그리고 공격 대상 찾기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간단하면서 유용한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검색문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서버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포털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하드웨어 검색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이름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비밀번호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외 감추고 싶은 것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서비스로 해킹하기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해킹 쇼케이스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해커로브터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자신 보호하기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90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150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달러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상금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73056-E192-4E1A-9CE4-78694E3C0F80}"/>
              </a:ext>
            </a:extLst>
          </p:cNvPr>
          <p:cNvSpPr txBox="1"/>
          <p:nvPr/>
        </p:nvSpPr>
        <p:spPr>
          <a:xfrm>
            <a:off x="2136061" y="5236789"/>
            <a:ext cx="971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건당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만달러에서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만달러로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삼성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해킹방어대회 개최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화이트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햇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해커 조직 운영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외 많은 기업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49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11877" y="1574512"/>
            <a:ext cx="273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연변 모바일 갱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해커 조직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7FF40-52AB-442F-BD52-3B71681DF541}"/>
              </a:ext>
            </a:extLst>
          </p:cNvPr>
          <p:cNvSpPr txBox="1"/>
          <p:nvPr/>
        </p:nvSpPr>
        <p:spPr>
          <a:xfrm>
            <a:off x="1754086" y="2412425"/>
            <a:ext cx="9449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중국 길림성의 연변에 거주하고 있어 연변 모바일 갱이라고 불리며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이곳은 중국과 북한의 경계에 위치한 도시입니다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활발히 활동중인 모바일 갱에는 표적과 안티바이러스 애플리케이션에 맞게 악성코드를 신속하게 적용시키기 위한 다양한 역할들이 있습니다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모바일 갱은 조직책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통역사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카우보이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악성코드 제작자로 구성됩니다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가짜 뱅킹 어플리케이션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인기 있는 어플리케이션을 모방한 가짜 어플리케이션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각종 무료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크랙 등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음란물 앱</a:t>
            </a:r>
          </a:p>
        </p:txBody>
      </p:sp>
    </p:spTree>
    <p:extLst>
      <p:ext uri="{BB962C8B-B14F-4D97-AF65-F5344CB8AC3E}">
        <p14:creationId xmlns:p14="http://schemas.microsoft.com/office/powerpoint/2010/main" val="368917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11877" y="1574512"/>
            <a:ext cx="273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어나니머스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해커 조직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85E135-7B59-48D9-AC4F-E78E867BF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74" y="2808114"/>
            <a:ext cx="2233612" cy="1937033"/>
          </a:xfrm>
          <a:prstGeom prst="rect">
            <a:avLst/>
          </a:prstGeom>
        </p:spPr>
      </p:pic>
      <p:sp>
        <p:nvSpPr>
          <p:cNvPr id="9" name="모서리가 둥근 직사각형 34">
            <a:extLst>
              <a:ext uri="{FF2B5EF4-FFF2-40B4-BE49-F238E27FC236}">
                <a16:creationId xmlns:a16="http://schemas.microsoft.com/office/drawing/2014/main" id="{13633860-9941-41E2-B448-3A729B562EF4}"/>
              </a:ext>
            </a:extLst>
          </p:cNvPr>
          <p:cNvSpPr/>
          <p:nvPr/>
        </p:nvSpPr>
        <p:spPr>
          <a:xfrm>
            <a:off x="5193718" y="4909630"/>
            <a:ext cx="1804564" cy="7477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Anonymous</a:t>
            </a: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어나니머스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B96F5C-37EE-42D5-BD84-32CA440E377F}"/>
              </a:ext>
            </a:extLst>
          </p:cNvPr>
          <p:cNvSpPr/>
          <p:nvPr/>
        </p:nvSpPr>
        <p:spPr>
          <a:xfrm>
            <a:off x="7109086" y="2563785"/>
            <a:ext cx="1582993" cy="6489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익명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FABA6D-1514-44D8-B6D8-2A1B2E8AC040}"/>
              </a:ext>
            </a:extLst>
          </p:cNvPr>
          <p:cNvSpPr/>
          <p:nvPr/>
        </p:nvSpPr>
        <p:spPr>
          <a:xfrm>
            <a:off x="3292481" y="2547997"/>
            <a:ext cx="1582993" cy="6489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세계적 활동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8E0E2A-FC96-46B2-BBD2-ED91FE43D68F}"/>
              </a:ext>
            </a:extLst>
          </p:cNvPr>
          <p:cNvSpPr/>
          <p:nvPr/>
        </p:nvSpPr>
        <p:spPr>
          <a:xfrm>
            <a:off x="2958183" y="3531714"/>
            <a:ext cx="1582993" cy="6489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약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3000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4C7B6-43FF-4DA4-88F6-4D8606BB9BFD}"/>
              </a:ext>
            </a:extLst>
          </p:cNvPr>
          <p:cNvSpPr/>
          <p:nvPr/>
        </p:nvSpPr>
        <p:spPr>
          <a:xfrm>
            <a:off x="5200783" y="1866899"/>
            <a:ext cx="1582993" cy="6489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해커 집단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A69E88-2047-4122-8E78-51DFCA4C0141}"/>
              </a:ext>
            </a:extLst>
          </p:cNvPr>
          <p:cNvSpPr/>
          <p:nvPr/>
        </p:nvSpPr>
        <p:spPr>
          <a:xfrm>
            <a:off x="7443384" y="3452165"/>
            <a:ext cx="1917291" cy="6489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핵티비스트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42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20638" y="3136612"/>
            <a:ext cx="435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프록시 변조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36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84319" y="2105561"/>
            <a:ext cx="52233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관제실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(CERT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침해사고대응과 함께하는 경우가 많음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운영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R&amp;D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기업 정보보안 팀의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14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기업 정보보안 팀의 구조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F56378-850A-446F-B95D-6702A0961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3062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08A7CF-530C-4DA0-814C-2D4CE0601026}"/>
              </a:ext>
            </a:extLst>
          </p:cNvPr>
          <p:cNvSpPr/>
          <p:nvPr/>
        </p:nvSpPr>
        <p:spPr>
          <a:xfrm>
            <a:off x="2768600" y="5456535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: http://news.bizwatch.co.kr/article/mobile/2018/06/29/0030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한국인터넷진흥원 정보보안 관제실</a:t>
            </a:r>
          </a:p>
        </p:txBody>
      </p:sp>
    </p:spTree>
    <p:extLst>
      <p:ext uri="{BB962C8B-B14F-4D97-AF65-F5344CB8AC3E}">
        <p14:creationId xmlns:p14="http://schemas.microsoft.com/office/powerpoint/2010/main" val="61715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2689" y="1147606"/>
            <a:ext cx="9480480" cy="456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해킹과 해킹 방어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주도 추천 코스와 자격사항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해킹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(XSS, SQL Injection,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쿠기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변조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DBD,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애러노출과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8380B-69D9-455E-BDD7-D6B747AD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CD07EB-EA50-427A-9C39-60CA1517D505}"/>
              </a:ext>
            </a:extLst>
          </p:cNvPr>
          <p:cNvSpPr/>
          <p:nvPr/>
        </p:nvSpPr>
        <p:spPr>
          <a:xfrm>
            <a:off x="344492" y="561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공격자와 방어자</a:t>
            </a:r>
            <a:endParaRPr lang="ko-KR" altLang="en-US" dirty="0"/>
          </a:p>
        </p:txBody>
      </p:sp>
      <p:pic>
        <p:nvPicPr>
          <p:cNvPr id="3" name="그림 2" descr="장난감, 컴퓨터, 테이블이(가) 표시된 사진&#10;&#10;자동 생성된 설명">
            <a:extLst>
              <a:ext uri="{FF2B5EF4-FFF2-40B4-BE49-F238E27FC236}">
                <a16:creationId xmlns:a16="http://schemas.microsoft.com/office/drawing/2014/main" id="{9F8671A9-B31C-4475-B093-E6BFB2BFE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01" y="1302934"/>
            <a:ext cx="6378198" cy="42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공격자와 방어자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7F88A8-9048-4FE6-B9C0-5AEB3AF2A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80" y="1393786"/>
            <a:ext cx="3429000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9DE7DC-C069-41C3-AD4F-4BB309416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52" y="1527874"/>
            <a:ext cx="3315346" cy="33153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DDD32A-F69D-46D4-B67D-54157F60C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63" y="1527874"/>
            <a:ext cx="1013106" cy="1013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8FCBD1-9750-49DD-92A8-D8B742A7D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38" y="3745524"/>
            <a:ext cx="694592" cy="6945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CF4E70-683C-4535-B29E-0CCE0DF4D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87" y="3690148"/>
            <a:ext cx="805343" cy="8053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16459D-414F-41B8-841C-35880CCDF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228" y="3745524"/>
            <a:ext cx="694592" cy="69459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D1AD7-CE23-4D3F-B10A-5E1BF2935447}"/>
              </a:ext>
            </a:extLst>
          </p:cNvPr>
          <p:cNvSpPr/>
          <p:nvPr/>
        </p:nvSpPr>
        <p:spPr>
          <a:xfrm>
            <a:off x="3604969" y="476704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1CEBFE-6A31-492B-B3AC-39012FB9B66B}"/>
              </a:ext>
            </a:extLst>
          </p:cNvPr>
          <p:cNvSpPr/>
          <p:nvPr/>
        </p:nvSpPr>
        <p:spPr>
          <a:xfrm>
            <a:off x="7714414" y="4767047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08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CD07EB-EA50-427A-9C39-60CA1517D505}"/>
              </a:ext>
            </a:extLst>
          </p:cNvPr>
          <p:cNvSpPr/>
          <p:nvPr/>
        </p:nvSpPr>
        <p:spPr>
          <a:xfrm>
            <a:off x="344492" y="561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공격자와 방어자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52162E-E050-4876-8299-C81941C3E535}"/>
              </a:ext>
            </a:extLst>
          </p:cNvPr>
          <p:cNvSpPr/>
          <p:nvPr/>
        </p:nvSpPr>
        <p:spPr>
          <a:xfrm>
            <a:off x="2758023" y="2337410"/>
            <a:ext cx="2185214" cy="2135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사회공학적 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제로데이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68BB7E-E1D9-4FB0-84F6-10898A925ADF}"/>
              </a:ext>
            </a:extLst>
          </p:cNvPr>
          <p:cNvSpPr/>
          <p:nvPr/>
        </p:nvSpPr>
        <p:spPr>
          <a:xfrm>
            <a:off x="3113890" y="4863584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종 해킹 공격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91A08F-55A4-4F4A-9206-AB0958DF6F33}"/>
              </a:ext>
            </a:extLst>
          </p:cNvPr>
          <p:cNvSpPr/>
          <p:nvPr/>
        </p:nvSpPr>
        <p:spPr>
          <a:xfrm>
            <a:off x="7604632" y="4859215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공격의 대응책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339A0F-5DD2-40DF-91D0-8FA48808ACF6}"/>
              </a:ext>
            </a:extLst>
          </p:cNvPr>
          <p:cNvSpPr/>
          <p:nvPr/>
        </p:nvSpPr>
        <p:spPr>
          <a:xfrm>
            <a:off x="7490895" y="2337410"/>
            <a:ext cx="1815305" cy="2135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WAF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Anti DDoS(DDX)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 &amp; IPS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FireWall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142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2689" y="1147606"/>
            <a:ext cx="9480480" cy="456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해킹과 해킹 방어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주도 추천 코스와 자격사항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해킹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(XSS, SQL Injection,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쿠기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변조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DBD,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애러노출과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8380B-69D9-455E-BDD7-D6B747AD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53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151727"/>
            <a:ext cx="6783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 조직이 보유하고 있는 비즈니스 자산을 다양한 공격으로부터 효과적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효율적으로 보호하기 위한 </a:t>
            </a:r>
            <a:r>
              <a:rPr lang="ko-KR" altLang="en-US" sz="3200" dirty="0" err="1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다차원적인</a:t>
            </a:r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보호활동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수행할 수 있는 지식과 역량을 보유하고 있는 전문 인력을 의미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889F-300E-4234-AC5A-B89C311421A3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94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62483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뭐부터 해야 하죠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52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890391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광범위한 분야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빠른속도로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발전하는 기술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상당한 깊이의 지식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84FF9-1E0A-4EEC-BA4A-3DCAE633B394}"/>
              </a:ext>
            </a:extLst>
          </p:cNvPr>
          <p:cNvSpPr txBox="1"/>
          <p:nvPr/>
        </p:nvSpPr>
        <p:spPr>
          <a:xfrm>
            <a:off x="5144878" y="6104397"/>
            <a:ext cx="678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이시간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여러분이 공부하고 있는 동안에도 거미줄처럼 얽힌 여러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Code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Version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업데이트 되고 있죠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649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890391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맛보기를 통해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진로를 찾고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스스로 공부해가는 시간이 필요합니다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21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가능하다면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가르침에 기대려 하지 마세요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74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그것은 이미 낡은 지식일 가능성이 큽니다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16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5DEB29-4840-4A76-A465-56339AE1D937}"/>
              </a:ext>
            </a:extLst>
          </p:cNvPr>
          <p:cNvSpPr txBox="1"/>
          <p:nvPr/>
        </p:nvSpPr>
        <p:spPr>
          <a:xfrm>
            <a:off x="6362702" y="1153866"/>
            <a:ext cx="511838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부대 서버정비장교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CERT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과장 역임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한국공학기술연구원 팀장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삼성전자 주니어소프트웨어 아카데미 메인 강사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신한금융그룹 정보보안 담당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 코딩 베이스캠프 외 다수의 사회공헌 활동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제주대학교 컴퓨터공학과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풀스택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강의 강사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튜토리얼로 배우는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 다수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서적 집필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바울랩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ICT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기술연구원 대표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바울랩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ICT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컴퓨터학원 대표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사도출판 대표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주식회사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위니브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대표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바울랩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미디어 대표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제주스타트업협회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부회장</a:t>
            </a:r>
            <a:b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Google Developers Group JEJU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오거나이저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 descr="사람, 남자, 쥐고있는, 착용이(가) 표시된 사진&#10;&#10;자동 생성된 설명">
            <a:extLst>
              <a:ext uri="{FF2B5EF4-FFF2-40B4-BE49-F238E27FC236}">
                <a16:creationId xmlns:a16="http://schemas.microsoft.com/office/drawing/2014/main" id="{221C57EB-EF2D-4894-BFBE-F2C11E05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7" y="158714"/>
            <a:ext cx="4760993" cy="66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60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지식에 관련된 얘기는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장과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장에서 할 예정이에요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073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659285"/>
            <a:ext cx="67839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사전 침투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사후 조사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해독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진단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감독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447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직업군에 대해 살펴봅시다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396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074783"/>
            <a:ext cx="67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보안제품 개발자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관련 사고를 미연에 방지하기 위해서 보안이 필요한 분야에서 요구되는 소프트웨어 프로그램을 개발하는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CF7A4D-9BA4-4C0A-8879-A405A9013C08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296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방어쪽만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있는 것은 아닙니다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E367EC-8112-47BA-A974-6A0E8C3D6FE2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832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074783"/>
            <a:ext cx="67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침해사고 대응 전문가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사전침투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보안사고가 발생했을 때 피해규모를 최소화하기 위해 사고를 보고하고 시스템을 구축하고 예방전략을 수립하는 일을 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D79180-CC78-4B6F-A660-B7BA7B1E4837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435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CERT,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취약점 분석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모의해킹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EA64FD-ACBB-4BE7-9C3E-0D4A0F72D034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914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074783"/>
            <a:ext cx="67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디지털 포렌식 전문가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사후조치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정보자산을 위협하여 보안사고를 발생시키는 요인에 대하여 증거를 수집하여 복구하고 추적하는 활동을 수행하는 일을 합니다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C62C9-2E05-4B14-BAE2-3F780024C0BC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976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059668"/>
            <a:ext cx="6783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국정원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경찰청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검찰청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D55169-F07E-453C-993F-1CE3A0881005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574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828562"/>
            <a:ext cx="67839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악성코드 분석 전문가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해독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악성코드를 분석하여 감염 경로나 방법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증산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치료 방법 등을 개발하고 치료할 수 있는 백신 프로그램을 제작하는 일을 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0A4FC6-671D-415C-879E-B01F3AF739BC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1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151727"/>
            <a:ext cx="6783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</a:t>
            </a:r>
            <a:r>
              <a:rPr lang="en-US" altLang="ko-KR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(hacking)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소프트웨어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서비스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 등 각종 정보 체계가 </a:t>
            </a:r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본래의 의도를 벗어난 동작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일으키도록 하거나 </a:t>
            </a:r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권한 이상의 정보를 열람</a:t>
            </a:r>
            <a:r>
              <a:rPr lang="en-US" altLang="ko-KR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복제</a:t>
            </a:r>
            <a:r>
              <a:rPr lang="en-US" altLang="ko-KR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가능하게 하는 행위를 광범위하게 이르는 말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685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736502"/>
            <a:ext cx="6783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동적분석과 정적분석</a:t>
            </a:r>
            <a:endParaRPr lang="en-US" altLang="ko-KR" sz="4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패턴화</a:t>
            </a:r>
            <a:endParaRPr lang="en-US" altLang="ko-KR" sz="4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11E9EB-C1E3-4A3F-B004-05692FAF1AF5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758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828562"/>
            <a:ext cx="67839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</a:t>
            </a:r>
            <a:r>
              <a:rPr lang="ko-KR" altLang="en-US" sz="4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컨설텐트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진단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고객의 정보자산과 비즈니스 프로세스에 따른 위협 및 취약점을 분석하여 보안 수준을 파악하고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수준에 맞는 통합적인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해결책을 설계하는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D450EB-1A8C-4503-B85C-B95B4A1C7178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533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78702" y="2413337"/>
            <a:ext cx="7434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정보시스템 감리사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정보시스템 보안 감사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보안제품 인증 전문가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보안기술 컨설턴트</a:t>
            </a:r>
            <a:endParaRPr lang="en-US" altLang="ko-KR" sz="4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8DFB755-985E-4853-A765-DAAA006C5445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090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828562"/>
            <a:ext cx="67839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관리자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조직관점에서 보안이라는 목적을 달성하기 위하여 보안과 관련된 정책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관리체계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구축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업무를 실제적으로 수행하는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C7981E-D75F-4D0E-B134-1A3FA838C369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449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78702" y="3059668"/>
            <a:ext cx="7434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DB,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시스템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개인정보보호 관리자 등</a:t>
            </a:r>
            <a:endParaRPr lang="en-US" altLang="ko-KR" sz="4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1A60F0-A379-479E-963F-D04076E25B80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74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151727"/>
            <a:ext cx="67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 보안 관리자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감독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총괄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조직의 경영 관점에서 전체적인 보안전략을 총괄적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통합적으로 수립하고 운영하며 조정하는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6671CE-A482-447D-A4A7-6F3211BE8CBA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75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84012" y="2518871"/>
            <a:ext cx="10214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CEO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CIO          CISO          CFO          COO          CSO          CTO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FA6FA-7020-455D-8F01-F055CAC0D937}"/>
              </a:ext>
            </a:extLst>
          </p:cNvPr>
          <p:cNvSpPr txBox="1"/>
          <p:nvPr/>
        </p:nvSpPr>
        <p:spPr>
          <a:xfrm>
            <a:off x="4646423" y="3028890"/>
            <a:ext cx="289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(Chief Executive Officer)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FDC28-C9E3-4E9A-848D-151188E0E0D6}"/>
              </a:ext>
            </a:extLst>
          </p:cNvPr>
          <p:cNvSpPr txBox="1"/>
          <p:nvPr/>
        </p:nvSpPr>
        <p:spPr>
          <a:xfrm>
            <a:off x="440744" y="3825843"/>
            <a:ext cx="2899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 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Information Officer</a:t>
            </a: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정보관리책임자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EF38B-2F1E-4D86-8B28-EE6947B4685A}"/>
              </a:ext>
            </a:extLst>
          </p:cNvPr>
          <p:cNvSpPr/>
          <p:nvPr/>
        </p:nvSpPr>
        <p:spPr>
          <a:xfrm>
            <a:off x="6193231" y="4088106"/>
            <a:ext cx="2103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Operating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Officer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운영책임자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D0ADD-B2E3-418F-8A1A-83065E1685E2}"/>
              </a:ext>
            </a:extLst>
          </p:cNvPr>
          <p:cNvSpPr txBox="1"/>
          <p:nvPr/>
        </p:nvSpPr>
        <p:spPr>
          <a:xfrm>
            <a:off x="4038707" y="4088531"/>
            <a:ext cx="289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Finance Officer</a:t>
            </a: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재무 책임자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2E5AE1-947A-49E0-A526-A9B0A5E19031}"/>
              </a:ext>
            </a:extLst>
          </p:cNvPr>
          <p:cNvSpPr/>
          <p:nvPr/>
        </p:nvSpPr>
        <p:spPr>
          <a:xfrm>
            <a:off x="8193228" y="4088106"/>
            <a:ext cx="16460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Security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Officer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보안담당책임자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803119-00D6-41E9-A1C0-4E97D774E030}"/>
              </a:ext>
            </a:extLst>
          </p:cNvPr>
          <p:cNvSpPr/>
          <p:nvPr/>
        </p:nvSpPr>
        <p:spPr>
          <a:xfrm>
            <a:off x="2723668" y="4059941"/>
            <a:ext cx="20997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Information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Security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Officer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정보보안책임자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552E99-F44D-4C4A-9A71-A0B985CFB3ED}"/>
              </a:ext>
            </a:extLst>
          </p:cNvPr>
          <p:cNvSpPr/>
          <p:nvPr/>
        </p:nvSpPr>
        <p:spPr>
          <a:xfrm>
            <a:off x="9917585" y="4088106"/>
            <a:ext cx="18628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Technology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Officer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최고기술책임자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F8924B-AC0A-40AF-BF4D-DE4BD9E99580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840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마디로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총괄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834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너무 많고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복잡하죠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047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선택과 집중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90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905506"/>
            <a:ext cx="67839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침해사고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 해킹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컴퓨터바이러스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논리폭탄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메일폭탄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거부 또는 고출력 전자기파 등의 방법으로 정보통신망 또는 이와 관련된 정보시스템을 공격하는 행위를 하여 발생한 사태를 말한다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정보통신망 이용촉진 및 정보보호 등에 관한 법률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해킹의 법률적 해석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0646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얇게 경험해 본 다음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여러분의 분야를 정하고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깊게 공부하는 시간이 필요합니다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605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52008" y="1413063"/>
            <a:ext cx="94879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 정보보안으로 진로를 정하셨다면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 학생의 경우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대학교 학과가 있습니다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학과 재학중이거나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졸업을 한 경우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기사를 준비하세요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.(3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강에서 자격사항 언급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학과를 졸업하지 않은 비전공자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진로선택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619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2689" y="1147606"/>
            <a:ext cx="9480480" cy="456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해킹과 해킹 방어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주도 추천 코스와 자격사항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해킹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(XSS, SQL Injection,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쿠기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변조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DBD,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애러노출과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8380B-69D9-455E-BDD7-D6B747AD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15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체계적으로 배우고 싶어요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39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890391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말씀드린 것처럼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스스로 커리큘럼을 빌딩하시는 것이 좋습니다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5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6109" y="1034147"/>
            <a:ext cx="4005891" cy="332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b="1">
                <a:latin typeface="배달의민족 주아"/>
                <a:ea typeface="배달의민족 주아"/>
              </a:rPr>
              <a:t>수도권 정보보안 관련학과</a:t>
            </a:r>
          </a:p>
          <a:p>
            <a:pPr lvl="0">
              <a:defRPr lang="ko-KR" altLang="en-US"/>
            </a:pPr>
            <a:endParaRPr lang="ko-KR" altLang="en-US" sz="1600" b="1">
              <a:latin typeface="배달의민족 주아"/>
              <a:ea typeface="배달의민족 주아"/>
            </a:endParaRP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고려대학교 사이버국방학과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서울여자대학교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성신여자대학교 융합보안학과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세종대학교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상명대학교 해킹방어학과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수원대학교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경기대 융합보안학과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세종사이버대학교 정보보호시스템전공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건국대학교 정보보안전공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고려대학교 정보보호대학원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단국대 멀티미디어대학원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고려대학교 정보보호 대학원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서울여자대학교 정보통신공학부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정보보호공학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세종사이버대학교 정보보호시스템학과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동국대 국제정보대학원 정보보호학과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4004" y="800724"/>
            <a:ext cx="4572000" cy="46329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endParaRPr lang="ko-KR" altLang="en-US" sz="1400">
              <a:latin typeface="배달의민족 주아"/>
              <a:ea typeface="배달의민족 주아"/>
            </a:endParaRPr>
          </a:p>
          <a:p>
            <a:pPr lvl="0">
              <a:defRPr lang="ko-KR" altLang="en-US"/>
            </a:pPr>
            <a:r>
              <a:rPr lang="ko-KR" altLang="en-US" sz="1600" b="1">
                <a:latin typeface="배달의민족 주아"/>
                <a:ea typeface="배달의민족 주아"/>
              </a:rPr>
              <a:t>지방권 정보보안 관련 대학교</a:t>
            </a:r>
          </a:p>
          <a:p>
            <a:pPr lvl="0">
              <a:defRPr lang="ko-KR" altLang="en-US"/>
            </a:pPr>
            <a:endParaRPr lang="ko-KR" altLang="en-US" sz="1600" b="1">
              <a:latin typeface="배달의민족 주아"/>
              <a:ea typeface="배달의민족 주아"/>
            </a:endParaRP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건양대학교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경복대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경원대학교 소프트웨어학부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대전대학교 기초과학부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전산정보보호학과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대불대학교 정보보안공학과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목원대학교 전자정보보호소학부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정보보호공학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목포대학교 정보공학부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정보보호공학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세명대학교 인터넷정보학부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정보보호공학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순천향대학교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아주대 정보통신대학원 정보통신학과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정보보안전공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전주대학교 정보기술컴퓨터공학부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정보보호공학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한국기술교대 인터넷미디어공학부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정보보호공학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한국정보통신대학교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카이스트</a:t>
            </a:r>
            <a:r>
              <a:rPr lang="en-US" altLang="ko-KR" sz="1200">
                <a:latin typeface="나눔고딕"/>
                <a:ea typeface="나눔고딕"/>
              </a:rPr>
              <a:t>) </a:t>
            </a:r>
            <a:r>
              <a:rPr lang="ko-KR" altLang="en-US" sz="1200">
                <a:latin typeface="나눔고딕"/>
                <a:ea typeface="나눔고딕"/>
              </a:rPr>
              <a:t>공학부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정보보호트랙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호서대학교 컴퓨터공학부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정보보호전공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호원대학교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사이버수사경찰학부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중부대학교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우석대학교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정보보안학과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순천향대학교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동양대학교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컴퓨터정보전학과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동명대학교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대구한의대학교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7044" y="5292988"/>
            <a:ext cx="4499992" cy="137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  <a:latin typeface="배달의민족 주아"/>
                <a:ea typeface="배달의민족 주아"/>
              </a:rPr>
              <a:t>각 과에 대한 상세 모집요강 확인 必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예시 </a:t>
            </a:r>
            <a:r>
              <a:rPr lang="en-US" altLang="ko-KR" sz="1200">
                <a:latin typeface="나눔고딕"/>
                <a:ea typeface="나눔고딕"/>
              </a:rPr>
              <a:t>: </a:t>
            </a:r>
            <a:r>
              <a:rPr lang="ko-KR" altLang="en-US" sz="1200">
                <a:latin typeface="나눔고딕"/>
                <a:ea typeface="나눔고딕"/>
              </a:rPr>
              <a:t>고려대학교 사이버 국방학과</a:t>
            </a:r>
          </a:p>
          <a:p>
            <a:pPr lvl="0">
              <a:defRPr lang="ko-KR" altLang="en-US"/>
            </a:pPr>
            <a:r>
              <a:rPr lang="en-US" altLang="ko-KR" sz="1200">
                <a:latin typeface="나눔고딕"/>
                <a:ea typeface="나눔고딕"/>
              </a:rPr>
              <a:t>1</a:t>
            </a:r>
            <a:r>
              <a:rPr lang="ko-KR" altLang="en-US" sz="1200">
                <a:latin typeface="나눔고딕"/>
                <a:ea typeface="나눔고딕"/>
              </a:rPr>
              <a:t>단계 </a:t>
            </a:r>
            <a:r>
              <a:rPr lang="en-US" altLang="ko-KR" sz="1200">
                <a:latin typeface="나눔고딕"/>
                <a:ea typeface="나눔고딕"/>
              </a:rPr>
              <a:t>: </a:t>
            </a:r>
            <a:r>
              <a:rPr lang="ko-KR" altLang="en-US" sz="1200">
                <a:latin typeface="나눔고딕"/>
                <a:ea typeface="나눔고딕"/>
              </a:rPr>
              <a:t>서류 </a:t>
            </a:r>
            <a:r>
              <a:rPr lang="en-US" altLang="ko-KR" sz="1200">
                <a:latin typeface="나눔고딕"/>
                <a:ea typeface="나눔고딕"/>
              </a:rPr>
              <a:t>100%</a:t>
            </a:r>
          </a:p>
          <a:p>
            <a:pPr lvl="0">
              <a:defRPr lang="ko-KR" altLang="en-US"/>
            </a:pPr>
            <a:r>
              <a:rPr lang="en-US" altLang="ko-KR" sz="1200">
                <a:latin typeface="나눔고딕"/>
                <a:ea typeface="나눔고딕"/>
              </a:rPr>
              <a:t>2</a:t>
            </a:r>
            <a:r>
              <a:rPr lang="ko-KR" altLang="en-US" sz="1200">
                <a:latin typeface="나눔고딕"/>
                <a:ea typeface="나눔고딕"/>
              </a:rPr>
              <a:t>단계 </a:t>
            </a:r>
            <a:r>
              <a:rPr lang="en-US" altLang="ko-KR" sz="1200">
                <a:latin typeface="나눔고딕"/>
                <a:ea typeface="나눔고딕"/>
              </a:rPr>
              <a:t>: 1</a:t>
            </a:r>
            <a:r>
              <a:rPr lang="ko-KR" altLang="en-US" sz="1200">
                <a:latin typeface="나눔고딕"/>
                <a:ea typeface="나눔고딕"/>
              </a:rPr>
              <a:t>단계 성적 </a:t>
            </a:r>
            <a:r>
              <a:rPr lang="en-US" altLang="ko-KR" sz="1200">
                <a:latin typeface="나눔고딕"/>
                <a:ea typeface="나눔고딕"/>
              </a:rPr>
              <a:t>60% + </a:t>
            </a:r>
            <a:r>
              <a:rPr lang="ko-KR" altLang="en-US" sz="1200">
                <a:latin typeface="나눔고딕"/>
                <a:ea typeface="나눔고딕"/>
              </a:rPr>
              <a:t>면접 </a:t>
            </a:r>
            <a:r>
              <a:rPr lang="en-US" altLang="ko-KR" sz="1200">
                <a:latin typeface="나눔고딕"/>
                <a:ea typeface="나눔고딕"/>
              </a:rPr>
              <a:t>20% + </a:t>
            </a:r>
            <a:r>
              <a:rPr lang="ko-KR" altLang="en-US" sz="1200">
                <a:latin typeface="나눔고딕"/>
                <a:ea typeface="나눔고딕"/>
              </a:rPr>
              <a:t>기타 </a:t>
            </a:r>
            <a:r>
              <a:rPr lang="en-US" altLang="ko-KR" sz="1200">
                <a:latin typeface="나눔고딕"/>
                <a:ea typeface="나눔고딕"/>
              </a:rPr>
              <a:t>20%</a:t>
            </a:r>
          </a:p>
          <a:p>
            <a:pPr lvl="0">
              <a:defRPr lang="ko-KR" altLang="en-US"/>
            </a:pPr>
            <a:r>
              <a:rPr lang="en-US" altLang="ko-KR" sz="1200">
                <a:latin typeface="나눔고딕"/>
                <a:ea typeface="나눔고딕"/>
              </a:rPr>
              <a:t>                                                  (</a:t>
            </a:r>
            <a:r>
              <a:rPr lang="ko-KR" altLang="en-US" sz="1200">
                <a:latin typeface="나눔고딕"/>
                <a:ea typeface="나눔고딕"/>
              </a:rPr>
              <a:t>군 면접 </a:t>
            </a:r>
            <a:r>
              <a:rPr lang="en-US" altLang="ko-KR" sz="1200">
                <a:latin typeface="나눔고딕"/>
                <a:ea typeface="나눔고딕"/>
              </a:rPr>
              <a:t>+ </a:t>
            </a:r>
            <a:r>
              <a:rPr lang="ko-KR" altLang="en-US" sz="1200">
                <a:latin typeface="나눔고딕"/>
                <a:ea typeface="나눔고딕"/>
              </a:rPr>
              <a:t>체력검정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수능 전국 </a:t>
            </a:r>
            <a:r>
              <a:rPr lang="en-US" altLang="ko-KR" sz="1200">
                <a:latin typeface="나눔고딕"/>
                <a:ea typeface="나눔고딕"/>
              </a:rPr>
              <a:t>0.1%, </a:t>
            </a:r>
            <a:r>
              <a:rPr lang="ko-KR" altLang="en-US" sz="1200">
                <a:latin typeface="나눔고딕"/>
                <a:ea typeface="나눔고딕"/>
              </a:rPr>
              <a:t>코드게이트 해킹 방어대회 </a:t>
            </a:r>
            <a:r>
              <a:rPr lang="en-US" altLang="ko-KR" sz="1200">
                <a:latin typeface="나눔고딕"/>
                <a:ea typeface="나눔고딕"/>
              </a:rPr>
              <a:t>1</a:t>
            </a:r>
            <a:r>
              <a:rPr lang="ko-KR" altLang="en-US" sz="1200">
                <a:latin typeface="나눔고딕"/>
                <a:ea typeface="나눔고딕"/>
              </a:rPr>
              <a:t>등 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수상자 등 가산점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>
          <a:xfrm>
            <a:off x="8777064" y="6165305"/>
            <a:ext cx="230425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9pPr>
          </a:lstStyle>
          <a:p>
            <a:pPr eaLnBrk="1" hangingPunct="1">
              <a:spcBef>
                <a:spcPct val="50000"/>
              </a:spcBef>
              <a:defRPr lang="ko-KR" altLang="en-US"/>
            </a:pPr>
            <a:r>
              <a:rPr lang="en-US" altLang="ko-KR" sz="1000" b="1" dirty="0">
                <a:latin typeface="배달의민족 주아"/>
                <a:ea typeface="배달의민족 주아"/>
              </a:rPr>
              <a:t>* </a:t>
            </a:r>
            <a:r>
              <a:rPr lang="ko-KR" altLang="en-US" sz="1000" b="1" dirty="0">
                <a:latin typeface="배달의민족 주아"/>
                <a:ea typeface="배달의민족 주아"/>
              </a:rPr>
              <a:t>인지도 및 선호도 순이 아닙니다</a:t>
            </a:r>
            <a:r>
              <a:rPr lang="en-US" altLang="ko-KR" sz="1000" b="1" dirty="0">
                <a:latin typeface="배달의민족 주아"/>
                <a:ea typeface="배달의민족 주아"/>
              </a:rPr>
              <a:t>.</a:t>
            </a:r>
            <a:endParaRPr lang="ko-KR" altLang="en-US" sz="1000" b="1" dirty="0">
              <a:latin typeface="배달의민족 주아"/>
              <a:ea typeface="배달의민족 주아"/>
            </a:endParaRPr>
          </a:p>
        </p:txBody>
      </p:sp>
      <p:sp>
        <p:nvSpPr>
          <p:cNvPr id="11" name="제목 1"/>
          <p:cNvSpPr/>
          <p:nvPr/>
        </p:nvSpPr>
        <p:spPr>
          <a:xfrm>
            <a:off x="457200" y="416113"/>
            <a:ext cx="2541557" cy="369326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/>
          <a:p>
            <a:pPr marL="363538" indent="-363538" eaLnBrk="0" hangingPunct="0">
              <a:defRPr lang="ko-KR" altLang="en-US"/>
            </a:pPr>
            <a:r>
              <a:rPr lang="ko-KR" altLang="en-US" b="1">
                <a:latin typeface="배달의민족 주아"/>
                <a:ea typeface="배달의민족 주아"/>
              </a:rPr>
              <a:t>정보보안 관련 학교 및 학과</a:t>
            </a:r>
            <a:endParaRPr lang="en-US" altLang="ko-KR" b="1">
              <a:latin typeface="배달의민족 주아"/>
              <a:ea typeface="배달의민족 주아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>
          <a:xfrm>
            <a:off x="7123311" y="512846"/>
            <a:ext cx="3274728" cy="2377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 lang="ko-KR" altLang="en-US"/>
            </a:pPr>
            <a:r>
              <a:rPr lang="en-US" altLang="ko-KR" sz="1000" b="1">
                <a:latin typeface="배달의민족 주아"/>
                <a:ea typeface="배달의민족 주아"/>
              </a:rPr>
              <a:t>* </a:t>
            </a:r>
            <a:r>
              <a:rPr lang="ko-KR" altLang="en-US" sz="1000" b="1">
                <a:latin typeface="배달의민족 주아"/>
                <a:ea typeface="배달의민족 주아"/>
              </a:rPr>
              <a:t>출처 : 나무위키, </a:t>
            </a:r>
            <a:r>
              <a:rPr lang="en-US" altLang="ko-KR" sz="1000" b="1">
                <a:latin typeface="배달의민족 주아"/>
                <a:ea typeface="배달의민족 주아"/>
              </a:rPr>
              <a:t>KISA </a:t>
            </a:r>
            <a:r>
              <a:rPr lang="ko-KR" altLang="en-US" sz="1000" b="1">
                <a:latin typeface="배달의민족 주아"/>
                <a:ea typeface="배달의민족 주아"/>
              </a:rPr>
              <a:t>정보보안 진로 가이드, 대학교 홈페이지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26339" y="977641"/>
            <a:ext cx="4505325" cy="2801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b="1">
                <a:latin typeface="배달의민족 주아"/>
                <a:ea typeface="배달의민족 주아"/>
              </a:rPr>
              <a:t>정보보안 관련 대학원</a:t>
            </a:r>
            <a:endParaRPr lang="ko-KR" altLang="en-US" b="1">
              <a:latin typeface="배달의민족 주아"/>
              <a:ea typeface="배달의민족 주아"/>
            </a:endParaRP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건국대학교 정보통신대학원 정보보안학과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고려대학교 정보보호대학원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동국대학교 국제정보보호대학원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서강대학교 정보통신대학원 정보보호전공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성균관대학교 정보통신대학원 정보보호학과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연세대학교 정보대학원 정보보호 트랙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아주대학교 정보통신대학원 사이버보안전공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중앙대학교 일반대학원 융합보안학과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KAIST 정보보호대학원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경기대학교 일반대학원 산업보안학과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한양대학교 일반대학원 정보보안학과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숭실대학교 정보과학대학원 정보보안학과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1B9234-A85C-4113-B88B-FE6E3B4F1B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62483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 말고 배울 수 있는 곳은 없나요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2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151727"/>
            <a:ext cx="67839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해킹대회와 컨퍼런스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커뮤니티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SNS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동아리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워게임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YouTube,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유무료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강의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BoB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주니어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케이쉴드와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같은 국가 주도 정보보안 인력 양성 프로그램 등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884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차례대로 살펴봅시다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153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2704016" y="2644170"/>
            <a:ext cx="678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 해킹대회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국외 해킹대회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46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파밍과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홈페이지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위변조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해킹예제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273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2704016" y="2644170"/>
            <a:ext cx="678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 정보보안 컨퍼런스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국외 정보보안 컨퍼런스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84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2704016" y="2644170"/>
            <a:ext cx="678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커뮤니티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 정보보안 커뮤니티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3037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워게임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8088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26307795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유무료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온오프라인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강좌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8437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4152131" y="2644170"/>
            <a:ext cx="5220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K-Shield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관련직종 직장인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주니어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K-Shield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BoB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9396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3485765" y="3136612"/>
            <a:ext cx="522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자격증은 필요한가요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5807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3485765" y="2890391"/>
            <a:ext cx="5220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좋아하진 않지만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시야가 넓어지는 것은 맞습니다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8046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3485765" y="2890391"/>
            <a:ext cx="5220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직장을 구하실 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이직 하실 때 도움이 되기도 해요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218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1742882" y="1813173"/>
            <a:ext cx="87062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난이도 초급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산업기사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기사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정보처리기사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빅데이터분석기사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디지털포렌식전문가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급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관리사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급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리눅스 마스터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CPPG, SQLD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CCNA, CCNP, CCDA, CCDP, OCJP, CSA, OCNA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MCP,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MCSE, MCSD, OCP, CNE, PIP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24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644170"/>
            <a:ext cx="678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취약점을 찾아내어 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문제를 해결하고 이를 악의적으로 이용하는 것을 방지하는 행위를 말한다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0665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1742882" y="2428726"/>
            <a:ext cx="8706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난이도 중급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CISSP, CISA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CISM, CFPS, CFP, CIA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DAP, SQLP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ISMS-P(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ISMS)</a:t>
            </a:r>
          </a:p>
        </p:txBody>
      </p:sp>
    </p:spTree>
    <p:extLst>
      <p:ext uri="{BB962C8B-B14F-4D97-AF65-F5344CB8AC3E}">
        <p14:creationId xmlns:p14="http://schemas.microsoft.com/office/powerpoint/2010/main" val="23083816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1742882" y="2613392"/>
            <a:ext cx="87062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난이도 고급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정보통신 기술사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정보처리 기술사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기술사는 기사 자격증 취득 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경력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OCM, CCIE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정보시스템감리사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기사자격증 취득 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경력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08604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2689" y="1147606"/>
            <a:ext cx="9480480" cy="456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해킹과 해킹 방어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주도 추천 코스와 자격사항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해킹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(XSS, SQL Injection,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쿠기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변조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DBD,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애러노출과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8380B-69D9-455E-BDD7-D6B747AD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25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05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4515" y="3162483"/>
            <a:ext cx="8638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패스워드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접근 제어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권한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취약점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조작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데이터 암호화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응용프로그램 관리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7EA4E-5A40-4599-8F9C-2B369D6F1261}"/>
              </a:ext>
            </a:extLst>
          </p:cNvPr>
          <p:cNvSpPr/>
          <p:nvPr/>
        </p:nvSpPr>
        <p:spPr>
          <a:xfrm>
            <a:off x="7407683" y="4239701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 확인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169BED-E971-434F-9BB3-7640A62A5927}"/>
              </a:ext>
            </a:extLst>
          </p:cNvPr>
          <p:cNvSpPr/>
          <p:nvPr/>
        </p:nvSpPr>
        <p:spPr>
          <a:xfrm>
            <a:off x="6296361" y="2793151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권한 탈취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상승 해킹 기법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C2698B-5925-4DC5-B9C6-D3FD0317126B}"/>
              </a:ext>
            </a:extLst>
          </p:cNvPr>
          <p:cNvSpPr/>
          <p:nvPr/>
        </p:nvSpPr>
        <p:spPr>
          <a:xfrm>
            <a:off x="9217846" y="279315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삽입이나 오염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5532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2890391"/>
            <a:ext cx="8638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컴퓨터와 시스템을 장학하기 위한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유효한 공격 방법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7334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2397948"/>
            <a:ext cx="86386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2010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이란의 핵 시설을 공격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스턱스넷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한국수력원자력 발전소 해킹 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개월 이상의 잠복기간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798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2397948"/>
            <a:ext cx="86386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마비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정보 탈취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계좌 획득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위변조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384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28715" y="3136612"/>
            <a:ext cx="5534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언어는 주로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C, Python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802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Google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에서 </a:t>
            </a:r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취약점 가이드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라고 검색해보세요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55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91B68-C06B-4643-9272-1CEF9267EC7E}"/>
              </a:ext>
            </a:extLst>
          </p:cNvPr>
          <p:cNvSpPr txBox="1"/>
          <p:nvPr/>
        </p:nvSpPr>
        <p:spPr>
          <a:xfrm>
            <a:off x="7421324" y="3859379"/>
            <a:ext cx="143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블랙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햇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09CC7-3149-4F9A-A9BD-09EE703A4772}"/>
              </a:ext>
            </a:extLst>
          </p:cNvPr>
          <p:cNvSpPr txBox="1"/>
          <p:nvPr/>
        </p:nvSpPr>
        <p:spPr>
          <a:xfrm>
            <a:off x="8388180" y="5479831"/>
            <a:ext cx="21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햇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EDC69-BD26-4BD5-86EB-046A9782A0BD}"/>
              </a:ext>
            </a:extLst>
          </p:cNvPr>
          <p:cNvSpPr txBox="1"/>
          <p:nvPr/>
        </p:nvSpPr>
        <p:spPr>
          <a:xfrm>
            <a:off x="4703893" y="3859379"/>
            <a:ext cx="12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핵티비스트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560C8-D93F-48CD-97E7-D2BED3546E50}"/>
              </a:ext>
            </a:extLst>
          </p:cNvPr>
          <p:cNvSpPr txBox="1"/>
          <p:nvPr/>
        </p:nvSpPr>
        <p:spPr>
          <a:xfrm>
            <a:off x="2876607" y="1946826"/>
            <a:ext cx="14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화이트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햇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1ADA8-2B14-42ED-BE07-82EF938DCFC1}"/>
              </a:ext>
            </a:extLst>
          </p:cNvPr>
          <p:cNvSpPr txBox="1"/>
          <p:nvPr/>
        </p:nvSpPr>
        <p:spPr>
          <a:xfrm>
            <a:off x="840198" y="3859379"/>
            <a:ext cx="21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EC8AB-1367-4DE3-A4B2-F3CDEB088300}"/>
              </a:ext>
            </a:extLst>
          </p:cNvPr>
          <p:cNvSpPr txBox="1"/>
          <p:nvPr/>
        </p:nvSpPr>
        <p:spPr>
          <a:xfrm>
            <a:off x="840198" y="1946826"/>
            <a:ext cx="21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A9B48-7A24-48F6-97E3-8DED7EE9CBB6}"/>
              </a:ext>
            </a:extLst>
          </p:cNvPr>
          <p:cNvSpPr txBox="1"/>
          <p:nvPr/>
        </p:nvSpPr>
        <p:spPr>
          <a:xfrm>
            <a:off x="840198" y="5771931"/>
            <a:ext cx="21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어딘가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948C5B-3D1C-417F-9509-2EEDF704BB36}"/>
              </a:ext>
            </a:extLst>
          </p:cNvPr>
          <p:cNvSpPr txBox="1"/>
          <p:nvPr/>
        </p:nvSpPr>
        <p:spPr>
          <a:xfrm>
            <a:off x="3178643" y="950393"/>
            <a:ext cx="88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조직적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ED2C87-7011-4C06-91BD-013184C64664}"/>
              </a:ext>
            </a:extLst>
          </p:cNvPr>
          <p:cNvSpPr txBox="1"/>
          <p:nvPr/>
        </p:nvSpPr>
        <p:spPr>
          <a:xfrm>
            <a:off x="8959333" y="950393"/>
            <a:ext cx="9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비조직적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ED3DE-4E61-4635-A68E-16C7B8474ECF}"/>
              </a:ext>
            </a:extLst>
          </p:cNvPr>
          <p:cNvSpPr txBox="1"/>
          <p:nvPr/>
        </p:nvSpPr>
        <p:spPr>
          <a:xfrm>
            <a:off x="6190894" y="950393"/>
            <a:ext cx="64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0D7506-A9DB-48E7-A174-70BA13E0CCE7}"/>
              </a:ext>
            </a:extLst>
          </p:cNvPr>
          <p:cNvSpPr txBox="1"/>
          <p:nvPr/>
        </p:nvSpPr>
        <p:spPr>
          <a:xfrm>
            <a:off x="2390169" y="5584441"/>
            <a:ext cx="24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소속 활동가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(Nation State Actors)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BB0D5E-879E-48A8-8C28-4E8C48803D0D}"/>
              </a:ext>
            </a:extLst>
          </p:cNvPr>
          <p:cNvSpPr txBox="1"/>
          <p:nvPr/>
        </p:nvSpPr>
        <p:spPr>
          <a:xfrm>
            <a:off x="8220563" y="4789000"/>
            <a:ext cx="24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키디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(Script Kiddies)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E5DA9-EA42-4920-81EE-4246FF3490C5}"/>
              </a:ext>
            </a:extLst>
          </p:cNvPr>
          <p:cNvSpPr txBox="1"/>
          <p:nvPr/>
        </p:nvSpPr>
        <p:spPr>
          <a:xfrm>
            <a:off x="5305366" y="5584440"/>
            <a:ext cx="24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사이버 용병 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(Cyber Mercenaries)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CC5A7D-253F-4E6C-8E32-812F535C4863}"/>
              </a:ext>
            </a:extLst>
          </p:cNvPr>
          <p:cNvSpPr txBox="1"/>
          <p:nvPr/>
        </p:nvSpPr>
        <p:spPr>
          <a:xfrm>
            <a:off x="8220563" y="5849163"/>
            <a:ext cx="24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지원 해커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(Nationalist hackers)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B668A-4C70-48DB-ACBE-E96CF10538DB}"/>
              </a:ext>
            </a:extLst>
          </p:cNvPr>
          <p:cNvSpPr txBox="1"/>
          <p:nvPr/>
        </p:nvSpPr>
        <p:spPr>
          <a:xfrm>
            <a:off x="2390168" y="3720879"/>
            <a:ext cx="24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사이버 테러리스트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사이버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갱조직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0A6AE9-1A2C-4D94-B667-09BFCB18A698}"/>
              </a:ext>
            </a:extLst>
          </p:cNvPr>
          <p:cNvSpPr/>
          <p:nvPr/>
        </p:nvSpPr>
        <p:spPr>
          <a:xfrm>
            <a:off x="344492" y="561310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해커의 분류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B05E4-BCD6-4F11-BAE6-895A5BBB5CAD}"/>
              </a:ext>
            </a:extLst>
          </p:cNvPr>
          <p:cNvSpPr txBox="1"/>
          <p:nvPr/>
        </p:nvSpPr>
        <p:spPr>
          <a:xfrm>
            <a:off x="8220563" y="1884334"/>
            <a:ext cx="246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버그바운티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6432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120949"/>
            <a:ext cx="80016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remote exploit, vulnerable exploit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https://www.rapid7.com/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securityvulns.com/files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www.outpost9.com/exploits 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https://packetstormsecurity.com/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098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22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644170"/>
            <a:ext cx="800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DDoS, DoS(</a:t>
            </a:r>
            <a:r>
              <a:rPr lang="sv-SE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Teardrop Attack, LAND Attack, SYN Flooding Attack, smurf Attack, ...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스니핑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스푸핑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하이제킹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Scanning Attack,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8597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26840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7.7 DDoS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공격사건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5919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890391"/>
            <a:ext cx="8001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대규모 공격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하지만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진짜 공격을 숨기기 위한 용도로도 사용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5168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890391"/>
            <a:ext cx="8001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 코드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Python</a:t>
            </a: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(Python DoS code)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8152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패킷분석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 Wireshark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2371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28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316417"/>
            <a:ext cx="8001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security)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응용 소프트웨어의 보안 정책에서의 결함이나 시스템 개발에서의 눈에 띄지 않는 위약점들 같은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코드의 생명주기 전체 과정을 아우른다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Wiki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0111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 뿐만 아니라 응용 프로그램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21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NASA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들었다 놓았던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천재해커의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나이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이야기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7118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890391"/>
            <a:ext cx="8001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 가이드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시큐어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코딩 가이드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2454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643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890391"/>
            <a:ext cx="8001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Reverse Engineering</a:t>
            </a:r>
          </a:p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역공학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逆工學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589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재조합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제품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6987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정보보안에서의 목적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1703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취약점 분석과 악성코드 분석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414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꼭 분석을 해야만 바이러스인 것을 알까요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6189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바이러스토탈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5013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0521" y="3136612"/>
            <a:ext cx="8750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프로그래밍 언어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CPU,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운영체제 등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5250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ollydbg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IDA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 도구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39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3285</Words>
  <Application>Microsoft Office PowerPoint</Application>
  <PresentationFormat>와이드스크린</PresentationFormat>
  <Paragraphs>673</Paragraphs>
  <Slides>135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135</vt:i4>
      </vt:variant>
    </vt:vector>
  </HeadingPairs>
  <TitlesOfParts>
    <vt:vector size="143" baseType="lpstr">
      <vt:lpstr>굴림</vt:lpstr>
      <vt:lpstr>나눔고딕</vt:lpstr>
      <vt:lpstr>나눔스퀘어</vt:lpstr>
      <vt:lpstr>맑은 고딕</vt:lpstr>
      <vt:lpstr>배달의민족 주아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hojun</dc:creator>
  <cp:lastModifiedBy>lee hojun</cp:lastModifiedBy>
  <cp:revision>20</cp:revision>
  <dcterms:created xsi:type="dcterms:W3CDTF">2020-06-04T02:06:05Z</dcterms:created>
  <dcterms:modified xsi:type="dcterms:W3CDTF">2020-07-01T11:58:49Z</dcterms:modified>
</cp:coreProperties>
</file>