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570" r:id="rId2"/>
    <p:sldId id="580" r:id="rId3"/>
    <p:sldId id="571" r:id="rId4"/>
    <p:sldId id="57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906" y="7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2C44D-9EC8-4171-9085-085E6AFB287F}" type="datetimeFigureOut">
              <a:rPr lang="zh-CN" altLang="en-US" smtClean="0"/>
              <a:t>2024/3/15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3B455-5692-4637-A08C-324F3A79970E}" type="slidenum">
              <a:rPr lang="zh-CN" altLang="en-US" smtClean="0"/>
              <a:t>‹#›</a:t>
            </a:fld>
            <a:endParaRPr lang="zh-CN" altLang="en-US"/>
          </a:p>
        </p:txBody>
      </p:sp>
    </p:spTree>
    <p:extLst>
      <p:ext uri="{BB962C8B-B14F-4D97-AF65-F5344CB8AC3E}">
        <p14:creationId xmlns:p14="http://schemas.microsoft.com/office/powerpoint/2010/main" val="2315588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fld id="{8E1D667C-B09D-4893-B516-4B803A103CC3}"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itchFamily="34" charset="0"/>
                <a:buNone/>
                <a:tabLst/>
                <a:defRPr/>
              </a:pPr>
              <a:t>1</a:t>
            </a:fld>
            <a:endParaRPr kumimoji="0" lang="zh-CN" altLang="en-US" sz="1200" b="0" i="0" u="none" strike="noStrike" kern="1200" cap="none" spc="0" normalizeH="0" baseline="0" noProof="0">
              <a:ln>
                <a:noFill/>
              </a:ln>
              <a:solidFill>
                <a:prstClr val="black"/>
              </a:solidFill>
              <a:effectLst/>
              <a:uLnTx/>
              <a:uFillTx/>
              <a:latin typeface="Calibri" pitchFamily="34" charset="0"/>
              <a:ea typeface="宋体" pitchFamily="2" charset="-122"/>
              <a:cs typeface="+mn-cs"/>
            </a:endParaRPr>
          </a:p>
        </p:txBody>
      </p:sp>
    </p:spTree>
    <p:extLst>
      <p:ext uri="{BB962C8B-B14F-4D97-AF65-F5344CB8AC3E}">
        <p14:creationId xmlns:p14="http://schemas.microsoft.com/office/powerpoint/2010/main" val="4280119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1D667C-B09D-4893-B516-4B803A103CC3}" type="slidenum">
              <a:rPr lang="zh-CN" altLang="en-US" smtClean="0"/>
              <a:pPr/>
              <a:t>2</a:t>
            </a:fld>
            <a:endParaRPr lang="zh-CN" altLang="en-US"/>
          </a:p>
        </p:txBody>
      </p:sp>
    </p:spTree>
    <p:extLst>
      <p:ext uri="{BB962C8B-B14F-4D97-AF65-F5344CB8AC3E}">
        <p14:creationId xmlns:p14="http://schemas.microsoft.com/office/powerpoint/2010/main" val="852008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1D667C-B09D-4893-B516-4B803A103CC3}" type="slidenum">
              <a:rPr lang="zh-CN" altLang="en-US" smtClean="0"/>
              <a:pPr/>
              <a:t>3</a:t>
            </a:fld>
            <a:endParaRPr lang="zh-CN" altLang="en-US"/>
          </a:p>
        </p:txBody>
      </p:sp>
    </p:spTree>
    <p:extLst>
      <p:ext uri="{BB962C8B-B14F-4D97-AF65-F5344CB8AC3E}">
        <p14:creationId xmlns:p14="http://schemas.microsoft.com/office/powerpoint/2010/main" val="3179150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E1D667C-B09D-4893-B516-4B803A103CC3}" type="slidenum">
              <a:rPr lang="zh-CN" altLang="en-US" smtClean="0"/>
              <a:pPr/>
              <a:t>4</a:t>
            </a:fld>
            <a:endParaRPr lang="zh-CN" altLang="en-US"/>
          </a:p>
        </p:txBody>
      </p:sp>
    </p:spTree>
    <p:extLst>
      <p:ext uri="{BB962C8B-B14F-4D97-AF65-F5344CB8AC3E}">
        <p14:creationId xmlns:p14="http://schemas.microsoft.com/office/powerpoint/2010/main" val="1100919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endParaRPr lang="en-US"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en-US" noProof="1"/>
          </a:p>
        </p:txBody>
      </p:sp>
      <p:sp>
        <p:nvSpPr>
          <p:cNvPr id="4" name="Date Placeholder 3"/>
          <p:cNvSpPr>
            <a:spLocks noGrp="1"/>
          </p:cNvSpPr>
          <p:nvPr>
            <p:ph type="dt" sz="half" idx="10"/>
          </p:nvPr>
        </p:nvSpPr>
        <p:spPr/>
        <p:txBody>
          <a:bodyPr/>
          <a:lstStyle>
            <a:lvl1pPr>
              <a:defRPr/>
            </a:lvl1pPr>
          </a:lstStyle>
          <a:p>
            <a:pPr>
              <a:defRPr/>
            </a:pPr>
            <a:fld id="{4DBA41E8-9770-4FD0-AB17-A1B12172647C}" type="datetimeFigureOut">
              <a:rPr lang="zh-CN" altLang="en-US"/>
              <a:pPr>
                <a:defRPr/>
              </a:pPr>
              <a:t>2024/3/15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C28BB89F-B1CB-461C-8DD9-9ECE04A12A05}" type="slidenum">
              <a:rPr lang="zh-CN" altLang="en-US"/>
              <a:pPr/>
              <a:t>‹#›</a:t>
            </a:fld>
            <a:endParaRPr lang="zh-CN" altLang="en-US"/>
          </a:p>
        </p:txBody>
      </p:sp>
    </p:spTree>
    <p:extLst>
      <p:ext uri="{BB962C8B-B14F-4D97-AF65-F5344CB8AC3E}">
        <p14:creationId xmlns:p14="http://schemas.microsoft.com/office/powerpoint/2010/main" val="3493016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4DBA41E8-9770-4FD0-AB17-A1B12172647C}" type="datetimeFigureOut">
              <a:rPr lang="zh-CN" altLang="en-US"/>
              <a:pPr>
                <a:defRPr/>
              </a:pPr>
              <a:t>2024/3/15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31796456-3BFF-4BC8-AF1B-CA70EA48F502}" type="slidenum">
              <a:rPr lang="zh-CN" altLang="en-US"/>
              <a:pPr/>
              <a:t>‹#›</a:t>
            </a:fld>
            <a:endParaRPr lang="zh-CN" altLang="en-US"/>
          </a:p>
        </p:txBody>
      </p:sp>
    </p:spTree>
    <p:extLst>
      <p:ext uri="{BB962C8B-B14F-4D97-AF65-F5344CB8AC3E}">
        <p14:creationId xmlns:p14="http://schemas.microsoft.com/office/powerpoint/2010/main" val="963694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4DBA41E8-9770-4FD0-AB17-A1B12172647C}" type="datetimeFigureOut">
              <a:rPr lang="zh-CN" altLang="en-US"/>
              <a:pPr>
                <a:defRPr/>
              </a:pPr>
              <a:t>2024/3/15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0F0BD71A-1E95-4AE6-A332-1C467106E2AA}" type="slidenum">
              <a:rPr lang="zh-CN" altLang="en-US"/>
              <a:pPr/>
              <a:t>‹#›</a:t>
            </a:fld>
            <a:endParaRPr lang="zh-CN" altLang="en-US"/>
          </a:p>
        </p:txBody>
      </p:sp>
    </p:spTree>
    <p:extLst>
      <p:ext uri="{BB962C8B-B14F-4D97-AF65-F5344CB8AC3E}">
        <p14:creationId xmlns:p14="http://schemas.microsoft.com/office/powerpoint/2010/main" val="3717589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4DBA41E8-9770-4FD0-AB17-A1B12172647C}" type="datetimeFigureOut">
              <a:rPr lang="zh-CN" altLang="en-US"/>
              <a:pPr>
                <a:defRPr/>
              </a:pPr>
              <a:t>2024/3/15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9E937721-40F8-4224-8B5F-1E88C539C186}" type="slidenum">
              <a:rPr lang="zh-CN" altLang="en-US"/>
              <a:pPr/>
              <a:t>‹#›</a:t>
            </a:fld>
            <a:endParaRPr lang="zh-CN" altLang="en-US"/>
          </a:p>
        </p:txBody>
      </p:sp>
    </p:spTree>
    <p:extLst>
      <p:ext uri="{BB962C8B-B14F-4D97-AF65-F5344CB8AC3E}">
        <p14:creationId xmlns:p14="http://schemas.microsoft.com/office/powerpoint/2010/main" val="4039681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4DBA41E8-9770-4FD0-AB17-A1B12172647C}" type="datetimeFigureOut">
              <a:rPr lang="zh-CN" altLang="en-US"/>
              <a:pPr>
                <a:defRPr/>
              </a:pPr>
              <a:t>2024/3/15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D8A4A1CD-EB83-433E-8E6F-3598CBC09454}" type="slidenum">
              <a:rPr lang="zh-CN" altLang="en-US"/>
              <a:pPr/>
              <a:t>‹#›</a:t>
            </a:fld>
            <a:endParaRPr lang="zh-CN" altLang="en-US"/>
          </a:p>
        </p:txBody>
      </p:sp>
    </p:spTree>
    <p:extLst>
      <p:ext uri="{BB962C8B-B14F-4D97-AF65-F5344CB8AC3E}">
        <p14:creationId xmlns:p14="http://schemas.microsoft.com/office/powerpoint/2010/main" val="1633153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Content Placeholder 2"/>
          <p:cNvSpPr>
            <a:spLocks noGrp="1"/>
          </p:cNvSpPr>
          <p:nvPr>
            <p:ph sz="half" idx="1"/>
          </p:nvPr>
        </p:nvSpPr>
        <p:spPr>
          <a:xfrm>
            <a:off x="838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Content Placeholder 3"/>
          <p:cNvSpPr>
            <a:spLocks noGrp="1"/>
          </p:cNvSpPr>
          <p:nvPr>
            <p:ph sz="half" idx="2"/>
          </p:nvPr>
        </p:nvSpPr>
        <p:spPr>
          <a:xfrm>
            <a:off x="6172200" y="1825625"/>
            <a:ext cx="51816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Date Placeholder 3"/>
          <p:cNvSpPr>
            <a:spLocks noGrp="1"/>
          </p:cNvSpPr>
          <p:nvPr>
            <p:ph type="dt" sz="half" idx="10"/>
          </p:nvPr>
        </p:nvSpPr>
        <p:spPr/>
        <p:txBody>
          <a:bodyPr/>
          <a:lstStyle>
            <a:lvl1pPr>
              <a:defRPr/>
            </a:lvl1pPr>
          </a:lstStyle>
          <a:p>
            <a:pPr>
              <a:defRPr/>
            </a:pPr>
            <a:fld id="{4DBA41E8-9770-4FD0-AB17-A1B12172647C}" type="datetimeFigureOut">
              <a:rPr lang="zh-CN" altLang="en-US"/>
              <a:pPr>
                <a:defRPr/>
              </a:pPr>
              <a:t>2024/3/15</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6A756C4C-02A2-42F5-8F54-DB140977F8A7}" type="slidenum">
              <a:rPr lang="zh-CN" altLang="en-US"/>
              <a:pPr/>
              <a:t>‹#›</a:t>
            </a:fld>
            <a:endParaRPr lang="zh-CN" altLang="en-US"/>
          </a:p>
        </p:txBody>
      </p:sp>
    </p:spTree>
    <p:extLst>
      <p:ext uri="{BB962C8B-B14F-4D97-AF65-F5344CB8AC3E}">
        <p14:creationId xmlns:p14="http://schemas.microsoft.com/office/powerpoint/2010/main" val="3522521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Date Placeholder 3"/>
          <p:cNvSpPr>
            <a:spLocks noGrp="1"/>
          </p:cNvSpPr>
          <p:nvPr>
            <p:ph type="dt" sz="half" idx="10"/>
          </p:nvPr>
        </p:nvSpPr>
        <p:spPr/>
        <p:txBody>
          <a:bodyPr/>
          <a:lstStyle>
            <a:lvl1pPr>
              <a:defRPr/>
            </a:lvl1pPr>
          </a:lstStyle>
          <a:p>
            <a:pPr>
              <a:defRPr/>
            </a:pPr>
            <a:fld id="{4DBA41E8-9770-4FD0-AB17-A1B12172647C}" type="datetimeFigureOut">
              <a:rPr lang="zh-CN" altLang="en-US"/>
              <a:pPr>
                <a:defRPr/>
              </a:pPr>
              <a:t>2024/3/15</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fld id="{62026F9B-4BA3-4B5D-A087-FD6CD00E3044}" type="slidenum">
              <a:rPr lang="zh-CN" altLang="en-US"/>
              <a:pPr/>
              <a:t>‹#›</a:t>
            </a:fld>
            <a:endParaRPr lang="zh-CN" altLang="en-US"/>
          </a:p>
        </p:txBody>
      </p:sp>
    </p:spTree>
    <p:extLst>
      <p:ext uri="{BB962C8B-B14F-4D97-AF65-F5344CB8AC3E}">
        <p14:creationId xmlns:p14="http://schemas.microsoft.com/office/powerpoint/2010/main" val="3966752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Date Placeholder 3"/>
          <p:cNvSpPr>
            <a:spLocks noGrp="1"/>
          </p:cNvSpPr>
          <p:nvPr>
            <p:ph type="dt" sz="half" idx="10"/>
          </p:nvPr>
        </p:nvSpPr>
        <p:spPr/>
        <p:txBody>
          <a:bodyPr/>
          <a:lstStyle>
            <a:lvl1pPr>
              <a:defRPr/>
            </a:lvl1pPr>
          </a:lstStyle>
          <a:p>
            <a:pPr>
              <a:defRPr/>
            </a:pPr>
            <a:fld id="{4DBA41E8-9770-4FD0-AB17-A1B12172647C}" type="datetimeFigureOut">
              <a:rPr lang="zh-CN" altLang="en-US"/>
              <a:pPr>
                <a:defRPr/>
              </a:pPr>
              <a:t>2024/3/15</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fld id="{5C6C799E-DDB1-4E72-8C34-E101BFC7F4F6}" type="slidenum">
              <a:rPr lang="zh-CN" altLang="en-US"/>
              <a:pPr/>
              <a:t>‹#›</a:t>
            </a:fld>
            <a:endParaRPr lang="zh-CN" altLang="en-US"/>
          </a:p>
        </p:txBody>
      </p:sp>
    </p:spTree>
    <p:extLst>
      <p:ext uri="{BB962C8B-B14F-4D97-AF65-F5344CB8AC3E}">
        <p14:creationId xmlns:p14="http://schemas.microsoft.com/office/powerpoint/2010/main" val="3767352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DBA41E8-9770-4FD0-AB17-A1B12172647C}" type="datetimeFigureOut">
              <a:rPr lang="zh-CN" altLang="en-US"/>
              <a:pPr>
                <a:defRPr/>
              </a:pPr>
              <a:t>2024/3/15</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219FBB08-465D-48F3-8C58-864F35092011}" type="slidenum">
              <a:rPr lang="zh-CN" altLang="en-US"/>
              <a:pPr/>
              <a:t>‹#›</a:t>
            </a:fld>
            <a:endParaRPr lang="zh-CN" altLang="en-US"/>
          </a:p>
        </p:txBody>
      </p:sp>
    </p:spTree>
    <p:extLst>
      <p:ext uri="{BB962C8B-B14F-4D97-AF65-F5344CB8AC3E}">
        <p14:creationId xmlns:p14="http://schemas.microsoft.com/office/powerpoint/2010/main" val="69451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endParaRPr lang="en-US"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4DBA41E8-9770-4FD0-AB17-A1B12172647C}" type="datetimeFigureOut">
              <a:rPr lang="zh-CN" altLang="en-US"/>
              <a:pPr>
                <a:defRPr/>
              </a:pPr>
              <a:t>2024/3/15</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C8B013CC-DECB-40DB-B881-5D3B2BF1DC97}" type="slidenum">
              <a:rPr lang="zh-CN" altLang="en-US"/>
              <a:pPr/>
              <a:t>‹#›</a:t>
            </a:fld>
            <a:endParaRPr lang="zh-CN" altLang="en-US"/>
          </a:p>
        </p:txBody>
      </p:sp>
    </p:spTree>
    <p:extLst>
      <p:ext uri="{BB962C8B-B14F-4D97-AF65-F5344CB8AC3E}">
        <p14:creationId xmlns:p14="http://schemas.microsoft.com/office/powerpoint/2010/main" val="1286751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endParaRPr lang="en-US" noProof="1"/>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4DBA41E8-9770-4FD0-AB17-A1B12172647C}" type="datetimeFigureOut">
              <a:rPr lang="zh-CN" altLang="en-US"/>
              <a:pPr>
                <a:defRPr/>
              </a:pPr>
              <a:t>2024/3/15</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1E69C0AB-96A7-4FDE-9F7E-16751E171DFD}" type="slidenum">
              <a:rPr lang="zh-CN" altLang="en-US"/>
              <a:pPr/>
              <a:t>‹#›</a:t>
            </a:fld>
            <a:endParaRPr lang="zh-CN" altLang="en-US"/>
          </a:p>
        </p:txBody>
      </p:sp>
    </p:spTree>
    <p:extLst>
      <p:ext uri="{BB962C8B-B14F-4D97-AF65-F5344CB8AC3E}">
        <p14:creationId xmlns:p14="http://schemas.microsoft.com/office/powerpoint/2010/main" val="1209553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pattFill prst="pct5">
          <a:fgClr>
            <a:srgbClr val="D7F5FF"/>
          </a:fgClr>
          <a:bgClr>
            <a:schemeClr val="bg1"/>
          </a:bgClr>
        </a:patt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en-US"/>
          </a:p>
        </p:txBody>
      </p:sp>
      <p:sp>
        <p:nvSpPr>
          <p:cNvPr id="1027" name="Text Placeholder 2"/>
          <p:cNvSpPr>
            <a:spLocks noGrp="1" noChangeArrowheads="1"/>
          </p:cNvSpPr>
          <p:nvPr>
            <p:ph type="body" idx="9"/>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spcBef>
                <a:spcPts val="0"/>
              </a:spcBef>
              <a:spcAft>
                <a:spcPts val="0"/>
              </a:spcAft>
              <a:buFontTx/>
              <a:buNone/>
              <a:defRPr sz="1200" smtClean="0">
                <a:solidFill>
                  <a:schemeClr val="tx1">
                    <a:tint val="75000"/>
                  </a:schemeClr>
                </a:solidFill>
                <a:latin typeface="+mn-lt"/>
                <a:ea typeface="+mn-ea"/>
              </a:defRPr>
            </a:lvl1pPr>
          </a:lstStyle>
          <a:p>
            <a:pPr>
              <a:defRPr/>
            </a:pPr>
            <a:fld id="{4DBA41E8-9770-4FD0-AB17-A1B12172647C}" type="datetimeFigureOut">
              <a:rPr lang="zh-CN" altLang="en-US"/>
              <a:pPr>
                <a:defRPr/>
              </a:pPr>
              <a:t>2024/3/15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spcBef>
                <a:spcPts val="0"/>
              </a:spcBef>
              <a:spcAft>
                <a:spcPts val="0"/>
              </a:spcAft>
              <a:buFontTx/>
              <a:buNone/>
              <a:defRPr sz="1200">
                <a:solidFill>
                  <a:schemeClr val="tx1">
                    <a:tint val="75000"/>
                  </a:schemeClr>
                </a:solidFill>
                <a:latin typeface="+mn-lt"/>
                <a:ea typeface="+mn-ea"/>
              </a:defRPr>
            </a:lvl1pPr>
          </a:lstStyle>
          <a:p>
            <a:pPr>
              <a:defRPr/>
            </a:pPr>
            <a:endParaRPr lang="zh-CN"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6B6871C1-7BB8-4859-A27C-40662BC95272}" type="slidenum">
              <a:rPr lang="zh-CN" altLang="en-US"/>
              <a:pPr/>
              <a:t>‹#›</a:t>
            </a:fld>
            <a:endParaRPr lang="zh-CN" altLang="en-US" dirty="0"/>
          </a:p>
        </p:txBody>
      </p:sp>
    </p:spTree>
    <p:extLst>
      <p:ext uri="{BB962C8B-B14F-4D97-AF65-F5344CB8AC3E}">
        <p14:creationId xmlns:p14="http://schemas.microsoft.com/office/powerpoint/2010/main" val="34296238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宋体"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宋体"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宋体"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7"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微软雅黑"/>
              <a:cs typeface="+mn-cs"/>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headEnd/>
            <a:tailEnd/>
          </a:ln>
        </p:spPr>
        <p:txBody>
          <a:bodyPr anchor="ctr"/>
          <a:lstStyle/>
          <a:p>
            <a:pPr marL="0" marR="0" lvl="0" indent="0" algn="ctr" defTabSz="914400" rtl="0" eaLnBrk="1" fontAlgn="base" latinLnBrk="0" hangingPunct="1">
              <a:lnSpc>
                <a:spcPct val="90000"/>
              </a:lnSpc>
              <a:spcBef>
                <a:spcPct val="0"/>
              </a:spcBef>
              <a:spcAft>
                <a:spcPct val="0"/>
              </a:spcAft>
              <a:buClrTx/>
              <a:buSzTx/>
              <a:buFont typeface="Arial" pitchFamily="34" charset="0"/>
              <a:buNone/>
              <a:tabLst/>
              <a:defRPr/>
            </a:pPr>
            <a:r>
              <a:rPr kumimoji="0" lang="en-US" altLang="zh-CN" sz="16600" b="0" i="0" u="none" strike="noStrike" kern="1200" cap="none" spc="0" normalizeH="0" baseline="0" noProof="0" dirty="0">
                <a:ln>
                  <a:noFill/>
                </a:ln>
                <a:solidFill>
                  <a:srgbClr val="FFFFFF"/>
                </a:solidFill>
                <a:effectLst/>
                <a:uLnTx/>
                <a:uFillTx/>
                <a:latin typeface="Impact" pitchFamily="34" charset="0"/>
                <a:ea typeface="微软雅黑" pitchFamily="34" charset="-122"/>
                <a:cs typeface="+mn-cs"/>
                <a:sym typeface="宋体" pitchFamily="2" charset="-122"/>
              </a:rPr>
              <a:t>05</a:t>
            </a:r>
            <a:endParaRPr kumimoji="0" lang="zh-CN" altLang="zh-CN" sz="16600" b="0" i="0" u="none" strike="noStrike" kern="1200" cap="none" spc="0" normalizeH="0" baseline="0" noProof="0" dirty="0">
              <a:ln>
                <a:noFill/>
              </a:ln>
              <a:solidFill>
                <a:srgbClr val="FFFFFF"/>
              </a:solidFill>
              <a:effectLst/>
              <a:uLnTx/>
              <a:uFillTx/>
              <a:latin typeface="Impact" pitchFamily="34" charset="0"/>
              <a:ea typeface="微软雅黑" pitchFamily="34" charset="-122"/>
              <a:cs typeface="+mn-cs"/>
              <a:sym typeface="宋体" pitchFamily="2" charset="-122"/>
            </a:endParaRPr>
          </a:p>
        </p:txBody>
      </p:sp>
      <p:sp>
        <p:nvSpPr>
          <p:cNvPr id="4" name="文本框 3"/>
          <p:cNvSpPr txBox="1"/>
          <p:nvPr>
            <p:custDataLst>
              <p:tags r:id="rId4"/>
            </p:custDataLst>
          </p:nvPr>
        </p:nvSpPr>
        <p:spPr bwMode="auto">
          <a:xfrm>
            <a:off x="6833936" y="2733675"/>
            <a:ext cx="5242761" cy="1390651"/>
          </a:xfrm>
          <a:prstGeom prst="rect">
            <a:avLst/>
          </a:prstGeom>
          <a:noFill/>
        </p:spPr>
        <p:txBody>
          <a:bodyPr anchor="ctr">
            <a:normAutofit/>
          </a:bodyPr>
          <a:lstStyle/>
          <a:p>
            <a:pPr marL="0" marR="0" lvl="0" indent="0" algn="ctr" defTabSz="933450" rtl="0" eaLnBrk="1" fontAlgn="base" latinLnBrk="0" hangingPunct="1">
              <a:lnSpc>
                <a:spcPct val="90000"/>
              </a:lnSpc>
              <a:spcBef>
                <a:spcPct val="0"/>
              </a:spcBef>
              <a:spcAft>
                <a:spcPct val="35000"/>
              </a:spcAft>
              <a:buClrTx/>
              <a:buSzTx/>
              <a:buFont typeface="Arial" pitchFamily="34" charset="0"/>
              <a:buNone/>
              <a:tabLst/>
              <a:defRPr/>
            </a:pPr>
            <a:r>
              <a:rPr kumimoji="0" lang="zh-CN" altLang="en-US" sz="32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基于</a:t>
            </a:r>
            <a:r>
              <a:rPr kumimoji="0" lang="en-US" altLang="zh-CN" sz="32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RSGAN</a:t>
            </a:r>
            <a:r>
              <a:rPr lang="zh-CN" altLang="en-US" sz="3200" b="1" dirty="0">
                <a:solidFill>
                  <a:prstClr val="black"/>
                </a:solidFill>
                <a:latin typeface="微软雅黑" pitchFamily="34" charset="-122"/>
                <a:ea typeface="微软雅黑" pitchFamily="34" charset="-122"/>
              </a:rPr>
              <a:t>的半监督调制识别算法</a:t>
            </a:r>
            <a:endParaRPr kumimoji="0" lang="zh-CN" altLang="en-US" sz="32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sp>
        <p:nvSpPr>
          <p:cNvPr id="7" name="等腰三角形 6"/>
          <p:cNvSpPr/>
          <p:nvPr/>
        </p:nvSpPr>
        <p:spPr>
          <a:xfrm rot="5400000">
            <a:off x="64770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Tree>
    <p:custDataLst>
      <p:tags r:id="rId1"/>
    </p:custDataLst>
    <p:extLst>
      <p:ext uri="{BB962C8B-B14F-4D97-AF65-F5344CB8AC3E}">
        <p14:creationId xmlns:p14="http://schemas.microsoft.com/office/powerpoint/2010/main" val="1768811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1"/>
          <p:cNvSpPr txBox="1"/>
          <p:nvPr/>
        </p:nvSpPr>
        <p:spPr>
          <a:xfrm>
            <a:off x="378713" y="346928"/>
            <a:ext cx="9936361" cy="523220"/>
          </a:xfrm>
          <a:prstGeom prst="rect">
            <a:avLst/>
          </a:prstGeom>
          <a:noFill/>
        </p:spPr>
        <p:txBody>
          <a:bodyPr wrap="square" rtlCol="0">
            <a:spAutoFit/>
          </a:bodyPr>
          <a:lstStyle/>
          <a:p>
            <a:r>
              <a:rPr lang="zh-CN" altLang="en-US" sz="2800" b="1" dirty="0">
                <a:solidFill>
                  <a:schemeClr val="accent1"/>
                </a:solidFill>
                <a:latin typeface="微软雅黑" panose="020B0503020204020204" pitchFamily="34" charset="-122"/>
                <a:ea typeface="微软雅黑" panose="020B0503020204020204" pitchFamily="34" charset="-122"/>
              </a:rPr>
              <a:t>生成对抗网络（</a:t>
            </a:r>
            <a:r>
              <a:rPr lang="en-US" altLang="zh-CN" sz="2800" b="1" dirty="0">
                <a:solidFill>
                  <a:schemeClr val="accent1"/>
                </a:solidFill>
                <a:latin typeface="微软雅黑" panose="020B0503020204020204" pitchFamily="34" charset="-122"/>
                <a:ea typeface="微软雅黑" panose="020B0503020204020204" pitchFamily="34" charset="-122"/>
              </a:rPr>
              <a:t>Generative Adversarial Network</a:t>
            </a:r>
            <a:r>
              <a:rPr lang="zh-CN" altLang="en-US" sz="2800" b="1" dirty="0">
                <a:solidFill>
                  <a:schemeClr val="accent1"/>
                </a:solidFill>
                <a:latin typeface="微软雅黑" panose="020B0503020204020204" pitchFamily="34" charset="-122"/>
                <a:ea typeface="微软雅黑" panose="020B0503020204020204" pitchFamily="34" charset="-122"/>
              </a:rPr>
              <a:t>，</a:t>
            </a:r>
            <a:r>
              <a:rPr lang="en-US" altLang="zh-CN" sz="2800" b="1" dirty="0">
                <a:solidFill>
                  <a:schemeClr val="accent1"/>
                </a:solidFill>
                <a:latin typeface="微软雅黑" panose="020B0503020204020204" pitchFamily="34" charset="-122"/>
                <a:ea typeface="微软雅黑" panose="020B0503020204020204" pitchFamily="34" charset="-122"/>
              </a:rPr>
              <a:t>GAN</a:t>
            </a:r>
            <a:r>
              <a:rPr lang="zh-CN" altLang="en-US" sz="2800" b="1" dirty="0">
                <a:solidFill>
                  <a:schemeClr val="accent1"/>
                </a:solidFill>
                <a:latin typeface="微软雅黑" panose="020B0503020204020204" pitchFamily="34" charset="-122"/>
                <a:ea typeface="微软雅黑" panose="020B0503020204020204" pitchFamily="34" charset="-122"/>
              </a:rPr>
              <a:t>）</a:t>
            </a:r>
          </a:p>
        </p:txBody>
      </p:sp>
      <p:grpSp>
        <p:nvGrpSpPr>
          <p:cNvPr id="3" name="组合 12"/>
          <p:cNvGrpSpPr/>
          <p:nvPr/>
        </p:nvGrpSpPr>
        <p:grpSpPr>
          <a:xfrm>
            <a:off x="0" y="382308"/>
            <a:ext cx="340614" cy="390904"/>
            <a:chOff x="0" y="91440"/>
            <a:chExt cx="454152" cy="521208"/>
          </a:xfrm>
        </p:grpSpPr>
        <p:sp>
          <p:nvSpPr>
            <p:cNvPr id="4" name="矩形 3"/>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5" name="矩形 4"/>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
        <p:nvSpPr>
          <p:cNvPr id="7" name="矩形 6">
            <a:extLst>
              <a:ext uri="{FF2B5EF4-FFF2-40B4-BE49-F238E27FC236}">
                <a16:creationId xmlns:a16="http://schemas.microsoft.com/office/drawing/2014/main" id="{F534C136-66BA-4898-BB19-DBF61577460E}"/>
              </a:ext>
            </a:extLst>
          </p:cNvPr>
          <p:cNvSpPr/>
          <p:nvPr/>
        </p:nvSpPr>
        <p:spPr>
          <a:xfrm>
            <a:off x="283463" y="1009798"/>
            <a:ext cx="5218979" cy="4739503"/>
          </a:xfrm>
          <a:prstGeom prst="rect">
            <a:avLst/>
          </a:prstGeom>
          <a:noFill/>
        </p:spPr>
        <p:txBody>
          <a:bodyPr wrap="square" lIns="0" tIns="0" rIns="0" bIns="0" rtlCol="0" anchor="t" anchorCtr="0">
            <a:spAutoFit/>
          </a:bodyPr>
          <a:lstStyle/>
          <a:p>
            <a:pPr marL="285750" indent="-285750" defTabSz="1216817">
              <a:lnSpc>
                <a:spcPct val="150000"/>
              </a:lnSpc>
              <a:spcBef>
                <a:spcPct val="20000"/>
              </a:spcBef>
              <a:buFont typeface="Wingdings" panose="05000000000000000000" pitchFamily="2" charset="2"/>
              <a:buChar char="l"/>
            </a:pPr>
            <a:r>
              <a:rPr lang="zh-CN" altLang="en-US"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rPr>
              <a:t>生成对抗网络是受到二项式零和博弈思想启发而产生的一种强大的无监督深度学习算法。</a:t>
            </a:r>
            <a:endParaRPr lang="en-US" altLang="zh-CN"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endParaRPr>
          </a:p>
          <a:p>
            <a:pPr marL="285750" indent="-285750" defTabSz="1216817">
              <a:lnSpc>
                <a:spcPct val="150000"/>
              </a:lnSpc>
              <a:spcBef>
                <a:spcPct val="20000"/>
              </a:spcBef>
              <a:buFont typeface="Wingdings" panose="05000000000000000000" pitchFamily="2" charset="2"/>
              <a:buChar char="l"/>
            </a:pPr>
            <a:endParaRPr lang="en-US" altLang="zh-CN"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endParaRPr>
          </a:p>
          <a:p>
            <a:pPr marL="285750" indent="-285750" defTabSz="1216817">
              <a:lnSpc>
                <a:spcPct val="150000"/>
              </a:lnSpc>
              <a:spcBef>
                <a:spcPct val="20000"/>
              </a:spcBef>
              <a:buFont typeface="Wingdings" panose="05000000000000000000" pitchFamily="2" charset="2"/>
              <a:buChar char="l"/>
            </a:pPr>
            <a:r>
              <a:rPr lang="zh-CN" altLang="en-US"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rPr>
              <a:t>生成器通过模拟真实数据的高维特征分布，生成虚假样本，判别器则不断判别样本的真假性，同时将判别结果反馈至生成器和判别器进行参数优化，通过生成器与判别器的不断“对抗”，直至生成数据与真实数据无法区分。</a:t>
            </a:r>
            <a:endParaRPr lang="en-US" altLang="zh-CN"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endParaRPr>
          </a:p>
          <a:p>
            <a:pPr marL="285750" indent="-285750" defTabSz="1216817">
              <a:lnSpc>
                <a:spcPct val="150000"/>
              </a:lnSpc>
              <a:spcBef>
                <a:spcPct val="20000"/>
              </a:spcBef>
              <a:buFont typeface="Wingdings" panose="05000000000000000000" pitchFamily="2" charset="2"/>
              <a:buChar char="l"/>
            </a:pPr>
            <a:endParaRPr lang="en-US" altLang="zh-CN"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endParaRPr>
          </a:p>
          <a:p>
            <a:pPr marL="285750" indent="-285750" defTabSz="1216817">
              <a:lnSpc>
                <a:spcPct val="150000"/>
              </a:lnSpc>
              <a:spcBef>
                <a:spcPct val="20000"/>
              </a:spcBef>
              <a:buFont typeface="Wingdings" panose="05000000000000000000" pitchFamily="2" charset="2"/>
              <a:buChar char="l"/>
            </a:pPr>
            <a:r>
              <a:rPr lang="zh-CN" altLang="en-US"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rPr>
              <a:t>标准</a:t>
            </a:r>
            <a:r>
              <a:rPr lang="en-US" altLang="zh-CN"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rPr>
              <a:t>GAN</a:t>
            </a:r>
            <a:r>
              <a:rPr lang="zh-CN" altLang="en-US"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rPr>
              <a:t>网络仅能通过无监督学习方式生成逼真样本，无法直接完成分类任务</a:t>
            </a:r>
          </a:p>
        </p:txBody>
      </p:sp>
      <p:pic>
        <p:nvPicPr>
          <p:cNvPr id="8" name="图片 7">
            <a:extLst>
              <a:ext uri="{FF2B5EF4-FFF2-40B4-BE49-F238E27FC236}">
                <a16:creationId xmlns:a16="http://schemas.microsoft.com/office/drawing/2014/main" id="{2D9E1D77-51EC-4B92-A535-7892E00838A7}"/>
              </a:ext>
            </a:extLst>
          </p:cNvPr>
          <p:cNvPicPr>
            <a:picLocks noChangeAspect="1"/>
          </p:cNvPicPr>
          <p:nvPr/>
        </p:nvPicPr>
        <p:blipFill>
          <a:blip r:embed="rId3"/>
          <a:stretch>
            <a:fillRect/>
          </a:stretch>
        </p:blipFill>
        <p:spPr>
          <a:xfrm>
            <a:off x="5502442" y="1542787"/>
            <a:ext cx="6620799" cy="1886213"/>
          </a:xfrm>
          <a:prstGeom prst="rect">
            <a:avLst/>
          </a:prstGeom>
        </p:spPr>
      </p:pic>
      <p:sp>
        <p:nvSpPr>
          <p:cNvPr id="10" name="矩形 9">
            <a:extLst>
              <a:ext uri="{FF2B5EF4-FFF2-40B4-BE49-F238E27FC236}">
                <a16:creationId xmlns:a16="http://schemas.microsoft.com/office/drawing/2014/main" id="{B696128B-ED40-46C5-AA91-E79968E26BEA}"/>
              </a:ext>
            </a:extLst>
          </p:cNvPr>
          <p:cNvSpPr/>
          <p:nvPr/>
        </p:nvSpPr>
        <p:spPr>
          <a:xfrm>
            <a:off x="6203350" y="3641734"/>
            <a:ext cx="5218979" cy="350545"/>
          </a:xfrm>
          <a:prstGeom prst="rect">
            <a:avLst/>
          </a:prstGeom>
          <a:noFill/>
        </p:spPr>
        <p:txBody>
          <a:bodyPr wrap="square" lIns="0" tIns="0" rIns="0" bIns="0" rtlCol="0" anchor="t" anchorCtr="0">
            <a:spAutoFit/>
          </a:bodyPr>
          <a:lstStyle/>
          <a:p>
            <a:pPr algn="ctr" defTabSz="1216817">
              <a:lnSpc>
                <a:spcPct val="150000"/>
              </a:lnSpc>
              <a:spcBef>
                <a:spcPct val="20000"/>
              </a:spcBef>
            </a:pPr>
            <a:r>
              <a:rPr lang="en-US" altLang="zh-CN"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GAN</a:t>
            </a:r>
            <a:r>
              <a:rPr lang="zh-CN" altLang="en-US"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网络基本模型结构</a:t>
            </a:r>
            <a:endParaRPr lang="en-US" altLang="zh-CN" dirty="0">
              <a:solidFill>
                <a:srgbClr val="000000"/>
              </a:solidFill>
              <a:latin typeface="宋体" panose="02010600030101010101" pitchFamily="2" charset="-122"/>
              <a:ea typeface="宋体" panose="02010600030101010101" pitchFamily="2" charset="-122"/>
              <a:cs typeface="+mn-ea"/>
              <a:sym typeface="Arial" panose="020B0604020202020204" pitchFamily="34" charset="0"/>
            </a:endParaRPr>
          </a:p>
        </p:txBody>
      </p:sp>
    </p:spTree>
    <p:extLst>
      <p:ext uri="{BB962C8B-B14F-4D97-AF65-F5344CB8AC3E}">
        <p14:creationId xmlns:p14="http://schemas.microsoft.com/office/powerpoint/2010/main" val="1155429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1"/>
          <p:cNvSpPr txBox="1"/>
          <p:nvPr/>
        </p:nvSpPr>
        <p:spPr>
          <a:xfrm>
            <a:off x="378713" y="346928"/>
            <a:ext cx="6102297" cy="523220"/>
          </a:xfrm>
          <a:prstGeom prst="rect">
            <a:avLst/>
          </a:prstGeom>
          <a:noFill/>
        </p:spPr>
        <p:txBody>
          <a:bodyPr wrap="square" rtlCol="0">
            <a:spAutoFit/>
          </a:bodyPr>
          <a:lstStyle/>
          <a:p>
            <a:r>
              <a:rPr lang="zh-CN" altLang="en-US" sz="2800" b="1" dirty="0">
                <a:solidFill>
                  <a:schemeClr val="accent1"/>
                </a:solidFill>
                <a:latin typeface="微软雅黑" panose="020B0503020204020204" pitchFamily="34" charset="-122"/>
                <a:ea typeface="微软雅黑" panose="020B0503020204020204" pitchFamily="34" charset="-122"/>
              </a:rPr>
              <a:t>半监督生成对抗网络（</a:t>
            </a:r>
            <a:r>
              <a:rPr lang="en-US" altLang="zh-CN" sz="2800" b="1" dirty="0">
                <a:solidFill>
                  <a:schemeClr val="accent1"/>
                </a:solidFill>
                <a:latin typeface="微软雅黑" panose="020B0503020204020204" pitchFamily="34" charset="-122"/>
                <a:ea typeface="微软雅黑" panose="020B0503020204020204" pitchFamily="34" charset="-122"/>
              </a:rPr>
              <a:t>SSGAN</a:t>
            </a:r>
            <a:r>
              <a:rPr lang="zh-CN" altLang="en-US" sz="2800" b="1" dirty="0">
                <a:solidFill>
                  <a:schemeClr val="accent1"/>
                </a:solidFill>
                <a:latin typeface="微软雅黑" panose="020B0503020204020204" pitchFamily="34" charset="-122"/>
                <a:ea typeface="微软雅黑" panose="020B0503020204020204" pitchFamily="34" charset="-122"/>
              </a:rPr>
              <a:t>）</a:t>
            </a:r>
          </a:p>
        </p:txBody>
      </p:sp>
      <p:grpSp>
        <p:nvGrpSpPr>
          <p:cNvPr id="3" name="组合 12"/>
          <p:cNvGrpSpPr/>
          <p:nvPr/>
        </p:nvGrpSpPr>
        <p:grpSpPr>
          <a:xfrm>
            <a:off x="0" y="382308"/>
            <a:ext cx="340614" cy="390904"/>
            <a:chOff x="0" y="91440"/>
            <a:chExt cx="454152" cy="521208"/>
          </a:xfrm>
        </p:grpSpPr>
        <p:sp>
          <p:nvSpPr>
            <p:cNvPr id="4" name="矩形 3"/>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5" name="矩形 4"/>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
        <p:nvSpPr>
          <p:cNvPr id="9" name="矩形 8"/>
          <p:cNvSpPr/>
          <p:nvPr/>
        </p:nvSpPr>
        <p:spPr>
          <a:xfrm>
            <a:off x="340613" y="1128515"/>
            <a:ext cx="9862166" cy="2138534"/>
          </a:xfrm>
          <a:prstGeom prst="rect">
            <a:avLst/>
          </a:prstGeom>
          <a:noFill/>
        </p:spPr>
        <p:txBody>
          <a:bodyPr wrap="square" lIns="0" tIns="0" rIns="0" bIns="0" rtlCol="0" anchor="t" anchorCtr="0">
            <a:spAutoFit/>
          </a:bodyPr>
          <a:lstStyle/>
          <a:p>
            <a:pPr marL="285750" indent="-285750" defTabSz="1216817">
              <a:lnSpc>
                <a:spcPct val="150000"/>
              </a:lnSpc>
              <a:spcBef>
                <a:spcPct val="20000"/>
              </a:spcBef>
              <a:buFont typeface="Wingdings" panose="05000000000000000000" pitchFamily="2" charset="2"/>
              <a:buChar char="l"/>
            </a:pPr>
            <a:r>
              <a:rPr lang="zh-CN" altLang="en-US"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rPr>
              <a:t>在</a:t>
            </a:r>
            <a:r>
              <a:rPr lang="en-US" altLang="zh-CN"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rPr>
              <a:t>GAN</a:t>
            </a:r>
            <a:r>
              <a:rPr lang="zh-CN" altLang="en-US"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rPr>
              <a:t>网络基础上提出了半监督生成对抗网络，既能使用标签数据完成监督学习，同时也能使用无标签数据和生成数据完成无监督学习</a:t>
            </a:r>
            <a:endParaRPr lang="en-US" altLang="zh-CN"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endParaRPr>
          </a:p>
          <a:p>
            <a:pPr marL="285750" indent="-285750" defTabSz="1216817">
              <a:lnSpc>
                <a:spcPct val="150000"/>
              </a:lnSpc>
              <a:spcBef>
                <a:spcPct val="20000"/>
              </a:spcBef>
              <a:buFont typeface="Wingdings" panose="05000000000000000000" pitchFamily="2" charset="2"/>
              <a:buChar char="l"/>
            </a:pPr>
            <a:r>
              <a:rPr lang="zh-CN" altLang="en-US"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rPr>
              <a:t>在</a:t>
            </a:r>
            <a:r>
              <a:rPr lang="en-US" altLang="zh-CN"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rPr>
              <a:t>SSGAN</a:t>
            </a:r>
            <a:r>
              <a:rPr lang="zh-CN" altLang="en-US"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rPr>
              <a:t>网络中，对判别器模型进行更新，预测 </a:t>
            </a:r>
            <a:r>
              <a:rPr lang="en-US" altLang="zh-CN"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rPr>
              <a:t>k+1 </a:t>
            </a:r>
            <a:r>
              <a:rPr lang="zh-CN" altLang="en-US"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rPr>
              <a:t>个类，即同时包含多分类问题中真实数据所可能对应的的 </a:t>
            </a:r>
            <a:r>
              <a:rPr lang="en-US" altLang="zh-CN"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rPr>
              <a:t>k </a:t>
            </a:r>
            <a:r>
              <a:rPr lang="zh-CN" altLang="en-US"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rPr>
              <a:t>种结果，同时也包含生成数据所代表的假类。</a:t>
            </a:r>
            <a:endParaRPr lang="en-US" altLang="zh-CN"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endParaRPr>
          </a:p>
          <a:p>
            <a:pPr marL="285750" indent="-285750" defTabSz="1216817">
              <a:lnSpc>
                <a:spcPct val="150000"/>
              </a:lnSpc>
              <a:spcBef>
                <a:spcPct val="20000"/>
              </a:spcBef>
              <a:buFont typeface="Wingdings" panose="05000000000000000000" pitchFamily="2" charset="2"/>
              <a:buChar char="l"/>
            </a:pPr>
            <a:r>
              <a:rPr lang="en-US" altLang="zh-CN"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rPr>
              <a:t>SSGAN</a:t>
            </a:r>
            <a:r>
              <a:rPr lang="zh-CN" altLang="en-US"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rPr>
              <a:t>网络可以在有限标签数据的条件下，对输入样本实现足够精确的分类。</a:t>
            </a:r>
            <a:endParaRPr lang="en-US" altLang="zh-CN"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endParaRPr>
          </a:p>
        </p:txBody>
      </p:sp>
      <p:pic>
        <p:nvPicPr>
          <p:cNvPr id="10" name="图片 9">
            <a:extLst>
              <a:ext uri="{FF2B5EF4-FFF2-40B4-BE49-F238E27FC236}">
                <a16:creationId xmlns:a16="http://schemas.microsoft.com/office/drawing/2014/main" id="{CB4B0D49-9ED3-4FFC-A688-F6A0277470A4}"/>
              </a:ext>
            </a:extLst>
          </p:cNvPr>
          <p:cNvPicPr>
            <a:picLocks noChangeAspect="1"/>
          </p:cNvPicPr>
          <p:nvPr/>
        </p:nvPicPr>
        <p:blipFill>
          <a:blip r:embed="rId3"/>
          <a:stretch>
            <a:fillRect/>
          </a:stretch>
        </p:blipFill>
        <p:spPr>
          <a:xfrm>
            <a:off x="2059632" y="3429000"/>
            <a:ext cx="6424128" cy="2253889"/>
          </a:xfrm>
          <a:prstGeom prst="rect">
            <a:avLst/>
          </a:prstGeom>
        </p:spPr>
      </p:pic>
      <p:sp>
        <p:nvSpPr>
          <p:cNvPr id="13" name="文本框 12">
            <a:extLst>
              <a:ext uri="{FF2B5EF4-FFF2-40B4-BE49-F238E27FC236}">
                <a16:creationId xmlns:a16="http://schemas.microsoft.com/office/drawing/2014/main" id="{636EC9BF-D525-47A5-9C96-345B0E371402}"/>
              </a:ext>
            </a:extLst>
          </p:cNvPr>
          <p:cNvSpPr txBox="1"/>
          <p:nvPr/>
        </p:nvSpPr>
        <p:spPr>
          <a:xfrm>
            <a:off x="3048000" y="5508046"/>
            <a:ext cx="6096000" cy="442878"/>
          </a:xfrm>
          <a:prstGeom prst="rect">
            <a:avLst/>
          </a:prstGeom>
          <a:noFill/>
        </p:spPr>
        <p:txBody>
          <a:bodyPr wrap="square">
            <a:spAutoFit/>
          </a:bodyPr>
          <a:lstStyle/>
          <a:p>
            <a:pPr algn="ctr" defTabSz="1216817">
              <a:lnSpc>
                <a:spcPct val="150000"/>
              </a:lnSpc>
              <a:spcBef>
                <a:spcPct val="20000"/>
              </a:spcBef>
            </a:pPr>
            <a:r>
              <a:rPr lang="en-US" altLang="zh-CN"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SSGAN</a:t>
            </a:r>
            <a:r>
              <a:rPr lang="zh-CN" altLang="en-US"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 模型结构</a:t>
            </a:r>
            <a:endParaRPr lang="en-US" altLang="zh-CN" dirty="0">
              <a:solidFill>
                <a:srgbClr val="000000"/>
              </a:solidFill>
              <a:latin typeface="宋体" panose="02010600030101010101" pitchFamily="2" charset="-122"/>
              <a:ea typeface="宋体" panose="02010600030101010101" pitchFamily="2" charset="-122"/>
              <a:cs typeface="+mn-ea"/>
              <a:sym typeface="Arial" panose="020B0604020202020204" pitchFamily="34" charset="0"/>
            </a:endParaRPr>
          </a:p>
        </p:txBody>
      </p:sp>
    </p:spTree>
    <p:extLst>
      <p:ext uri="{BB962C8B-B14F-4D97-AF65-F5344CB8AC3E}">
        <p14:creationId xmlns:p14="http://schemas.microsoft.com/office/powerpoint/2010/main" val="4127886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1"/>
          <p:cNvSpPr txBox="1"/>
          <p:nvPr/>
        </p:nvSpPr>
        <p:spPr>
          <a:xfrm>
            <a:off x="378714" y="346928"/>
            <a:ext cx="9423012" cy="523220"/>
          </a:xfrm>
          <a:prstGeom prst="rect">
            <a:avLst/>
          </a:prstGeom>
          <a:noFill/>
        </p:spPr>
        <p:txBody>
          <a:bodyPr wrap="square" rtlCol="0">
            <a:spAutoFit/>
          </a:bodyPr>
          <a:lstStyle/>
          <a:p>
            <a:r>
              <a:rPr lang="zh-CN" altLang="en-US" sz="2800" b="1" dirty="0">
                <a:solidFill>
                  <a:schemeClr val="accent1"/>
                </a:solidFill>
                <a:latin typeface="微软雅黑" panose="020B0503020204020204" pitchFamily="34" charset="-122"/>
                <a:ea typeface="微软雅黑" panose="020B0503020204020204" pitchFamily="34" charset="-122"/>
              </a:rPr>
              <a:t>基于残差半监督生成对抗网络（</a:t>
            </a:r>
            <a:r>
              <a:rPr lang="en-US" altLang="zh-CN" sz="2800" b="1" dirty="0">
                <a:solidFill>
                  <a:schemeClr val="accent1"/>
                </a:solidFill>
                <a:latin typeface="微软雅黑" panose="020B0503020204020204" pitchFamily="34" charset="-122"/>
                <a:ea typeface="微软雅黑" panose="020B0503020204020204" pitchFamily="34" charset="-122"/>
              </a:rPr>
              <a:t>RSGAN</a:t>
            </a:r>
            <a:r>
              <a:rPr lang="zh-CN" altLang="en-US" sz="2800" b="1" dirty="0">
                <a:solidFill>
                  <a:schemeClr val="accent1"/>
                </a:solidFill>
                <a:latin typeface="微软雅黑" panose="020B0503020204020204" pitchFamily="34" charset="-122"/>
                <a:ea typeface="微软雅黑" panose="020B0503020204020204" pitchFamily="34" charset="-122"/>
              </a:rPr>
              <a:t>）的调制识别算法</a:t>
            </a:r>
          </a:p>
        </p:txBody>
      </p:sp>
      <p:grpSp>
        <p:nvGrpSpPr>
          <p:cNvPr id="3" name="组合 12"/>
          <p:cNvGrpSpPr/>
          <p:nvPr/>
        </p:nvGrpSpPr>
        <p:grpSpPr>
          <a:xfrm>
            <a:off x="0" y="382308"/>
            <a:ext cx="340614" cy="390904"/>
            <a:chOff x="0" y="91440"/>
            <a:chExt cx="454152" cy="521208"/>
          </a:xfrm>
        </p:grpSpPr>
        <p:sp>
          <p:nvSpPr>
            <p:cNvPr id="4" name="矩形 3"/>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5" name="矩形 4"/>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pic>
        <p:nvPicPr>
          <p:cNvPr id="9" name="图片 8">
            <a:extLst>
              <a:ext uri="{FF2B5EF4-FFF2-40B4-BE49-F238E27FC236}">
                <a16:creationId xmlns:a16="http://schemas.microsoft.com/office/drawing/2014/main" id="{2E539044-2B50-41C3-BB6B-1CA646B41717}"/>
              </a:ext>
            </a:extLst>
          </p:cNvPr>
          <p:cNvPicPr>
            <a:picLocks noChangeAspect="1"/>
          </p:cNvPicPr>
          <p:nvPr/>
        </p:nvPicPr>
        <p:blipFill>
          <a:blip r:embed="rId3"/>
          <a:stretch>
            <a:fillRect/>
          </a:stretch>
        </p:blipFill>
        <p:spPr>
          <a:xfrm>
            <a:off x="4672731" y="870148"/>
            <a:ext cx="6873856" cy="2138534"/>
          </a:xfrm>
          <a:prstGeom prst="rect">
            <a:avLst/>
          </a:prstGeom>
        </p:spPr>
      </p:pic>
      <p:sp>
        <p:nvSpPr>
          <p:cNvPr id="7" name="矩形 6">
            <a:extLst>
              <a:ext uri="{FF2B5EF4-FFF2-40B4-BE49-F238E27FC236}">
                <a16:creationId xmlns:a16="http://schemas.microsoft.com/office/drawing/2014/main" id="{4202D985-2BC2-426C-A4AB-543C1B352FC9}"/>
              </a:ext>
            </a:extLst>
          </p:cNvPr>
          <p:cNvSpPr/>
          <p:nvPr/>
        </p:nvSpPr>
        <p:spPr>
          <a:xfrm>
            <a:off x="340613" y="1128515"/>
            <a:ext cx="4901947" cy="2138534"/>
          </a:xfrm>
          <a:prstGeom prst="rect">
            <a:avLst/>
          </a:prstGeom>
          <a:noFill/>
        </p:spPr>
        <p:txBody>
          <a:bodyPr wrap="square" lIns="0" tIns="0" rIns="0" bIns="0" rtlCol="0" anchor="t" anchorCtr="0">
            <a:spAutoFit/>
          </a:bodyPr>
          <a:lstStyle/>
          <a:p>
            <a:pPr defTabSz="1216817">
              <a:lnSpc>
                <a:spcPct val="150000"/>
              </a:lnSpc>
              <a:spcBef>
                <a:spcPct val="20000"/>
              </a:spcBef>
            </a:pPr>
            <a:r>
              <a:rPr lang="zh-CN" altLang="en-US"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rPr>
              <a:t>在</a:t>
            </a:r>
            <a:r>
              <a:rPr lang="en-US" altLang="zh-CN"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rPr>
              <a:t>SSGAN</a:t>
            </a:r>
            <a:r>
              <a:rPr lang="zh-CN" altLang="en-US"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rPr>
              <a:t>基础上主要对判别器结构进行了改进：</a:t>
            </a:r>
            <a:endParaRPr lang="en-US" altLang="zh-CN"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endParaRPr>
          </a:p>
          <a:p>
            <a:pPr marL="285750" indent="-285750" defTabSz="1216817">
              <a:lnSpc>
                <a:spcPct val="150000"/>
              </a:lnSpc>
              <a:spcBef>
                <a:spcPct val="20000"/>
              </a:spcBef>
              <a:buFont typeface="Wingdings" panose="05000000000000000000" pitchFamily="2" charset="2"/>
              <a:buChar char="l"/>
            </a:pPr>
            <a:r>
              <a:rPr lang="zh-CN" altLang="en-US"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rPr>
              <a:t>基于残差网络（</a:t>
            </a:r>
            <a:r>
              <a:rPr lang="en-US" altLang="zh-CN" dirty="0" err="1">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rPr>
              <a:t>ResNet</a:t>
            </a:r>
            <a:r>
              <a:rPr lang="en-US" altLang="zh-CN"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rPr>
              <a:t> )</a:t>
            </a:r>
            <a:r>
              <a:rPr lang="zh-CN" altLang="en-US"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rPr>
              <a:t>完成信号深层和浅层特征的提取，充分捕捉多种调制信号的隐藏信息特征，以便实现准确分类。</a:t>
            </a:r>
            <a:endParaRPr lang="en-US" altLang="zh-CN"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endParaRPr>
          </a:p>
          <a:p>
            <a:pPr marL="285750" indent="-285750" defTabSz="1216817">
              <a:lnSpc>
                <a:spcPct val="150000"/>
              </a:lnSpc>
              <a:spcBef>
                <a:spcPct val="20000"/>
              </a:spcBef>
              <a:buFont typeface="Wingdings" panose="05000000000000000000" pitchFamily="2" charset="2"/>
              <a:buChar char="l"/>
            </a:pPr>
            <a:endParaRPr lang="en-US" altLang="zh-CN" dirty="0">
              <a:solidFill>
                <a:srgbClr val="000000"/>
              </a:solidFill>
              <a:latin typeface="Times New Roman" panose="02020603050405020304" pitchFamily="18" charset="0"/>
              <a:ea typeface="宋体" panose="02010600030101010101" pitchFamily="2" charset="-122"/>
              <a:cs typeface="+mn-ea"/>
              <a:sym typeface="Arial" panose="020B0604020202020204" pitchFamily="34" charset="0"/>
            </a:endParaRPr>
          </a:p>
        </p:txBody>
      </p:sp>
      <p:pic>
        <p:nvPicPr>
          <p:cNvPr id="8" name="图片 7">
            <a:extLst>
              <a:ext uri="{FF2B5EF4-FFF2-40B4-BE49-F238E27FC236}">
                <a16:creationId xmlns:a16="http://schemas.microsoft.com/office/drawing/2014/main" id="{8083E763-B4C6-4236-BC86-91BAE9B832D0}"/>
              </a:ext>
            </a:extLst>
          </p:cNvPr>
          <p:cNvPicPr>
            <a:picLocks noChangeAspect="1"/>
          </p:cNvPicPr>
          <p:nvPr/>
        </p:nvPicPr>
        <p:blipFill>
          <a:blip r:embed="rId4"/>
          <a:stretch>
            <a:fillRect/>
          </a:stretch>
        </p:blipFill>
        <p:spPr>
          <a:xfrm>
            <a:off x="641523" y="3429000"/>
            <a:ext cx="6155517" cy="2793931"/>
          </a:xfrm>
          <a:prstGeom prst="rect">
            <a:avLst/>
          </a:prstGeom>
        </p:spPr>
      </p:pic>
      <p:sp>
        <p:nvSpPr>
          <p:cNvPr id="10" name="文本框 9">
            <a:extLst>
              <a:ext uri="{FF2B5EF4-FFF2-40B4-BE49-F238E27FC236}">
                <a16:creationId xmlns:a16="http://schemas.microsoft.com/office/drawing/2014/main" id="{45F54C1B-34BD-45D6-880C-3501FFDF3814}"/>
              </a:ext>
            </a:extLst>
          </p:cNvPr>
          <p:cNvSpPr txBox="1"/>
          <p:nvPr/>
        </p:nvSpPr>
        <p:spPr>
          <a:xfrm>
            <a:off x="5061659" y="2916427"/>
            <a:ext cx="6096000" cy="442878"/>
          </a:xfrm>
          <a:prstGeom prst="rect">
            <a:avLst/>
          </a:prstGeom>
          <a:noFill/>
        </p:spPr>
        <p:txBody>
          <a:bodyPr wrap="square">
            <a:spAutoFit/>
          </a:bodyPr>
          <a:lstStyle/>
          <a:p>
            <a:pPr algn="ctr" defTabSz="1216817">
              <a:lnSpc>
                <a:spcPct val="150000"/>
              </a:lnSpc>
              <a:spcBef>
                <a:spcPct val="20000"/>
              </a:spcBef>
            </a:pPr>
            <a:r>
              <a:rPr lang="en-US" altLang="zh-CN"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RSGAN</a:t>
            </a:r>
            <a:r>
              <a:rPr lang="zh-CN" altLang="en-US"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 模型结构</a:t>
            </a:r>
            <a:endParaRPr lang="en-US" altLang="zh-CN" dirty="0">
              <a:solidFill>
                <a:srgbClr val="000000"/>
              </a:solidFill>
              <a:latin typeface="宋体" panose="02010600030101010101" pitchFamily="2" charset="-122"/>
              <a:ea typeface="宋体" panose="02010600030101010101" pitchFamily="2" charset="-122"/>
              <a:cs typeface="+mn-ea"/>
              <a:sym typeface="Arial" panose="020B0604020202020204" pitchFamily="34" charset="0"/>
            </a:endParaRPr>
          </a:p>
        </p:txBody>
      </p:sp>
      <p:sp>
        <p:nvSpPr>
          <p:cNvPr id="11" name="文本框 10">
            <a:extLst>
              <a:ext uri="{FF2B5EF4-FFF2-40B4-BE49-F238E27FC236}">
                <a16:creationId xmlns:a16="http://schemas.microsoft.com/office/drawing/2014/main" id="{A97DA9A9-1AFB-4503-97FC-F77D88DED3CB}"/>
              </a:ext>
            </a:extLst>
          </p:cNvPr>
          <p:cNvSpPr txBox="1"/>
          <p:nvPr/>
        </p:nvSpPr>
        <p:spPr>
          <a:xfrm>
            <a:off x="641523" y="6071187"/>
            <a:ext cx="6096000" cy="442878"/>
          </a:xfrm>
          <a:prstGeom prst="rect">
            <a:avLst/>
          </a:prstGeom>
          <a:noFill/>
        </p:spPr>
        <p:txBody>
          <a:bodyPr wrap="square">
            <a:spAutoFit/>
          </a:bodyPr>
          <a:lstStyle/>
          <a:p>
            <a:pPr algn="ctr" defTabSz="1216817">
              <a:lnSpc>
                <a:spcPct val="150000"/>
              </a:lnSpc>
              <a:spcBef>
                <a:spcPct val="20000"/>
              </a:spcBef>
            </a:pPr>
            <a:r>
              <a:rPr lang="en-US" altLang="zh-CN"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SSGAN</a:t>
            </a:r>
            <a:r>
              <a:rPr lang="zh-CN" altLang="en-US"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 网络结构</a:t>
            </a:r>
            <a:endParaRPr lang="en-US" altLang="zh-CN" dirty="0">
              <a:solidFill>
                <a:srgbClr val="000000"/>
              </a:solidFill>
              <a:latin typeface="宋体" panose="02010600030101010101" pitchFamily="2" charset="-122"/>
              <a:ea typeface="宋体" panose="02010600030101010101" pitchFamily="2" charset="-122"/>
              <a:cs typeface="+mn-ea"/>
              <a:sym typeface="Arial" panose="020B0604020202020204" pitchFamily="34" charset="0"/>
            </a:endParaRPr>
          </a:p>
        </p:txBody>
      </p:sp>
      <p:cxnSp>
        <p:nvCxnSpPr>
          <p:cNvPr id="13" name="直接箭头连接符 12">
            <a:extLst>
              <a:ext uri="{FF2B5EF4-FFF2-40B4-BE49-F238E27FC236}">
                <a16:creationId xmlns:a16="http://schemas.microsoft.com/office/drawing/2014/main" id="{914698FA-82D1-40B4-BCC7-3F3748FE1923}"/>
              </a:ext>
            </a:extLst>
          </p:cNvPr>
          <p:cNvCxnSpPr>
            <a:cxnSpLocks/>
          </p:cNvCxnSpPr>
          <p:nvPr/>
        </p:nvCxnSpPr>
        <p:spPr>
          <a:xfrm>
            <a:off x="6598920" y="4069080"/>
            <a:ext cx="1783080" cy="137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1B85E267-B749-4F53-B992-15DC5B17D32E}"/>
              </a:ext>
            </a:extLst>
          </p:cNvPr>
          <p:cNvSpPr txBox="1"/>
          <p:nvPr/>
        </p:nvSpPr>
        <p:spPr>
          <a:xfrm>
            <a:off x="7985760" y="3984801"/>
            <a:ext cx="2379846" cy="442878"/>
          </a:xfrm>
          <a:prstGeom prst="rect">
            <a:avLst/>
          </a:prstGeom>
          <a:noFill/>
        </p:spPr>
        <p:txBody>
          <a:bodyPr wrap="square">
            <a:spAutoFit/>
          </a:bodyPr>
          <a:lstStyle/>
          <a:p>
            <a:pPr algn="ctr" defTabSz="1216817">
              <a:lnSpc>
                <a:spcPct val="150000"/>
              </a:lnSpc>
              <a:spcBef>
                <a:spcPct val="20000"/>
              </a:spcBef>
            </a:pPr>
            <a:r>
              <a:rPr lang="zh-CN" altLang="en-US"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生成器网络</a:t>
            </a:r>
            <a:endParaRPr lang="en-US" altLang="zh-CN" dirty="0">
              <a:solidFill>
                <a:srgbClr val="000000"/>
              </a:solidFill>
              <a:latin typeface="宋体" panose="02010600030101010101" pitchFamily="2" charset="-122"/>
              <a:ea typeface="宋体" panose="02010600030101010101" pitchFamily="2" charset="-122"/>
              <a:cs typeface="+mn-ea"/>
              <a:sym typeface="Arial" panose="020B0604020202020204" pitchFamily="34" charset="0"/>
            </a:endParaRPr>
          </a:p>
        </p:txBody>
      </p:sp>
      <p:cxnSp>
        <p:nvCxnSpPr>
          <p:cNvPr id="17" name="直接箭头连接符 16">
            <a:extLst>
              <a:ext uri="{FF2B5EF4-FFF2-40B4-BE49-F238E27FC236}">
                <a16:creationId xmlns:a16="http://schemas.microsoft.com/office/drawing/2014/main" id="{0A4D4A33-2978-4A21-8429-1331C441245B}"/>
              </a:ext>
            </a:extLst>
          </p:cNvPr>
          <p:cNvCxnSpPr>
            <a:cxnSpLocks/>
          </p:cNvCxnSpPr>
          <p:nvPr/>
        </p:nvCxnSpPr>
        <p:spPr>
          <a:xfrm>
            <a:off x="6499860" y="5405584"/>
            <a:ext cx="1882140" cy="245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F1B6637F-C83F-45C8-8E6A-9C86C1134955}"/>
              </a:ext>
            </a:extLst>
          </p:cNvPr>
          <p:cNvSpPr txBox="1"/>
          <p:nvPr/>
        </p:nvSpPr>
        <p:spPr>
          <a:xfrm>
            <a:off x="7985760" y="5405584"/>
            <a:ext cx="2379846" cy="442878"/>
          </a:xfrm>
          <a:prstGeom prst="rect">
            <a:avLst/>
          </a:prstGeom>
          <a:noFill/>
        </p:spPr>
        <p:txBody>
          <a:bodyPr wrap="square">
            <a:spAutoFit/>
          </a:bodyPr>
          <a:lstStyle/>
          <a:p>
            <a:pPr algn="ctr" defTabSz="1216817">
              <a:lnSpc>
                <a:spcPct val="150000"/>
              </a:lnSpc>
              <a:spcBef>
                <a:spcPct val="20000"/>
              </a:spcBef>
            </a:pPr>
            <a:r>
              <a:rPr lang="zh-CN" altLang="en-US" dirty="0">
                <a:solidFill>
                  <a:srgbClr val="000000"/>
                </a:solidFill>
                <a:latin typeface="宋体" panose="02010600030101010101" pitchFamily="2" charset="-122"/>
                <a:ea typeface="宋体" panose="02010600030101010101" pitchFamily="2" charset="-122"/>
                <a:cs typeface="+mn-ea"/>
                <a:sym typeface="Arial" panose="020B0604020202020204" pitchFamily="34" charset="0"/>
              </a:rPr>
              <a:t>判别器网络</a:t>
            </a:r>
            <a:endParaRPr lang="en-US" altLang="zh-CN" dirty="0">
              <a:solidFill>
                <a:srgbClr val="000000"/>
              </a:solidFill>
              <a:latin typeface="宋体" panose="02010600030101010101" pitchFamily="2" charset="-122"/>
              <a:ea typeface="宋体" panose="02010600030101010101" pitchFamily="2" charset="-122"/>
              <a:cs typeface="+mn-ea"/>
              <a:sym typeface="Arial" panose="020B0604020202020204" pitchFamily="34" charset="0"/>
            </a:endParaRPr>
          </a:p>
        </p:txBody>
      </p:sp>
    </p:spTree>
    <p:extLst>
      <p:ext uri="{BB962C8B-B14F-4D97-AF65-F5344CB8AC3E}">
        <p14:creationId xmlns:p14="http://schemas.microsoft.com/office/powerpoint/2010/main" val="33458405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3.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4.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heme/theme1.xml><?xml version="1.0" encoding="utf-8"?>
<a:theme xmlns:a="http://schemas.openxmlformats.org/drawingml/2006/main" name="Office Theme">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自定义 1">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305</Words>
  <Application>Microsoft Office PowerPoint</Application>
  <PresentationFormat>宽屏</PresentationFormat>
  <Paragraphs>25</Paragraphs>
  <Slides>4</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vt:i4>
      </vt:variant>
    </vt:vector>
  </HeadingPairs>
  <TitlesOfParts>
    <vt:vector size="14" baseType="lpstr">
      <vt:lpstr>等线</vt:lpstr>
      <vt:lpstr>宋体</vt:lpstr>
      <vt:lpstr>微软雅黑</vt:lpstr>
      <vt:lpstr>Arial</vt:lpstr>
      <vt:lpstr>Calibri</vt:lpstr>
      <vt:lpstr>Calibri Light</vt:lpstr>
      <vt:lpstr>Impact</vt:lpstr>
      <vt:lpstr>Times New Roman</vt:lpstr>
      <vt:lpstr>Wingdings</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胡 图图</dc:creator>
  <cp:lastModifiedBy>胡 图图</cp:lastModifiedBy>
  <cp:revision>18</cp:revision>
  <dcterms:created xsi:type="dcterms:W3CDTF">2024-03-15T03:12:42Z</dcterms:created>
  <dcterms:modified xsi:type="dcterms:W3CDTF">2024-03-15T05:32:43Z</dcterms:modified>
</cp:coreProperties>
</file>