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"/>
  </p:notesMasterIdLst>
  <p:sldIdLst>
    <p:sldId id="556" r:id="rId3"/>
    <p:sldId id="655" r:id="rId5"/>
    <p:sldId id="701" r:id="rId6"/>
    <p:sldId id="704" r:id="rId7"/>
    <p:sldId id="705" r:id="rId8"/>
    <p:sldId id="702" r:id="rId9"/>
  </p:sldIdLst>
  <p:sldSz cx="12192000" cy="6858000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6"/>
    <a:srgbClr val="A50021"/>
    <a:srgbClr val="ACCFFA"/>
    <a:srgbClr val="4E99F4"/>
    <a:srgbClr val="4FCCF3"/>
    <a:srgbClr val="624EF6"/>
    <a:srgbClr val="FDC4A5"/>
    <a:srgbClr val="D7F5FF"/>
    <a:srgbClr val="CFEFFF"/>
    <a:srgbClr val="518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6" autoAdjust="0"/>
    <p:restoredTop sz="88063" autoAdjust="0"/>
  </p:normalViewPr>
  <p:slideViewPr>
    <p:cSldViewPr snapToGrid="0" showGuides="1">
      <p:cViewPr>
        <p:scale>
          <a:sx n="66" d="100"/>
          <a:sy n="66" d="100"/>
        </p:scale>
        <p:origin x="1588" y="724"/>
      </p:cViewPr>
      <p:guideLst>
        <p:guide orient="horz" pos="21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3" cy="72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0D106B-2F15-4F0C-AFED-C291BDAE9F9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1D667C-B09D-4893-B516-4B803A103CC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B89F-B1CB-461C-8DD9-9ECE04A12A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6456-3BFF-4BC8-AF1B-CA70EA48F5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BD71A-1E95-4AE6-A332-1C467106E2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37721-40F8-4224-8B5F-1E88C539C1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A1CD-EB83-433E-8E6F-3598CBC09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6C4C-02A2-42F5-8F54-DB140977F8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6F9B-4BA3-4B5D-A087-FD6CD00E3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799E-DDB1-4E72-8C34-E101BFC7F4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FBB08-465D-48F3-8C58-864F35092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013CC-DECB-40DB-B881-5D3B2BF1DC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0AB-96A7-4FDE-9F7E-16751E171D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D7F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6871C1-7BB8-4859-A27C-40662BC95272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" y="0"/>
            <a:ext cx="6336000" cy="6858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053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0" y="1279525"/>
            <a:ext cx="6336000" cy="4389438"/>
          </a:xfrm>
          <a:prstGeom prst="rect">
            <a:avLst/>
          </a:prstGeom>
          <a:solidFill>
            <a:schemeClr val="accent1">
              <a:alpha val="76077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166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02</a:t>
            </a:r>
            <a:endParaRPr lang="zh-CN" altLang="zh-CN" sz="166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7206884" y="2733674"/>
            <a:ext cx="5321300" cy="1390651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数据处理与模型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6477000" y="3133725"/>
            <a:ext cx="685038" cy="590550"/>
          </a:xfrm>
          <a:prstGeom prst="triangl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1"/>
          <p:cNvSpPr txBox="1"/>
          <p:nvPr/>
        </p:nvSpPr>
        <p:spPr>
          <a:xfrm>
            <a:off x="378714" y="346928"/>
            <a:ext cx="342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数据处理与模型训练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82968" y="2087245"/>
            <a:ext cx="275399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读取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GNUradio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信号文件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7985" y="2846070"/>
            <a:ext cx="120396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筛选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切片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9" idx="2"/>
            <a:endCxn id="11" idx="0"/>
          </p:cNvCxnSpPr>
          <p:nvPr/>
        </p:nvCxnSpPr>
        <p:spPr>
          <a:xfrm>
            <a:off x="2259965" y="2486025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57985" y="3604895"/>
            <a:ext cx="120396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打上标签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>
            <a:off x="2259965" y="324485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02715" y="4363720"/>
            <a:ext cx="171450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封装成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数据集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>
          <a:xfrm>
            <a:off x="2259965" y="4003675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3548380" y="3511550"/>
            <a:ext cx="1902460" cy="3257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01745" y="3112770"/>
            <a:ext cx="120396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630" y="3837305"/>
            <a:ext cx="5299710" cy="13614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766435" y="5353685"/>
            <a:ext cx="5815965" cy="29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127000"/>
            <a:r>
              <a:rPr lang="zh-CN" sz="1200" b="0">
                <a:ea typeface="宋体" panose="02010600030101010101" pitchFamily="2" charset="-122"/>
              </a:rPr>
              <a:t>LModCNNResNet Relu模型：一种使用残差网络结构和ReLU激活函数的调制识别模型</a:t>
            </a:r>
            <a:endParaRPr lang="zh-CN" altLang="en-US" sz="1200" b="0">
              <a:ea typeface="宋体" panose="02010600030101010101" pitchFamily="2" charset="-122"/>
            </a:endParaRPr>
          </a:p>
        </p:txBody>
      </p:sp>
      <p:pic>
        <p:nvPicPr>
          <p:cNvPr id="27" name="图片 6" descr="descript"/>
          <p:cNvPicPr>
            <a:picLocks noChangeAspect="1"/>
          </p:cNvPicPr>
          <p:nvPr/>
        </p:nvPicPr>
        <p:blipFill>
          <a:blip r:embed="rId2"/>
          <a:srcRect b="10887"/>
          <a:stretch>
            <a:fillRect/>
          </a:stretch>
        </p:blipFill>
        <p:spPr>
          <a:xfrm>
            <a:off x="6817360" y="773430"/>
            <a:ext cx="3714115" cy="18364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/>
          <p:cNvSpPr txBox="1"/>
          <p:nvPr/>
        </p:nvSpPr>
        <p:spPr>
          <a:xfrm>
            <a:off x="5671820" y="2726690"/>
            <a:ext cx="5815965" cy="725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127000"/>
            <a:r>
              <a:rPr lang="zh-CN" sz="1200" b="0">
                <a:ea typeface="宋体" panose="02010600030101010101" pitchFamily="2" charset="-122"/>
              </a:rPr>
              <a:t>VT-CNN2 是一种用于信号调制方式识别的模型，这个模型由DeepSiG的研究团队开发，并于2016年发表在《IEEE Transactions on Industrial Informatics》期刊上，用于对数字调制信号进行分类和识别。</a:t>
            </a:r>
            <a:endParaRPr lang="zh-CN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1"/>
          <p:cNvSpPr txBox="1"/>
          <p:nvPr/>
        </p:nvSpPr>
        <p:spPr>
          <a:xfrm>
            <a:off x="378714" y="346928"/>
            <a:ext cx="342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数据处理与模型训练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右箭头 21"/>
          <p:cNvSpPr/>
          <p:nvPr/>
        </p:nvSpPr>
        <p:spPr>
          <a:xfrm>
            <a:off x="3881755" y="3314700"/>
            <a:ext cx="1995170" cy="3257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31005" y="2851785"/>
            <a:ext cx="120396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3674745"/>
            <a:ext cx="3375025" cy="8667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363980" y="4608195"/>
            <a:ext cx="14522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127000"/>
            <a:r>
              <a:rPr lang="zh-CN" sz="1200" b="0">
                <a:ea typeface="宋体" panose="02010600030101010101" pitchFamily="2" charset="-122"/>
              </a:rPr>
              <a:t>LModCNNResNet</a:t>
            </a:r>
            <a:endParaRPr lang="zh-CN" altLang="en-US" sz="1200" b="0">
              <a:ea typeface="宋体" panose="02010600030101010101" pitchFamily="2" charset="-122"/>
            </a:endParaRPr>
          </a:p>
        </p:txBody>
      </p:sp>
      <p:pic>
        <p:nvPicPr>
          <p:cNvPr id="27" name="图片 6" descr="descript"/>
          <p:cNvPicPr>
            <a:picLocks noChangeAspect="1"/>
          </p:cNvPicPr>
          <p:nvPr/>
        </p:nvPicPr>
        <p:blipFill>
          <a:blip r:embed="rId2"/>
          <a:srcRect b="10887"/>
          <a:stretch>
            <a:fillRect/>
          </a:stretch>
        </p:blipFill>
        <p:spPr>
          <a:xfrm>
            <a:off x="795655" y="2143760"/>
            <a:ext cx="2599055" cy="12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/>
          <p:cNvSpPr txBox="1"/>
          <p:nvPr/>
        </p:nvSpPr>
        <p:spPr>
          <a:xfrm>
            <a:off x="1565910" y="3407410"/>
            <a:ext cx="1048385" cy="267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127000"/>
            <a:r>
              <a:rPr lang="zh-CN" sz="1200" b="0">
                <a:ea typeface="宋体" panose="02010600030101010101" pitchFamily="2" charset="-122"/>
              </a:rPr>
              <a:t>VT-CNN2 </a:t>
            </a:r>
            <a:endParaRPr lang="zh-CN" sz="1200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5615" y="3704590"/>
            <a:ext cx="1219200" cy="399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CUDA</a:t>
            </a:r>
            <a:r>
              <a:rPr lang="zh-CN" altLang="en-US"/>
              <a:t>加速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08190" y="165735"/>
            <a:ext cx="3856990" cy="607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前期数据：</a:t>
            </a:r>
            <a:r>
              <a:rPr lang="en-US" altLang="zh-CN"/>
              <a:t>Augmod</a:t>
            </a:r>
            <a:r>
              <a:rPr lang="zh-CN" altLang="en-US"/>
              <a:t>、</a:t>
            </a:r>
            <a:r>
              <a:rPr lang="en-US" altLang="zh-CN"/>
              <a:t>RML2016.10a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6425" y="4905375"/>
            <a:ext cx="3275330" cy="1042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340360" y="6089650"/>
            <a:ext cx="3717290" cy="338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0" indent="0" algn="ctr"/>
            <a:r>
              <a:rPr lang="zh-CN" sz="1800" b="0">
                <a:ea typeface="宋体" panose="02010600030101010101" pitchFamily="2" charset="-122"/>
              </a:rPr>
              <a:t>LModCNNResNet Relu 模型训练图</a:t>
            </a:r>
            <a:endParaRPr lang="zh-CN" altLang="en-US" sz="2100" b="0"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479425" y="807085"/>
            <a:ext cx="3221355" cy="1242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880110" y="1407795"/>
            <a:ext cx="2514600" cy="4902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 algn="ctr"/>
            <a:r>
              <a:rPr lang="en-US" sz="2000" b="0">
                <a:latin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zh-CN" sz="2000" b="0">
              <a:ea typeface="宋体" panose="02010600030101010101" pitchFamily="2" charset="-122"/>
            </a:endParaRPr>
          </a:p>
          <a:p>
            <a:pPr marL="0" indent="0" algn="ctr"/>
            <a:r>
              <a:rPr lang="zh-CN" sz="1800" b="0">
                <a:ea typeface="宋体" panose="02010600030101010101" pitchFamily="2" charset="-122"/>
              </a:rPr>
              <a:t>VT-CNN2 模型训练图</a:t>
            </a: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94480" y="4040505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速度提升三倍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165" y="2049780"/>
            <a:ext cx="2717165" cy="1971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5140" y="2256790"/>
            <a:ext cx="2506980" cy="17837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440" y="4492625"/>
            <a:ext cx="2755265" cy="19183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52005" y="3993515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信噪比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57460" y="399351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</a:t>
            </a:r>
            <a:r>
              <a:rPr lang="zh-CN" altLang="en-US"/>
              <a:t>长度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863330" y="6410960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频偏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6925" y="1700530"/>
            <a:ext cx="6058535" cy="3492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5855" y="742315"/>
            <a:ext cx="3121660" cy="7512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405880" y="943610"/>
            <a:ext cx="890905" cy="34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Augmod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4958080" y="3033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1"/>
          <p:cNvSpPr txBox="1"/>
          <p:nvPr/>
        </p:nvSpPr>
        <p:spPr>
          <a:xfrm>
            <a:off x="378714" y="346928"/>
            <a:ext cx="342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数据处理与模型训练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197735" y="956945"/>
            <a:ext cx="2472690" cy="35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后期数据：自制</a:t>
            </a:r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8460" y="1461135"/>
            <a:ext cx="6110605" cy="32302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dict{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    (mod1,snr1):ndarray(1000,2,128),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    ...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    (mod11,snr11):ndarray(1000,2,128),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}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dict:keys(mod,snr):220 elements,11 mod ,20 snr each mod,1 each mod and snr.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    mod:11 distinct elements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    snr:20 distinct elements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dict:values:ndarray(1000,2,128),1000 samples,shape is (2,128) representing 1 I/O signal sample.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(mod,snr):ndarray[1000,2,128],element is ndarray[1000,2,128]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一共11个模式mod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每个模式对应20个信噪比snr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每个（模式，信噪比）的样本数量是1000个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总共有220000个样本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  <a:p>
            <a:r>
              <a:rPr lang="zh-CN" altLang="en-US" sz="120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每个样本的标签是('mod',snr)，表示不同snr下模式</a:t>
            </a:r>
            <a:endParaRPr lang="zh-CN" altLang="en-US" sz="120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9095" y="1099820"/>
            <a:ext cx="4982210" cy="578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10" y="1960880"/>
            <a:ext cx="2813685" cy="4261485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6808470" y="2937510"/>
            <a:ext cx="826135" cy="27813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66495" y="5554980"/>
            <a:ext cx="4535170" cy="60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类别均衡</a:t>
            </a:r>
            <a:r>
              <a:rPr lang="en-US" altLang="zh-CN" b="1"/>
              <a:t>  </a:t>
            </a:r>
            <a:r>
              <a:rPr lang="zh-CN" altLang="en-US" b="1"/>
              <a:t>数据量</a:t>
            </a:r>
            <a:r>
              <a:rPr lang="en-US" altLang="zh-CN" b="1"/>
              <a:t>  </a:t>
            </a:r>
            <a:r>
              <a:rPr lang="zh-CN" altLang="en-US" b="1"/>
              <a:t>数据处理方式</a:t>
            </a:r>
            <a:r>
              <a:rPr lang="en-US" altLang="zh-CN" b="1"/>
              <a:t>  </a:t>
            </a:r>
            <a:r>
              <a:rPr lang="zh-CN" altLang="en-US" b="1"/>
              <a:t>数据质量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26060" y="4977130"/>
            <a:ext cx="232537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需要注意的点：</a:t>
            </a:r>
            <a:endParaRPr lang="zh-CN" altLang="en-US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1"/>
          <p:cNvSpPr txBox="1"/>
          <p:nvPr/>
        </p:nvSpPr>
        <p:spPr>
          <a:xfrm>
            <a:off x="378714" y="346928"/>
            <a:ext cx="342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数据处理与模型训练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845310"/>
            <a:ext cx="4437380" cy="3716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0160" y="5561330"/>
            <a:ext cx="2442210" cy="298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VT-CNN2</a:t>
            </a:r>
            <a:r>
              <a:rPr lang="zh-CN" altLang="en-US" sz="1400"/>
              <a:t>训练结果</a:t>
            </a:r>
            <a:r>
              <a:rPr lang="en-US" altLang="zh-CN" sz="1400"/>
              <a:t>—</a:t>
            </a:r>
            <a:r>
              <a:rPr lang="zh-CN" altLang="en-US" sz="1400"/>
              <a:t>混淆矩阵</a:t>
            </a:r>
            <a:endParaRPr lang="zh-CN" altLang="en-US" sz="1400"/>
          </a:p>
        </p:txBody>
      </p:sp>
      <p:sp>
        <p:nvSpPr>
          <p:cNvPr id="4" name="右箭头 3"/>
          <p:cNvSpPr/>
          <p:nvPr/>
        </p:nvSpPr>
        <p:spPr>
          <a:xfrm>
            <a:off x="4970145" y="3260090"/>
            <a:ext cx="1192530" cy="2565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219700" y="2861310"/>
            <a:ext cx="69342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049655"/>
            <a:ext cx="2809875" cy="619125"/>
          </a:xfrm>
          <a:prstGeom prst="rect">
            <a:avLst/>
          </a:prstGeom>
        </p:spPr>
      </p:pic>
      <p:pic>
        <p:nvPicPr>
          <p:cNvPr id="10" name="图片 17" descr="descrip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60" y="622935"/>
            <a:ext cx="3058795" cy="131889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8545195" y="184150"/>
            <a:ext cx="100076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数据采集</a:t>
            </a:r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9043670" y="2043430"/>
            <a:ext cx="2540" cy="50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97353" y="2126615"/>
            <a:ext cx="177863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UDP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模块传输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</a:t>
            </a:r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图片 26" descr="descrip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2772410"/>
            <a:ext cx="2695575" cy="165163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25" descr="descrip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115" y="2771775"/>
            <a:ext cx="2921635" cy="165227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7" descr="descrip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360" y="4579620"/>
            <a:ext cx="2736850" cy="165925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8" descr="descrip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115" y="4544060"/>
            <a:ext cx="2856230" cy="169481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1"/>
          <p:cNvSpPr txBox="1"/>
          <p:nvPr/>
        </p:nvSpPr>
        <p:spPr>
          <a:xfrm>
            <a:off x="378714" y="346928"/>
            <a:ext cx="342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数据处理与模型训练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891540" y="1729105"/>
            <a:ext cx="1032192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127000"/>
            <a:r>
              <a:rPr lang="en-US" altLang="zh-CN" sz="1800" b="0">
                <a:ea typeface="宋体" panose="02010600030101010101" pitchFamily="2" charset="-122"/>
              </a:rPr>
              <a:t>      </a:t>
            </a:r>
            <a:r>
              <a:rPr lang="zh-CN" sz="1800" b="0">
                <a:ea typeface="宋体" panose="02010600030101010101" pitchFamily="2" charset="-122"/>
              </a:rPr>
              <a:t>通过大量收集数据和测试总结出以下结论（由于现实信号所需要考虑的东西过多，我希望通过某种方案来让某些指标固定，提高识别准确率和可靠性）：</a:t>
            </a:r>
            <a:r>
              <a:rPr lang="en-US" sz="1800" b="0">
                <a:latin typeface="宋体" panose="02010600030101010101" pitchFamily="2" charset="-122"/>
              </a:rPr>
              <a:t>1. </a:t>
            </a:r>
            <a:r>
              <a:rPr lang="zh-CN" sz="1800" b="0">
                <a:ea typeface="宋体" panose="02010600030101010101" pitchFamily="2" charset="-122"/>
              </a:rPr>
              <a:t>数据集制作时要保持分类平衡，不然会出现过拟合和欠拟合情况</a:t>
            </a:r>
            <a:r>
              <a:rPr lang="en-US" sz="1800" b="0">
                <a:latin typeface="宋体" panose="02010600030101010101" pitchFamily="2" charset="-122"/>
              </a:rPr>
              <a:t>2. </a:t>
            </a:r>
            <a:r>
              <a:rPr lang="zh-CN" sz="1800" b="0">
                <a:ea typeface="宋体" panose="02010600030101010101" pitchFamily="2" charset="-122"/>
              </a:rPr>
              <a:t>当时域上的差别较大时，分类识别效果更好</a:t>
            </a:r>
            <a:r>
              <a:rPr lang="en-US" sz="1800" b="0">
                <a:latin typeface="宋体" panose="02010600030101010101" pitchFamily="2" charset="-122"/>
              </a:rPr>
              <a:t>3. </a:t>
            </a:r>
            <a:r>
              <a:rPr lang="zh-CN" sz="1800" b="0">
                <a:ea typeface="宋体" panose="02010600030101010101" pitchFamily="2" charset="-122"/>
              </a:rPr>
              <a:t>128的长度可能太短，反而忽略了某些特征，从长的时间尺度可以看出FM的IQ信号幅度相差不大，而AM的IQ信号幅度是交叉变化的，但是要看出这个尺度，需要的点数至少大于1024。</a:t>
            </a:r>
            <a:r>
              <a:rPr lang="en-US" sz="1800" b="0">
                <a:latin typeface="宋体" panose="02010600030101010101" pitchFamily="2" charset="-122"/>
              </a:rPr>
              <a:t>4. </a:t>
            </a:r>
            <a:r>
              <a:rPr lang="zh-CN" sz="1800" b="0">
                <a:ea typeface="宋体" panose="02010600030101010101" pitchFamily="2" charset="-122"/>
              </a:rPr>
              <a:t>经过测试UDP通过热点局域网传输时，出现请求太快时，封禁了某IP地址，可以通过重启电脑解决。</a:t>
            </a:r>
            <a:r>
              <a:rPr lang="en-US" sz="1800" b="0">
                <a:latin typeface="宋体" panose="02010600030101010101" pitchFamily="2" charset="-122"/>
              </a:rPr>
              <a:t>5. </a:t>
            </a:r>
            <a:r>
              <a:rPr lang="zh-CN" sz="1800" b="0">
                <a:ea typeface="宋体" panose="02010600030101010101" pitchFamily="2" charset="-122"/>
              </a:rPr>
              <a:t>同一类别，同一处理方式，不同频点的信号，某一个用于制作数据集，某个用于测试，效果不符合要求。</a:t>
            </a:r>
            <a:r>
              <a:rPr lang="en-US" sz="1800" b="0">
                <a:latin typeface="宋体" panose="02010600030101010101" pitchFamily="2" charset="-122"/>
              </a:rPr>
              <a:t>6. </a:t>
            </a:r>
            <a:r>
              <a:rPr lang="zh-CN" sz="1800" b="0">
                <a:ea typeface="宋体" panose="02010600030101010101" pitchFamily="2" charset="-122"/>
              </a:rPr>
              <a:t>统一频点和信号类型，相隔时间较久，模型识别效果较差。</a:t>
            </a:r>
            <a:endParaRPr lang="zh-CN" sz="1800" b="0">
              <a:ea typeface="宋体" panose="02010600030101010101" pitchFamily="2" charset="-122"/>
            </a:endParaRPr>
          </a:p>
          <a:p>
            <a:pPr marL="0" indent="127000"/>
            <a:r>
              <a:rPr lang="en-US" altLang="zh-CN" sz="1800" b="0">
                <a:ea typeface="宋体" panose="02010600030101010101" pitchFamily="2" charset="-122"/>
              </a:rPr>
              <a:t>        </a:t>
            </a:r>
            <a:r>
              <a:rPr lang="zh-CN" sz="1800" b="0">
                <a:ea typeface="宋体" panose="02010600030101010101" pitchFamily="2" charset="-122"/>
              </a:rPr>
              <a:t>经过上述结论，我总结出一套方案：一段信号，前一段用于制作数据集，后一段用于测试，效果较好，由此推测：我们需要在某一段时间内，采集第一段信号用于制作训练集，然后再稍等一段时间，采集第二批信号用于测试，通过第二批信号验证数据集训练模型的效果，最后通过天线实时接收数据，测试效果</a:t>
            </a:r>
            <a:r>
              <a:rPr lang="zh-CN" sz="1800" b="0">
                <a:ea typeface="宋体" panose="02010600030101010101" pitchFamily="2" charset="-122"/>
              </a:rPr>
              <a:t>较好</a:t>
            </a:r>
            <a:endParaRPr lang="zh-CN" sz="1800" b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360" y="998220"/>
            <a:ext cx="1495425" cy="540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总结：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913091853"/>
  <p:tag name="MH_LIBRARY" val="GRAPHIC"/>
  <p:tag name="MH_ORDER" val="矩形 9"/>
</p:tagLst>
</file>

<file path=ppt/tags/tag2.xml><?xml version="1.0" encoding="utf-8"?>
<p:tagLst xmlns:p="http://schemas.openxmlformats.org/presentationml/2006/main">
  <p:tag name="MH" val="20160913091853"/>
  <p:tag name="MH_LIBRARY" val="GRAPHIC"/>
  <p:tag name="MH_ORDER" val="矩形 10"/>
</p:tagLst>
</file>

<file path=ppt/tags/tag3.xml><?xml version="1.0" encoding="utf-8"?>
<p:tagLst xmlns:p="http://schemas.openxmlformats.org/presentationml/2006/main">
  <p:tag name="MH" val="20160913091853"/>
  <p:tag name="MH_LIBRARY" val="GRAPHIC"/>
  <p:tag name="MH_ORDER" val="文本框 3"/>
</p:tagLst>
</file>

<file path=ppt/tags/tag4.xml><?xml version="1.0" encoding="utf-8"?>
<p:tagLst xmlns:p="http://schemas.openxmlformats.org/presentationml/2006/main">
  <p:tag name="MH_TYPE" val="#NeiR#"/>
  <p:tag name="MH" val="20160913091853"/>
  <p:tag name="MH_LIBRARY" val="GRAPHIC"/>
</p:tagLst>
</file>

<file path=ppt/tags/tag5.xml><?xml version="1.0" encoding="utf-8"?>
<p:tagLst xmlns:p="http://schemas.openxmlformats.org/presentationml/2006/main">
  <p:tag name="MH_SECTIONID" val="552,553,"/>
  <p:tag name="MH_CONTENTSID" val="554"/>
  <p:tag name="commondata" val="eyJoZGlkIjoiZTc4NjZlNGE4MDVjOTZkNWEwNTM1YzJiYzczNDc5ZTAifQ=="/>
</p:tagLst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1396</Words>
  <Application>WPS 演示</Application>
  <PresentationFormat>宽屏</PresentationFormat>
  <Paragraphs>96</Paragraphs>
  <Slides>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Impact</vt:lpstr>
      <vt:lpstr>微软雅黑</vt:lpstr>
      <vt:lpstr>Times New Roman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。</cp:lastModifiedBy>
  <cp:revision>57</cp:revision>
  <dcterms:created xsi:type="dcterms:W3CDTF">2016-03-18T06:16:00Z</dcterms:created>
  <dcterms:modified xsi:type="dcterms:W3CDTF">2024-05-16T04:07:11Z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E7BC5A69857E49369BDC508C8B682ADB_13</vt:lpwstr>
  </property>
</Properties>
</file>