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548" r:id="rId2"/>
    <p:sldId id="561" r:id="rId3"/>
    <p:sldId id="613" r:id="rId4"/>
    <p:sldId id="576" r:id="rId5"/>
    <p:sldId id="614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 autoAdjust="0"/>
    <p:restoredTop sz="88063" autoAdjust="0"/>
  </p:normalViewPr>
  <p:slideViewPr>
    <p:cSldViewPr snapToGrid="0">
      <p:cViewPr varScale="1">
        <p:scale>
          <a:sx n="97" d="100"/>
          <a:sy n="97" d="100"/>
        </p:scale>
        <p:origin x="416" y="64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mbedded%20system\6.code\myproject\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914260717410324E-2"/>
          <c:y val="0.18527777777777779"/>
          <c:w val="0.9155301837270341"/>
          <c:h val="0.56227617381160688"/>
        </c:manualLayout>
      </c:layout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Sheet1!$F$3:$F$6</c:f>
              <c:strCache>
                <c:ptCount val="4"/>
                <c:pt idx="0">
                  <c:v>FP32</c:v>
                </c:pt>
                <c:pt idx="1">
                  <c:v>TF32(默认)</c:v>
                </c:pt>
                <c:pt idx="2">
                  <c:v>FP16</c:v>
                </c:pt>
                <c:pt idx="3">
                  <c:v>BF16</c:v>
                </c:pt>
              </c:strCache>
            </c:strRef>
          </c:cat>
          <c:val>
            <c:numRef>
              <c:f>Sheet1!$G$3:$G$6</c:f>
              <c:numCache>
                <c:formatCode>General</c:formatCode>
                <c:ptCount val="4"/>
                <c:pt idx="0">
                  <c:v>0.73</c:v>
                </c:pt>
                <c:pt idx="1">
                  <c:v>0.72</c:v>
                </c:pt>
                <c:pt idx="2">
                  <c:v>0.72</c:v>
                </c:pt>
                <c:pt idx="3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6-4AA0-896F-6A1EEC62BF32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推理时间(10000次)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Sheet1!$F$3:$F$6</c:f>
              <c:strCache>
                <c:ptCount val="4"/>
                <c:pt idx="0">
                  <c:v>FP32</c:v>
                </c:pt>
                <c:pt idx="1">
                  <c:v>TF32(默认)</c:v>
                </c:pt>
                <c:pt idx="2">
                  <c:v>FP16</c:v>
                </c:pt>
                <c:pt idx="3">
                  <c:v>BF16</c:v>
                </c:pt>
              </c:strCache>
            </c:strRef>
          </c:cat>
          <c:val>
            <c:numRef>
              <c:f>Sheet1!$H$3:$H$6</c:f>
              <c:numCache>
                <c:formatCode>General</c:formatCode>
                <c:ptCount val="4"/>
                <c:pt idx="0">
                  <c:v>4.95</c:v>
                </c:pt>
                <c:pt idx="1">
                  <c:v>4.38</c:v>
                </c:pt>
                <c:pt idx="2">
                  <c:v>4.12</c:v>
                </c:pt>
                <c:pt idx="3">
                  <c:v>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6-4AA0-896F-6A1EEC62B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4682031"/>
        <c:axId val="1484685871"/>
      </c:lineChart>
      <c:catAx>
        <c:axId val="148468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685871"/>
        <c:crosses val="autoZero"/>
        <c:auto val="1"/>
        <c:lblAlgn val="ctr"/>
        <c:lblOffset val="100"/>
        <c:noMultiLvlLbl val="0"/>
      </c:catAx>
      <c:valAx>
        <c:axId val="148468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68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3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6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9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9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usinessmen-1039905_960_7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204000" cy="3371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8200" y="3856955"/>
            <a:ext cx="797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基于深度学习的调制识别与部署项目结题汇报</a:t>
            </a:r>
            <a:endParaRPr lang="zh-CN" altLang="zh-CN" sz="4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9642" y="5898302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2024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</a:t>
            </a:r>
            <a:r>
              <a:rPr lang="en-US" altLang="zh-CN" sz="2000" b="1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月</a:t>
            </a:r>
            <a:r>
              <a:rPr lang="en-US" altLang="zh-CN" sz="2000" b="1" kern="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sz="2000" b="1" kern="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日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03</a:t>
            </a:r>
            <a:endParaRPr lang="zh-CN" altLang="zh-CN" sz="1660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51650" y="2733675"/>
            <a:ext cx="5321300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200" b="1" dirty="0">
                <a:latin typeface="微软雅黑" pitchFamily="34" charset="-122"/>
              </a:rPr>
              <a:t>模型部署与</a:t>
            </a:r>
            <a:r>
              <a:rPr lang="en-US" altLang="zh-CN" sz="3200" b="1" dirty="0" err="1">
                <a:latin typeface="微软雅黑" pitchFamily="34" charset="-122"/>
              </a:rPr>
              <a:t>TensorRT</a:t>
            </a:r>
            <a:r>
              <a:rPr lang="zh-CN" altLang="en-US" sz="3200" b="1" dirty="0">
                <a:latin typeface="微软雅黑" pitchFamily="34" charset="-122"/>
              </a:rPr>
              <a:t>优化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4770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>
          <a:xfrm>
            <a:off x="378715" y="346928"/>
            <a:ext cx="312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有什么用？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1C9FB4E-DE98-F075-DF26-040857BEE264}"/>
              </a:ext>
            </a:extLst>
          </p:cNvPr>
          <p:cNvSpPr txBox="1"/>
          <p:nvPr/>
        </p:nvSpPr>
        <p:spPr>
          <a:xfrm>
            <a:off x="544638" y="1005728"/>
            <a:ext cx="11102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TensorRT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是可以在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NVIDIA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各种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GPU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硬件平台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下运行的一个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C++/python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推理框架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。我们利用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Pytorch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TensorFlow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或者其他框架训练好的模型，可以转化为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TensorRT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的格式，然后利用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TensorRT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推理引擎去运行我们这个模型，从而提升这个模型在英伟达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上运行的速度。速度提升的比例是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比较可观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的。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在推理阶段，基于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TensorRT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的应用可以提供同比单一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CPU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平台高达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40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倍的加速效果。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TensorRT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可以从所有主流的深度学习框架中导入训练好的模型并进行优化，同时提供相应的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和解析器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(parser)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，此外它还可以利用高精度对低精度进行校验。生成经过优化的运行时引擎可以部署到数据中心，车辆端和嵌入式环境中。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DEFEE6-9D09-CC16-10C5-C4D49AD9E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47" y="3162949"/>
            <a:ext cx="7390029" cy="2765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BE650592-5689-D56F-2279-AC383F598232}"/>
              </a:ext>
            </a:extLst>
          </p:cNvPr>
          <p:cNvSpPr/>
          <p:nvPr/>
        </p:nvSpPr>
        <p:spPr>
          <a:xfrm>
            <a:off x="11165904" y="3659188"/>
            <a:ext cx="873376" cy="514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04CC15D-AE54-519A-85A5-CB0CA46A1480}"/>
              </a:ext>
            </a:extLst>
          </p:cNvPr>
          <p:cNvSpPr/>
          <p:nvPr/>
        </p:nvSpPr>
        <p:spPr>
          <a:xfrm>
            <a:off x="11112500" y="1690653"/>
            <a:ext cx="873376" cy="514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1"/>
          <p:cNvSpPr txBox="1"/>
          <p:nvPr/>
        </p:nvSpPr>
        <p:spPr>
          <a:xfrm>
            <a:off x="378715" y="346928"/>
            <a:ext cx="312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模型部署思路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7"/>
          <p:cNvSpPr>
            <a:spLocks/>
          </p:cNvSpPr>
          <p:nvPr/>
        </p:nvSpPr>
        <p:spPr bwMode="auto">
          <a:xfrm>
            <a:off x="3259138" y="2482850"/>
            <a:ext cx="3106737" cy="2836863"/>
          </a:xfrm>
          <a:custGeom>
            <a:avLst/>
            <a:gdLst>
              <a:gd name="T0" fmla="*/ 2147483647 w 4137"/>
              <a:gd name="T1" fmla="*/ 2147483647 h 3776"/>
              <a:gd name="T2" fmla="*/ 2147483647 w 4137"/>
              <a:gd name="T3" fmla="*/ 2147483647 h 3776"/>
              <a:gd name="T4" fmla="*/ 2147483647 w 4137"/>
              <a:gd name="T5" fmla="*/ 2147483647 h 3776"/>
              <a:gd name="T6" fmla="*/ 2147483647 w 4137"/>
              <a:gd name="T7" fmla="*/ 2147483647 h 3776"/>
              <a:gd name="T8" fmla="*/ 2147483647 w 4137"/>
              <a:gd name="T9" fmla="*/ 2147483647 h 3776"/>
              <a:gd name="T10" fmla="*/ 2147483647 w 4137"/>
              <a:gd name="T11" fmla="*/ 2147483647 h 3776"/>
              <a:gd name="T12" fmla="*/ 2147483647 w 4137"/>
              <a:gd name="T13" fmla="*/ 2147483647 h 3776"/>
              <a:gd name="T14" fmla="*/ 2147483647 w 4137"/>
              <a:gd name="T15" fmla="*/ 0 h 3776"/>
              <a:gd name="T16" fmla="*/ 2147483647 w 4137"/>
              <a:gd name="T17" fmla="*/ 2147483647 h 37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37" h="3776">
                <a:moveTo>
                  <a:pt x="2687" y="148"/>
                </a:moveTo>
                <a:cubicBezTo>
                  <a:pt x="3536" y="487"/>
                  <a:pt x="3958" y="1447"/>
                  <a:pt x="3629" y="2303"/>
                </a:cubicBezTo>
                <a:cubicBezTo>
                  <a:pt x="3297" y="3166"/>
                  <a:pt x="2328" y="3597"/>
                  <a:pt x="1466" y="3265"/>
                </a:cubicBezTo>
                <a:cubicBezTo>
                  <a:pt x="610" y="2936"/>
                  <a:pt x="179" y="1980"/>
                  <a:pt x="496" y="1123"/>
                </a:cubicBezTo>
                <a:lnTo>
                  <a:pt x="348" y="1066"/>
                </a:lnTo>
                <a:cubicBezTo>
                  <a:pt x="0" y="2005"/>
                  <a:pt x="471" y="3053"/>
                  <a:pt x="1409" y="3413"/>
                </a:cubicBezTo>
                <a:cubicBezTo>
                  <a:pt x="2353" y="3776"/>
                  <a:pt x="3414" y="3305"/>
                  <a:pt x="3777" y="2360"/>
                </a:cubicBezTo>
                <a:cubicBezTo>
                  <a:pt x="4137" y="1422"/>
                  <a:pt x="3675" y="371"/>
                  <a:pt x="2744" y="0"/>
                </a:cubicBezTo>
                <a:lnTo>
                  <a:pt x="2687" y="1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642938" y="3659188"/>
            <a:ext cx="3095625" cy="2619375"/>
          </a:xfrm>
          <a:custGeom>
            <a:avLst/>
            <a:gdLst>
              <a:gd name="T0" fmla="*/ 2147483647 w 4122"/>
              <a:gd name="T1" fmla="*/ 2147483647 h 3487"/>
              <a:gd name="T2" fmla="*/ 2147483647 w 4122"/>
              <a:gd name="T3" fmla="*/ 2147483647 h 3487"/>
              <a:gd name="T4" fmla="*/ 2147483647 w 4122"/>
              <a:gd name="T5" fmla="*/ 2147483647 h 3487"/>
              <a:gd name="T6" fmla="*/ 2147483647 w 4122"/>
              <a:gd name="T7" fmla="*/ 2147483647 h 3487"/>
              <a:gd name="T8" fmla="*/ 2147483647 w 4122"/>
              <a:gd name="T9" fmla="*/ 2147483647 h 3487"/>
              <a:gd name="T10" fmla="*/ 2147483647 w 4122"/>
              <a:gd name="T11" fmla="*/ 2147483647 h 3487"/>
              <a:gd name="T12" fmla="*/ 2147483647 w 4122"/>
              <a:gd name="T13" fmla="*/ 2147483647 h 3487"/>
              <a:gd name="T14" fmla="*/ 2147483647 w 4122"/>
              <a:gd name="T15" fmla="*/ 0 h 3487"/>
              <a:gd name="T16" fmla="*/ 2147483647 w 4122"/>
              <a:gd name="T17" fmla="*/ 2147483647 h 34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2" h="3487">
                <a:moveTo>
                  <a:pt x="3119" y="125"/>
                </a:moveTo>
                <a:cubicBezTo>
                  <a:pt x="3828" y="702"/>
                  <a:pt x="3944" y="1744"/>
                  <a:pt x="3374" y="2463"/>
                </a:cubicBezTo>
                <a:cubicBezTo>
                  <a:pt x="2799" y="3187"/>
                  <a:pt x="1746" y="3308"/>
                  <a:pt x="1022" y="2734"/>
                </a:cubicBezTo>
                <a:cubicBezTo>
                  <a:pt x="303" y="2164"/>
                  <a:pt x="178" y="1123"/>
                  <a:pt x="737" y="399"/>
                </a:cubicBezTo>
                <a:lnTo>
                  <a:pt x="613" y="301"/>
                </a:lnTo>
                <a:cubicBezTo>
                  <a:pt x="0" y="1093"/>
                  <a:pt x="136" y="2234"/>
                  <a:pt x="923" y="2858"/>
                </a:cubicBezTo>
                <a:cubicBezTo>
                  <a:pt x="1716" y="3487"/>
                  <a:pt x="2869" y="3354"/>
                  <a:pt x="3498" y="2561"/>
                </a:cubicBezTo>
                <a:cubicBezTo>
                  <a:pt x="4122" y="1774"/>
                  <a:pt x="3996" y="632"/>
                  <a:pt x="3218" y="0"/>
                </a:cubicBezTo>
                <a:lnTo>
                  <a:pt x="3119" y="1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79500" y="901700"/>
            <a:ext cx="2943225" cy="2833688"/>
          </a:xfrm>
          <a:custGeom>
            <a:avLst/>
            <a:gdLst>
              <a:gd name="T0" fmla="*/ 2147483647 w 3919"/>
              <a:gd name="T1" fmla="*/ 2147483647 h 3773"/>
              <a:gd name="T2" fmla="*/ 2147483647 w 3919"/>
              <a:gd name="T3" fmla="*/ 2147483647 h 3773"/>
              <a:gd name="T4" fmla="*/ 2147483647 w 3919"/>
              <a:gd name="T5" fmla="*/ 2147483647 h 3773"/>
              <a:gd name="T6" fmla="*/ 2147483647 w 3919"/>
              <a:gd name="T7" fmla="*/ 2147483647 h 3773"/>
              <a:gd name="T8" fmla="*/ 2147483647 w 3919"/>
              <a:gd name="T9" fmla="*/ 2147483647 h 3773"/>
              <a:gd name="T10" fmla="*/ 2147483647 w 3919"/>
              <a:gd name="T11" fmla="*/ 2147483647 h 3773"/>
              <a:gd name="T12" fmla="*/ 2147483647 w 3919"/>
              <a:gd name="T13" fmla="*/ 2147483647 h 3773"/>
              <a:gd name="T14" fmla="*/ 2147483647 w 3919"/>
              <a:gd name="T15" fmla="*/ 2147483647 h 3773"/>
              <a:gd name="T16" fmla="*/ 2147483647 w 3919"/>
              <a:gd name="T17" fmla="*/ 2147483647 h 37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9" h="3773">
                <a:moveTo>
                  <a:pt x="1687" y="3617"/>
                </a:moveTo>
                <a:cubicBezTo>
                  <a:pt x="785" y="3466"/>
                  <a:pt x="170" y="2617"/>
                  <a:pt x="309" y="1711"/>
                </a:cubicBezTo>
                <a:cubicBezTo>
                  <a:pt x="450" y="797"/>
                  <a:pt x="1305" y="171"/>
                  <a:pt x="2219" y="311"/>
                </a:cubicBezTo>
                <a:cubicBezTo>
                  <a:pt x="3125" y="451"/>
                  <a:pt x="3749" y="1294"/>
                  <a:pt x="3622" y="2199"/>
                </a:cubicBezTo>
                <a:lnTo>
                  <a:pt x="3778" y="2223"/>
                </a:lnTo>
                <a:cubicBezTo>
                  <a:pt x="3919" y="1231"/>
                  <a:pt x="3236" y="308"/>
                  <a:pt x="2243" y="155"/>
                </a:cubicBezTo>
                <a:cubicBezTo>
                  <a:pt x="1243" y="0"/>
                  <a:pt x="307" y="687"/>
                  <a:pt x="153" y="1687"/>
                </a:cubicBezTo>
                <a:cubicBezTo>
                  <a:pt x="0" y="2680"/>
                  <a:pt x="675" y="3609"/>
                  <a:pt x="1663" y="3773"/>
                </a:cubicBezTo>
                <a:lnTo>
                  <a:pt x="1687" y="361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958850" y="1333500"/>
            <a:ext cx="873125" cy="8715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1962150" y="5640388"/>
            <a:ext cx="871538" cy="8715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5653088" y="3875088"/>
            <a:ext cx="871537" cy="871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1110115" y="4152878"/>
            <a:ext cx="22109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在嵌入式平台使用</a:t>
            </a:r>
            <a:r>
              <a:rPr kumimoji="0" lang="en-US" altLang="zh-CN" sz="2000" kern="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TensorRT</a:t>
            </a: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工具进行模型重构</a:t>
            </a: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1734343" y="1553975"/>
            <a:ext cx="17986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准备预测部署模型</a:t>
            </a:r>
            <a:r>
              <a:rPr kumimoji="0" lang="en-US" altLang="zh-CN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——PC</a:t>
            </a: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训练，并且使用特定接口保存推理模型和参数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3935413" y="3230563"/>
            <a:ext cx="18002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推理优化</a:t>
            </a:r>
            <a:endParaRPr kumimoji="0" lang="en-US" altLang="zh-CN" sz="2000" kern="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0" lang="zh-CN" altLang="en-US" sz="2000" kern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精度选择</a:t>
            </a: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3900" y="5749925"/>
            <a:ext cx="774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+mn-ea"/>
              </a:rPr>
              <a:t>2</a:t>
            </a:r>
            <a:endParaRPr kumimoji="0" lang="zh-CN" altLang="en-US" sz="3200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5719763" y="4002088"/>
            <a:ext cx="774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+mn-ea"/>
              </a:rPr>
              <a:t>3</a:t>
            </a:r>
            <a:endParaRPr kumimoji="0" lang="zh-CN" altLang="en-US" sz="32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5D00B6-500C-AB9C-02EA-F5E21924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256478"/>
            <a:ext cx="4361371" cy="38239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8BC043-1A27-3A21-20A2-B1F404F6159A}"/>
              </a:ext>
            </a:extLst>
          </p:cNvPr>
          <p:cNvSpPr txBox="1"/>
          <p:nvPr/>
        </p:nvSpPr>
        <p:spPr>
          <a:xfrm>
            <a:off x="11112500" y="1769269"/>
            <a:ext cx="12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构建期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96E26-BDD2-F866-B123-9660B69916B7}"/>
              </a:ext>
            </a:extLst>
          </p:cNvPr>
          <p:cNvSpPr txBox="1"/>
          <p:nvPr/>
        </p:nvSpPr>
        <p:spPr>
          <a:xfrm>
            <a:off x="11112500" y="3753783"/>
            <a:ext cx="12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77C188-2D76-1392-BCB6-5C5FAA9891F3}"/>
              </a:ext>
            </a:extLst>
          </p:cNvPr>
          <p:cNvCxnSpPr>
            <a:cxnSpLocks/>
          </p:cNvCxnSpPr>
          <p:nvPr/>
        </p:nvCxnSpPr>
        <p:spPr>
          <a:xfrm>
            <a:off x="11602592" y="2138601"/>
            <a:ext cx="0" cy="161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>
          <a:xfrm>
            <a:off x="378715" y="346928"/>
            <a:ext cx="312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推理加速与精度选择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7E27B8E-84B8-A165-4606-47D9724EF277}"/>
              </a:ext>
            </a:extLst>
          </p:cNvPr>
          <p:cNvSpPr txBox="1"/>
          <p:nvPr/>
        </p:nvSpPr>
        <p:spPr>
          <a:xfrm>
            <a:off x="822302" y="808593"/>
            <a:ext cx="954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tensorRT</a:t>
            </a:r>
            <a:r>
              <a:rPr lang="zh-CN" altLang="en-US" dirty="0"/>
              <a:t>支持的精度主要是</a:t>
            </a:r>
            <a:r>
              <a:rPr lang="en-US" altLang="zh-CN" dirty="0"/>
              <a:t>FP32,FP16,TF32,BF16,INT8,FP8</a:t>
            </a:r>
            <a:r>
              <a:rPr lang="zh-CN" altLang="en-US" dirty="0"/>
              <a:t>等精度</a:t>
            </a:r>
            <a:endParaRPr lang="en-US" altLang="zh-CN" dirty="0"/>
          </a:p>
          <a:p>
            <a:r>
              <a:rPr lang="en-US" altLang="zh-CN" dirty="0"/>
              <a:t>TF32</a:t>
            </a:r>
            <a:r>
              <a:rPr lang="zh-CN" altLang="en-US" dirty="0"/>
              <a:t>是</a:t>
            </a:r>
            <a:r>
              <a:rPr lang="en-US" altLang="zh-CN" dirty="0"/>
              <a:t>NVIDIA</a:t>
            </a:r>
            <a:r>
              <a:rPr lang="zh-CN" altLang="en-US" dirty="0"/>
              <a:t>专门适配硬件平台的一种数据类型，这种数据类型是推理时默认开启的。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2B3CB7-1952-DE3A-AFDB-14DBF829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924"/>
            <a:ext cx="4045727" cy="23027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A3C846-E277-5290-C764-B7C50CBCF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" y="4135691"/>
            <a:ext cx="8835071" cy="2302726"/>
          </a:xfrm>
          <a:prstGeom prst="rect">
            <a:avLst/>
          </a:prstGeom>
        </p:spPr>
      </p:pic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44FEF58C-6A01-FF64-0022-2758B5106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3205"/>
              </p:ext>
            </p:extLst>
          </p:nvPr>
        </p:nvGraphicFramePr>
        <p:xfrm>
          <a:off x="7527902" y="1481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1D91C83-E812-1BC1-8CAE-59536002C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5181"/>
              </p:ext>
            </p:extLst>
          </p:nvPr>
        </p:nvGraphicFramePr>
        <p:xfrm>
          <a:off x="4045727" y="2408818"/>
          <a:ext cx="3403600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8048249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2426684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8150031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6826392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使用精度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准确率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推理时间</a:t>
                      </a:r>
                      <a:r>
                        <a:rPr lang="en-US" altLang="zh-CN" sz="1100" u="none" strike="noStrike">
                          <a:effectLst/>
                        </a:rPr>
                        <a:t>(10000</a:t>
                      </a:r>
                      <a:r>
                        <a:rPr lang="zh-CN" altLang="en-US" sz="1100" u="none" strike="noStrike">
                          <a:effectLst/>
                        </a:rPr>
                        <a:t>次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构建时间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36064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983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TF32(</a:t>
                      </a:r>
                      <a:r>
                        <a:rPr lang="zh-CN" altLang="en-US" sz="1100" u="none" strike="noStrike">
                          <a:effectLst/>
                        </a:rPr>
                        <a:t>默认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8040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63253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BF16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9973155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B853125C-27F0-958C-0982-DE617AE7657F}"/>
              </a:ext>
            </a:extLst>
          </p:cNvPr>
          <p:cNvSpPr txBox="1"/>
          <p:nvPr/>
        </p:nvSpPr>
        <p:spPr>
          <a:xfrm>
            <a:off x="3928219" y="6447126"/>
            <a:ext cx="191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图：理论精度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2545FE-434E-7337-6E8E-8E858237A41E}"/>
              </a:ext>
            </a:extLst>
          </p:cNvPr>
          <p:cNvSpPr txBox="1"/>
          <p:nvPr/>
        </p:nvSpPr>
        <p:spPr>
          <a:xfrm>
            <a:off x="1370311" y="3759023"/>
            <a:ext cx="191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图：精度对比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613B84-6853-6462-0BCA-6B288B89C711}"/>
              </a:ext>
            </a:extLst>
          </p:cNvPr>
          <p:cNvSpPr txBox="1"/>
          <p:nvPr/>
        </p:nvSpPr>
        <p:spPr>
          <a:xfrm>
            <a:off x="5136003" y="3306527"/>
            <a:ext cx="191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图：实际对比统计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B07507F-A09E-BAF9-95EB-446CFBA4AF40}"/>
              </a:ext>
            </a:extLst>
          </p:cNvPr>
          <p:cNvSpPr txBox="1"/>
          <p:nvPr/>
        </p:nvSpPr>
        <p:spPr>
          <a:xfrm>
            <a:off x="9606828" y="4135691"/>
            <a:ext cx="191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图：实际精度对比</a:t>
            </a:r>
          </a:p>
        </p:txBody>
      </p:sp>
    </p:spTree>
    <p:extLst>
      <p:ext uri="{BB962C8B-B14F-4D97-AF65-F5344CB8AC3E}">
        <p14:creationId xmlns:p14="http://schemas.microsoft.com/office/powerpoint/2010/main" val="1274065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2784</TotalTime>
  <Words>328</Words>
  <Application>Microsoft Office PowerPoint</Application>
  <PresentationFormat>宽屏</PresentationFormat>
  <Paragraphs>50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文杰 闫</cp:lastModifiedBy>
  <cp:revision>41</cp:revision>
  <dcterms:created xsi:type="dcterms:W3CDTF">2016-03-18T06:16:00Z</dcterms:created>
  <dcterms:modified xsi:type="dcterms:W3CDTF">2024-05-16T11:07:20Z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