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</p:sldMasterIdLst>
  <p:notesMasterIdLst>
    <p:notesMasterId r:id="rId30"/>
  </p:notesMasterIdLst>
  <p:sldIdLst>
    <p:sldId id="256" r:id="rId3"/>
    <p:sldId id="257" r:id="rId4"/>
    <p:sldId id="282" r:id="rId5"/>
    <p:sldId id="258" r:id="rId6"/>
    <p:sldId id="259" r:id="rId7"/>
    <p:sldId id="260" r:id="rId8"/>
    <p:sldId id="261" r:id="rId9"/>
    <p:sldId id="262" r:id="rId10"/>
    <p:sldId id="283" r:id="rId11"/>
    <p:sldId id="263" r:id="rId12"/>
    <p:sldId id="264" r:id="rId13"/>
    <p:sldId id="265" r:id="rId14"/>
    <p:sldId id="284" r:id="rId15"/>
    <p:sldId id="275" r:id="rId16"/>
    <p:sldId id="277" r:id="rId17"/>
    <p:sldId id="266" r:id="rId18"/>
    <p:sldId id="278" r:id="rId19"/>
    <p:sldId id="279" r:id="rId20"/>
    <p:sldId id="267" r:id="rId21"/>
    <p:sldId id="280" r:id="rId22"/>
    <p:sldId id="268" r:id="rId23"/>
    <p:sldId id="281" r:id="rId24"/>
    <p:sldId id="286" r:id="rId25"/>
    <p:sldId id="269" r:id="rId26"/>
    <p:sldId id="271" r:id="rId27"/>
    <p:sldId id="272" r:id="rId28"/>
    <p:sldId id="273" r:id="rId2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pos="56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01" autoAdjust="0"/>
  </p:normalViewPr>
  <p:slideViewPr>
    <p:cSldViewPr snapToGrid="0" snapToObjects="1">
      <p:cViewPr varScale="1">
        <p:scale>
          <a:sx n="84" d="100"/>
          <a:sy n="84" d="100"/>
        </p:scale>
        <p:origin x="204" y="90"/>
      </p:cViewPr>
      <p:guideLst>
        <p:guide orient="horz" pos="696"/>
        <p:guide pos="2880"/>
        <p:guide orient="horz" pos="2112"/>
        <p:guide pos="5664"/>
      </p:guideLst>
    </p:cSldViewPr>
  </p:slideViewPr>
  <p:outlineViewPr>
    <p:cViewPr>
      <p:scale>
        <a:sx n="33" d="100"/>
        <a:sy n="33" d="100"/>
      </p:scale>
      <p:origin x="0" y="-184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\Desktop\memcach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\Desktop\memcache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\Desktop\memcache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\Desktop\memcache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\Desktop\memcach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90831149559379"/>
          <c:y val="2.5873283301121642E-2"/>
          <c:w val="0.82956616460059152"/>
          <c:h val="0.78452156087697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overall!$A$3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</c:dPt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overall!$J$3:$J$8</c15:sqref>
                    </c15:fullRef>
                  </c:ext>
                </c:extLst>
                <c:f>overall!$J$3:$J$7</c:f>
                <c:numCache>
                  <c:formatCode>General</c:formatCode>
                  <c:ptCount val="5"/>
                  <c:pt idx="0">
                    <c:v>2.384963521733614</c:v>
                  </c:pt>
                  <c:pt idx="1">
                    <c:v>1.0207657909628427</c:v>
                  </c:pt>
                  <c:pt idx="2">
                    <c:v>0.24122292594195913</c:v>
                  </c:pt>
                  <c:pt idx="3">
                    <c:v>1.4335755996807398</c:v>
                  </c:pt>
                  <c:pt idx="4">
                    <c:v>3.1555853339752984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overall!$J$3:$J$8</c15:sqref>
                    </c15:fullRef>
                  </c:ext>
                </c:extLst>
                <c:f>overall!$J$3:$J$7</c:f>
                <c:numCache>
                  <c:formatCode>General</c:formatCode>
                  <c:ptCount val="5"/>
                  <c:pt idx="0">
                    <c:v>2.384963521733614</c:v>
                  </c:pt>
                  <c:pt idx="1">
                    <c:v>1.0207657909628427</c:v>
                  </c:pt>
                  <c:pt idx="2">
                    <c:v>0.24122292594195913</c:v>
                  </c:pt>
                  <c:pt idx="3">
                    <c:v>1.4335755996807398</c:v>
                  </c:pt>
                  <c:pt idx="4">
                    <c:v>3.1555853339752984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overall!$I$3:$I$8</c15:sqref>
                  </c15:fullRef>
                </c:ext>
              </c:extLst>
              <c:f>overall!$I$3:$I$7</c:f>
              <c:numCache>
                <c:formatCode>General</c:formatCode>
                <c:ptCount val="5"/>
                <c:pt idx="0">
                  <c:v>26.295999999999999</c:v>
                </c:pt>
                <c:pt idx="1">
                  <c:v>27.2224</c:v>
                </c:pt>
                <c:pt idx="2">
                  <c:v>29.425999999999998</c:v>
                </c:pt>
                <c:pt idx="3">
                  <c:v>39.738</c:v>
                </c:pt>
                <c:pt idx="4">
                  <c:v>61.726600000000005</c:v>
                </c:pt>
              </c:numCache>
            </c:numRef>
          </c:val>
        </c:ser>
        <c:ser>
          <c:idx val="1"/>
          <c:order val="1"/>
          <c:tx>
            <c:strRef>
              <c:f>overall!$A$10</c:f>
              <c:strCache>
                <c:ptCount val="1"/>
                <c:pt idx="0">
                  <c:v>Semaphore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overall!$J$10:$J$15</c15:sqref>
                    </c15:fullRef>
                  </c:ext>
                </c:extLst>
                <c:f>overall!$J$10:$J$14</c:f>
                <c:numCache>
                  <c:formatCode>General</c:formatCode>
                  <c:ptCount val="5"/>
                  <c:pt idx="0">
                    <c:v>2.3838735914473315</c:v>
                  </c:pt>
                  <c:pt idx="1">
                    <c:v>1.0551534485561809</c:v>
                  </c:pt>
                  <c:pt idx="2">
                    <c:v>0.44001556790640967</c:v>
                  </c:pt>
                  <c:pt idx="3">
                    <c:v>1.1742385617922797</c:v>
                  </c:pt>
                  <c:pt idx="4">
                    <c:v>5.2335839727666551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overall!$J$10:$J$15</c15:sqref>
                    </c15:fullRef>
                  </c:ext>
                </c:extLst>
                <c:f>overall!$J$10:$J$14</c:f>
                <c:numCache>
                  <c:formatCode>General</c:formatCode>
                  <c:ptCount val="5"/>
                  <c:pt idx="0">
                    <c:v>2.3838735914473315</c:v>
                  </c:pt>
                  <c:pt idx="1">
                    <c:v>1.0551534485561809</c:v>
                  </c:pt>
                  <c:pt idx="2">
                    <c:v>0.44001556790640967</c:v>
                  </c:pt>
                  <c:pt idx="3">
                    <c:v>1.1742385617922797</c:v>
                  </c:pt>
                  <c:pt idx="4">
                    <c:v>5.2335839727666551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overall!$I$10:$I$15</c15:sqref>
                  </c15:fullRef>
                </c:ext>
              </c:extLst>
              <c:f>overall!$I$10:$I$14</c:f>
              <c:numCache>
                <c:formatCode>General</c:formatCode>
                <c:ptCount val="5"/>
                <c:pt idx="0">
                  <c:v>26.538600000000002</c:v>
                </c:pt>
                <c:pt idx="1">
                  <c:v>27.611599999999999</c:v>
                </c:pt>
                <c:pt idx="2">
                  <c:v>29.903200000000005</c:v>
                </c:pt>
                <c:pt idx="3">
                  <c:v>39.888800000000003</c:v>
                </c:pt>
                <c:pt idx="4">
                  <c:v>60.732199999999999</c:v>
                </c:pt>
              </c:numCache>
            </c:numRef>
          </c:val>
        </c:ser>
        <c:ser>
          <c:idx val="2"/>
          <c:order val="2"/>
          <c:tx>
            <c:strRef>
              <c:f>overall!$A$17</c:f>
              <c:strCache>
                <c:ptCount val="1"/>
                <c:pt idx="0">
                  <c:v>ItemPriv (IP)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overall!$J$17:$J$22</c15:sqref>
                    </c15:fullRef>
                  </c:ext>
                </c:extLst>
                <c:f>overall!$J$17:$J$21</c:f>
                <c:numCache>
                  <c:formatCode>General</c:formatCode>
                  <c:ptCount val="5"/>
                  <c:pt idx="0">
                    <c:v>2.6438560853420148</c:v>
                  </c:pt>
                  <c:pt idx="1">
                    <c:v>1.7048131862465168</c:v>
                  </c:pt>
                  <c:pt idx="2">
                    <c:v>0.89188183073768035</c:v>
                  </c:pt>
                  <c:pt idx="3">
                    <c:v>1.777306810879874</c:v>
                  </c:pt>
                  <c:pt idx="4">
                    <c:v>2.0115069723965675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overall!$J$17:$J$22</c15:sqref>
                    </c15:fullRef>
                  </c:ext>
                </c:extLst>
                <c:f>overall!$J$17:$J$21</c:f>
                <c:numCache>
                  <c:formatCode>General</c:formatCode>
                  <c:ptCount val="5"/>
                  <c:pt idx="0">
                    <c:v>2.6438560853420148</c:v>
                  </c:pt>
                  <c:pt idx="1">
                    <c:v>1.7048131862465168</c:v>
                  </c:pt>
                  <c:pt idx="2">
                    <c:v>0.89188183073768035</c:v>
                  </c:pt>
                  <c:pt idx="3">
                    <c:v>1.777306810879874</c:v>
                  </c:pt>
                  <c:pt idx="4">
                    <c:v>2.0115069723965675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overall!$I$17:$I$22</c15:sqref>
                  </c15:fullRef>
                </c:ext>
              </c:extLst>
              <c:f>overall!$I$17:$I$21</c:f>
              <c:numCache>
                <c:formatCode>General</c:formatCode>
                <c:ptCount val="5"/>
                <c:pt idx="0">
                  <c:v>28.194000000000006</c:v>
                </c:pt>
                <c:pt idx="1">
                  <c:v>30.744999999999997</c:v>
                </c:pt>
                <c:pt idx="2">
                  <c:v>39.6492</c:v>
                </c:pt>
                <c:pt idx="3">
                  <c:v>79.205999999999989</c:v>
                </c:pt>
                <c:pt idx="4">
                  <c:v>128.0874</c:v>
                </c:pt>
              </c:numCache>
            </c:numRef>
          </c:val>
        </c:ser>
        <c:ser>
          <c:idx val="3"/>
          <c:order val="3"/>
          <c:tx>
            <c:strRef>
              <c:f>overall!$A$24</c:f>
              <c:strCache>
                <c:ptCount val="1"/>
                <c:pt idx="0">
                  <c:v>ItemTx (IT)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overall!$J$24:$J$29</c15:sqref>
                    </c15:fullRef>
                  </c:ext>
                </c:extLst>
                <c:f>overall!$J$24:$J$28</c:f>
                <c:numCache>
                  <c:formatCode>General</c:formatCode>
                  <c:ptCount val="5"/>
                  <c:pt idx="0">
                    <c:v>2.0099383075109545</c:v>
                  </c:pt>
                  <c:pt idx="1">
                    <c:v>2.0294906996584148</c:v>
                  </c:pt>
                  <c:pt idx="2">
                    <c:v>0.75033572485921374</c:v>
                  </c:pt>
                  <c:pt idx="3">
                    <c:v>1.5549155282522604</c:v>
                  </c:pt>
                  <c:pt idx="4">
                    <c:v>2.1489640992813253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overall!$J$24:$J$29</c15:sqref>
                    </c15:fullRef>
                  </c:ext>
                </c:extLst>
                <c:f>overall!$J$24:$J$28</c:f>
                <c:numCache>
                  <c:formatCode>General</c:formatCode>
                  <c:ptCount val="5"/>
                  <c:pt idx="0">
                    <c:v>2.0099383075109545</c:v>
                  </c:pt>
                  <c:pt idx="1">
                    <c:v>2.0294906996584148</c:v>
                  </c:pt>
                  <c:pt idx="2">
                    <c:v>0.75033572485921374</c:v>
                  </c:pt>
                  <c:pt idx="3">
                    <c:v>1.5549155282522604</c:v>
                  </c:pt>
                  <c:pt idx="4">
                    <c:v>2.1489640992813253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overall!$I$24:$I$29</c15:sqref>
                  </c15:fullRef>
                </c:ext>
              </c:extLst>
              <c:f>overall!$I$24:$I$28</c:f>
              <c:numCache>
                <c:formatCode>General</c:formatCode>
                <c:ptCount val="5"/>
                <c:pt idx="0">
                  <c:v>25.255000000000003</c:v>
                </c:pt>
                <c:pt idx="1">
                  <c:v>26.516000000000002</c:v>
                </c:pt>
                <c:pt idx="2">
                  <c:v>33.889799999999994</c:v>
                </c:pt>
                <c:pt idx="3">
                  <c:v>77.822400000000016</c:v>
                </c:pt>
                <c:pt idx="4">
                  <c:v>132.53319999999999</c:v>
                </c:pt>
              </c:numCache>
            </c:numRef>
          </c:val>
        </c:ser>
        <c:ser>
          <c:idx val="4"/>
          <c:order val="4"/>
          <c:tx>
            <c:strRef>
              <c:f>overall!$A$31</c:f>
              <c:strCache>
                <c:ptCount val="1"/>
                <c:pt idx="0">
                  <c:v>IP-Callable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overall!$J$31:$J$36</c15:sqref>
                    </c15:fullRef>
                  </c:ext>
                </c:extLst>
                <c:f>overall!$J$31:$J$35</c:f>
                <c:numCache>
                  <c:formatCode>General</c:formatCode>
                  <c:ptCount val="5"/>
                  <c:pt idx="0">
                    <c:v>0.77174801587046538</c:v>
                  </c:pt>
                  <c:pt idx="1">
                    <c:v>0.68170169429157246</c:v>
                  </c:pt>
                  <c:pt idx="2">
                    <c:v>0.54288350499900029</c:v>
                  </c:pt>
                  <c:pt idx="3">
                    <c:v>0.57529401178875583</c:v>
                  </c:pt>
                  <c:pt idx="4">
                    <c:v>1.9669007854998661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overall!$J$31:$J$36</c15:sqref>
                    </c15:fullRef>
                  </c:ext>
                </c:extLst>
                <c:f>overall!$J$31:$J$35</c:f>
                <c:numCache>
                  <c:formatCode>General</c:formatCode>
                  <c:ptCount val="5"/>
                  <c:pt idx="0">
                    <c:v>0.77174801587046538</c:v>
                  </c:pt>
                  <c:pt idx="1">
                    <c:v>0.68170169429157246</c:v>
                  </c:pt>
                  <c:pt idx="2">
                    <c:v>0.54288350499900029</c:v>
                  </c:pt>
                  <c:pt idx="3">
                    <c:v>0.57529401178875583</c:v>
                  </c:pt>
                  <c:pt idx="4">
                    <c:v>1.9669007854998661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overall!$I$31:$I$36</c15:sqref>
                  </c15:fullRef>
                </c:ext>
              </c:extLst>
              <c:f>overall!$I$31:$I$35</c:f>
              <c:numCache>
                <c:formatCode>General</c:formatCode>
                <c:ptCount val="5"/>
                <c:pt idx="0">
                  <c:v>26.304000000000002</c:v>
                </c:pt>
                <c:pt idx="1">
                  <c:v>29.248199999999997</c:v>
                </c:pt>
                <c:pt idx="2">
                  <c:v>38.616</c:v>
                </c:pt>
                <c:pt idx="3">
                  <c:v>76.8048</c:v>
                </c:pt>
                <c:pt idx="4">
                  <c:v>127.8738</c:v>
                </c:pt>
              </c:numCache>
            </c:numRef>
          </c:val>
        </c:ser>
        <c:ser>
          <c:idx val="5"/>
          <c:order val="5"/>
          <c:tx>
            <c:strRef>
              <c:f>overall!$A$38</c:f>
              <c:strCache>
                <c:ptCount val="1"/>
                <c:pt idx="0">
                  <c:v>IT-Callable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overall!$J$38:$J$43</c15:sqref>
                    </c15:fullRef>
                  </c:ext>
                </c:extLst>
                <c:f>overall!$J$38:$J$42</c:f>
                <c:numCache>
                  <c:formatCode>General</c:formatCode>
                  <c:ptCount val="5"/>
                  <c:pt idx="0">
                    <c:v>1.3232816404681211</c:v>
                  </c:pt>
                  <c:pt idx="1">
                    <c:v>1.550052676524253</c:v>
                  </c:pt>
                  <c:pt idx="2">
                    <c:v>0.63812436092034441</c:v>
                  </c:pt>
                  <c:pt idx="3">
                    <c:v>2.9933557590102806</c:v>
                  </c:pt>
                  <c:pt idx="4">
                    <c:v>2.5683022213127549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overall!$J$38:$J$43</c15:sqref>
                    </c15:fullRef>
                  </c:ext>
                </c:extLst>
                <c:f>overall!$J$38:$J$42</c:f>
                <c:numCache>
                  <c:formatCode>General</c:formatCode>
                  <c:ptCount val="5"/>
                  <c:pt idx="0">
                    <c:v>1.3232816404681211</c:v>
                  </c:pt>
                  <c:pt idx="1">
                    <c:v>1.550052676524253</c:v>
                  </c:pt>
                  <c:pt idx="2">
                    <c:v>0.63812436092034441</c:v>
                  </c:pt>
                  <c:pt idx="3">
                    <c:v>2.9933557590102806</c:v>
                  </c:pt>
                  <c:pt idx="4">
                    <c:v>2.5683022213127549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overall!$I$38:$I$43</c15:sqref>
                  </c15:fullRef>
                </c:ext>
              </c:extLst>
              <c:f>overall!$I$38:$I$42</c:f>
              <c:numCache>
                <c:formatCode>General</c:formatCode>
                <c:ptCount val="5"/>
                <c:pt idx="0">
                  <c:v>24.912399999999998</c:v>
                </c:pt>
                <c:pt idx="1">
                  <c:v>26.9024</c:v>
                </c:pt>
                <c:pt idx="2">
                  <c:v>34.579799999999999</c:v>
                </c:pt>
                <c:pt idx="3">
                  <c:v>78.470200000000006</c:v>
                </c:pt>
                <c:pt idx="4">
                  <c:v>133.40140000000002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845168160"/>
        <c:axId val="-845169248"/>
      </c:barChart>
      <c:valAx>
        <c:axId val="-8451692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>
                    <a:latin typeface="Arial" pitchFamily="34" charset="0"/>
                    <a:cs typeface="Arial" pitchFamily="34" charset="0"/>
                  </a:defRPr>
                </a:pPr>
                <a:r>
                  <a:rPr lang="en-US" sz="1600">
                    <a:latin typeface="Arial" pitchFamily="34" charset="0"/>
                    <a:cs typeface="Arial" pitchFamily="34" charset="0"/>
                  </a:rPr>
                  <a:t>Time (sec)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845168160"/>
        <c:crosses val="autoZero"/>
        <c:crossBetween val="between"/>
      </c:valAx>
      <c:catAx>
        <c:axId val="-845168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Arial" pitchFamily="34" charset="0"/>
                    <a:cs typeface="Arial" pitchFamily="34" charset="0"/>
                  </a:defRPr>
                </a:pPr>
                <a:r>
                  <a:rPr lang="en-US" sz="1600">
                    <a:latin typeface="Arial" pitchFamily="34" charset="0"/>
                    <a:cs typeface="Arial" pitchFamily="34" charset="0"/>
                  </a:rPr>
                  <a:t>Worker Threads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845169248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19023284742199281"/>
          <c:y val="4.9528457051976942E-2"/>
          <c:w val="0.6312577961018625"/>
          <c:h val="0.2176890950181733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4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0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21761581502367"/>
          <c:y val="2.5873283301121642E-2"/>
          <c:w val="0.80025686028116161"/>
          <c:h val="0.780892445555063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overall!$A$3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</c:dPt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overall!$J$3:$J$8</c15:sqref>
                    </c15:fullRef>
                  </c:ext>
                </c:extLst>
                <c:f>overall!$J$3:$J$7</c:f>
                <c:numCache>
                  <c:formatCode>General</c:formatCode>
                  <c:ptCount val="5"/>
                  <c:pt idx="0">
                    <c:v>2.384963521733614</c:v>
                  </c:pt>
                  <c:pt idx="1">
                    <c:v>1.0207657909628427</c:v>
                  </c:pt>
                  <c:pt idx="2">
                    <c:v>0.24122292594195913</c:v>
                  </c:pt>
                  <c:pt idx="3">
                    <c:v>1.4335755996807398</c:v>
                  </c:pt>
                  <c:pt idx="4">
                    <c:v>3.1555853339752984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overall!$J$3:$J$8</c15:sqref>
                    </c15:fullRef>
                  </c:ext>
                </c:extLst>
                <c:f>overall!$J$3:$J$7</c:f>
                <c:numCache>
                  <c:formatCode>General</c:formatCode>
                  <c:ptCount val="5"/>
                  <c:pt idx="0">
                    <c:v>2.384963521733614</c:v>
                  </c:pt>
                  <c:pt idx="1">
                    <c:v>1.0207657909628427</c:v>
                  </c:pt>
                  <c:pt idx="2">
                    <c:v>0.24122292594195913</c:v>
                  </c:pt>
                  <c:pt idx="3">
                    <c:v>1.4335755996807398</c:v>
                  </c:pt>
                  <c:pt idx="4">
                    <c:v>3.1555853339752984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overall!$I$3:$I$8</c15:sqref>
                  </c15:fullRef>
                </c:ext>
              </c:extLst>
              <c:f>overall!$I$3:$I$7</c:f>
              <c:numCache>
                <c:formatCode>General</c:formatCode>
                <c:ptCount val="5"/>
                <c:pt idx="0">
                  <c:v>26.295999999999999</c:v>
                </c:pt>
                <c:pt idx="1">
                  <c:v>27.2224</c:v>
                </c:pt>
                <c:pt idx="2">
                  <c:v>29.425999999999998</c:v>
                </c:pt>
                <c:pt idx="3">
                  <c:v>39.738</c:v>
                </c:pt>
                <c:pt idx="4">
                  <c:v>61.726600000000005</c:v>
                </c:pt>
              </c:numCache>
            </c:numRef>
          </c:val>
        </c:ser>
        <c:ser>
          <c:idx val="4"/>
          <c:order val="1"/>
          <c:tx>
            <c:strRef>
              <c:f>overall!$A$31</c:f>
              <c:strCache>
                <c:ptCount val="1"/>
                <c:pt idx="0">
                  <c:v>IP-Callable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overall!$J$31:$J$36</c15:sqref>
                    </c15:fullRef>
                  </c:ext>
                </c:extLst>
                <c:f>overall!$J$31:$J$35</c:f>
                <c:numCache>
                  <c:formatCode>General</c:formatCode>
                  <c:ptCount val="5"/>
                  <c:pt idx="0">
                    <c:v>0.77174801587046538</c:v>
                  </c:pt>
                  <c:pt idx="1">
                    <c:v>0.68170169429157246</c:v>
                  </c:pt>
                  <c:pt idx="2">
                    <c:v>0.54288350499900029</c:v>
                  </c:pt>
                  <c:pt idx="3">
                    <c:v>0.57529401178875583</c:v>
                  </c:pt>
                  <c:pt idx="4">
                    <c:v>1.9669007854998661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overall!$J$31:$J$36</c15:sqref>
                    </c15:fullRef>
                  </c:ext>
                </c:extLst>
                <c:f>overall!$J$31:$J$35</c:f>
                <c:numCache>
                  <c:formatCode>General</c:formatCode>
                  <c:ptCount val="5"/>
                  <c:pt idx="0">
                    <c:v>0.77174801587046538</c:v>
                  </c:pt>
                  <c:pt idx="1">
                    <c:v>0.68170169429157246</c:v>
                  </c:pt>
                  <c:pt idx="2">
                    <c:v>0.54288350499900029</c:v>
                  </c:pt>
                  <c:pt idx="3">
                    <c:v>0.57529401178875583</c:v>
                  </c:pt>
                  <c:pt idx="4">
                    <c:v>1.9669007854998661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overall!$I$31:$I$36</c15:sqref>
                  </c15:fullRef>
                </c:ext>
              </c:extLst>
              <c:f>overall!$I$31:$I$35</c:f>
              <c:numCache>
                <c:formatCode>General</c:formatCode>
                <c:ptCount val="5"/>
                <c:pt idx="0">
                  <c:v>26.304000000000002</c:v>
                </c:pt>
                <c:pt idx="1">
                  <c:v>29.248199999999997</c:v>
                </c:pt>
                <c:pt idx="2">
                  <c:v>38.616</c:v>
                </c:pt>
                <c:pt idx="3">
                  <c:v>76.8048</c:v>
                </c:pt>
                <c:pt idx="4">
                  <c:v>127.8738</c:v>
                </c:pt>
              </c:numCache>
            </c:numRef>
          </c:val>
        </c:ser>
        <c:ser>
          <c:idx val="5"/>
          <c:order val="2"/>
          <c:tx>
            <c:strRef>
              <c:f>overall!$A$38</c:f>
              <c:strCache>
                <c:ptCount val="1"/>
                <c:pt idx="0">
                  <c:v>IT-Callable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overall!$J$38:$J$43</c15:sqref>
                    </c15:fullRef>
                  </c:ext>
                </c:extLst>
                <c:f>overall!$J$38:$J$42</c:f>
                <c:numCache>
                  <c:formatCode>General</c:formatCode>
                  <c:ptCount val="5"/>
                  <c:pt idx="0">
                    <c:v>1.3232816404681211</c:v>
                  </c:pt>
                  <c:pt idx="1">
                    <c:v>1.550052676524253</c:v>
                  </c:pt>
                  <c:pt idx="2">
                    <c:v>0.63812436092034441</c:v>
                  </c:pt>
                  <c:pt idx="3">
                    <c:v>2.9933557590102806</c:v>
                  </c:pt>
                  <c:pt idx="4">
                    <c:v>2.5683022213127549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overall!$J$38:$J$43</c15:sqref>
                    </c15:fullRef>
                  </c:ext>
                </c:extLst>
                <c:f>overall!$J$38:$J$42</c:f>
                <c:numCache>
                  <c:formatCode>General</c:formatCode>
                  <c:ptCount val="5"/>
                  <c:pt idx="0">
                    <c:v>1.3232816404681211</c:v>
                  </c:pt>
                  <c:pt idx="1">
                    <c:v>1.550052676524253</c:v>
                  </c:pt>
                  <c:pt idx="2">
                    <c:v>0.63812436092034441</c:v>
                  </c:pt>
                  <c:pt idx="3">
                    <c:v>2.9933557590102806</c:v>
                  </c:pt>
                  <c:pt idx="4">
                    <c:v>2.5683022213127549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overall!$I$38:$I$43</c15:sqref>
                  </c15:fullRef>
                </c:ext>
              </c:extLst>
              <c:f>overall!$I$38:$I$42</c:f>
              <c:numCache>
                <c:formatCode>General</c:formatCode>
                <c:ptCount val="5"/>
                <c:pt idx="0">
                  <c:v>24.912399999999998</c:v>
                </c:pt>
                <c:pt idx="1">
                  <c:v>26.9024</c:v>
                </c:pt>
                <c:pt idx="2">
                  <c:v>34.579799999999999</c:v>
                </c:pt>
                <c:pt idx="3">
                  <c:v>78.470200000000006</c:v>
                </c:pt>
                <c:pt idx="4">
                  <c:v>133.40140000000002</c:v>
                </c:pt>
              </c:numCache>
            </c:numRef>
          </c:val>
        </c:ser>
        <c:ser>
          <c:idx val="6"/>
          <c:order val="3"/>
          <c:tx>
            <c:strRef>
              <c:f>overall!$A$45</c:f>
              <c:strCache>
                <c:ptCount val="1"/>
                <c:pt idx="0">
                  <c:v>IP-Max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overall!$J$45:$J$50</c15:sqref>
                    </c15:fullRef>
                  </c:ext>
                </c:extLst>
                <c:f>overall!$J$45:$J$49</c:f>
                <c:numCache>
                  <c:formatCode>General</c:formatCode>
                  <c:ptCount val="5"/>
                  <c:pt idx="0">
                    <c:v>0.19915019457685584</c:v>
                  </c:pt>
                  <c:pt idx="1">
                    <c:v>0.80767802991043436</c:v>
                  </c:pt>
                  <c:pt idx="2">
                    <c:v>0.8895787205188771</c:v>
                  </c:pt>
                  <c:pt idx="3">
                    <c:v>1.0074266722695036</c:v>
                  </c:pt>
                  <c:pt idx="4">
                    <c:v>0.85462360135910054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overall!$J$45:$J$50</c15:sqref>
                    </c15:fullRef>
                  </c:ext>
                </c:extLst>
                <c:f>overall!$J$45:$J$49</c:f>
                <c:numCache>
                  <c:formatCode>General</c:formatCode>
                  <c:ptCount val="5"/>
                  <c:pt idx="0">
                    <c:v>0.19915019457685584</c:v>
                  </c:pt>
                  <c:pt idx="1">
                    <c:v>0.80767802991043436</c:v>
                  </c:pt>
                  <c:pt idx="2">
                    <c:v>0.8895787205188771</c:v>
                  </c:pt>
                  <c:pt idx="3">
                    <c:v>1.0074266722695036</c:v>
                  </c:pt>
                  <c:pt idx="4">
                    <c:v>0.85462360135910054</c:v>
                  </c:pt>
                </c:numCache>
              </c:numRef>
            </c:minus>
          </c:errBars>
          <c:cat>
            <c:strLit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12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overall!$I$45:$I$50</c15:sqref>
                  </c15:fullRef>
                </c:ext>
              </c:extLst>
              <c:f>overall!$I$45:$I$49</c:f>
              <c:numCache>
                <c:formatCode>General</c:formatCode>
                <c:ptCount val="5"/>
                <c:pt idx="0">
                  <c:v>28.4894</c:v>
                </c:pt>
                <c:pt idx="1">
                  <c:v>35.371600000000001</c:v>
                </c:pt>
                <c:pt idx="2">
                  <c:v>56.530400000000007</c:v>
                </c:pt>
                <c:pt idx="3">
                  <c:v>127.62100000000001</c:v>
                </c:pt>
                <c:pt idx="4">
                  <c:v>200.25600000000003</c:v>
                </c:pt>
              </c:numCache>
            </c:numRef>
          </c:val>
        </c:ser>
        <c:ser>
          <c:idx val="7"/>
          <c:order val="4"/>
          <c:tx>
            <c:strRef>
              <c:f>overall!$A$52</c:f>
              <c:strCache>
                <c:ptCount val="1"/>
                <c:pt idx="0">
                  <c:v>IT-Max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overall!$J$52:$J$57</c15:sqref>
                    </c15:fullRef>
                  </c:ext>
                </c:extLst>
                <c:f>overall!$J$52:$J$56</c:f>
                <c:numCache>
                  <c:formatCode>General</c:formatCode>
                  <c:ptCount val="5"/>
                  <c:pt idx="0">
                    <c:v>1.9180039885255709</c:v>
                  </c:pt>
                  <c:pt idx="1">
                    <c:v>0.64003617085286746</c:v>
                  </c:pt>
                  <c:pt idx="2">
                    <c:v>0.52337252507176879</c:v>
                  </c:pt>
                  <c:pt idx="3">
                    <c:v>0.39877349460564882</c:v>
                  </c:pt>
                  <c:pt idx="4">
                    <c:v>1.3867057005724064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overall!$J$52:$J$57</c15:sqref>
                    </c15:fullRef>
                  </c:ext>
                </c:extLst>
                <c:f>overall!$J$52:$J$56</c:f>
                <c:numCache>
                  <c:formatCode>General</c:formatCode>
                  <c:ptCount val="5"/>
                  <c:pt idx="0">
                    <c:v>1.9180039885255709</c:v>
                  </c:pt>
                  <c:pt idx="1">
                    <c:v>0.64003617085286746</c:v>
                  </c:pt>
                  <c:pt idx="2">
                    <c:v>0.52337252507176879</c:v>
                  </c:pt>
                  <c:pt idx="3">
                    <c:v>0.39877349460564882</c:v>
                  </c:pt>
                  <c:pt idx="4">
                    <c:v>1.3867057005724064</c:v>
                  </c:pt>
                </c:numCache>
              </c:numRef>
            </c:minus>
          </c:errBars>
          <c:cat>
            <c:strLit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12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overall!$I$52:$I$57</c15:sqref>
                  </c15:fullRef>
                </c:ext>
              </c:extLst>
              <c:f>overall!$I$52:$I$56</c:f>
              <c:numCache>
                <c:formatCode>General</c:formatCode>
                <c:ptCount val="5"/>
                <c:pt idx="0">
                  <c:v>26.334600000000002</c:v>
                </c:pt>
                <c:pt idx="1">
                  <c:v>30.433600000000002</c:v>
                </c:pt>
                <c:pt idx="2">
                  <c:v>45.174599999999998</c:v>
                </c:pt>
                <c:pt idx="3">
                  <c:v>115.04560000000001</c:v>
                </c:pt>
                <c:pt idx="4">
                  <c:v>205.9708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79124496"/>
        <c:axId val="-779128848"/>
      </c:barChart>
      <c:valAx>
        <c:axId val="-7791288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>
                    <a:latin typeface="Arial" pitchFamily="34" charset="0"/>
                    <a:cs typeface="Arial" pitchFamily="34" charset="0"/>
                  </a:defRPr>
                </a:pPr>
                <a:r>
                  <a:rPr lang="en-US" sz="1600">
                    <a:latin typeface="Arial" pitchFamily="34" charset="0"/>
                    <a:cs typeface="Arial" pitchFamily="34" charset="0"/>
                  </a:rPr>
                  <a:t>Time (sec)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779124496"/>
        <c:crosses val="autoZero"/>
        <c:crossBetween val="between"/>
      </c:valAx>
      <c:catAx>
        <c:axId val="-779124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Arial" pitchFamily="34" charset="0"/>
                    <a:cs typeface="Arial" pitchFamily="34" charset="0"/>
                  </a:defRPr>
                </a:pPr>
                <a:r>
                  <a:rPr lang="en-US" sz="1600">
                    <a:latin typeface="Arial" pitchFamily="34" charset="0"/>
                    <a:cs typeface="Arial" pitchFamily="34" charset="0"/>
                  </a:rPr>
                  <a:t>Worker Threads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779128848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22540401260530868"/>
          <c:y val="4.9528369268075141E-2"/>
          <c:w val="0.57850104832688876"/>
          <c:h val="0.1927029269212486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4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0"/>
    <c:dispBlanksAs val="zero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21761581502367"/>
          <c:y val="2.5873283301121642E-2"/>
          <c:w val="0.80025686028116161"/>
          <c:h val="0.833475824255334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overall!$A$3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</c:dPt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overall!$J$3:$J$8</c15:sqref>
                    </c15:fullRef>
                  </c:ext>
                </c:extLst>
                <c:f>overall!$J$3:$J$7</c:f>
                <c:numCache>
                  <c:formatCode>General</c:formatCode>
                  <c:ptCount val="5"/>
                  <c:pt idx="0">
                    <c:v>2.384963521733614</c:v>
                  </c:pt>
                  <c:pt idx="1">
                    <c:v>1.0207657909628427</c:v>
                  </c:pt>
                  <c:pt idx="2">
                    <c:v>0.24122292594195913</c:v>
                  </c:pt>
                  <c:pt idx="3">
                    <c:v>1.4335755996807398</c:v>
                  </c:pt>
                  <c:pt idx="4">
                    <c:v>3.1555853339752984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overall!$J$3:$J$8</c15:sqref>
                    </c15:fullRef>
                  </c:ext>
                </c:extLst>
                <c:f>overall!$J$3:$J$7</c:f>
                <c:numCache>
                  <c:formatCode>General</c:formatCode>
                  <c:ptCount val="5"/>
                  <c:pt idx="0">
                    <c:v>2.384963521733614</c:v>
                  </c:pt>
                  <c:pt idx="1">
                    <c:v>1.0207657909628427</c:v>
                  </c:pt>
                  <c:pt idx="2">
                    <c:v>0.24122292594195913</c:v>
                  </c:pt>
                  <c:pt idx="3">
                    <c:v>1.4335755996807398</c:v>
                  </c:pt>
                  <c:pt idx="4">
                    <c:v>3.1555853339752984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overall!$I$3:$I$8</c15:sqref>
                  </c15:fullRef>
                </c:ext>
              </c:extLst>
              <c:f>overall!$I$3:$I$7</c:f>
              <c:numCache>
                <c:formatCode>General</c:formatCode>
                <c:ptCount val="5"/>
                <c:pt idx="0">
                  <c:v>26.295999999999999</c:v>
                </c:pt>
                <c:pt idx="1">
                  <c:v>27.2224</c:v>
                </c:pt>
                <c:pt idx="2">
                  <c:v>29.425999999999998</c:v>
                </c:pt>
                <c:pt idx="3">
                  <c:v>39.738</c:v>
                </c:pt>
                <c:pt idx="4">
                  <c:v>61.726600000000005</c:v>
                </c:pt>
              </c:numCache>
            </c:numRef>
          </c:val>
        </c:ser>
        <c:ser>
          <c:idx val="4"/>
          <c:order val="1"/>
          <c:tx>
            <c:strRef>
              <c:f>overall!$A$31</c:f>
              <c:strCache>
                <c:ptCount val="1"/>
                <c:pt idx="0">
                  <c:v>IP-Callable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overall!$J$31:$J$36</c15:sqref>
                    </c15:fullRef>
                  </c:ext>
                </c:extLst>
                <c:f>overall!$J$31:$J$35</c:f>
                <c:numCache>
                  <c:formatCode>General</c:formatCode>
                  <c:ptCount val="5"/>
                  <c:pt idx="0">
                    <c:v>0.77174801587046538</c:v>
                  </c:pt>
                  <c:pt idx="1">
                    <c:v>0.68170169429157246</c:v>
                  </c:pt>
                  <c:pt idx="2">
                    <c:v>0.54288350499900029</c:v>
                  </c:pt>
                  <c:pt idx="3">
                    <c:v>0.57529401178875583</c:v>
                  </c:pt>
                  <c:pt idx="4">
                    <c:v>1.9669007854998661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overall!$J$31:$J$36</c15:sqref>
                    </c15:fullRef>
                  </c:ext>
                </c:extLst>
                <c:f>overall!$J$31:$J$35</c:f>
                <c:numCache>
                  <c:formatCode>General</c:formatCode>
                  <c:ptCount val="5"/>
                  <c:pt idx="0">
                    <c:v>0.77174801587046538</c:v>
                  </c:pt>
                  <c:pt idx="1">
                    <c:v>0.68170169429157246</c:v>
                  </c:pt>
                  <c:pt idx="2">
                    <c:v>0.54288350499900029</c:v>
                  </c:pt>
                  <c:pt idx="3">
                    <c:v>0.57529401178875583</c:v>
                  </c:pt>
                  <c:pt idx="4">
                    <c:v>1.9669007854998661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overall!$I$31:$I$36</c15:sqref>
                  </c15:fullRef>
                </c:ext>
              </c:extLst>
              <c:f>overall!$I$31:$I$35</c:f>
              <c:numCache>
                <c:formatCode>General</c:formatCode>
                <c:ptCount val="5"/>
                <c:pt idx="0">
                  <c:v>26.304000000000002</c:v>
                </c:pt>
                <c:pt idx="1">
                  <c:v>29.248199999999997</c:v>
                </c:pt>
                <c:pt idx="2">
                  <c:v>38.616</c:v>
                </c:pt>
                <c:pt idx="3">
                  <c:v>76.8048</c:v>
                </c:pt>
                <c:pt idx="4">
                  <c:v>127.8738</c:v>
                </c:pt>
              </c:numCache>
            </c:numRef>
          </c:val>
        </c:ser>
        <c:ser>
          <c:idx val="5"/>
          <c:order val="2"/>
          <c:tx>
            <c:strRef>
              <c:f>overall!$A$38</c:f>
              <c:strCache>
                <c:ptCount val="1"/>
                <c:pt idx="0">
                  <c:v>IT-Callable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overall!$J$38:$J$43</c15:sqref>
                    </c15:fullRef>
                  </c:ext>
                </c:extLst>
                <c:f>overall!$J$38:$J$42</c:f>
                <c:numCache>
                  <c:formatCode>General</c:formatCode>
                  <c:ptCount val="5"/>
                  <c:pt idx="0">
                    <c:v>1.3232816404681211</c:v>
                  </c:pt>
                  <c:pt idx="1">
                    <c:v>1.550052676524253</c:v>
                  </c:pt>
                  <c:pt idx="2">
                    <c:v>0.63812436092034441</c:v>
                  </c:pt>
                  <c:pt idx="3">
                    <c:v>2.9933557590102806</c:v>
                  </c:pt>
                  <c:pt idx="4">
                    <c:v>2.5683022213127549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overall!$J$38:$J$43</c15:sqref>
                    </c15:fullRef>
                  </c:ext>
                </c:extLst>
                <c:f>overall!$J$38:$J$42</c:f>
                <c:numCache>
                  <c:formatCode>General</c:formatCode>
                  <c:ptCount val="5"/>
                  <c:pt idx="0">
                    <c:v>1.3232816404681211</c:v>
                  </c:pt>
                  <c:pt idx="1">
                    <c:v>1.550052676524253</c:v>
                  </c:pt>
                  <c:pt idx="2">
                    <c:v>0.63812436092034441</c:v>
                  </c:pt>
                  <c:pt idx="3">
                    <c:v>2.9933557590102806</c:v>
                  </c:pt>
                  <c:pt idx="4">
                    <c:v>2.5683022213127549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overall!$I$38:$I$43</c15:sqref>
                  </c15:fullRef>
                </c:ext>
              </c:extLst>
              <c:f>overall!$I$38:$I$42</c:f>
              <c:numCache>
                <c:formatCode>General</c:formatCode>
                <c:ptCount val="5"/>
                <c:pt idx="0">
                  <c:v>24.912399999999998</c:v>
                </c:pt>
                <c:pt idx="1">
                  <c:v>26.9024</c:v>
                </c:pt>
                <c:pt idx="2">
                  <c:v>34.579799999999999</c:v>
                </c:pt>
                <c:pt idx="3">
                  <c:v>78.470200000000006</c:v>
                </c:pt>
                <c:pt idx="4">
                  <c:v>133.40140000000002</c:v>
                </c:pt>
              </c:numCache>
            </c:numRef>
          </c:val>
        </c:ser>
        <c:ser>
          <c:idx val="6"/>
          <c:order val="3"/>
          <c:tx>
            <c:strRef>
              <c:f>overall!$A$45</c:f>
              <c:strCache>
                <c:ptCount val="1"/>
                <c:pt idx="0">
                  <c:v>IP-Max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overall!$J$45:$J$50</c15:sqref>
                    </c15:fullRef>
                  </c:ext>
                </c:extLst>
                <c:f>overall!$J$45:$J$49</c:f>
                <c:numCache>
                  <c:formatCode>General</c:formatCode>
                  <c:ptCount val="5"/>
                  <c:pt idx="0">
                    <c:v>0.19915019457685584</c:v>
                  </c:pt>
                  <c:pt idx="1">
                    <c:v>0.80767802991043436</c:v>
                  </c:pt>
                  <c:pt idx="2">
                    <c:v>0.8895787205188771</c:v>
                  </c:pt>
                  <c:pt idx="3">
                    <c:v>1.0074266722695036</c:v>
                  </c:pt>
                  <c:pt idx="4">
                    <c:v>0.85462360135910054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overall!$J$45:$J$50</c15:sqref>
                    </c15:fullRef>
                  </c:ext>
                </c:extLst>
                <c:f>overall!$J$45:$J$49</c:f>
                <c:numCache>
                  <c:formatCode>General</c:formatCode>
                  <c:ptCount val="5"/>
                  <c:pt idx="0">
                    <c:v>0.19915019457685584</c:v>
                  </c:pt>
                  <c:pt idx="1">
                    <c:v>0.80767802991043436</c:v>
                  </c:pt>
                  <c:pt idx="2">
                    <c:v>0.8895787205188771</c:v>
                  </c:pt>
                  <c:pt idx="3">
                    <c:v>1.0074266722695036</c:v>
                  </c:pt>
                  <c:pt idx="4">
                    <c:v>0.85462360135910054</c:v>
                  </c:pt>
                </c:numCache>
              </c:numRef>
            </c:minus>
          </c:errBars>
          <c:cat>
            <c:strLit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12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overall!$I$45:$I$50</c15:sqref>
                  </c15:fullRef>
                </c:ext>
              </c:extLst>
              <c:f>overall!$I$45:$I$49</c:f>
              <c:numCache>
                <c:formatCode>General</c:formatCode>
                <c:ptCount val="5"/>
                <c:pt idx="0">
                  <c:v>28.4894</c:v>
                </c:pt>
                <c:pt idx="1">
                  <c:v>35.371600000000001</c:v>
                </c:pt>
                <c:pt idx="2">
                  <c:v>56.530400000000007</c:v>
                </c:pt>
                <c:pt idx="3">
                  <c:v>127.62100000000001</c:v>
                </c:pt>
                <c:pt idx="4">
                  <c:v>200.25600000000003</c:v>
                </c:pt>
              </c:numCache>
            </c:numRef>
          </c:val>
        </c:ser>
        <c:ser>
          <c:idx val="7"/>
          <c:order val="4"/>
          <c:tx>
            <c:strRef>
              <c:f>overall!$A$52</c:f>
              <c:strCache>
                <c:ptCount val="1"/>
                <c:pt idx="0">
                  <c:v>IT-Max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overall!$J$52:$J$57</c15:sqref>
                    </c15:fullRef>
                  </c:ext>
                </c:extLst>
                <c:f>overall!$J$52:$J$56</c:f>
                <c:numCache>
                  <c:formatCode>General</c:formatCode>
                  <c:ptCount val="5"/>
                  <c:pt idx="0">
                    <c:v>1.9180039885255709</c:v>
                  </c:pt>
                  <c:pt idx="1">
                    <c:v>0.64003617085286746</c:v>
                  </c:pt>
                  <c:pt idx="2">
                    <c:v>0.52337252507176879</c:v>
                  </c:pt>
                  <c:pt idx="3">
                    <c:v>0.39877349460564882</c:v>
                  </c:pt>
                  <c:pt idx="4">
                    <c:v>1.3867057005724064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overall!$J$52:$J$57</c15:sqref>
                    </c15:fullRef>
                  </c:ext>
                </c:extLst>
                <c:f>overall!$J$52:$J$56</c:f>
                <c:numCache>
                  <c:formatCode>General</c:formatCode>
                  <c:ptCount val="5"/>
                  <c:pt idx="0">
                    <c:v>1.9180039885255709</c:v>
                  </c:pt>
                  <c:pt idx="1">
                    <c:v>0.64003617085286746</c:v>
                  </c:pt>
                  <c:pt idx="2">
                    <c:v>0.52337252507176879</c:v>
                  </c:pt>
                  <c:pt idx="3">
                    <c:v>0.39877349460564882</c:v>
                  </c:pt>
                  <c:pt idx="4">
                    <c:v>1.3867057005724064</c:v>
                  </c:pt>
                </c:numCache>
              </c:numRef>
            </c:minus>
          </c:errBars>
          <c:cat>
            <c:strLit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12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overall!$I$52:$I$57</c15:sqref>
                  </c15:fullRef>
                </c:ext>
              </c:extLst>
              <c:f>overall!$I$52:$I$56</c:f>
              <c:numCache>
                <c:formatCode>General</c:formatCode>
                <c:ptCount val="5"/>
                <c:pt idx="0">
                  <c:v>26.334600000000002</c:v>
                </c:pt>
                <c:pt idx="1">
                  <c:v>30.433600000000002</c:v>
                </c:pt>
                <c:pt idx="2">
                  <c:v>45.174599999999998</c:v>
                </c:pt>
                <c:pt idx="3">
                  <c:v>115.04560000000001</c:v>
                </c:pt>
                <c:pt idx="4">
                  <c:v>205.9708</c:v>
                </c:pt>
              </c:numCache>
            </c:numRef>
          </c:val>
        </c:ser>
        <c:ser>
          <c:idx val="8"/>
          <c:order val="5"/>
          <c:tx>
            <c:strRef>
              <c:f>overall!$A$59</c:f>
              <c:strCache>
                <c:ptCount val="1"/>
                <c:pt idx="0">
                  <c:v>IP-Libraries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</c:dPt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overall!$J$59:$J$64</c15:sqref>
                    </c15:fullRef>
                  </c:ext>
                </c:extLst>
                <c:f>overall!$J$59:$J$63</c:f>
                <c:numCache>
                  <c:formatCode>General</c:formatCode>
                  <c:ptCount val="5"/>
                  <c:pt idx="0">
                    <c:v>3.0875244452473583</c:v>
                  </c:pt>
                  <c:pt idx="1">
                    <c:v>3.8239629051548083</c:v>
                  </c:pt>
                  <c:pt idx="2">
                    <c:v>0.85973385416651005</c:v>
                  </c:pt>
                  <c:pt idx="3">
                    <c:v>0.53165994771093661</c:v>
                  </c:pt>
                  <c:pt idx="4">
                    <c:v>2.0754852444669365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overall!$J$59:$J$64</c15:sqref>
                    </c15:fullRef>
                  </c:ext>
                </c:extLst>
                <c:f>overall!$J$59:$J$63</c:f>
                <c:numCache>
                  <c:formatCode>General</c:formatCode>
                  <c:ptCount val="5"/>
                  <c:pt idx="0">
                    <c:v>3.0875244452473583</c:v>
                  </c:pt>
                  <c:pt idx="1">
                    <c:v>3.8239629051548083</c:v>
                  </c:pt>
                  <c:pt idx="2">
                    <c:v>0.85973385416651005</c:v>
                  </c:pt>
                  <c:pt idx="3">
                    <c:v>0.53165994771093661</c:v>
                  </c:pt>
                  <c:pt idx="4">
                    <c:v>2.0754852444669365</c:v>
                  </c:pt>
                </c:numCache>
              </c:numRef>
            </c:minus>
          </c:errBars>
          <c:cat>
            <c:strLit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12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overall!$I$59:$I$64</c15:sqref>
                  </c15:fullRef>
                </c:ext>
              </c:extLst>
              <c:f>overall!$I$59:$I$63</c:f>
              <c:numCache>
                <c:formatCode>General</c:formatCode>
                <c:ptCount val="5"/>
                <c:pt idx="0">
                  <c:v>32.089199999999998</c:v>
                </c:pt>
                <c:pt idx="1">
                  <c:v>41.6646</c:v>
                </c:pt>
                <c:pt idx="2">
                  <c:v>56.547399999999996</c:v>
                </c:pt>
                <c:pt idx="3">
                  <c:v>113.10640000000001</c:v>
                </c:pt>
                <c:pt idx="4">
                  <c:v>183.82199999999997</c:v>
                </c:pt>
              </c:numCache>
            </c:numRef>
          </c:val>
        </c:ser>
        <c:ser>
          <c:idx val="9"/>
          <c:order val="6"/>
          <c:tx>
            <c:strRef>
              <c:f>overall!$A$66</c:f>
              <c:strCache>
                <c:ptCount val="1"/>
                <c:pt idx="0">
                  <c:v>IT-Libraries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overall!$J$66:$J$71</c15:sqref>
                    </c15:fullRef>
                  </c:ext>
                </c:extLst>
                <c:f>overall!$J$66:$J$70</c:f>
                <c:numCache>
                  <c:formatCode>General</c:formatCode>
                  <c:ptCount val="5"/>
                  <c:pt idx="0">
                    <c:v>2.6357425329496804</c:v>
                  </c:pt>
                  <c:pt idx="1">
                    <c:v>2.9134595415073128</c:v>
                  </c:pt>
                  <c:pt idx="2">
                    <c:v>1.0287183773997619</c:v>
                  </c:pt>
                  <c:pt idx="3">
                    <c:v>1.8805922737265515</c:v>
                  </c:pt>
                  <c:pt idx="4">
                    <c:v>1.9259973520230975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overall!$J$66:$J$71</c15:sqref>
                    </c15:fullRef>
                  </c:ext>
                </c:extLst>
                <c:f>overall!$J$66:$J$70</c:f>
                <c:numCache>
                  <c:formatCode>General</c:formatCode>
                  <c:ptCount val="5"/>
                  <c:pt idx="0">
                    <c:v>2.6357425329496804</c:v>
                  </c:pt>
                  <c:pt idx="1">
                    <c:v>2.9134595415073128</c:v>
                  </c:pt>
                  <c:pt idx="2">
                    <c:v>1.0287183773997619</c:v>
                  </c:pt>
                  <c:pt idx="3">
                    <c:v>1.8805922737265515</c:v>
                  </c:pt>
                  <c:pt idx="4">
                    <c:v>1.9259973520230975</c:v>
                  </c:pt>
                </c:numCache>
              </c:numRef>
            </c:minus>
          </c:errBars>
          <c:cat>
            <c:strLit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12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overall!$I$66:$I$71</c15:sqref>
                  </c15:fullRef>
                </c:ext>
              </c:extLst>
              <c:f>overall!$I$66:$I$70</c:f>
              <c:numCache>
                <c:formatCode>General</c:formatCode>
                <c:ptCount val="5"/>
                <c:pt idx="0">
                  <c:v>28.783799999999996</c:v>
                </c:pt>
                <c:pt idx="1">
                  <c:v>32.081000000000003</c:v>
                </c:pt>
                <c:pt idx="2">
                  <c:v>46.869</c:v>
                </c:pt>
                <c:pt idx="3">
                  <c:v>113.3516</c:v>
                </c:pt>
                <c:pt idx="4">
                  <c:v>184.88740000000001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845157824"/>
        <c:axId val="-845161632"/>
      </c:barChart>
      <c:valAx>
        <c:axId val="-8451616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>
                    <a:latin typeface="Arial" pitchFamily="34" charset="0"/>
                    <a:cs typeface="Arial" pitchFamily="34" charset="0"/>
                  </a:defRPr>
                </a:pPr>
                <a:r>
                  <a:rPr lang="en-US" sz="1600">
                    <a:latin typeface="Arial" pitchFamily="34" charset="0"/>
                    <a:cs typeface="Arial" pitchFamily="34" charset="0"/>
                  </a:rPr>
                  <a:t>Time (sec)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845157824"/>
        <c:crosses val="autoZero"/>
        <c:crossBetween val="between"/>
      </c:valAx>
      <c:catAx>
        <c:axId val="-845157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Arial" pitchFamily="34" charset="0"/>
                    <a:cs typeface="Arial" pitchFamily="34" charset="0"/>
                  </a:defRPr>
                </a:pPr>
                <a:r>
                  <a:rPr lang="en-US" sz="1600">
                    <a:latin typeface="Arial" pitchFamily="34" charset="0"/>
                    <a:cs typeface="Arial" pitchFamily="34" charset="0"/>
                  </a:rPr>
                  <a:t>Worker Threads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845161632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21954215174142272"/>
          <c:y val="4.9528457051976942E-2"/>
          <c:w val="0.6019484917824327"/>
          <c:h val="0.2008052410847184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4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0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83924192753679"/>
          <c:y val="2.5873283301121642E-2"/>
          <c:w val="0.82663523416864848"/>
          <c:h val="0.833475824255334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overall!$A$3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</c:dPt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overall!$J$3:$J$8</c15:sqref>
                    </c15:fullRef>
                  </c:ext>
                </c:extLst>
                <c:f>overall!$J$3:$J$7</c:f>
                <c:numCache>
                  <c:formatCode>General</c:formatCode>
                  <c:ptCount val="5"/>
                  <c:pt idx="0">
                    <c:v>2.384963521733614</c:v>
                  </c:pt>
                  <c:pt idx="1">
                    <c:v>1.0207657909628427</c:v>
                  </c:pt>
                  <c:pt idx="2">
                    <c:v>0.24122292594195913</c:v>
                  </c:pt>
                  <c:pt idx="3">
                    <c:v>1.4335755996807398</c:v>
                  </c:pt>
                  <c:pt idx="4">
                    <c:v>3.1555853339752984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overall!$J$3:$J$8</c15:sqref>
                    </c15:fullRef>
                  </c:ext>
                </c:extLst>
                <c:f>overall!$J$3:$J$7</c:f>
                <c:numCache>
                  <c:formatCode>General</c:formatCode>
                  <c:ptCount val="5"/>
                  <c:pt idx="0">
                    <c:v>2.384963521733614</c:v>
                  </c:pt>
                  <c:pt idx="1">
                    <c:v>1.0207657909628427</c:v>
                  </c:pt>
                  <c:pt idx="2">
                    <c:v>0.24122292594195913</c:v>
                  </c:pt>
                  <c:pt idx="3">
                    <c:v>1.4335755996807398</c:v>
                  </c:pt>
                  <c:pt idx="4">
                    <c:v>3.1555853339752984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overall!$I$3:$I$8</c15:sqref>
                  </c15:fullRef>
                </c:ext>
              </c:extLst>
              <c:f>overall!$I$3:$I$7</c:f>
              <c:numCache>
                <c:formatCode>General</c:formatCode>
                <c:ptCount val="5"/>
                <c:pt idx="0">
                  <c:v>26.295999999999999</c:v>
                </c:pt>
                <c:pt idx="1">
                  <c:v>27.2224</c:v>
                </c:pt>
                <c:pt idx="2">
                  <c:v>29.425999999999998</c:v>
                </c:pt>
                <c:pt idx="3">
                  <c:v>39.738</c:v>
                </c:pt>
                <c:pt idx="4">
                  <c:v>61.726600000000005</c:v>
                </c:pt>
              </c:numCache>
            </c:numRef>
          </c:val>
        </c:ser>
        <c:ser>
          <c:idx val="4"/>
          <c:order val="1"/>
          <c:tx>
            <c:strRef>
              <c:f>overall!$A$31</c:f>
              <c:strCache>
                <c:ptCount val="1"/>
                <c:pt idx="0">
                  <c:v>IP-Callable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overall!$J$31:$J$36</c15:sqref>
                    </c15:fullRef>
                  </c:ext>
                </c:extLst>
                <c:f>overall!$J$31:$J$35</c:f>
                <c:numCache>
                  <c:formatCode>General</c:formatCode>
                  <c:ptCount val="5"/>
                  <c:pt idx="0">
                    <c:v>0.77174801587046538</c:v>
                  </c:pt>
                  <c:pt idx="1">
                    <c:v>0.68170169429157246</c:v>
                  </c:pt>
                  <c:pt idx="2">
                    <c:v>0.54288350499900029</c:v>
                  </c:pt>
                  <c:pt idx="3">
                    <c:v>0.57529401178875583</c:v>
                  </c:pt>
                  <c:pt idx="4">
                    <c:v>1.9669007854998661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overall!$J$31:$J$36</c15:sqref>
                    </c15:fullRef>
                  </c:ext>
                </c:extLst>
                <c:f>overall!$J$31:$J$35</c:f>
                <c:numCache>
                  <c:formatCode>General</c:formatCode>
                  <c:ptCount val="5"/>
                  <c:pt idx="0">
                    <c:v>0.77174801587046538</c:v>
                  </c:pt>
                  <c:pt idx="1">
                    <c:v>0.68170169429157246</c:v>
                  </c:pt>
                  <c:pt idx="2">
                    <c:v>0.54288350499900029</c:v>
                  </c:pt>
                  <c:pt idx="3">
                    <c:v>0.57529401178875583</c:v>
                  </c:pt>
                  <c:pt idx="4">
                    <c:v>1.9669007854998661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overall!$I$31:$I$36</c15:sqref>
                  </c15:fullRef>
                </c:ext>
              </c:extLst>
              <c:f>overall!$I$31:$I$35</c:f>
              <c:numCache>
                <c:formatCode>General</c:formatCode>
                <c:ptCount val="5"/>
                <c:pt idx="0">
                  <c:v>26.304000000000002</c:v>
                </c:pt>
                <c:pt idx="1">
                  <c:v>29.248199999999997</c:v>
                </c:pt>
                <c:pt idx="2">
                  <c:v>38.616</c:v>
                </c:pt>
                <c:pt idx="3">
                  <c:v>76.8048</c:v>
                </c:pt>
                <c:pt idx="4">
                  <c:v>127.8738</c:v>
                </c:pt>
              </c:numCache>
            </c:numRef>
          </c:val>
        </c:ser>
        <c:ser>
          <c:idx val="5"/>
          <c:order val="2"/>
          <c:tx>
            <c:strRef>
              <c:f>overall!$A$38</c:f>
              <c:strCache>
                <c:ptCount val="1"/>
                <c:pt idx="0">
                  <c:v>IT-Callable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overall!$J$38:$J$43</c15:sqref>
                    </c15:fullRef>
                  </c:ext>
                </c:extLst>
                <c:f>overall!$J$38:$J$42</c:f>
                <c:numCache>
                  <c:formatCode>General</c:formatCode>
                  <c:ptCount val="5"/>
                  <c:pt idx="0">
                    <c:v>1.3232816404681211</c:v>
                  </c:pt>
                  <c:pt idx="1">
                    <c:v>1.550052676524253</c:v>
                  </c:pt>
                  <c:pt idx="2">
                    <c:v>0.63812436092034441</c:v>
                  </c:pt>
                  <c:pt idx="3">
                    <c:v>2.9933557590102806</c:v>
                  </c:pt>
                  <c:pt idx="4">
                    <c:v>2.5683022213127549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overall!$J$38:$J$43</c15:sqref>
                    </c15:fullRef>
                  </c:ext>
                </c:extLst>
                <c:f>overall!$J$38:$J$42</c:f>
                <c:numCache>
                  <c:formatCode>General</c:formatCode>
                  <c:ptCount val="5"/>
                  <c:pt idx="0">
                    <c:v>1.3232816404681211</c:v>
                  </c:pt>
                  <c:pt idx="1">
                    <c:v>1.550052676524253</c:v>
                  </c:pt>
                  <c:pt idx="2">
                    <c:v>0.63812436092034441</c:v>
                  </c:pt>
                  <c:pt idx="3">
                    <c:v>2.9933557590102806</c:v>
                  </c:pt>
                  <c:pt idx="4">
                    <c:v>2.5683022213127549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overall!$I$38:$I$43</c15:sqref>
                  </c15:fullRef>
                </c:ext>
              </c:extLst>
              <c:f>overall!$I$38:$I$42</c:f>
              <c:numCache>
                <c:formatCode>General</c:formatCode>
                <c:ptCount val="5"/>
                <c:pt idx="0">
                  <c:v>24.912399999999998</c:v>
                </c:pt>
                <c:pt idx="1">
                  <c:v>26.9024</c:v>
                </c:pt>
                <c:pt idx="2">
                  <c:v>34.579799999999999</c:v>
                </c:pt>
                <c:pt idx="3">
                  <c:v>78.470200000000006</c:v>
                </c:pt>
                <c:pt idx="4">
                  <c:v>133.40140000000002</c:v>
                </c:pt>
              </c:numCache>
            </c:numRef>
          </c:val>
        </c:ser>
        <c:ser>
          <c:idx val="8"/>
          <c:order val="3"/>
          <c:tx>
            <c:strRef>
              <c:f>overall!$A$59</c:f>
              <c:strCache>
                <c:ptCount val="1"/>
                <c:pt idx="0">
                  <c:v>IP-Libraries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</c:dPt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overall!$J$59:$J$64</c15:sqref>
                    </c15:fullRef>
                  </c:ext>
                </c:extLst>
                <c:f>overall!$J$59:$J$63</c:f>
                <c:numCache>
                  <c:formatCode>General</c:formatCode>
                  <c:ptCount val="5"/>
                  <c:pt idx="0">
                    <c:v>3.0875244452473583</c:v>
                  </c:pt>
                  <c:pt idx="1">
                    <c:v>3.8239629051548083</c:v>
                  </c:pt>
                  <c:pt idx="2">
                    <c:v>0.85973385416651005</c:v>
                  </c:pt>
                  <c:pt idx="3">
                    <c:v>0.53165994771093661</c:v>
                  </c:pt>
                  <c:pt idx="4">
                    <c:v>2.0754852444669365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overall!$J$59:$J$64</c15:sqref>
                    </c15:fullRef>
                  </c:ext>
                </c:extLst>
                <c:f>overall!$J$59:$J$63</c:f>
                <c:numCache>
                  <c:formatCode>General</c:formatCode>
                  <c:ptCount val="5"/>
                  <c:pt idx="0">
                    <c:v>3.0875244452473583</c:v>
                  </c:pt>
                  <c:pt idx="1">
                    <c:v>3.8239629051548083</c:v>
                  </c:pt>
                  <c:pt idx="2">
                    <c:v>0.85973385416651005</c:v>
                  </c:pt>
                  <c:pt idx="3">
                    <c:v>0.53165994771093661</c:v>
                  </c:pt>
                  <c:pt idx="4">
                    <c:v>2.0754852444669365</c:v>
                  </c:pt>
                </c:numCache>
              </c:numRef>
            </c:minus>
          </c:errBars>
          <c:cat>
            <c:strLit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12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overall!$I$59:$I$64</c15:sqref>
                  </c15:fullRef>
                </c:ext>
              </c:extLst>
              <c:f>overall!$I$59:$I$63</c:f>
              <c:numCache>
                <c:formatCode>General</c:formatCode>
                <c:ptCount val="5"/>
                <c:pt idx="0">
                  <c:v>32.089199999999998</c:v>
                </c:pt>
                <c:pt idx="1">
                  <c:v>41.6646</c:v>
                </c:pt>
                <c:pt idx="2">
                  <c:v>56.547399999999996</c:v>
                </c:pt>
                <c:pt idx="3">
                  <c:v>113.10640000000001</c:v>
                </c:pt>
                <c:pt idx="4">
                  <c:v>183.82199999999997</c:v>
                </c:pt>
              </c:numCache>
            </c:numRef>
          </c:val>
        </c:ser>
        <c:ser>
          <c:idx val="9"/>
          <c:order val="4"/>
          <c:tx>
            <c:strRef>
              <c:f>overall!$A$66</c:f>
              <c:strCache>
                <c:ptCount val="1"/>
                <c:pt idx="0">
                  <c:v>IT-Libraries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overall!$J$66:$J$71</c15:sqref>
                    </c15:fullRef>
                  </c:ext>
                </c:extLst>
                <c:f>overall!$J$66:$J$70</c:f>
                <c:numCache>
                  <c:formatCode>General</c:formatCode>
                  <c:ptCount val="5"/>
                  <c:pt idx="0">
                    <c:v>2.6357425329496804</c:v>
                  </c:pt>
                  <c:pt idx="1">
                    <c:v>2.9134595415073128</c:v>
                  </c:pt>
                  <c:pt idx="2">
                    <c:v>1.0287183773997619</c:v>
                  </c:pt>
                  <c:pt idx="3">
                    <c:v>1.8805922737265515</c:v>
                  </c:pt>
                  <c:pt idx="4">
                    <c:v>1.9259973520230975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overall!$J$66:$J$71</c15:sqref>
                    </c15:fullRef>
                  </c:ext>
                </c:extLst>
                <c:f>overall!$J$66:$J$70</c:f>
                <c:numCache>
                  <c:formatCode>General</c:formatCode>
                  <c:ptCount val="5"/>
                  <c:pt idx="0">
                    <c:v>2.6357425329496804</c:v>
                  </c:pt>
                  <c:pt idx="1">
                    <c:v>2.9134595415073128</c:v>
                  </c:pt>
                  <c:pt idx="2">
                    <c:v>1.0287183773997619</c:v>
                  </c:pt>
                  <c:pt idx="3">
                    <c:v>1.8805922737265515</c:v>
                  </c:pt>
                  <c:pt idx="4">
                    <c:v>1.9259973520230975</c:v>
                  </c:pt>
                </c:numCache>
              </c:numRef>
            </c:minus>
          </c:errBars>
          <c:cat>
            <c:strLit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12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overall!$I$66:$I$71</c15:sqref>
                  </c15:fullRef>
                </c:ext>
              </c:extLst>
              <c:f>overall!$I$66:$I$70</c:f>
              <c:numCache>
                <c:formatCode>General</c:formatCode>
                <c:ptCount val="5"/>
                <c:pt idx="0">
                  <c:v>28.783799999999996</c:v>
                </c:pt>
                <c:pt idx="1">
                  <c:v>32.081000000000003</c:v>
                </c:pt>
                <c:pt idx="2">
                  <c:v>46.869</c:v>
                </c:pt>
                <c:pt idx="3">
                  <c:v>113.3516</c:v>
                </c:pt>
                <c:pt idx="4">
                  <c:v>184.88740000000001</c:v>
                </c:pt>
              </c:numCache>
            </c:numRef>
          </c:val>
        </c:ser>
        <c:ser>
          <c:idx val="10"/>
          <c:order val="5"/>
          <c:tx>
            <c:strRef>
              <c:f>overall!$A$73</c:f>
              <c:strCache>
                <c:ptCount val="1"/>
                <c:pt idx="0">
                  <c:v>IP-onCommit</c:v>
                </c:pt>
              </c:strCache>
            </c:strRef>
          </c:tx>
          <c:spPr>
            <a:solidFill>
              <a:srgbClr val="FAA72E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overall!$J$73:$J$78</c15:sqref>
                    </c15:fullRef>
                  </c:ext>
                </c:extLst>
                <c:f>overall!$J$73:$J$77</c:f>
                <c:numCache>
                  <c:formatCode>General</c:formatCode>
                  <c:ptCount val="5"/>
                  <c:pt idx="0">
                    <c:v>2.5236488860378334</c:v>
                  </c:pt>
                  <c:pt idx="1">
                    <c:v>1.9341741648569295</c:v>
                  </c:pt>
                  <c:pt idx="2">
                    <c:v>2.3793621624292491</c:v>
                  </c:pt>
                  <c:pt idx="3">
                    <c:v>0.78702045716741209</c:v>
                  </c:pt>
                  <c:pt idx="4">
                    <c:v>1.3018605916149411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overall!$J$73:$J$78</c15:sqref>
                    </c15:fullRef>
                  </c:ext>
                </c:extLst>
                <c:f>overall!$J$73:$J$77</c:f>
                <c:numCache>
                  <c:formatCode>General</c:formatCode>
                  <c:ptCount val="5"/>
                  <c:pt idx="0">
                    <c:v>2.5236488860378334</c:v>
                  </c:pt>
                  <c:pt idx="1">
                    <c:v>1.9341741648569295</c:v>
                  </c:pt>
                  <c:pt idx="2">
                    <c:v>2.3793621624292491</c:v>
                  </c:pt>
                  <c:pt idx="3">
                    <c:v>0.78702045716741209</c:v>
                  </c:pt>
                  <c:pt idx="4">
                    <c:v>1.3018605916149411</c:v>
                  </c:pt>
                </c:numCache>
              </c:numRef>
            </c:minus>
          </c:errBars>
          <c:cat>
            <c:strLit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12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overall!$I$73:$I$78</c15:sqref>
                  </c15:fullRef>
                </c:ext>
              </c:extLst>
              <c:f>overall!$I$73:$I$77</c:f>
              <c:numCache>
                <c:formatCode>General</c:formatCode>
                <c:ptCount val="5"/>
                <c:pt idx="0">
                  <c:v>33.229200000000006</c:v>
                </c:pt>
                <c:pt idx="1">
                  <c:v>37.931200000000004</c:v>
                </c:pt>
                <c:pt idx="2">
                  <c:v>50.098399999999998</c:v>
                </c:pt>
                <c:pt idx="3">
                  <c:v>91.066799999999986</c:v>
                </c:pt>
                <c:pt idx="4">
                  <c:v>142.917</c:v>
                </c:pt>
              </c:numCache>
            </c:numRef>
          </c:val>
        </c:ser>
        <c:ser>
          <c:idx val="11"/>
          <c:order val="6"/>
          <c:tx>
            <c:strRef>
              <c:f>overall!$A$80</c:f>
              <c:strCache>
                <c:ptCount val="1"/>
                <c:pt idx="0">
                  <c:v>IT-onCommit</c:v>
                </c:pt>
              </c:strCache>
            </c:strRef>
          </c:tx>
          <c:spPr>
            <a:solidFill>
              <a:srgbClr val="1BF935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overall!$J$80:$J$85</c15:sqref>
                    </c15:fullRef>
                  </c:ext>
                </c:extLst>
                <c:f>overall!$J$80:$J$84</c:f>
                <c:numCache>
                  <c:formatCode>General</c:formatCode>
                  <c:ptCount val="5"/>
                  <c:pt idx="0">
                    <c:v>1.8931454513586627</c:v>
                  </c:pt>
                  <c:pt idx="1">
                    <c:v>2.7432066637422698</c:v>
                  </c:pt>
                  <c:pt idx="2">
                    <c:v>1.972367536743596</c:v>
                  </c:pt>
                  <c:pt idx="3">
                    <c:v>0.86796071339663772</c:v>
                  </c:pt>
                  <c:pt idx="4">
                    <c:v>1.2923472056688259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overall!$J$80:$J$85</c15:sqref>
                    </c15:fullRef>
                  </c:ext>
                </c:extLst>
                <c:f>overall!$J$80:$J$84</c:f>
                <c:numCache>
                  <c:formatCode>General</c:formatCode>
                  <c:ptCount val="5"/>
                  <c:pt idx="0">
                    <c:v>1.8931454513586627</c:v>
                  </c:pt>
                  <c:pt idx="1">
                    <c:v>2.7432066637422698</c:v>
                  </c:pt>
                  <c:pt idx="2">
                    <c:v>1.972367536743596</c:v>
                  </c:pt>
                  <c:pt idx="3">
                    <c:v>0.86796071339663772</c:v>
                  </c:pt>
                  <c:pt idx="4">
                    <c:v>1.2923472056688259</c:v>
                  </c:pt>
                </c:numCache>
              </c:numRef>
            </c:minus>
          </c:errBars>
          <c:cat>
            <c:strLit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12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overall!$I$80:$I$85</c15:sqref>
                  </c15:fullRef>
                </c:ext>
              </c:extLst>
              <c:f>overall!$I$80:$I$84</c:f>
              <c:numCache>
                <c:formatCode>General</c:formatCode>
                <c:ptCount val="5"/>
                <c:pt idx="0">
                  <c:v>29.776199999999999</c:v>
                </c:pt>
                <c:pt idx="1">
                  <c:v>35.345399999999998</c:v>
                </c:pt>
                <c:pt idx="2">
                  <c:v>36.0578</c:v>
                </c:pt>
                <c:pt idx="3">
                  <c:v>83.328400000000002</c:v>
                </c:pt>
                <c:pt idx="4">
                  <c:v>142.4306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79122864"/>
        <c:axId val="-779135376"/>
      </c:barChart>
      <c:valAx>
        <c:axId val="-7791353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>
                    <a:latin typeface="Arial" pitchFamily="34" charset="0"/>
                    <a:cs typeface="Arial" pitchFamily="34" charset="0"/>
                  </a:defRPr>
                </a:pPr>
                <a:r>
                  <a:rPr lang="en-US" sz="1600">
                    <a:latin typeface="Arial" pitchFamily="34" charset="0"/>
                    <a:cs typeface="Arial" pitchFamily="34" charset="0"/>
                  </a:rPr>
                  <a:t>Time (sec)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779122864"/>
        <c:crosses val="autoZero"/>
        <c:crossBetween val="between"/>
      </c:valAx>
      <c:catAx>
        <c:axId val="-779122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Arial" pitchFamily="34" charset="0"/>
                    <a:cs typeface="Arial" pitchFamily="34" charset="0"/>
                  </a:defRPr>
                </a:pPr>
                <a:r>
                  <a:rPr lang="en-US" sz="1600">
                    <a:latin typeface="Arial" pitchFamily="34" charset="0"/>
                    <a:cs typeface="Arial" pitchFamily="34" charset="0"/>
                  </a:rPr>
                  <a:t>Worker Threads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779135376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19023284742199281"/>
          <c:y val="4.9528457051976942E-2"/>
          <c:w val="0.6312577961018625"/>
          <c:h val="0.2038784956152885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4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0"/>
    <c:dispBlanksAs val="zero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55686657653093"/>
          <c:y val="2.5873283301121642E-2"/>
          <c:w val="0.88232301418766657"/>
          <c:h val="0.833071923946152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overall!$A$3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</c:dPt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overall!$J$3:$J$8</c15:sqref>
                    </c15:fullRef>
                  </c:ext>
                </c:extLst>
                <c:f>overall!$J$3:$J$7</c:f>
                <c:numCache>
                  <c:formatCode>General</c:formatCode>
                  <c:ptCount val="5"/>
                  <c:pt idx="0">
                    <c:v>2.384963521733614</c:v>
                  </c:pt>
                  <c:pt idx="1">
                    <c:v>1.0207657909628427</c:v>
                  </c:pt>
                  <c:pt idx="2">
                    <c:v>0.24122292594195913</c:v>
                  </c:pt>
                  <c:pt idx="3">
                    <c:v>1.4335755996807398</c:v>
                  </c:pt>
                  <c:pt idx="4">
                    <c:v>3.1555853339752984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overall!$J$3:$J$8</c15:sqref>
                    </c15:fullRef>
                  </c:ext>
                </c:extLst>
                <c:f>overall!$J$3:$J$7</c:f>
                <c:numCache>
                  <c:formatCode>General</c:formatCode>
                  <c:ptCount val="5"/>
                  <c:pt idx="0">
                    <c:v>2.384963521733614</c:v>
                  </c:pt>
                  <c:pt idx="1">
                    <c:v>1.0207657909628427</c:v>
                  </c:pt>
                  <c:pt idx="2">
                    <c:v>0.24122292594195913</c:v>
                  </c:pt>
                  <c:pt idx="3">
                    <c:v>1.4335755996807398</c:v>
                  </c:pt>
                  <c:pt idx="4">
                    <c:v>3.1555853339752984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overall!$I$3:$I$8</c15:sqref>
                  </c15:fullRef>
                </c:ext>
              </c:extLst>
              <c:f>overall!$I$3:$I$7</c:f>
              <c:numCache>
                <c:formatCode>General</c:formatCode>
                <c:ptCount val="5"/>
                <c:pt idx="0">
                  <c:v>26.295999999999999</c:v>
                </c:pt>
                <c:pt idx="1">
                  <c:v>27.2224</c:v>
                </c:pt>
                <c:pt idx="2">
                  <c:v>29.425999999999998</c:v>
                </c:pt>
                <c:pt idx="3">
                  <c:v>39.738</c:v>
                </c:pt>
                <c:pt idx="4">
                  <c:v>61.726600000000005</c:v>
                </c:pt>
              </c:numCache>
            </c:numRef>
          </c:val>
        </c:ser>
        <c:ser>
          <c:idx val="4"/>
          <c:order val="1"/>
          <c:tx>
            <c:strRef>
              <c:f>overall!$A$31</c:f>
              <c:strCache>
                <c:ptCount val="1"/>
                <c:pt idx="0">
                  <c:v>IP-Callable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overall!$J$31:$J$36</c15:sqref>
                    </c15:fullRef>
                  </c:ext>
                </c:extLst>
                <c:f>overall!$J$31:$J$35</c:f>
                <c:numCache>
                  <c:formatCode>General</c:formatCode>
                  <c:ptCount val="5"/>
                  <c:pt idx="0">
                    <c:v>0.77174801587046538</c:v>
                  </c:pt>
                  <c:pt idx="1">
                    <c:v>0.68170169429157246</c:v>
                  </c:pt>
                  <c:pt idx="2">
                    <c:v>0.54288350499900029</c:v>
                  </c:pt>
                  <c:pt idx="3">
                    <c:v>0.57529401178875583</c:v>
                  </c:pt>
                  <c:pt idx="4">
                    <c:v>1.9669007854998661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overall!$J$31:$J$36</c15:sqref>
                    </c15:fullRef>
                  </c:ext>
                </c:extLst>
                <c:f>overall!$J$31:$J$35</c:f>
                <c:numCache>
                  <c:formatCode>General</c:formatCode>
                  <c:ptCount val="5"/>
                  <c:pt idx="0">
                    <c:v>0.77174801587046538</c:v>
                  </c:pt>
                  <c:pt idx="1">
                    <c:v>0.68170169429157246</c:v>
                  </c:pt>
                  <c:pt idx="2">
                    <c:v>0.54288350499900029</c:v>
                  </c:pt>
                  <c:pt idx="3">
                    <c:v>0.57529401178875583</c:v>
                  </c:pt>
                  <c:pt idx="4">
                    <c:v>1.9669007854998661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overall!$I$31:$I$36</c15:sqref>
                  </c15:fullRef>
                </c:ext>
              </c:extLst>
              <c:f>overall!$I$31:$I$35</c:f>
              <c:numCache>
                <c:formatCode>General</c:formatCode>
                <c:ptCount val="5"/>
                <c:pt idx="0">
                  <c:v>26.304000000000002</c:v>
                </c:pt>
                <c:pt idx="1">
                  <c:v>29.248199999999997</c:v>
                </c:pt>
                <c:pt idx="2">
                  <c:v>38.616</c:v>
                </c:pt>
                <c:pt idx="3">
                  <c:v>76.8048</c:v>
                </c:pt>
                <c:pt idx="4">
                  <c:v>127.8738</c:v>
                </c:pt>
              </c:numCache>
            </c:numRef>
          </c:val>
        </c:ser>
        <c:ser>
          <c:idx val="5"/>
          <c:order val="2"/>
          <c:tx>
            <c:strRef>
              <c:f>overall!$A$38</c:f>
              <c:strCache>
                <c:ptCount val="1"/>
                <c:pt idx="0">
                  <c:v>IT-Callable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overall!$J$38:$J$43</c15:sqref>
                    </c15:fullRef>
                  </c:ext>
                </c:extLst>
                <c:f>overall!$J$38:$J$42</c:f>
                <c:numCache>
                  <c:formatCode>General</c:formatCode>
                  <c:ptCount val="5"/>
                  <c:pt idx="0">
                    <c:v>1.3232816404681211</c:v>
                  </c:pt>
                  <c:pt idx="1">
                    <c:v>1.550052676524253</c:v>
                  </c:pt>
                  <c:pt idx="2">
                    <c:v>0.63812436092034441</c:v>
                  </c:pt>
                  <c:pt idx="3">
                    <c:v>2.9933557590102806</c:v>
                  </c:pt>
                  <c:pt idx="4">
                    <c:v>2.5683022213127549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overall!$J$38:$J$43</c15:sqref>
                    </c15:fullRef>
                  </c:ext>
                </c:extLst>
                <c:f>overall!$J$38:$J$42</c:f>
                <c:numCache>
                  <c:formatCode>General</c:formatCode>
                  <c:ptCount val="5"/>
                  <c:pt idx="0">
                    <c:v>1.3232816404681211</c:v>
                  </c:pt>
                  <c:pt idx="1">
                    <c:v>1.550052676524253</c:v>
                  </c:pt>
                  <c:pt idx="2">
                    <c:v>0.63812436092034441</c:v>
                  </c:pt>
                  <c:pt idx="3">
                    <c:v>2.9933557590102806</c:v>
                  </c:pt>
                  <c:pt idx="4">
                    <c:v>2.5683022213127549</c:v>
                  </c:pt>
                </c:numCache>
              </c:numRef>
            </c:minus>
          </c:errBars>
          <c:cat>
            <c:numRef>
              <c:extLst>
                <c:ext xmlns:c15="http://schemas.microsoft.com/office/drawing/2012/chart" uri="{02D57815-91ED-43cb-92C2-25804820EDAC}">
                  <c15:fullRef>
                    <c15:sqref>overall!$C$94:$C$99</c15:sqref>
                  </c15:fullRef>
                </c:ext>
              </c:extLst>
              <c:f>overall!$C$94:$C$98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overall!$I$38:$I$43</c15:sqref>
                  </c15:fullRef>
                </c:ext>
              </c:extLst>
              <c:f>overall!$I$38:$I$42</c:f>
              <c:numCache>
                <c:formatCode>General</c:formatCode>
                <c:ptCount val="5"/>
                <c:pt idx="0">
                  <c:v>24.912399999999998</c:v>
                </c:pt>
                <c:pt idx="1">
                  <c:v>26.9024</c:v>
                </c:pt>
                <c:pt idx="2">
                  <c:v>34.579799999999999</c:v>
                </c:pt>
                <c:pt idx="3">
                  <c:v>78.470200000000006</c:v>
                </c:pt>
                <c:pt idx="4">
                  <c:v>133.40140000000002</c:v>
                </c:pt>
              </c:numCache>
            </c:numRef>
          </c:val>
        </c:ser>
        <c:ser>
          <c:idx val="10"/>
          <c:order val="3"/>
          <c:tx>
            <c:strRef>
              <c:f>overall!$A$73</c:f>
              <c:strCache>
                <c:ptCount val="1"/>
                <c:pt idx="0">
                  <c:v>IP-onCommit</c:v>
                </c:pt>
              </c:strCache>
            </c:strRef>
          </c:tx>
          <c:spPr>
            <a:solidFill>
              <a:srgbClr val="FAA72E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overall!$J$73:$J$78</c15:sqref>
                    </c15:fullRef>
                  </c:ext>
                </c:extLst>
                <c:f>overall!$J$73:$J$77</c:f>
                <c:numCache>
                  <c:formatCode>General</c:formatCode>
                  <c:ptCount val="5"/>
                  <c:pt idx="0">
                    <c:v>2.5236488860378334</c:v>
                  </c:pt>
                  <c:pt idx="1">
                    <c:v>1.9341741648569295</c:v>
                  </c:pt>
                  <c:pt idx="2">
                    <c:v>2.3793621624292491</c:v>
                  </c:pt>
                  <c:pt idx="3">
                    <c:v>0.78702045716741209</c:v>
                  </c:pt>
                  <c:pt idx="4">
                    <c:v>1.3018605916149411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overall!$J$73:$J$78</c15:sqref>
                    </c15:fullRef>
                  </c:ext>
                </c:extLst>
                <c:f>overall!$J$73:$J$77</c:f>
                <c:numCache>
                  <c:formatCode>General</c:formatCode>
                  <c:ptCount val="5"/>
                  <c:pt idx="0">
                    <c:v>2.5236488860378334</c:v>
                  </c:pt>
                  <c:pt idx="1">
                    <c:v>1.9341741648569295</c:v>
                  </c:pt>
                  <c:pt idx="2">
                    <c:v>2.3793621624292491</c:v>
                  </c:pt>
                  <c:pt idx="3">
                    <c:v>0.78702045716741209</c:v>
                  </c:pt>
                  <c:pt idx="4">
                    <c:v>1.3018605916149411</c:v>
                  </c:pt>
                </c:numCache>
              </c:numRef>
            </c:minus>
          </c:errBars>
          <c:cat>
            <c:strLit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12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overall!$I$73:$I$78</c15:sqref>
                  </c15:fullRef>
                </c:ext>
              </c:extLst>
              <c:f>overall!$I$73:$I$77</c:f>
              <c:numCache>
                <c:formatCode>General</c:formatCode>
                <c:ptCount val="5"/>
                <c:pt idx="0">
                  <c:v>33.229200000000006</c:v>
                </c:pt>
                <c:pt idx="1">
                  <c:v>37.931200000000004</c:v>
                </c:pt>
                <c:pt idx="2">
                  <c:v>50.098399999999998</c:v>
                </c:pt>
                <c:pt idx="3">
                  <c:v>91.066799999999986</c:v>
                </c:pt>
                <c:pt idx="4">
                  <c:v>142.917</c:v>
                </c:pt>
              </c:numCache>
            </c:numRef>
          </c:val>
        </c:ser>
        <c:ser>
          <c:idx val="11"/>
          <c:order val="4"/>
          <c:tx>
            <c:strRef>
              <c:f>overall!$A$80</c:f>
              <c:strCache>
                <c:ptCount val="1"/>
                <c:pt idx="0">
                  <c:v>IT-onCommit</c:v>
                </c:pt>
              </c:strCache>
            </c:strRef>
          </c:tx>
          <c:spPr>
            <a:solidFill>
              <a:srgbClr val="1BF935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overall!$J$80:$J$85</c15:sqref>
                    </c15:fullRef>
                  </c:ext>
                </c:extLst>
                <c:f>overall!$J$80:$J$84</c:f>
                <c:numCache>
                  <c:formatCode>General</c:formatCode>
                  <c:ptCount val="5"/>
                  <c:pt idx="0">
                    <c:v>1.8931454513586627</c:v>
                  </c:pt>
                  <c:pt idx="1">
                    <c:v>2.7432066637422698</c:v>
                  </c:pt>
                  <c:pt idx="2">
                    <c:v>1.972367536743596</c:v>
                  </c:pt>
                  <c:pt idx="3">
                    <c:v>0.86796071339663772</c:v>
                  </c:pt>
                  <c:pt idx="4">
                    <c:v>1.2923472056688259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overall!$J$80:$J$85</c15:sqref>
                    </c15:fullRef>
                  </c:ext>
                </c:extLst>
                <c:f>overall!$J$80:$J$84</c:f>
                <c:numCache>
                  <c:formatCode>General</c:formatCode>
                  <c:ptCount val="5"/>
                  <c:pt idx="0">
                    <c:v>1.8931454513586627</c:v>
                  </c:pt>
                  <c:pt idx="1">
                    <c:v>2.7432066637422698</c:v>
                  </c:pt>
                  <c:pt idx="2">
                    <c:v>1.972367536743596</c:v>
                  </c:pt>
                  <c:pt idx="3">
                    <c:v>0.86796071339663772</c:v>
                  </c:pt>
                  <c:pt idx="4">
                    <c:v>1.2923472056688259</c:v>
                  </c:pt>
                </c:numCache>
              </c:numRef>
            </c:minus>
          </c:errBars>
          <c:cat>
            <c:strLit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12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overall!$I$80:$I$85</c15:sqref>
                  </c15:fullRef>
                </c:ext>
              </c:extLst>
              <c:f>overall!$I$80:$I$84</c:f>
              <c:numCache>
                <c:formatCode>General</c:formatCode>
                <c:ptCount val="5"/>
                <c:pt idx="0">
                  <c:v>29.776199999999999</c:v>
                </c:pt>
                <c:pt idx="1">
                  <c:v>35.345399999999998</c:v>
                </c:pt>
                <c:pt idx="2">
                  <c:v>36.0578</c:v>
                </c:pt>
                <c:pt idx="3">
                  <c:v>83.328400000000002</c:v>
                </c:pt>
                <c:pt idx="4">
                  <c:v>142.4306</c:v>
                </c:pt>
              </c:numCache>
            </c:numRef>
          </c:val>
        </c:ser>
        <c:ser>
          <c:idx val="12"/>
          <c:order val="5"/>
          <c:tx>
            <c:strRef>
              <c:f>overall!$A$87</c:f>
              <c:strCache>
                <c:ptCount val="1"/>
                <c:pt idx="0">
                  <c:v>IP-NoLock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overall!$J$87:$J$92</c15:sqref>
                    </c15:fullRef>
                  </c:ext>
                </c:extLst>
                <c:f>overall!$J$87:$J$91</c:f>
                <c:numCache>
                  <c:formatCode>General</c:formatCode>
                  <c:ptCount val="5"/>
                  <c:pt idx="0">
                    <c:v>3.2005572952221932</c:v>
                  </c:pt>
                  <c:pt idx="1">
                    <c:v>1.1968453116422366</c:v>
                  </c:pt>
                  <c:pt idx="2">
                    <c:v>1.2663819723922174</c:v>
                  </c:pt>
                  <c:pt idx="3">
                    <c:v>1.3571694072590943</c:v>
                  </c:pt>
                  <c:pt idx="4">
                    <c:v>1.9364777303134686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overall!$J$87:$J$92</c15:sqref>
                    </c15:fullRef>
                  </c:ext>
                </c:extLst>
                <c:f>overall!$J$87:$J$91</c:f>
                <c:numCache>
                  <c:formatCode>General</c:formatCode>
                  <c:ptCount val="5"/>
                  <c:pt idx="0">
                    <c:v>3.2005572952221932</c:v>
                  </c:pt>
                  <c:pt idx="1">
                    <c:v>1.1968453116422366</c:v>
                  </c:pt>
                  <c:pt idx="2">
                    <c:v>1.2663819723922174</c:v>
                  </c:pt>
                  <c:pt idx="3">
                    <c:v>1.3571694072590943</c:v>
                  </c:pt>
                  <c:pt idx="4">
                    <c:v>1.9364777303134686</c:v>
                  </c:pt>
                </c:numCache>
              </c:numRef>
            </c:minus>
          </c:errBars>
          <c:cat>
            <c:strLit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12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overall!$I$87:$I$92</c15:sqref>
                  </c15:fullRef>
                </c:ext>
              </c:extLst>
              <c:f>overall!$I$87:$I$91</c:f>
              <c:numCache>
                <c:formatCode>General</c:formatCode>
                <c:ptCount val="5"/>
                <c:pt idx="0">
                  <c:v>32.861000000000004</c:v>
                </c:pt>
                <c:pt idx="1">
                  <c:v>37.468800000000002</c:v>
                </c:pt>
                <c:pt idx="2">
                  <c:v>39.498599999999996</c:v>
                </c:pt>
                <c:pt idx="3">
                  <c:v>48.366599999999998</c:v>
                </c:pt>
                <c:pt idx="4">
                  <c:v>74.861000000000018</c:v>
                </c:pt>
              </c:numCache>
            </c:numRef>
          </c:val>
        </c:ser>
        <c:ser>
          <c:idx val="13"/>
          <c:order val="6"/>
          <c:tx>
            <c:strRef>
              <c:f>overall!$A$94</c:f>
              <c:strCache>
                <c:ptCount val="1"/>
                <c:pt idx="0">
                  <c:v>IT-NoLock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overall!$J$94:$J$99</c15:sqref>
                    </c15:fullRef>
                  </c:ext>
                </c:extLst>
                <c:f>overall!$J$94:$J$98</c:f>
                <c:numCache>
                  <c:formatCode>General</c:formatCode>
                  <c:ptCount val="5"/>
                  <c:pt idx="0">
                    <c:v>3.0039024118636091</c:v>
                  </c:pt>
                  <c:pt idx="1">
                    <c:v>2.9120451919570209</c:v>
                  </c:pt>
                  <c:pt idx="2">
                    <c:v>1.1987525599555551</c:v>
                  </c:pt>
                  <c:pt idx="3">
                    <c:v>1.3231580782355516</c:v>
                  </c:pt>
                  <c:pt idx="4">
                    <c:v>1.6657066668534439</c:v>
                  </c:pt>
                </c:numCache>
              </c:numRef>
            </c:plus>
            <c:minus>
              <c:numRef>
                <c:extLst>
                  <c:ext xmlns:c15="http://schemas.microsoft.com/office/drawing/2012/chart" uri="{02D57815-91ED-43cb-92C2-25804820EDAC}">
                    <c15:fullRef>
                      <c15:sqref>overall!$J$94:$J$99</c15:sqref>
                    </c15:fullRef>
                  </c:ext>
                </c:extLst>
                <c:f>overall!$J$94:$J$98</c:f>
                <c:numCache>
                  <c:formatCode>General</c:formatCode>
                  <c:ptCount val="5"/>
                  <c:pt idx="0">
                    <c:v>3.0039024118636091</c:v>
                  </c:pt>
                  <c:pt idx="1">
                    <c:v>2.9120451919570209</c:v>
                  </c:pt>
                  <c:pt idx="2">
                    <c:v>1.1987525599555551</c:v>
                  </c:pt>
                  <c:pt idx="3">
                    <c:v>1.3231580782355516</c:v>
                  </c:pt>
                  <c:pt idx="4">
                    <c:v>1.6657066668534439</c:v>
                  </c:pt>
                </c:numCache>
              </c:numRef>
            </c:minus>
          </c:errBars>
          <c:cat>
            <c:strLit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12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overall!$I$94:$I$99</c15:sqref>
                  </c15:fullRef>
                </c:ext>
              </c:extLst>
              <c:f>overall!$I$94:$I$98</c:f>
              <c:numCache>
                <c:formatCode>General</c:formatCode>
                <c:ptCount val="5"/>
                <c:pt idx="0">
                  <c:v>29.9072</c:v>
                </c:pt>
                <c:pt idx="1">
                  <c:v>35.252799999999993</c:v>
                </c:pt>
                <c:pt idx="2">
                  <c:v>31.133800000000001</c:v>
                </c:pt>
                <c:pt idx="3">
                  <c:v>44.571400000000004</c:v>
                </c:pt>
                <c:pt idx="4">
                  <c:v>68.960800000000006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79127216"/>
        <c:axId val="-779128304"/>
      </c:barChart>
      <c:valAx>
        <c:axId val="-7791283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>
                    <a:latin typeface="Arial" pitchFamily="34" charset="0"/>
                    <a:cs typeface="Arial" pitchFamily="34" charset="0"/>
                  </a:defRPr>
                </a:pPr>
                <a:r>
                  <a:rPr lang="en-US" sz="1600">
                    <a:latin typeface="Arial" pitchFamily="34" charset="0"/>
                    <a:cs typeface="Arial" pitchFamily="34" charset="0"/>
                  </a:rPr>
                  <a:t>Time (sec)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779127216"/>
        <c:crosses val="autoZero"/>
        <c:crossBetween val="between"/>
      </c:valAx>
      <c:catAx>
        <c:axId val="-779127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Arial" pitchFamily="34" charset="0"/>
                    <a:cs typeface="Arial" pitchFamily="34" charset="0"/>
                  </a:defRPr>
                </a:pPr>
                <a:r>
                  <a:rPr lang="en-US" sz="1600">
                    <a:latin typeface="Arial" pitchFamily="34" charset="0"/>
                    <a:cs typeface="Arial" pitchFamily="34" charset="0"/>
                  </a:rPr>
                  <a:t>Worker Threads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779128304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11989053088964481"/>
          <c:y val="4.9528457051976942E-2"/>
          <c:w val="0.70160020742681706"/>
          <c:h val="0.1270472382009380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4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0"/>
    <c:dispBlanksAs val="zero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8F7D9-F892-064A-BC06-3A687C5549B7}" type="doc">
      <dgm:prSet loTypeId="urn:microsoft.com/office/officeart/2009/3/layout/StepUp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2EC6D0-F705-0640-A889-63C26819204E}">
      <dgm:prSet phldrT="[文本]"/>
      <dgm:spPr/>
      <dgm:t>
        <a:bodyPr/>
        <a:lstStyle/>
        <a:p>
          <a:r>
            <a:rPr lang="en-US" altLang="zh-CN" dirty="0" smtClean="0"/>
            <a:t>1993: First TM proposals</a:t>
          </a:r>
          <a:endParaRPr lang="zh-CN" altLang="en-US" dirty="0"/>
        </a:p>
      </dgm:t>
    </dgm:pt>
    <dgm:pt modelId="{6E016495-A3EE-D748-B7E7-66654F8EB6EE}" type="parTrans" cxnId="{648FEDE7-4DE4-0144-BC14-2847A5BEF703}">
      <dgm:prSet/>
      <dgm:spPr/>
      <dgm:t>
        <a:bodyPr/>
        <a:lstStyle/>
        <a:p>
          <a:endParaRPr lang="zh-CN" altLang="en-US"/>
        </a:p>
      </dgm:t>
    </dgm:pt>
    <dgm:pt modelId="{0CD3A8B2-D789-6040-87A4-4B1893C0AA75}" type="sibTrans" cxnId="{648FEDE7-4DE4-0144-BC14-2847A5BEF703}">
      <dgm:prSet/>
      <dgm:spPr/>
      <dgm:t>
        <a:bodyPr/>
        <a:lstStyle/>
        <a:p>
          <a:endParaRPr lang="zh-CN" altLang="en-US"/>
        </a:p>
      </dgm:t>
    </dgm:pt>
    <dgm:pt modelId="{061AE344-2CEE-D547-919C-3D058AB6AD88}">
      <dgm:prSet phldrT="[文本]"/>
      <dgm:spPr/>
      <dgm:t>
        <a:bodyPr/>
        <a:lstStyle/>
        <a:p>
          <a:r>
            <a:rPr lang="en-US" altLang="zh-CN" dirty="0" smtClean="0"/>
            <a:t>2003: STM libraries are not totally unreasonable</a:t>
          </a:r>
          <a:endParaRPr lang="zh-CN" altLang="en-US" dirty="0"/>
        </a:p>
      </dgm:t>
    </dgm:pt>
    <dgm:pt modelId="{ED61E66A-860E-C642-A296-8CA66E917517}" type="parTrans" cxnId="{87FCC027-18AF-E248-8EEB-04D3BE352CE2}">
      <dgm:prSet/>
      <dgm:spPr/>
      <dgm:t>
        <a:bodyPr/>
        <a:lstStyle/>
        <a:p>
          <a:endParaRPr lang="zh-CN" altLang="en-US"/>
        </a:p>
      </dgm:t>
    </dgm:pt>
    <dgm:pt modelId="{7F0766D2-D091-3349-8D88-8E718974D711}" type="sibTrans" cxnId="{87FCC027-18AF-E248-8EEB-04D3BE352CE2}">
      <dgm:prSet/>
      <dgm:spPr/>
      <dgm:t>
        <a:bodyPr/>
        <a:lstStyle/>
        <a:p>
          <a:endParaRPr lang="zh-CN" altLang="en-US"/>
        </a:p>
      </dgm:t>
    </dgm:pt>
    <dgm:pt modelId="{FEB2DA1E-DDA3-4342-ADD1-655C515D0DE9}">
      <dgm:prSet phldrT="[文本]"/>
      <dgm:spPr/>
      <dgm:t>
        <a:bodyPr/>
        <a:lstStyle/>
        <a:p>
          <a:r>
            <a:rPr lang="en-US" altLang="zh-CN" dirty="0" smtClean="0"/>
            <a:t>2012: Compiler support in GCC 4.7</a:t>
          </a:r>
          <a:endParaRPr lang="zh-CN" altLang="en-US" dirty="0"/>
        </a:p>
      </dgm:t>
    </dgm:pt>
    <dgm:pt modelId="{33074368-928B-F042-A473-8B4A68B16960}" type="parTrans" cxnId="{4C1461BB-A967-894B-8C44-C7DBAA879194}">
      <dgm:prSet/>
      <dgm:spPr/>
      <dgm:t>
        <a:bodyPr/>
        <a:lstStyle/>
        <a:p>
          <a:endParaRPr lang="zh-CN" altLang="en-US"/>
        </a:p>
      </dgm:t>
    </dgm:pt>
    <dgm:pt modelId="{97CB3DB3-2803-7943-9B8B-D28EDFFA4F11}" type="sibTrans" cxnId="{4C1461BB-A967-894B-8C44-C7DBAA879194}">
      <dgm:prSet/>
      <dgm:spPr/>
      <dgm:t>
        <a:bodyPr/>
        <a:lstStyle/>
        <a:p>
          <a:endParaRPr lang="zh-CN" altLang="en-US"/>
        </a:p>
      </dgm:t>
    </dgm:pt>
    <dgm:pt modelId="{F85BA514-7FA9-4A4D-8460-8E8E9F1C032E}">
      <dgm:prSet/>
      <dgm:spPr/>
      <dgm:t>
        <a:bodyPr/>
        <a:lstStyle/>
        <a:p>
          <a:r>
            <a:rPr lang="en-US" altLang="zh-CN" dirty="0" smtClean="0"/>
            <a:t>2009: Draft C++ TM Specification 1.0</a:t>
          </a:r>
          <a:endParaRPr lang="zh-CN" altLang="en-US" dirty="0"/>
        </a:p>
      </dgm:t>
    </dgm:pt>
    <dgm:pt modelId="{C9EBA72A-0C3F-C74C-8876-09D40CD3B43C}" type="parTrans" cxnId="{6F5538E9-3CAE-D340-9902-7270212AE9C5}">
      <dgm:prSet/>
      <dgm:spPr/>
      <dgm:t>
        <a:bodyPr/>
        <a:lstStyle/>
        <a:p>
          <a:endParaRPr lang="zh-CN" altLang="en-US"/>
        </a:p>
      </dgm:t>
    </dgm:pt>
    <dgm:pt modelId="{8C2A64E3-C1A1-EF4F-8852-65384CA54052}" type="sibTrans" cxnId="{6F5538E9-3CAE-D340-9902-7270212AE9C5}">
      <dgm:prSet/>
      <dgm:spPr/>
      <dgm:t>
        <a:bodyPr/>
        <a:lstStyle/>
        <a:p>
          <a:endParaRPr lang="zh-CN" altLang="en-US"/>
        </a:p>
      </dgm:t>
    </dgm:pt>
    <dgm:pt modelId="{8A54D515-1B06-45CF-9F1B-BB3D5EDE9582}">
      <dgm:prSet phldrT="[文本]"/>
      <dgm:spPr/>
      <dgm:t>
        <a:bodyPr/>
        <a:lstStyle/>
        <a:p>
          <a:r>
            <a:rPr lang="en-US" altLang="zh-CN" dirty="0" smtClean="0"/>
            <a:t>2013: Hardware support in Intel </a:t>
          </a:r>
          <a:r>
            <a:rPr lang="en-US" altLang="zh-CN" dirty="0" err="1" smtClean="0"/>
            <a:t>Haswell</a:t>
          </a:r>
          <a:endParaRPr lang="zh-CN" altLang="en-US" dirty="0"/>
        </a:p>
      </dgm:t>
    </dgm:pt>
    <dgm:pt modelId="{916C89D4-DE35-4639-A7EE-9E4DCBC41569}" type="parTrans" cxnId="{81A866C9-37FE-4026-87A9-2F5760CF8225}">
      <dgm:prSet/>
      <dgm:spPr/>
      <dgm:t>
        <a:bodyPr/>
        <a:lstStyle/>
        <a:p>
          <a:endParaRPr lang="en-US"/>
        </a:p>
      </dgm:t>
    </dgm:pt>
    <dgm:pt modelId="{474A0466-144A-4A23-B6C0-87908EF3AD9C}" type="sibTrans" cxnId="{81A866C9-37FE-4026-87A9-2F5760CF8225}">
      <dgm:prSet/>
      <dgm:spPr/>
      <dgm:t>
        <a:bodyPr/>
        <a:lstStyle/>
        <a:p>
          <a:endParaRPr lang="en-US"/>
        </a:p>
      </dgm:t>
    </dgm:pt>
    <dgm:pt modelId="{22B3DD7F-F070-0E47-8B24-BC4A06DD52C6}" type="pres">
      <dgm:prSet presAssocID="{DBC8F7D9-F892-064A-BC06-3A687C5549B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1935AB6-B2CD-0A4A-B080-6D9026FFB3EB}" type="pres">
      <dgm:prSet presAssocID="{BA2EC6D0-F705-0640-A889-63C26819204E}" presName="composite" presStyleCnt="0"/>
      <dgm:spPr/>
    </dgm:pt>
    <dgm:pt modelId="{2623A143-FB09-844C-B59C-280B5D829E6B}" type="pres">
      <dgm:prSet presAssocID="{BA2EC6D0-F705-0640-A889-63C26819204E}" presName="LShape" presStyleLbl="alignNode1" presStyleIdx="0" presStyleCnt="9"/>
      <dgm:spPr>
        <a:solidFill>
          <a:schemeClr val="tx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3AE4737E-CDDA-8F4F-A418-9F0AE3542C85}" type="pres">
      <dgm:prSet presAssocID="{BA2EC6D0-F705-0640-A889-63C26819204E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7C672E-8D29-144B-8670-919C17841575}" type="pres">
      <dgm:prSet presAssocID="{BA2EC6D0-F705-0640-A889-63C26819204E}" presName="Triangle" presStyleLbl="alignNode1" presStyleIdx="1" presStyleCnt="9" custLinFactNeighborX="28291" custLinFactNeighborY="14146"/>
      <dgm:spPr>
        <a:solidFill>
          <a:schemeClr val="tx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B5A90171-D056-DE48-81C5-D9D98541B1EB}" type="pres">
      <dgm:prSet presAssocID="{0CD3A8B2-D789-6040-87A4-4B1893C0AA75}" presName="sibTrans" presStyleCnt="0"/>
      <dgm:spPr/>
    </dgm:pt>
    <dgm:pt modelId="{91160C53-3375-4D48-A5C4-190910E6325B}" type="pres">
      <dgm:prSet presAssocID="{0CD3A8B2-D789-6040-87A4-4B1893C0AA75}" presName="space" presStyleCnt="0"/>
      <dgm:spPr/>
    </dgm:pt>
    <dgm:pt modelId="{782D5128-4E49-174C-9300-FE1213C1CC65}" type="pres">
      <dgm:prSet presAssocID="{061AE344-2CEE-D547-919C-3D058AB6AD88}" presName="composite" presStyleCnt="0"/>
      <dgm:spPr/>
    </dgm:pt>
    <dgm:pt modelId="{CE719A0E-00D8-F141-BBEF-61E979CE0005}" type="pres">
      <dgm:prSet presAssocID="{061AE344-2CEE-D547-919C-3D058AB6AD88}" presName="LShape" presStyleLbl="alignNode1" presStyleIdx="2" presStyleCnt="9" custScaleX="110418" custScaleY="113254" custLinFactNeighborX="1" custLinFactNeighborY="-1336"/>
      <dgm:spPr>
        <a:solidFill>
          <a:schemeClr val="tx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67E206D1-1116-954B-99C7-BBF59F4A97FF}" type="pres">
      <dgm:prSet presAssocID="{061AE344-2CEE-D547-919C-3D058AB6AD88}" presName="ParentText" presStyleLbl="revTx" presStyleIdx="1" presStyleCnt="5" custLinFactNeighborX="-3559" custLinFactNeighborY="-40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98B0A9-B5FA-D741-8295-E9991A387CA4}" type="pres">
      <dgm:prSet presAssocID="{061AE344-2CEE-D547-919C-3D058AB6AD88}" presName="Triangle" presStyleLbl="alignNode1" presStyleIdx="3" presStyleCnt="9" custLinFactNeighborX="51867" custLinFactNeighborY="-4716"/>
      <dgm:spPr>
        <a:solidFill>
          <a:schemeClr val="tx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12D30ADB-A84E-D448-8396-3D16A92CE8E3}" type="pres">
      <dgm:prSet presAssocID="{7F0766D2-D091-3349-8D88-8E718974D711}" presName="sibTrans" presStyleCnt="0"/>
      <dgm:spPr/>
    </dgm:pt>
    <dgm:pt modelId="{508BB323-B09A-714C-8416-30FFC6FB308C}" type="pres">
      <dgm:prSet presAssocID="{7F0766D2-D091-3349-8D88-8E718974D711}" presName="space" presStyleCnt="0"/>
      <dgm:spPr/>
    </dgm:pt>
    <dgm:pt modelId="{60690006-05DF-4A4A-A362-4E0CA61FC1F2}" type="pres">
      <dgm:prSet presAssocID="{F85BA514-7FA9-4A4D-8460-8E8E9F1C032E}" presName="composite" presStyleCnt="0"/>
      <dgm:spPr/>
    </dgm:pt>
    <dgm:pt modelId="{934ABB83-E534-B844-BA12-8E6EE89BC667}" type="pres">
      <dgm:prSet presAssocID="{F85BA514-7FA9-4A4D-8460-8E8E9F1C032E}" presName="LShape" presStyleLbl="alignNode1" presStyleIdx="4" presStyleCnt="9" custLinFactNeighborX="7229" custLinFactNeighborY="-2673"/>
      <dgm:spPr>
        <a:solidFill>
          <a:schemeClr val="tx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914F44E2-079E-1D4B-8FF2-0CA5F5EA4B3E}" type="pres">
      <dgm:prSet presAssocID="{F85BA514-7FA9-4A4D-8460-8E8E9F1C032E}" presName="ParentText" presStyleLbl="revTx" presStyleIdx="2" presStyleCnt="5" custLinFactNeighborX="115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FAD71D-28FF-E74D-B2A5-04B9C8691F47}" type="pres">
      <dgm:prSet presAssocID="{F85BA514-7FA9-4A4D-8460-8E8E9F1C032E}" presName="Triangle" presStyleLbl="alignNode1" presStyleIdx="5" presStyleCnt="9" custLinFactNeighborX="33006" custLinFactNeighborY="14146"/>
      <dgm:spPr>
        <a:solidFill>
          <a:schemeClr val="tx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E34E2272-61DE-8E47-9EB5-028325C9E838}" type="pres">
      <dgm:prSet presAssocID="{8C2A64E3-C1A1-EF4F-8852-65384CA54052}" presName="sibTrans" presStyleCnt="0"/>
      <dgm:spPr/>
    </dgm:pt>
    <dgm:pt modelId="{CC9850F4-A324-8E4F-87AB-C517C776C7A3}" type="pres">
      <dgm:prSet presAssocID="{8C2A64E3-C1A1-EF4F-8852-65384CA54052}" presName="space" presStyleCnt="0"/>
      <dgm:spPr/>
    </dgm:pt>
    <dgm:pt modelId="{D8B1B818-438F-CB4B-9EC5-512C14AEC3AF}" type="pres">
      <dgm:prSet presAssocID="{FEB2DA1E-DDA3-4342-ADD1-655C515D0DE9}" presName="composite" presStyleCnt="0"/>
      <dgm:spPr/>
    </dgm:pt>
    <dgm:pt modelId="{7ABD593D-6D5A-EB45-A725-A7E6394D0581}" type="pres">
      <dgm:prSet presAssocID="{FEB2DA1E-DDA3-4342-ADD1-655C515D0DE9}" presName="LShape" presStyleLbl="alignNode1" presStyleIdx="6" presStyleCnt="9"/>
      <dgm:spPr>
        <a:solidFill>
          <a:schemeClr val="tx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EB50D2ED-6DF3-C149-9674-E25156537463}" type="pres">
      <dgm:prSet presAssocID="{FEB2DA1E-DDA3-4342-ADD1-655C515D0DE9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DBE7D2-8CC8-4E05-9E68-E570B8942D30}" type="pres">
      <dgm:prSet presAssocID="{FEB2DA1E-DDA3-4342-ADD1-655C515D0DE9}" presName="Triangle" presStyleLbl="alignNode1" presStyleIdx="7" presStyleCnt="9"/>
      <dgm:spPr>
        <a:solidFill>
          <a:schemeClr val="tx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8F6E27A-DD15-44C3-8C57-EF576A975EC4}" type="pres">
      <dgm:prSet presAssocID="{97CB3DB3-2803-7943-9B8B-D28EDFFA4F11}" presName="sibTrans" presStyleCnt="0"/>
      <dgm:spPr/>
    </dgm:pt>
    <dgm:pt modelId="{24C64072-BE47-417E-8F42-95C5CC52622C}" type="pres">
      <dgm:prSet presAssocID="{97CB3DB3-2803-7943-9B8B-D28EDFFA4F11}" presName="space" presStyleCnt="0"/>
      <dgm:spPr/>
    </dgm:pt>
    <dgm:pt modelId="{FD31E939-D6D7-4CD4-9750-3A5A09389E59}" type="pres">
      <dgm:prSet presAssocID="{8A54D515-1B06-45CF-9F1B-BB3D5EDE9582}" presName="composite" presStyleCnt="0"/>
      <dgm:spPr/>
    </dgm:pt>
    <dgm:pt modelId="{B7BF4B7B-A534-4A8A-BCD0-317628C018EA}" type="pres">
      <dgm:prSet presAssocID="{8A54D515-1B06-45CF-9F1B-BB3D5EDE9582}" presName="LShape" presStyleLbl="alignNode1" presStyleIdx="8" presStyleCnt="9"/>
      <dgm:spPr>
        <a:solidFill>
          <a:schemeClr val="tx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508ACCC9-CC1C-4580-99DF-1722BA69F572}" type="pres">
      <dgm:prSet presAssocID="{8A54D515-1B06-45CF-9F1B-BB3D5EDE9582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DB19F0-2205-0B43-A468-34D0ED42D672}" type="presOf" srcId="{F85BA514-7FA9-4A4D-8460-8E8E9F1C032E}" destId="{914F44E2-079E-1D4B-8FF2-0CA5F5EA4B3E}" srcOrd="0" destOrd="0" presId="urn:microsoft.com/office/officeart/2009/3/layout/StepUpProcess"/>
    <dgm:cxn modelId="{648FEDE7-4DE4-0144-BC14-2847A5BEF703}" srcId="{DBC8F7D9-F892-064A-BC06-3A687C5549B7}" destId="{BA2EC6D0-F705-0640-A889-63C26819204E}" srcOrd="0" destOrd="0" parTransId="{6E016495-A3EE-D748-B7E7-66654F8EB6EE}" sibTransId="{0CD3A8B2-D789-6040-87A4-4B1893C0AA75}"/>
    <dgm:cxn modelId="{6F5538E9-3CAE-D340-9902-7270212AE9C5}" srcId="{DBC8F7D9-F892-064A-BC06-3A687C5549B7}" destId="{F85BA514-7FA9-4A4D-8460-8E8E9F1C032E}" srcOrd="2" destOrd="0" parTransId="{C9EBA72A-0C3F-C74C-8876-09D40CD3B43C}" sibTransId="{8C2A64E3-C1A1-EF4F-8852-65384CA54052}"/>
    <dgm:cxn modelId="{D67794A5-E68E-C548-87A2-BA8EF9E301B8}" type="presOf" srcId="{BA2EC6D0-F705-0640-A889-63C26819204E}" destId="{3AE4737E-CDDA-8F4F-A418-9F0AE3542C85}" srcOrd="0" destOrd="0" presId="urn:microsoft.com/office/officeart/2009/3/layout/StepUpProcess"/>
    <dgm:cxn modelId="{87FCC027-18AF-E248-8EEB-04D3BE352CE2}" srcId="{DBC8F7D9-F892-064A-BC06-3A687C5549B7}" destId="{061AE344-2CEE-D547-919C-3D058AB6AD88}" srcOrd="1" destOrd="0" parTransId="{ED61E66A-860E-C642-A296-8CA66E917517}" sibTransId="{7F0766D2-D091-3349-8D88-8E718974D711}"/>
    <dgm:cxn modelId="{81A866C9-37FE-4026-87A9-2F5760CF8225}" srcId="{DBC8F7D9-F892-064A-BC06-3A687C5549B7}" destId="{8A54D515-1B06-45CF-9F1B-BB3D5EDE9582}" srcOrd="4" destOrd="0" parTransId="{916C89D4-DE35-4639-A7EE-9E4DCBC41569}" sibTransId="{474A0466-144A-4A23-B6C0-87908EF3AD9C}"/>
    <dgm:cxn modelId="{4C1461BB-A967-894B-8C44-C7DBAA879194}" srcId="{DBC8F7D9-F892-064A-BC06-3A687C5549B7}" destId="{FEB2DA1E-DDA3-4342-ADD1-655C515D0DE9}" srcOrd="3" destOrd="0" parTransId="{33074368-928B-F042-A473-8B4A68B16960}" sibTransId="{97CB3DB3-2803-7943-9B8B-D28EDFFA4F11}"/>
    <dgm:cxn modelId="{2E30EA9A-0E0C-6A4F-916F-F789F40DB398}" type="presOf" srcId="{FEB2DA1E-DDA3-4342-ADD1-655C515D0DE9}" destId="{EB50D2ED-6DF3-C149-9674-E25156537463}" srcOrd="0" destOrd="0" presId="urn:microsoft.com/office/officeart/2009/3/layout/StepUpProcess"/>
    <dgm:cxn modelId="{19D7A789-BDFE-5549-B02E-A7FDD7381087}" type="presOf" srcId="{061AE344-2CEE-D547-919C-3D058AB6AD88}" destId="{67E206D1-1116-954B-99C7-BBF59F4A97FF}" srcOrd="0" destOrd="0" presId="urn:microsoft.com/office/officeart/2009/3/layout/StepUpProcess"/>
    <dgm:cxn modelId="{05B6BE72-684C-8C49-8F97-CF0E0E8B23DA}" type="presOf" srcId="{DBC8F7D9-F892-064A-BC06-3A687C5549B7}" destId="{22B3DD7F-F070-0E47-8B24-BC4A06DD52C6}" srcOrd="0" destOrd="0" presId="urn:microsoft.com/office/officeart/2009/3/layout/StepUpProcess"/>
    <dgm:cxn modelId="{E12F2A8D-80F9-4AAB-BF46-A993A4C38565}" type="presOf" srcId="{8A54D515-1B06-45CF-9F1B-BB3D5EDE9582}" destId="{508ACCC9-CC1C-4580-99DF-1722BA69F572}" srcOrd="0" destOrd="0" presId="urn:microsoft.com/office/officeart/2009/3/layout/StepUpProcess"/>
    <dgm:cxn modelId="{1916A924-8EC4-A14B-B535-4150B2FFC11E}" type="presParOf" srcId="{22B3DD7F-F070-0E47-8B24-BC4A06DD52C6}" destId="{61935AB6-B2CD-0A4A-B080-6D9026FFB3EB}" srcOrd="0" destOrd="0" presId="urn:microsoft.com/office/officeart/2009/3/layout/StepUpProcess"/>
    <dgm:cxn modelId="{46DEB119-16CB-B04A-B61D-47BF4BB1DFE9}" type="presParOf" srcId="{61935AB6-B2CD-0A4A-B080-6D9026FFB3EB}" destId="{2623A143-FB09-844C-B59C-280B5D829E6B}" srcOrd="0" destOrd="0" presId="urn:microsoft.com/office/officeart/2009/3/layout/StepUpProcess"/>
    <dgm:cxn modelId="{BE562BB1-2C54-894E-9C86-D70B76C2852E}" type="presParOf" srcId="{61935AB6-B2CD-0A4A-B080-6D9026FFB3EB}" destId="{3AE4737E-CDDA-8F4F-A418-9F0AE3542C85}" srcOrd="1" destOrd="0" presId="urn:microsoft.com/office/officeart/2009/3/layout/StepUpProcess"/>
    <dgm:cxn modelId="{713B3D4E-340C-E841-B68D-D8C3979EFD0F}" type="presParOf" srcId="{61935AB6-B2CD-0A4A-B080-6D9026FFB3EB}" destId="{0F7C672E-8D29-144B-8670-919C17841575}" srcOrd="2" destOrd="0" presId="urn:microsoft.com/office/officeart/2009/3/layout/StepUpProcess"/>
    <dgm:cxn modelId="{48D6CC07-41E4-9E4B-8759-4A96FF125EB5}" type="presParOf" srcId="{22B3DD7F-F070-0E47-8B24-BC4A06DD52C6}" destId="{B5A90171-D056-DE48-81C5-D9D98541B1EB}" srcOrd="1" destOrd="0" presId="urn:microsoft.com/office/officeart/2009/3/layout/StepUpProcess"/>
    <dgm:cxn modelId="{873B90F3-CDCF-7C4B-A556-44C28E506F98}" type="presParOf" srcId="{B5A90171-D056-DE48-81C5-D9D98541B1EB}" destId="{91160C53-3375-4D48-A5C4-190910E6325B}" srcOrd="0" destOrd="0" presId="urn:microsoft.com/office/officeart/2009/3/layout/StepUpProcess"/>
    <dgm:cxn modelId="{EEF0EFD3-9124-3A45-B11C-81F0F32E8851}" type="presParOf" srcId="{22B3DD7F-F070-0E47-8B24-BC4A06DD52C6}" destId="{782D5128-4E49-174C-9300-FE1213C1CC65}" srcOrd="2" destOrd="0" presId="urn:microsoft.com/office/officeart/2009/3/layout/StepUpProcess"/>
    <dgm:cxn modelId="{AE80A10B-6F10-564C-B13B-AD67D8E5B938}" type="presParOf" srcId="{782D5128-4E49-174C-9300-FE1213C1CC65}" destId="{CE719A0E-00D8-F141-BBEF-61E979CE0005}" srcOrd="0" destOrd="0" presId="urn:microsoft.com/office/officeart/2009/3/layout/StepUpProcess"/>
    <dgm:cxn modelId="{80A935F2-70DE-014C-9090-1A22A755B42D}" type="presParOf" srcId="{782D5128-4E49-174C-9300-FE1213C1CC65}" destId="{67E206D1-1116-954B-99C7-BBF59F4A97FF}" srcOrd="1" destOrd="0" presId="urn:microsoft.com/office/officeart/2009/3/layout/StepUpProcess"/>
    <dgm:cxn modelId="{2F3483CD-708E-9440-A526-5486B899283A}" type="presParOf" srcId="{782D5128-4E49-174C-9300-FE1213C1CC65}" destId="{3998B0A9-B5FA-D741-8295-E9991A387CA4}" srcOrd="2" destOrd="0" presId="urn:microsoft.com/office/officeart/2009/3/layout/StepUpProcess"/>
    <dgm:cxn modelId="{65C1B167-CD13-364F-AAB4-A86F21CBE252}" type="presParOf" srcId="{22B3DD7F-F070-0E47-8B24-BC4A06DD52C6}" destId="{12D30ADB-A84E-D448-8396-3D16A92CE8E3}" srcOrd="3" destOrd="0" presId="urn:microsoft.com/office/officeart/2009/3/layout/StepUpProcess"/>
    <dgm:cxn modelId="{6A2951E0-3A36-B445-B65B-25F3D7456F86}" type="presParOf" srcId="{12D30ADB-A84E-D448-8396-3D16A92CE8E3}" destId="{508BB323-B09A-714C-8416-30FFC6FB308C}" srcOrd="0" destOrd="0" presId="urn:microsoft.com/office/officeart/2009/3/layout/StepUpProcess"/>
    <dgm:cxn modelId="{CEC6A3F8-0AFE-FA46-B6E8-E6C239BB5D40}" type="presParOf" srcId="{22B3DD7F-F070-0E47-8B24-BC4A06DD52C6}" destId="{60690006-05DF-4A4A-A362-4E0CA61FC1F2}" srcOrd="4" destOrd="0" presId="urn:microsoft.com/office/officeart/2009/3/layout/StepUpProcess"/>
    <dgm:cxn modelId="{3EC4D559-97EF-E340-B1B4-972FEDC19AFF}" type="presParOf" srcId="{60690006-05DF-4A4A-A362-4E0CA61FC1F2}" destId="{934ABB83-E534-B844-BA12-8E6EE89BC667}" srcOrd="0" destOrd="0" presId="urn:microsoft.com/office/officeart/2009/3/layout/StepUpProcess"/>
    <dgm:cxn modelId="{3D3CCB91-BB66-174D-96D2-0A6BE25AB5B5}" type="presParOf" srcId="{60690006-05DF-4A4A-A362-4E0CA61FC1F2}" destId="{914F44E2-079E-1D4B-8FF2-0CA5F5EA4B3E}" srcOrd="1" destOrd="0" presId="urn:microsoft.com/office/officeart/2009/3/layout/StepUpProcess"/>
    <dgm:cxn modelId="{11589A33-1F4F-3448-B586-775A2C2C241A}" type="presParOf" srcId="{60690006-05DF-4A4A-A362-4E0CA61FC1F2}" destId="{7EFAD71D-28FF-E74D-B2A5-04B9C8691F47}" srcOrd="2" destOrd="0" presId="urn:microsoft.com/office/officeart/2009/3/layout/StepUpProcess"/>
    <dgm:cxn modelId="{14039F5B-BC8D-964B-B1BD-FC71451946E6}" type="presParOf" srcId="{22B3DD7F-F070-0E47-8B24-BC4A06DD52C6}" destId="{E34E2272-61DE-8E47-9EB5-028325C9E838}" srcOrd="5" destOrd="0" presId="urn:microsoft.com/office/officeart/2009/3/layout/StepUpProcess"/>
    <dgm:cxn modelId="{764D4DC4-7416-AA4D-B564-A2F8063A783B}" type="presParOf" srcId="{E34E2272-61DE-8E47-9EB5-028325C9E838}" destId="{CC9850F4-A324-8E4F-87AB-C517C776C7A3}" srcOrd="0" destOrd="0" presId="urn:microsoft.com/office/officeart/2009/3/layout/StepUpProcess"/>
    <dgm:cxn modelId="{B1335EE9-26B8-824C-8151-DEA8C9016FE2}" type="presParOf" srcId="{22B3DD7F-F070-0E47-8B24-BC4A06DD52C6}" destId="{D8B1B818-438F-CB4B-9EC5-512C14AEC3AF}" srcOrd="6" destOrd="0" presId="urn:microsoft.com/office/officeart/2009/3/layout/StepUpProcess"/>
    <dgm:cxn modelId="{047B6723-488A-8F45-A0F6-13EFA7C0506C}" type="presParOf" srcId="{D8B1B818-438F-CB4B-9EC5-512C14AEC3AF}" destId="{7ABD593D-6D5A-EB45-A725-A7E6394D0581}" srcOrd="0" destOrd="0" presId="urn:microsoft.com/office/officeart/2009/3/layout/StepUpProcess"/>
    <dgm:cxn modelId="{8004821B-A00D-E74A-9732-35B1E0ED2D2B}" type="presParOf" srcId="{D8B1B818-438F-CB4B-9EC5-512C14AEC3AF}" destId="{EB50D2ED-6DF3-C149-9674-E25156537463}" srcOrd="1" destOrd="0" presId="urn:microsoft.com/office/officeart/2009/3/layout/StepUpProcess"/>
    <dgm:cxn modelId="{C0B865FF-4A22-4C5E-9F23-115D666AB4F3}" type="presParOf" srcId="{D8B1B818-438F-CB4B-9EC5-512C14AEC3AF}" destId="{D8DBE7D2-8CC8-4E05-9E68-E570B8942D30}" srcOrd="2" destOrd="0" presId="urn:microsoft.com/office/officeart/2009/3/layout/StepUpProcess"/>
    <dgm:cxn modelId="{595080AA-03A3-43D5-8158-7DB288C53B03}" type="presParOf" srcId="{22B3DD7F-F070-0E47-8B24-BC4A06DD52C6}" destId="{08F6E27A-DD15-44C3-8C57-EF576A975EC4}" srcOrd="7" destOrd="0" presId="urn:microsoft.com/office/officeart/2009/3/layout/StepUpProcess"/>
    <dgm:cxn modelId="{4BE0A871-CE91-48EF-98D5-F3BA26B362F0}" type="presParOf" srcId="{08F6E27A-DD15-44C3-8C57-EF576A975EC4}" destId="{24C64072-BE47-417E-8F42-95C5CC52622C}" srcOrd="0" destOrd="0" presId="urn:microsoft.com/office/officeart/2009/3/layout/StepUpProcess"/>
    <dgm:cxn modelId="{8A2ADC62-CD28-4FCB-849E-2324E74449FE}" type="presParOf" srcId="{22B3DD7F-F070-0E47-8B24-BC4A06DD52C6}" destId="{FD31E939-D6D7-4CD4-9750-3A5A09389E59}" srcOrd="8" destOrd="0" presId="urn:microsoft.com/office/officeart/2009/3/layout/StepUpProcess"/>
    <dgm:cxn modelId="{C8B6C749-792E-449F-BBB2-4C3C12F71D16}" type="presParOf" srcId="{FD31E939-D6D7-4CD4-9750-3A5A09389E59}" destId="{B7BF4B7B-A534-4A8A-BCD0-317628C018EA}" srcOrd="0" destOrd="0" presId="urn:microsoft.com/office/officeart/2009/3/layout/StepUpProcess"/>
    <dgm:cxn modelId="{1A7ED930-B81C-4628-8000-B6EA8BF886C8}" type="presParOf" srcId="{FD31E939-D6D7-4CD4-9750-3A5A09389E59}" destId="{508ACCC9-CC1C-4580-99DF-1722BA69F572}" srcOrd="1" destOrd="0" presId="urn:microsoft.com/office/officeart/2009/3/layout/StepUpProces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3A143-FB09-844C-B59C-280B5D829E6B}">
      <dsp:nvSpPr>
        <dsp:cNvPr id="0" name=""/>
        <dsp:cNvSpPr/>
      </dsp:nvSpPr>
      <dsp:spPr>
        <a:xfrm rot="5400000">
          <a:off x="298072" y="1712324"/>
          <a:ext cx="890771" cy="1482224"/>
        </a:xfrm>
        <a:prstGeom prst="corner">
          <a:avLst>
            <a:gd name="adj1" fmla="val 16120"/>
            <a:gd name="adj2" fmla="val 16110"/>
          </a:avLst>
        </a:prstGeom>
        <a:solidFill>
          <a:schemeClr val="tx1"/>
        </a:solidFill>
        <a:ln w="9525" cap="flat" cmpd="sng" algn="ctr">
          <a:solidFill>
            <a:schemeClr val="bg1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E4737E-CDDA-8F4F-A418-9F0AE3542C85}">
      <dsp:nvSpPr>
        <dsp:cNvPr id="0" name=""/>
        <dsp:cNvSpPr/>
      </dsp:nvSpPr>
      <dsp:spPr>
        <a:xfrm>
          <a:off x="149380" y="2155190"/>
          <a:ext cx="1338160" cy="117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1993: First TM proposals</a:t>
          </a:r>
          <a:endParaRPr lang="zh-CN" altLang="en-US" sz="1500" kern="1200" dirty="0"/>
        </a:p>
      </dsp:txBody>
      <dsp:txXfrm>
        <a:off x="149380" y="2155190"/>
        <a:ext cx="1338160" cy="1172975"/>
      </dsp:txXfrm>
    </dsp:sp>
    <dsp:sp modelId="{0F7C672E-8D29-144B-8670-919C17841575}">
      <dsp:nvSpPr>
        <dsp:cNvPr id="0" name=""/>
        <dsp:cNvSpPr/>
      </dsp:nvSpPr>
      <dsp:spPr>
        <a:xfrm>
          <a:off x="1306487" y="1638917"/>
          <a:ext cx="252483" cy="252483"/>
        </a:xfrm>
        <a:prstGeom prst="triangle">
          <a:avLst>
            <a:gd name="adj" fmla="val 100000"/>
          </a:avLst>
        </a:prstGeom>
        <a:solidFill>
          <a:schemeClr val="tx1"/>
        </a:solidFill>
        <a:ln w="9525" cap="flat" cmpd="sng" algn="ctr">
          <a:solidFill>
            <a:schemeClr val="bg1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719A0E-00D8-F141-BBEF-61E979CE0005}">
      <dsp:nvSpPr>
        <dsp:cNvPr id="0" name=""/>
        <dsp:cNvSpPr/>
      </dsp:nvSpPr>
      <dsp:spPr>
        <a:xfrm rot="5400000">
          <a:off x="1954433" y="1217848"/>
          <a:ext cx="1008834" cy="1636642"/>
        </a:xfrm>
        <a:prstGeom prst="corner">
          <a:avLst>
            <a:gd name="adj1" fmla="val 16120"/>
            <a:gd name="adj2" fmla="val 16110"/>
          </a:avLst>
        </a:prstGeom>
        <a:solidFill>
          <a:schemeClr val="tx1"/>
        </a:solidFill>
        <a:ln w="9525" cap="flat" cmpd="sng" algn="ctr">
          <a:solidFill>
            <a:schemeClr val="bg1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206D1-1116-954B-99C7-BBF59F4A97FF}">
      <dsp:nvSpPr>
        <dsp:cNvPr id="0" name=""/>
        <dsp:cNvSpPr/>
      </dsp:nvSpPr>
      <dsp:spPr>
        <a:xfrm>
          <a:off x="1817133" y="1702200"/>
          <a:ext cx="1338160" cy="117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2003: STM libraries are not totally unreasonable</a:t>
          </a:r>
          <a:endParaRPr lang="zh-CN" altLang="en-US" sz="1500" kern="1200" dirty="0"/>
        </a:p>
      </dsp:txBody>
      <dsp:txXfrm>
        <a:off x="1817133" y="1702200"/>
        <a:ext cx="1338160" cy="1172975"/>
      </dsp:txXfrm>
    </dsp:sp>
    <dsp:sp modelId="{3998B0A9-B5FA-D741-8295-E9991A387CA4}">
      <dsp:nvSpPr>
        <dsp:cNvPr id="0" name=""/>
        <dsp:cNvSpPr/>
      </dsp:nvSpPr>
      <dsp:spPr>
        <a:xfrm>
          <a:off x="3081391" y="1185927"/>
          <a:ext cx="252483" cy="252483"/>
        </a:xfrm>
        <a:prstGeom prst="triangle">
          <a:avLst>
            <a:gd name="adj" fmla="val 100000"/>
          </a:avLst>
        </a:prstGeom>
        <a:solidFill>
          <a:schemeClr val="tx1"/>
        </a:solidFill>
        <a:ln w="9525" cap="flat" cmpd="sng" algn="ctr">
          <a:solidFill>
            <a:schemeClr val="bg1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ABB83-E534-B844-BA12-8E6EE89BC667}">
      <dsp:nvSpPr>
        <dsp:cNvPr id="0" name=""/>
        <dsp:cNvSpPr/>
      </dsp:nvSpPr>
      <dsp:spPr>
        <a:xfrm rot="5400000">
          <a:off x="3681560" y="877780"/>
          <a:ext cx="890771" cy="1482224"/>
        </a:xfrm>
        <a:prstGeom prst="corner">
          <a:avLst>
            <a:gd name="adj1" fmla="val 16120"/>
            <a:gd name="adj2" fmla="val 16110"/>
          </a:avLst>
        </a:prstGeom>
        <a:solidFill>
          <a:schemeClr val="tx1"/>
        </a:solidFill>
        <a:ln w="9525" cap="flat" cmpd="sng" algn="ctr">
          <a:solidFill>
            <a:schemeClr val="bg1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4F44E2-079E-1D4B-8FF2-0CA5F5EA4B3E}">
      <dsp:nvSpPr>
        <dsp:cNvPr id="0" name=""/>
        <dsp:cNvSpPr/>
      </dsp:nvSpPr>
      <dsp:spPr>
        <a:xfrm>
          <a:off x="3580477" y="1344456"/>
          <a:ext cx="1338160" cy="117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2009: Draft C++ TM Specification 1.0</a:t>
          </a:r>
          <a:endParaRPr lang="zh-CN" altLang="en-US" sz="1500" kern="1200" dirty="0"/>
        </a:p>
      </dsp:txBody>
      <dsp:txXfrm>
        <a:off x="3580477" y="1344456"/>
        <a:ext cx="1338160" cy="1172975"/>
      </dsp:txXfrm>
    </dsp:sp>
    <dsp:sp modelId="{7EFAD71D-28FF-E74D-B2A5-04B9C8691F47}">
      <dsp:nvSpPr>
        <dsp:cNvPr id="0" name=""/>
        <dsp:cNvSpPr/>
      </dsp:nvSpPr>
      <dsp:spPr>
        <a:xfrm>
          <a:off x="4594730" y="828184"/>
          <a:ext cx="252483" cy="252483"/>
        </a:xfrm>
        <a:prstGeom prst="triangle">
          <a:avLst>
            <a:gd name="adj" fmla="val 100000"/>
          </a:avLst>
        </a:prstGeom>
        <a:solidFill>
          <a:schemeClr val="tx1"/>
        </a:solidFill>
        <a:ln w="9525" cap="flat" cmpd="sng" algn="ctr">
          <a:solidFill>
            <a:schemeClr val="bg1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BD593D-6D5A-EB45-A725-A7E6394D0581}">
      <dsp:nvSpPr>
        <dsp:cNvPr id="0" name=""/>
        <dsp:cNvSpPr/>
      </dsp:nvSpPr>
      <dsp:spPr>
        <a:xfrm rot="5400000">
          <a:off x="5212580" y="496224"/>
          <a:ext cx="890771" cy="1482224"/>
        </a:xfrm>
        <a:prstGeom prst="corner">
          <a:avLst>
            <a:gd name="adj1" fmla="val 16120"/>
            <a:gd name="adj2" fmla="val 16110"/>
          </a:avLst>
        </a:prstGeom>
        <a:solidFill>
          <a:schemeClr val="tx1"/>
        </a:solidFill>
        <a:ln w="9525" cap="flat" cmpd="sng" algn="ctr">
          <a:solidFill>
            <a:schemeClr val="bg1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50D2ED-6DF3-C149-9674-E25156537463}">
      <dsp:nvSpPr>
        <dsp:cNvPr id="0" name=""/>
        <dsp:cNvSpPr/>
      </dsp:nvSpPr>
      <dsp:spPr>
        <a:xfrm>
          <a:off x="5063888" y="939090"/>
          <a:ext cx="1338160" cy="117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2012: Compiler support in GCC 4.7</a:t>
          </a:r>
          <a:endParaRPr lang="zh-CN" altLang="en-US" sz="1500" kern="1200" dirty="0"/>
        </a:p>
      </dsp:txBody>
      <dsp:txXfrm>
        <a:off x="5063888" y="939090"/>
        <a:ext cx="1338160" cy="1172975"/>
      </dsp:txXfrm>
    </dsp:sp>
    <dsp:sp modelId="{D8DBE7D2-8CC8-4E05-9E68-E570B8942D30}">
      <dsp:nvSpPr>
        <dsp:cNvPr id="0" name=""/>
        <dsp:cNvSpPr/>
      </dsp:nvSpPr>
      <dsp:spPr>
        <a:xfrm>
          <a:off x="6149565" y="387101"/>
          <a:ext cx="252483" cy="252483"/>
        </a:xfrm>
        <a:prstGeom prst="triangle">
          <a:avLst>
            <a:gd name="adj" fmla="val 100000"/>
          </a:avLst>
        </a:prstGeom>
        <a:solidFill>
          <a:schemeClr val="tx1"/>
        </a:solidFill>
        <a:ln w="9525" cap="flat" cmpd="sng" algn="ctr">
          <a:solidFill>
            <a:schemeClr val="bg1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BF4B7B-A534-4A8A-BCD0-317628C018EA}">
      <dsp:nvSpPr>
        <dsp:cNvPr id="0" name=""/>
        <dsp:cNvSpPr/>
      </dsp:nvSpPr>
      <dsp:spPr>
        <a:xfrm rot="5400000">
          <a:off x="6850749" y="90857"/>
          <a:ext cx="890771" cy="1482224"/>
        </a:xfrm>
        <a:prstGeom prst="corner">
          <a:avLst>
            <a:gd name="adj1" fmla="val 16120"/>
            <a:gd name="adj2" fmla="val 16110"/>
          </a:avLst>
        </a:prstGeom>
        <a:solidFill>
          <a:schemeClr val="tx1"/>
        </a:solidFill>
        <a:ln w="9525" cap="flat" cmpd="sng" algn="ctr">
          <a:solidFill>
            <a:schemeClr val="bg1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8ACCC9-CC1C-4580-99DF-1722BA69F572}">
      <dsp:nvSpPr>
        <dsp:cNvPr id="0" name=""/>
        <dsp:cNvSpPr/>
      </dsp:nvSpPr>
      <dsp:spPr>
        <a:xfrm>
          <a:off x="6702057" y="533723"/>
          <a:ext cx="1338160" cy="117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2013: Hardware support in Intel </a:t>
          </a:r>
          <a:r>
            <a:rPr lang="en-US" altLang="zh-CN" sz="1500" kern="1200" dirty="0" err="1" smtClean="0"/>
            <a:t>Haswell</a:t>
          </a:r>
          <a:endParaRPr lang="zh-CN" altLang="en-US" sz="1500" kern="1200" dirty="0"/>
        </a:p>
      </dsp:txBody>
      <dsp:txXfrm>
        <a:off x="6702057" y="533723"/>
        <a:ext cx="1338160" cy="1172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7519B-009C-2940-83C3-898012B82665}" type="datetimeFigureOut">
              <a:rPr kumimoji="1" lang="zh-CN" altLang="en-US" smtClean="0"/>
              <a:t>2014/2/26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5665F-96EB-6242-8D64-F5E1F3E112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0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5665F-96EB-6242-8D64-F5E1F3E1123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20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5665F-96EB-6242-8D64-F5E1F3E1123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24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5665F-96EB-6242-8D64-F5E1F3E1123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6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5665F-96EB-6242-8D64-F5E1F3E1123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61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5665F-96EB-6242-8D64-F5E1F3E1123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6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85800" y="2209800"/>
            <a:ext cx="7772400" cy="914400"/>
          </a:xfrm>
          <a:prstGeom prst="rect">
            <a:avLst/>
          </a:prstGeom>
          <a:solidFill>
            <a:srgbClr val="EDDFBC"/>
          </a:solidFill>
          <a:ln>
            <a:solidFill>
              <a:srgbClr val="C86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LU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0"/>
            <a:ext cx="554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2" name="Title Placeholder 1"/>
          <p:cNvSpPr>
            <a:spLocks noGrp="1"/>
          </p:cNvSpPr>
          <p:nvPr>
            <p:ph type="ctrTitle"/>
          </p:nvPr>
        </p:nvSpPr>
        <p:spPr>
          <a:xfrm>
            <a:off x="1371600" y="2209800"/>
            <a:ext cx="7086600" cy="914400"/>
          </a:xfrm>
        </p:spPr>
        <p:txBody>
          <a:bodyPr/>
          <a:lstStyle>
            <a:lvl1pPr>
              <a:defRPr smtClean="0">
                <a:latin typeface="Calibri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6625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 smtClean="0">
                <a:latin typeface="Calibri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M. Spear: Transactionalizing Memcached with GCC</a:t>
            </a:r>
            <a:endParaRPr kumimoji="1"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AA05C94-F45C-4BFE-958D-89E98ABB7519}" type="datetime1">
              <a:rPr kumimoji="1" lang="en-US" altLang="zh-CN" smtClean="0"/>
              <a:t>2/26/2014</a:t>
            </a:fld>
            <a:endParaRPr kumimoji="1" lang="zh-CN" altLang="en-US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41EEB-45EF-C948-B443-5D85137E60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82189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452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04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03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EDD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LU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55563"/>
            <a:ext cx="554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28575">
            <a:solidFill>
              <a:srgbClr val="C869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838200"/>
          </a:xfrm>
          <a:noFill/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M. Spear: Transactionalizing Memcached with GCC</a:t>
            </a:r>
            <a:endParaRPr kumimoji="1" lang="zh-CN" alt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35C6A87-FC25-4AC8-9853-BFD9035BD0E0}" type="datetime1">
              <a:rPr kumimoji="1" lang="en-US" altLang="zh-CN" smtClean="0"/>
              <a:t>2/26/2014</a:t>
            </a:fld>
            <a:endParaRPr kumimoji="1" lang="zh-CN" alt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41EEB-45EF-C948-B443-5D85137E60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43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1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89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7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2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0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553200"/>
            <a:ext cx="70104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/>
            </a:lvl1pPr>
          </a:lstStyle>
          <a:p>
            <a:r>
              <a:rPr kumimoji="1" lang="en-US" altLang="zh-CN" smtClean="0"/>
              <a:t>M. Spear: Transactionalizing Memcached with GCC</a:t>
            </a:r>
            <a:endParaRPr kumimoji="1" lang="zh-CN" alt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fld id="{EE4B7E93-49C8-4724-AE56-0E0D07D014C3}" type="datetime1">
              <a:rPr kumimoji="1" lang="en-US" altLang="zh-CN" smtClean="0"/>
              <a:t>2/26/2014</a:t>
            </a:fld>
            <a:endParaRPr kumimoji="1" lang="zh-CN" alt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4441EEB-45EF-C948-B443-5D85137E60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16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98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800" dirty="0" err="1" smtClean="0"/>
              <a:t>Transactionalizing</a:t>
            </a:r>
            <a:r>
              <a:rPr lang="en-US" altLang="zh-CN" sz="2800" dirty="0" smtClean="0"/>
              <a:t> Legacy Code: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An Experience Report Using GCC and </a:t>
            </a:r>
            <a:r>
              <a:rPr lang="en-US" altLang="zh-CN" sz="2800" dirty="0" err="1" smtClean="0"/>
              <a:t>Memcached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Wenjia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Ruan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Trilok</a:t>
            </a:r>
            <a:r>
              <a:rPr lang="en-US" altLang="zh-CN" dirty="0" smtClean="0"/>
              <a:t> Vyas, </a:t>
            </a:r>
            <a:r>
              <a:rPr lang="en-US" altLang="zh-CN" dirty="0" err="1" smtClean="0"/>
              <a:t>Yujie</a:t>
            </a:r>
            <a:r>
              <a:rPr lang="en-US" altLang="zh-CN" dirty="0" smtClean="0"/>
              <a:t> Liu and Michael Spear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67083" y="5135271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Lehigh University</a:t>
            </a:r>
            <a:endParaRPr kumimoji="1" lang="zh-CN" alt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EA5851F-16F1-45BB-B163-42A7A60DFD73}" type="datetime1">
              <a:rPr kumimoji="1" lang="en-US" altLang="zh-CN" smtClean="0"/>
              <a:t>2/26/2014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M. Spear: Transactionalizing Memcached with GCC</a:t>
            </a:r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354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Privatization </a:t>
            </a:r>
            <a:r>
              <a:rPr kumimoji="1" lang="en-US" altLang="zh-CN" dirty="0" smtClean="0"/>
              <a:t>In </a:t>
            </a:r>
            <a:r>
              <a:rPr kumimoji="1" lang="en-US" altLang="zh-CN" dirty="0" err="1" smtClean="0"/>
              <a:t>Memcached</a:t>
            </a:r>
            <a:endParaRPr kumimoji="1"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117353D-336D-491B-BBBC-C52A6E01F78F}" type="datetime1">
              <a:rPr kumimoji="1" lang="en-US" altLang="zh-CN" smtClean="0"/>
              <a:t>2/26/2014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M. Spear: Transactionalizing Memcached with GCC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7660" y="1104900"/>
            <a:ext cx="3906839" cy="3724096"/>
          </a:xfrm>
          <a:prstGeom prst="rect">
            <a:avLst/>
          </a:prstGeom>
          <a:noFill/>
          <a:ln w="28575">
            <a:solidFill>
              <a:srgbClr val="C8693B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Privatization: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func1()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transaction_atomic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tm_trylock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i.lock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use_item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tm_unlock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i.lock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save_for_later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func2()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tm_lock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i.lock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use_item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tm_unlock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4900" y="1116330"/>
            <a:ext cx="3945252" cy="2339102"/>
          </a:xfrm>
          <a:prstGeom prst="rect">
            <a:avLst/>
          </a:prstGeom>
          <a:noFill/>
          <a:ln w="28575">
            <a:solidFill>
              <a:srgbClr val="C8693B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No Privatization: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func1()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transaction_atomic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use_item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func2()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transaction_atomic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use_item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009293" y="3663170"/>
            <a:ext cx="4871818" cy="2579369"/>
          </a:xfrm>
        </p:spPr>
        <p:txBody>
          <a:bodyPr/>
          <a:lstStyle/>
          <a:p>
            <a:pPr lvl="1"/>
            <a:r>
              <a:rPr lang="en-US" dirty="0" smtClean="0"/>
              <a:t>RHS </a:t>
            </a:r>
            <a:r>
              <a:rPr lang="en-US" dirty="0" smtClean="0"/>
              <a:t>has bigger </a:t>
            </a:r>
            <a:r>
              <a:rPr lang="en-US" dirty="0" smtClean="0"/>
              <a:t>transactions, more instrumentation overhead</a:t>
            </a:r>
          </a:p>
          <a:p>
            <a:pPr lvl="1"/>
            <a:r>
              <a:rPr lang="en-US" dirty="0" smtClean="0"/>
              <a:t>RHS </a:t>
            </a:r>
            <a:r>
              <a:rPr lang="en-US" dirty="0" smtClean="0"/>
              <a:t>ends up being faster</a:t>
            </a:r>
          </a:p>
          <a:p>
            <a:pPr lvl="2"/>
            <a:r>
              <a:rPr lang="en-US" dirty="0" smtClean="0"/>
              <a:t>Only for final configuration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-259608" y="4909185"/>
            <a:ext cx="4632315" cy="164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00"/>
            <a:r>
              <a:rPr lang="en-US" dirty="0" smtClean="0"/>
              <a:t>Transaction replaces </a:t>
            </a:r>
            <a:r>
              <a:rPr lang="en-US" dirty="0" err="1" smtClean="0"/>
              <a:t>cache_lock</a:t>
            </a:r>
            <a:r>
              <a:rPr lang="en-US" dirty="0" smtClean="0"/>
              <a:t> critical section</a:t>
            </a:r>
          </a:p>
          <a:p>
            <a:pPr lvl="1" defTabSz="914400"/>
            <a:r>
              <a:rPr lang="en-US" dirty="0" err="1" smtClean="0"/>
              <a:t>tm_lock</a:t>
            </a:r>
            <a:r>
              <a:rPr lang="en-US" dirty="0" smtClean="0"/>
              <a:t>() implemented with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990600"/>
            <a:ext cx="8507691" cy="5486400"/>
          </a:xfrm>
        </p:spPr>
        <p:txBody>
          <a:bodyPr/>
          <a:lstStyle/>
          <a:p>
            <a:r>
              <a:rPr lang="en-US" altLang="zh-CN" dirty="0" smtClean="0"/>
              <a:t>We ended up having to replace almost all locks with transactions</a:t>
            </a:r>
          </a:p>
          <a:p>
            <a:pPr lvl="1"/>
            <a:r>
              <a:rPr lang="en-US" altLang="zh-CN" dirty="0" smtClean="0"/>
              <a:t>Including locks that were also used for condition synchronization between worker and maintainer threads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The solution in the paper is ugly</a:t>
            </a:r>
          </a:p>
          <a:p>
            <a:pPr lvl="1"/>
            <a:r>
              <a:rPr lang="en-US" altLang="zh-CN" dirty="0" smtClean="0"/>
              <a:t>Makes use of global semaphores and ad-hoc code transformations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We’ve since found a better way</a:t>
            </a:r>
          </a:p>
          <a:p>
            <a:pPr lvl="1"/>
            <a:r>
              <a:rPr lang="en-US" altLang="zh-CN" dirty="0" smtClean="0"/>
              <a:t>Presented 2 days ago at TRANSACT: “Transaction-Friendly Condition Variables”</a:t>
            </a:r>
          </a:p>
        </p:txBody>
      </p:sp>
      <p:pic>
        <p:nvPicPr>
          <p:cNvPr id="19" name="Picture 2" descr="04-the-good-the-bad-and-the-ugl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8" t="1474" r="40848" b="79652"/>
          <a:stretch/>
        </p:blipFill>
        <p:spPr bwMode="auto">
          <a:xfrm>
            <a:off x="647700" y="3807221"/>
            <a:ext cx="604837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Selecting Locks: Condition Synchronization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M. Spear: Transactionalizing Memcached with GCC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C52189D-5D02-48D4-956C-8D46A43CD918}" type="datetime1">
              <a:rPr lang="en-US" altLang="zh-CN" smtClean="0"/>
              <a:pPr/>
              <a:t>2/26/2014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026" name="Picture 2" descr="04-the-good-the-bad-and-the-ugl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5" t="17146" r="21134" b="63637"/>
          <a:stretch/>
        </p:blipFill>
        <p:spPr bwMode="auto">
          <a:xfrm>
            <a:off x="661988" y="2113756"/>
            <a:ext cx="576262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764001" y="628751"/>
            <a:ext cx="5379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Images: http</a:t>
            </a:r>
            <a:r>
              <a:rPr lang="en-US" sz="1100" dirty="0"/>
              <a:t>://www.myfoxspokane.com/blog/the-good-the-bad-and-the-ugly-r-1967/</a:t>
            </a:r>
          </a:p>
        </p:txBody>
      </p:sp>
      <p:pic>
        <p:nvPicPr>
          <p:cNvPr id="20" name="Picture 2" descr="04-the-good-the-bad-and-the-ugl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0" t="5958" r="63772" b="74882"/>
          <a:stretch/>
        </p:blipFill>
        <p:spPr bwMode="auto">
          <a:xfrm>
            <a:off x="685800" y="5545138"/>
            <a:ext cx="552450" cy="5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53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Sanity Check: Performance Thus Far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Replaced locks with (~50) relaxed transactions</a:t>
            </a:r>
          </a:p>
          <a:p>
            <a:pPr lvl="1"/>
            <a:r>
              <a:rPr lang="en-US" altLang="zh-CN" dirty="0" smtClean="0"/>
              <a:t>Semaphore hack: no impact on performance</a:t>
            </a:r>
          </a:p>
          <a:p>
            <a:pPr lvl="1"/>
            <a:r>
              <a:rPr lang="en-US" altLang="zh-CN" dirty="0" smtClean="0"/>
              <a:t>IP: privatized </a:t>
            </a:r>
            <a:r>
              <a:rPr lang="en-US" altLang="zh-CN" dirty="0" err="1" smtClean="0"/>
              <a:t>itemlocks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IT: replaced </a:t>
            </a:r>
            <a:r>
              <a:rPr lang="en-US" altLang="zh-CN" dirty="0" err="1" smtClean="0"/>
              <a:t>itemlocks</a:t>
            </a:r>
            <a:r>
              <a:rPr lang="en-US" altLang="zh-CN" dirty="0" smtClean="0"/>
              <a:t> with transactions</a:t>
            </a:r>
          </a:p>
          <a:p>
            <a:pPr lvl="1"/>
            <a:r>
              <a:rPr lang="en-US" altLang="zh-CN" dirty="0" err="1" smtClean="0"/>
              <a:t>transaction_callable</a:t>
            </a:r>
            <a:r>
              <a:rPr lang="en-US" altLang="zh-CN" dirty="0" smtClean="0"/>
              <a:t> annotations: 38(IP) / 49(IT)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M. Spear: Transactionalizing Memcached with GCC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ACDFBE5-1C4C-4841-BE63-6C022680EF0D}" type="datetime1">
              <a:rPr lang="en-US" altLang="zh-CN" smtClean="0"/>
              <a:pPr/>
              <a:t>2/26/2014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72000" y="5985843"/>
            <a:ext cx="440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Frequency </a:t>
            </a:r>
            <a:r>
              <a:rPr kumimoji="1" lang="en-US" altLang="zh-CN" sz="1400" dirty="0" smtClean="0"/>
              <a:t>and cause of </a:t>
            </a:r>
            <a:r>
              <a:rPr kumimoji="1" lang="en-US" altLang="zh-CN" sz="1400" dirty="0" smtClean="0"/>
              <a:t>serialized transactions </a:t>
            </a:r>
            <a:r>
              <a:rPr kumimoji="1" lang="en-US" altLang="zh-CN" sz="1400" dirty="0" smtClean="0"/>
              <a:t>for a 4-thread execution.</a:t>
            </a:r>
            <a:endParaRPr kumimoji="1" lang="zh-CN" alt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71747"/>
              </p:ext>
            </p:extLst>
          </p:nvPr>
        </p:nvGraphicFramePr>
        <p:xfrm>
          <a:off x="4572000" y="3380206"/>
          <a:ext cx="4419601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613"/>
                <a:gridCol w="767851"/>
                <a:gridCol w="974139"/>
                <a:gridCol w="870995"/>
                <a:gridCol w="9700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Branch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Txns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Switch</a:t>
                      </a:r>
                      <a:r>
                        <a:rPr lang="en-US" sz="1400" baseline="0" dirty="0" smtClean="0"/>
                        <a:t> to Serial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 Serial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Abort to Serial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11.2M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625K (5.6%)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625K (5.6%)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3.46M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625K (18%)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1.25M (36.1%)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 + Callable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10.5M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625K (5.9%)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625K (5.9%)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 + Callable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3.46M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625K (18%)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1.25M (36%)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85170"/>
              </p:ext>
            </p:extLst>
          </p:nvPr>
        </p:nvGraphicFramePr>
        <p:xfrm>
          <a:off x="238905" y="3352799"/>
          <a:ext cx="4333095" cy="3222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1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Useful Performance Model </a:t>
            </a:r>
            <a:r>
              <a:rPr lang="en-US" dirty="0" smtClean="0"/>
              <a:t>For </a:t>
            </a:r>
            <a:r>
              <a:rPr lang="en-US" dirty="0" smtClean="0"/>
              <a:t>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90600"/>
            <a:ext cx="8601959" cy="5486400"/>
          </a:xfrm>
        </p:spPr>
        <p:txBody>
          <a:bodyPr/>
          <a:lstStyle/>
          <a:p>
            <a:r>
              <a:rPr lang="en-US" dirty="0" smtClean="0"/>
              <a:t>“Atomic” transactions can always be rolled back</a:t>
            </a:r>
          </a:p>
          <a:p>
            <a:pPr lvl="1"/>
            <a:r>
              <a:rPr lang="en-US" dirty="0" smtClean="0"/>
              <a:t>Statically checked for absence of unsafe operations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“Relaxed” transactions can do unsafe operations</a:t>
            </a:r>
          </a:p>
          <a:p>
            <a:pPr lvl="1"/>
            <a:r>
              <a:rPr lang="en-US" dirty="0" smtClean="0"/>
              <a:t>But they must serialize before doing so</a:t>
            </a:r>
          </a:p>
          <a:p>
            <a:pPr lvl="1"/>
            <a:endParaRPr lang="en-US" dirty="0"/>
          </a:p>
          <a:p>
            <a:r>
              <a:rPr lang="en-US" dirty="0" smtClean="0"/>
              <a:t>If transaction is relaxed, it may serialize</a:t>
            </a:r>
          </a:p>
          <a:p>
            <a:pPr lvl="1"/>
            <a:r>
              <a:rPr lang="en-US" dirty="0"/>
              <a:t>If all transactions are atomic, then no forced serialization</a:t>
            </a:r>
          </a:p>
          <a:p>
            <a:pPr lvl="1"/>
            <a:r>
              <a:rPr lang="en-US" dirty="0" smtClean="0"/>
              <a:t>“Atomic” transactions offer a static scalability guarantee</a:t>
            </a:r>
          </a:p>
          <a:p>
            <a:pPr lvl="1"/>
            <a:r>
              <a:rPr lang="en-US" dirty="0" smtClean="0"/>
              <a:t>Recall: up to 54% of transactions on last slide were serializing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M. Spear: Transactionalizing Memcached with GCC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5C6A87-FC25-4AC8-9853-BFD9035BD0E0}" type="datetime1">
              <a:rPr kumimoji="1" lang="en-US" altLang="zh-CN" smtClean="0"/>
              <a:t>2/26/2014</a:t>
            </a:fld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50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Hazards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559800" cy="5486400"/>
          </a:xfrm>
        </p:spPr>
        <p:txBody>
          <a:bodyPr/>
          <a:lstStyle/>
          <a:p>
            <a:r>
              <a:rPr lang="en-US" altLang="zh-CN" dirty="0" smtClean="0"/>
              <a:t>Already discussed: Locks within transactions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Accessing volatiles / C++11 atomics also serializes</a:t>
            </a:r>
          </a:p>
          <a:p>
            <a:pPr lvl="1"/>
            <a:r>
              <a:rPr lang="en-US" altLang="zh-CN" dirty="0" smtClean="0"/>
              <a:t>Applies to flags </a:t>
            </a:r>
            <a:r>
              <a:rPr lang="en-US" altLang="zh-CN" dirty="0" smtClean="0"/>
              <a:t>used by worker </a:t>
            </a:r>
            <a:r>
              <a:rPr lang="en-US" altLang="zh-CN" dirty="0" smtClean="0"/>
              <a:t>and maintainer </a:t>
            </a:r>
            <a:r>
              <a:rPr lang="en-US" altLang="zh-CN" dirty="0" smtClean="0"/>
              <a:t>threads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Applies to reference counting (volatile + RMW)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Solution: replace every volatile with a transaction that accesses a non-volatile variable</a:t>
            </a:r>
          </a:p>
          <a:p>
            <a:pPr lvl="1"/>
            <a:r>
              <a:rPr lang="en-US" altLang="zh-CN" dirty="0" smtClean="0"/>
              <a:t>Spec provides correct memory ordering guarantees </a:t>
            </a:r>
            <a:r>
              <a:rPr lang="en-US" altLang="zh-CN" dirty="0" smtClean="0">
                <a:sym typeface="Wingdings" panose="05000000000000000000" pitchFamily="2" charset="2"/>
              </a:rPr>
              <a:t>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GCC does not optimize these tiny transactions </a:t>
            </a:r>
            <a:r>
              <a:rPr lang="en-US" altLang="zh-CN" dirty="0" smtClean="0">
                <a:sym typeface="Wingdings" panose="05000000000000000000" pitchFamily="2" charset="2"/>
              </a:rPr>
              <a:t></a:t>
            </a:r>
            <a:endParaRPr lang="en-US" altLang="zh-CN" dirty="0" smtClean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orbids critical section communication via volatiles </a:t>
            </a:r>
            <a:r>
              <a:rPr lang="en-US" altLang="zh-CN" dirty="0" smtClean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altLang="zh-CN" dirty="0" smtClean="0"/>
              <a:t>Broad impact across compilation units </a:t>
            </a:r>
            <a:r>
              <a:rPr lang="en-US" altLang="zh-CN" dirty="0" smtClean="0">
                <a:sym typeface="Wingdings" panose="05000000000000000000" pitchFamily="2" charset="2"/>
              </a:rPr>
              <a:t></a:t>
            </a:r>
            <a:endParaRPr lang="en-US" altLang="zh-CN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M. Spear: Transactionalizing Memcached with GCC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51C3300-506C-40BB-9294-48C434BA677A}" type="datetime1">
              <a:rPr lang="en-US" altLang="zh-CN" smtClean="0"/>
              <a:pPr/>
              <a:t>2/26/2014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More Work, More Pain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Substantial increase in # transactions</a:t>
            </a:r>
          </a:p>
          <a:p>
            <a:r>
              <a:rPr lang="en-US" altLang="zh-CN" dirty="0" smtClean="0"/>
              <a:t>Substantial increase in latency!</a:t>
            </a:r>
          </a:p>
          <a:p>
            <a:r>
              <a:rPr lang="en-US" altLang="zh-CN" dirty="0" smtClean="0"/>
              <a:t>Unexpected effect on serialization?!?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M. Spear: Transactionalizing Memcached with GCC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AC8C7F7-AB37-40CC-BE3A-42027C4147F9}" type="datetime1">
              <a:rPr lang="en-US" altLang="zh-CN" smtClean="0"/>
              <a:pPr/>
              <a:t>2/26/2014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5" name="文本框 5"/>
          <p:cNvSpPr txBox="1"/>
          <p:nvPr/>
        </p:nvSpPr>
        <p:spPr>
          <a:xfrm>
            <a:off x="4572000" y="5505783"/>
            <a:ext cx="440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Frequency </a:t>
            </a:r>
            <a:r>
              <a:rPr kumimoji="1" lang="en-US" altLang="zh-CN" sz="1400" dirty="0" smtClean="0"/>
              <a:t>and cause of </a:t>
            </a:r>
            <a:r>
              <a:rPr kumimoji="1" lang="en-US" altLang="zh-CN" sz="1400" dirty="0" smtClean="0"/>
              <a:t>serialized transactions </a:t>
            </a:r>
            <a:r>
              <a:rPr kumimoji="1" lang="en-US" altLang="zh-CN" sz="1400" dirty="0" smtClean="0"/>
              <a:t>for a 4-thread execution.</a:t>
            </a:r>
            <a:endParaRPr kumimoji="1" lang="zh-CN" alt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53517"/>
              </p:ext>
            </p:extLst>
          </p:nvPr>
        </p:nvGraphicFramePr>
        <p:xfrm>
          <a:off x="4572000" y="2900146"/>
          <a:ext cx="4419601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613"/>
                <a:gridCol w="767851"/>
                <a:gridCol w="974139"/>
                <a:gridCol w="870995"/>
                <a:gridCol w="9700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Branch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Txns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Switch</a:t>
                      </a:r>
                      <a:r>
                        <a:rPr lang="en-US" sz="1400" baseline="0" dirty="0" smtClean="0"/>
                        <a:t> to Serial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 Serial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Abort to Serial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 + Callable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10.5M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625K (5.9%)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625K (5.9%)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 + Callable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3.46M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625K (18%)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1.25M (36%)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IP-MAX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1.2M (4.8%)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87K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IT-MAX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6.3M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559K (8.8%)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1.25M (19.6%)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66K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Char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128090"/>
              </p:ext>
            </p:extLst>
          </p:nvPr>
        </p:nvGraphicFramePr>
        <p:xfrm>
          <a:off x="238905" y="2900145"/>
          <a:ext cx="4333095" cy="3675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21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Does Serialization Persist?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compiler errors, we could identify calls to unsafe standard C functions</a:t>
            </a:r>
          </a:p>
          <a:p>
            <a:pPr lvl="1"/>
            <a:r>
              <a:rPr lang="en-US" altLang="zh-CN" dirty="0" err="1" smtClean="0"/>
              <a:t>memcmp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memcpy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realloc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strlen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strncmp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strchr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strncpy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isspace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strtol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strtoull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atoi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snprintf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vsnprintf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va_start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va_end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htons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Long-term: all of these can be made safe</a:t>
            </a:r>
          </a:p>
          <a:p>
            <a:pPr lvl="1"/>
            <a:r>
              <a:rPr lang="en-US" altLang="zh-CN" dirty="0" smtClean="0"/>
              <a:t>But how to keep efficiency of non-transactional versions given current spec?</a:t>
            </a:r>
          </a:p>
          <a:p>
            <a:pPr lvl="1"/>
            <a:r>
              <a:rPr lang="en-US" altLang="zh-CN" dirty="0" smtClean="0"/>
              <a:t>And are we ready to mandate their safety?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M. Spear: Transactionalizing Memcached with GCC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069736-C8C4-436D-8054-0C41AD836254}" type="datetime1">
              <a:rPr lang="en-US" altLang="zh-CN" smtClean="0"/>
              <a:pPr/>
              <a:t>2/26/2014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2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Circumventing Unsafe Standard 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Short-term solutions</a:t>
            </a:r>
          </a:p>
          <a:p>
            <a:pPr lvl="1"/>
            <a:r>
              <a:rPr lang="en-US" altLang="zh-CN" dirty="0" err="1" smtClean="0"/>
              <a:t>Reimplement</a:t>
            </a:r>
            <a:r>
              <a:rPr lang="en-US" altLang="zh-CN" dirty="0" smtClean="0"/>
              <a:t> (inefficiently)</a:t>
            </a:r>
          </a:p>
          <a:p>
            <a:pPr lvl="2"/>
            <a:r>
              <a:rPr lang="en-US" altLang="zh-CN" dirty="0" err="1" smtClean="0"/>
              <a:t>memcmp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memcpy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strncmp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strncpy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strchr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realloc</a:t>
            </a:r>
            <a:endParaRPr lang="en-US" altLang="zh-CN" dirty="0"/>
          </a:p>
          <a:p>
            <a:pPr lvl="1"/>
            <a:r>
              <a:rPr lang="en-US" altLang="zh-CN" dirty="0" smtClean="0"/>
              <a:t>Marshal data to/from unsafe functions and mark them “pure”</a:t>
            </a:r>
          </a:p>
          <a:p>
            <a:pPr lvl="2"/>
            <a:r>
              <a:rPr lang="en-US" altLang="zh-CN" dirty="0" err="1"/>
              <a:t>i</a:t>
            </a:r>
            <a:r>
              <a:rPr lang="en-US" altLang="zh-CN" dirty="0" err="1" smtClean="0"/>
              <a:t>sspace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strtol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strtoull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atoi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Do not do this in real code</a:t>
            </a:r>
            <a:endParaRPr lang="en-US" altLang="zh-CN" dirty="0"/>
          </a:p>
          <a:p>
            <a:pPr lvl="1"/>
            <a:r>
              <a:rPr lang="en-US" altLang="zh-CN" dirty="0" smtClean="0"/>
              <a:t>We’re still on the slope of enlightenment</a:t>
            </a:r>
          </a:p>
          <a:p>
            <a:pPr lvl="1"/>
            <a:r>
              <a:rPr lang="en-US" altLang="zh-CN" dirty="0" smtClean="0"/>
              <a:t>No production code should resort to these hacks</a:t>
            </a:r>
          </a:p>
          <a:p>
            <a:pPr lvl="1"/>
            <a:r>
              <a:rPr lang="en-US" altLang="zh-CN" dirty="0" smtClean="0"/>
              <a:t>We only did it for the sake of the experiment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M. Spear: Transactionalizing Memcached with GCC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72903A-B7BA-4B51-B456-EC4A34173AD7}" type="datetime1">
              <a:rPr lang="en-US" altLang="zh-CN" smtClean="0"/>
              <a:pPr/>
              <a:t>2/26/2014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Improves With Safe </a:t>
            </a:r>
            <a:r>
              <a:rPr lang="en-US" altLang="zh-CN" dirty="0" err="1" smtClean="0"/>
              <a:t>Stdlib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Finally, progress on all fronts</a:t>
            </a:r>
          </a:p>
          <a:p>
            <a:pPr lvl="1"/>
            <a:r>
              <a:rPr lang="en-US" altLang="zh-CN" dirty="0" smtClean="0"/>
              <a:t>Decrease in serialization for each category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Performance starting to recover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M. Spear: Transactionalizing Memcached with GCC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1A0444-C1D2-4380-8048-8B1C0A8E84B6}" type="datetime1">
              <a:rPr lang="en-US" altLang="zh-CN" smtClean="0"/>
              <a:pPr/>
              <a:t>2/26/2014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4" name="文本框 5"/>
          <p:cNvSpPr txBox="1"/>
          <p:nvPr/>
        </p:nvSpPr>
        <p:spPr>
          <a:xfrm>
            <a:off x="4572000" y="6134397"/>
            <a:ext cx="440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Frequency </a:t>
            </a:r>
            <a:r>
              <a:rPr kumimoji="1" lang="en-US" altLang="zh-CN" sz="1400" dirty="0" smtClean="0"/>
              <a:t>and cause of </a:t>
            </a:r>
            <a:r>
              <a:rPr kumimoji="1" lang="en-US" altLang="zh-CN" sz="1400" dirty="0" smtClean="0"/>
              <a:t>serialized transactions </a:t>
            </a:r>
            <a:r>
              <a:rPr kumimoji="1" lang="en-US" altLang="zh-CN" sz="1400" dirty="0" smtClean="0"/>
              <a:t>for a 4-thread execution.</a:t>
            </a:r>
            <a:endParaRPr kumimoji="1" lang="zh-CN" altLang="en-US" sz="1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68733"/>
              </p:ext>
            </p:extLst>
          </p:nvPr>
        </p:nvGraphicFramePr>
        <p:xfrm>
          <a:off x="4572000" y="2442946"/>
          <a:ext cx="4419601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613"/>
                <a:gridCol w="767851"/>
                <a:gridCol w="974139"/>
                <a:gridCol w="870995"/>
                <a:gridCol w="9700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Branch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Txns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Switch</a:t>
                      </a:r>
                      <a:r>
                        <a:rPr lang="en-US" sz="1400" baseline="0" dirty="0" smtClean="0"/>
                        <a:t> to Serial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 Serial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Abort to Serial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 + Callable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10.5M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625K (5.9%)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625K (5.9%)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 + Callable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3.46M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625K (18%)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1.25M (36%)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IP-MAX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1.2M (4.8%)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87K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IT-MAX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6.3M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559K (8.8%)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1.25M (19.6%)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66K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IP-Lib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25.7M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625K</a:t>
                      </a:r>
                      <a:r>
                        <a:rPr lang="en-US" sz="1400" baseline="0" dirty="0" smtClean="0"/>
                        <a:t> (2.4%)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15K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IT-Lib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8.2M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625K (7.6%)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10K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har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53341"/>
              </p:ext>
            </p:extLst>
          </p:nvPr>
        </p:nvGraphicFramePr>
        <p:xfrm>
          <a:off x="238905" y="2442945"/>
          <a:ext cx="4333095" cy="413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74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Moving Code Out Of Transactions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Remaining unsafe calls deal with exceptional behavior, condition synchronization, or I/O</a:t>
            </a:r>
          </a:p>
          <a:p>
            <a:pPr lvl="1"/>
            <a:r>
              <a:rPr lang="en-US" altLang="zh-CN" dirty="0" smtClean="0"/>
              <a:t>Functions rarely called (if at all): assert, </a:t>
            </a:r>
            <a:r>
              <a:rPr lang="en-US" altLang="zh-CN" dirty="0" err="1" smtClean="0"/>
              <a:t>fprintf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perror</a:t>
            </a:r>
            <a:r>
              <a:rPr lang="en-US" altLang="zh-CN" dirty="0" smtClean="0"/>
              <a:t>, abort</a:t>
            </a:r>
          </a:p>
          <a:p>
            <a:pPr lvl="1"/>
            <a:r>
              <a:rPr lang="en-US" altLang="zh-CN" dirty="0" smtClean="0"/>
              <a:t>Functions related to our </a:t>
            </a:r>
            <a:r>
              <a:rPr lang="en-US" altLang="zh-CN" dirty="0" err="1" smtClean="0"/>
              <a:t>condvar</a:t>
            </a:r>
            <a:r>
              <a:rPr lang="en-US" altLang="zh-CN" dirty="0" smtClean="0"/>
              <a:t> hack</a:t>
            </a:r>
          </a:p>
          <a:p>
            <a:pPr lvl="1"/>
            <a:r>
              <a:rPr lang="en-US" altLang="zh-CN" dirty="0" smtClean="0"/>
              <a:t>Pure/constant </a:t>
            </a:r>
            <a:r>
              <a:rPr lang="en-US" altLang="zh-CN" dirty="0" err="1" smtClean="0"/>
              <a:t>libevent</a:t>
            </a:r>
            <a:r>
              <a:rPr lang="en-US" altLang="zh-CN" dirty="0" smtClean="0"/>
              <a:t> functions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But their presence was encouraging the compiler to opt for serialization</a:t>
            </a:r>
          </a:p>
          <a:p>
            <a:pPr lvl="1"/>
            <a:r>
              <a:rPr lang="en-US" altLang="zh-CN" dirty="0" smtClean="0"/>
              <a:t>Move code out of transaction</a:t>
            </a:r>
          </a:p>
          <a:p>
            <a:pPr lvl="1"/>
            <a:r>
              <a:rPr lang="en-US" altLang="zh-CN" dirty="0" smtClean="0"/>
              <a:t>Make exceptions cause termination within transaction</a:t>
            </a:r>
          </a:p>
          <a:p>
            <a:pPr lvl="1"/>
            <a:r>
              <a:rPr lang="en-US" altLang="zh-CN" dirty="0" smtClean="0"/>
              <a:t>Delay execution with </a:t>
            </a:r>
            <a:r>
              <a:rPr lang="en-US" altLang="zh-CN" dirty="0" err="1" smtClean="0"/>
              <a:t>onCommit</a:t>
            </a:r>
            <a:r>
              <a:rPr lang="en-US" altLang="zh-CN" dirty="0" smtClean="0"/>
              <a:t> handler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M. Spear: Transactionalizing Memcached with GCC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D5E7FB6-18EB-4373-AAB8-F74C195ABA8C}" type="datetime1">
              <a:rPr lang="en-US" altLang="zh-CN" smtClean="0"/>
              <a:pPr/>
              <a:t>2/26/2014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2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Transactional Memory Milestones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510526119"/>
              </p:ext>
            </p:extLst>
          </p:nvPr>
        </p:nvGraphicFramePr>
        <p:xfrm>
          <a:off x="550718" y="678180"/>
          <a:ext cx="8042564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F554414-A183-4C9C-A1A5-4EF2A42E5376}" type="datetime1">
              <a:rPr kumimoji="1" lang="en-US" altLang="zh-CN" smtClean="0"/>
              <a:t>2/26/2014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M. Spear: Transactionalizing Memcached with GCC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726180"/>
            <a:ext cx="8229600" cy="2487930"/>
          </a:xfrm>
        </p:spPr>
        <p:txBody>
          <a:bodyPr/>
          <a:lstStyle/>
          <a:p>
            <a:r>
              <a:rPr lang="en-US" dirty="0" smtClean="0"/>
              <a:t>One would expect:</a:t>
            </a:r>
          </a:p>
          <a:p>
            <a:pPr lvl="1"/>
            <a:r>
              <a:rPr lang="en-US" dirty="0" smtClean="0"/>
              <a:t>“2014: Widespread use of TM in</a:t>
            </a:r>
            <a:r>
              <a:rPr lang="en-US" baseline="0" dirty="0" smtClean="0"/>
              <a:t> applications”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Retrofit transactions into legacy code</a:t>
            </a:r>
          </a:p>
          <a:p>
            <a:pPr lvl="1"/>
            <a:r>
              <a:rPr lang="en-US" dirty="0" smtClean="0"/>
              <a:t>Or write new apps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1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Without Mandatory 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both branches, no mandatory serialization!</a:t>
            </a:r>
          </a:p>
          <a:p>
            <a:pPr lvl="1"/>
            <a:r>
              <a:rPr lang="en-US" altLang="zh-CN" dirty="0" smtClean="0"/>
              <a:t>Performance matches naïve </a:t>
            </a:r>
            <a:r>
              <a:rPr lang="en-US" altLang="zh-CN" dirty="0" err="1" smtClean="0"/>
              <a:t>transactionalization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</a:t>
            </a:r>
            <a:endParaRPr lang="en-US" altLang="zh-CN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M. Spear: Transactionalizing Memcached with GCC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07D0D87-37E8-41B6-BD26-A60096E6E349}" type="datetime1">
              <a:rPr lang="en-US" altLang="zh-CN" smtClean="0"/>
              <a:pPr/>
              <a:t>2/26/2014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3" name="文本框 5"/>
          <p:cNvSpPr txBox="1"/>
          <p:nvPr/>
        </p:nvSpPr>
        <p:spPr>
          <a:xfrm>
            <a:off x="4572000" y="6134397"/>
            <a:ext cx="440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Frequency </a:t>
            </a:r>
            <a:r>
              <a:rPr kumimoji="1" lang="en-US" altLang="zh-CN" sz="1400" dirty="0" smtClean="0"/>
              <a:t>and cause of </a:t>
            </a:r>
            <a:r>
              <a:rPr kumimoji="1" lang="en-US" altLang="zh-CN" sz="1400" dirty="0" smtClean="0"/>
              <a:t>serialized transactions </a:t>
            </a:r>
            <a:r>
              <a:rPr kumimoji="1" lang="en-US" altLang="zh-CN" sz="1400" dirty="0" smtClean="0"/>
              <a:t>for a 4-thread execution.</a:t>
            </a:r>
            <a:endParaRPr kumimoji="1" lang="zh-CN" altLang="en-US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94202"/>
              </p:ext>
            </p:extLst>
          </p:nvPr>
        </p:nvGraphicFramePr>
        <p:xfrm>
          <a:off x="4572000" y="2442946"/>
          <a:ext cx="4419601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613"/>
                <a:gridCol w="767851"/>
                <a:gridCol w="974139"/>
                <a:gridCol w="870995"/>
                <a:gridCol w="9700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Branch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Txns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Switch</a:t>
                      </a:r>
                      <a:r>
                        <a:rPr lang="en-US" sz="1400" baseline="0" dirty="0" smtClean="0"/>
                        <a:t> to Serial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 Serial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Abort to Serial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 + Callable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10.5M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625K (5.9%)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625K (5.9%)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 + Callable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3.46M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625K (18%)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1.25M (36%)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IP-Lib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25.7M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625K</a:t>
                      </a:r>
                      <a:r>
                        <a:rPr lang="en-US" sz="1400" baseline="0" dirty="0" smtClean="0"/>
                        <a:t> (2.4%)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IT-Lib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8.2M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625K (7.6%)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IP-on</a:t>
                      </a:r>
                      <a:r>
                        <a:rPr lang="en-US" sz="1400" baseline="0" dirty="0" smtClean="0"/>
                        <a:t> Commit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40.3M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48K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IT-</a:t>
                      </a:r>
                      <a:r>
                        <a:rPr lang="en-US" sz="1400" baseline="0" dirty="0" smtClean="0"/>
                        <a:t>on Commit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8.1M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8K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har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81746"/>
              </p:ext>
            </p:extLst>
          </p:nvPr>
        </p:nvGraphicFramePr>
        <p:xfrm>
          <a:off x="238905" y="2442945"/>
          <a:ext cx="4333095" cy="413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04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Common Case Has Changed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404782" cy="5486400"/>
          </a:xfrm>
        </p:spPr>
        <p:txBody>
          <a:bodyPr/>
          <a:lstStyle/>
          <a:p>
            <a:r>
              <a:rPr lang="en-US" altLang="zh-CN" dirty="0" smtClean="0"/>
              <a:t>GCC-TM expects </a:t>
            </a:r>
            <a:br>
              <a:rPr lang="en-US" altLang="zh-CN" dirty="0" smtClean="0"/>
            </a:br>
            <a:r>
              <a:rPr lang="en-US" altLang="zh-CN" dirty="0" smtClean="0"/>
              <a:t>frequent serialization</a:t>
            </a:r>
          </a:p>
          <a:p>
            <a:pPr lvl="1"/>
            <a:r>
              <a:rPr lang="en-US" altLang="zh-CN" dirty="0" smtClean="0"/>
              <a:t>Static check ensures no </a:t>
            </a:r>
            <a:br>
              <a:rPr lang="en-US" altLang="zh-CN" dirty="0" smtClean="0"/>
            </a:br>
            <a:r>
              <a:rPr lang="en-US" altLang="zh-CN" dirty="0" smtClean="0"/>
              <a:t>serialization in </a:t>
            </a:r>
            <a:r>
              <a:rPr lang="en-US" altLang="zh-CN" dirty="0" err="1" smtClean="0"/>
              <a:t>memcached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We’re paying for features </a:t>
            </a:r>
            <a:br>
              <a:rPr lang="en-US" altLang="zh-CN" dirty="0" smtClean="0"/>
            </a:br>
            <a:r>
              <a:rPr lang="en-US" altLang="zh-CN" dirty="0" smtClean="0"/>
              <a:t>we don’t need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Solution: Modify GCC-TM</a:t>
            </a:r>
          </a:p>
          <a:p>
            <a:pPr lvl="1"/>
            <a:r>
              <a:rPr lang="en-US" altLang="zh-CN" dirty="0" smtClean="0"/>
              <a:t>Remove support for “Start Serial” and “In-Flight Switch”</a:t>
            </a:r>
          </a:p>
          <a:p>
            <a:pPr lvl="1"/>
            <a:r>
              <a:rPr lang="en-US" altLang="zh-CN" dirty="0" smtClean="0"/>
              <a:t>Add contention managers to replace “serialize after 100 aborts” policy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M. Spear: Transactionalizing Memcached with GCC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92077CB-FCE5-4636-9625-2EF1265D9E36}" type="datetime1">
              <a:rPr lang="en-US" altLang="zh-CN" smtClean="0"/>
              <a:pPr/>
              <a:t>2/26/2014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92238" y="594198"/>
            <a:ext cx="4915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http://nlsblogdotorg.files.wordpress.com/2011/08/square-peg-round-hole.jpg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051982" y="1185222"/>
            <a:ext cx="3810000" cy="2857500"/>
            <a:chOff x="2667000" y="1104900"/>
            <a:chExt cx="3810000" cy="2857500"/>
          </a:xfrm>
        </p:grpSpPr>
        <p:pic>
          <p:nvPicPr>
            <p:cNvPr id="1028" name="Picture 4" descr="http://nlsblogdotorg.files.wordpress.com/2011/08/square-peg-round-hol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04900"/>
              <a:ext cx="38100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19439415">
              <a:off x="3461295" y="28240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GCC-TM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 rot="6080759">
              <a:off x="4880037" y="2388247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memcached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44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Without GCC-TM Bottlenecks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STM performance close to finely-tuned lock-based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M. Spear: Transactionalizing Memcached with GCC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E62E42F-A848-429B-9853-BFDE1874107E}" type="datetime1">
              <a:rPr lang="en-US" altLang="zh-CN" smtClean="0"/>
              <a:pPr/>
              <a:t>2/26/2014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10" name="Char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54890"/>
              </p:ext>
            </p:extLst>
          </p:nvPr>
        </p:nvGraphicFramePr>
        <p:xfrm>
          <a:off x="238905" y="2491739"/>
          <a:ext cx="8752695" cy="408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26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Do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TM enables </a:t>
            </a:r>
            <a:r>
              <a:rPr lang="en-US" dirty="0" err="1" smtClean="0"/>
              <a:t>memcached</a:t>
            </a:r>
            <a:r>
              <a:rPr lang="en-US" dirty="0" smtClean="0"/>
              <a:t> performance optimizations</a:t>
            </a:r>
          </a:p>
          <a:p>
            <a:pPr lvl="1"/>
            <a:r>
              <a:rPr lang="en-US" dirty="0" smtClean="0"/>
              <a:t>Remove handshaking on every connection</a:t>
            </a:r>
          </a:p>
          <a:p>
            <a:pPr lvl="1"/>
            <a:r>
              <a:rPr lang="en-US" dirty="0" smtClean="0"/>
              <a:t>Eliminate reference counting</a:t>
            </a:r>
          </a:p>
          <a:p>
            <a:pPr lvl="1"/>
            <a:endParaRPr lang="en-US" dirty="0"/>
          </a:p>
          <a:p>
            <a:r>
              <a:rPr lang="en-US" dirty="0" smtClean="0"/>
              <a:t>Better GCC-TM == lower latency</a:t>
            </a:r>
          </a:p>
          <a:p>
            <a:pPr lvl="1"/>
            <a:r>
              <a:rPr lang="en-US" dirty="0" smtClean="0"/>
              <a:t>STM optimizations for small transactions</a:t>
            </a:r>
          </a:p>
          <a:p>
            <a:pPr lvl="1"/>
            <a:r>
              <a:rPr lang="en-US" dirty="0" smtClean="0"/>
              <a:t>Optimized safe </a:t>
            </a:r>
            <a:r>
              <a:rPr lang="en-US" dirty="0" err="1" smtClean="0"/>
              <a:t>stdlib</a:t>
            </a:r>
            <a:r>
              <a:rPr lang="en-US" dirty="0" smtClean="0"/>
              <a:t>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M. Spear: Transactionalizing Memcached with GCC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5C6A87-FC25-4AC8-9853-BFD9035BD0E0}" type="datetime1">
              <a:rPr kumimoji="1" lang="en-US" altLang="zh-CN" smtClean="0"/>
              <a:t>2/26/2014</a:t>
            </a:fld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7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Recommendations For System Designers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TM is early in its lifecycle… design for the desired common case?</a:t>
            </a:r>
          </a:p>
          <a:p>
            <a:pPr lvl="1"/>
            <a:r>
              <a:rPr lang="en-US" altLang="zh-CN" dirty="0" smtClean="0"/>
              <a:t>Implementers should assume serialization is rare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Legacy code is the norm</a:t>
            </a:r>
          </a:p>
          <a:p>
            <a:pPr lvl="1"/>
            <a:r>
              <a:rPr lang="en-US" altLang="zh-CN" dirty="0" smtClean="0"/>
              <a:t>All standard libraries are legacy code… need more support</a:t>
            </a:r>
          </a:p>
          <a:p>
            <a:pPr lvl="1"/>
            <a:r>
              <a:rPr lang="en-US" altLang="zh-CN" dirty="0" smtClean="0"/>
              <a:t>Condition synchronization is critical</a:t>
            </a:r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OnCommit</a:t>
            </a:r>
            <a:r>
              <a:rPr lang="en-US" altLang="zh-CN" dirty="0" smtClean="0"/>
              <a:t> is powerful</a:t>
            </a:r>
          </a:p>
          <a:p>
            <a:pPr lvl="1"/>
            <a:r>
              <a:rPr lang="en-US" altLang="zh-CN" dirty="0" smtClean="0"/>
              <a:t>Definitely add to TM, and why not to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, too?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M. Spear: Transactionalizing Memcached with GCC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E20114-71ED-4923-BAF8-CE835260B3FE}" type="datetime1">
              <a:rPr lang="en-US" altLang="zh-CN" smtClean="0"/>
              <a:pPr/>
              <a:t>2/26/2014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Recommendations For Programmers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Expect pain</a:t>
            </a:r>
          </a:p>
          <a:p>
            <a:pPr lvl="1"/>
            <a:r>
              <a:rPr lang="en-US" altLang="zh-CN" dirty="0" smtClean="0"/>
              <a:t>Annotations are hard</a:t>
            </a:r>
          </a:p>
          <a:p>
            <a:pPr lvl="1"/>
            <a:r>
              <a:rPr lang="en-US" altLang="zh-CN" dirty="0" smtClean="0"/>
              <a:t>Scope creep, no incremental </a:t>
            </a:r>
            <a:r>
              <a:rPr lang="en-US" altLang="zh-CN" dirty="0" err="1" smtClean="0"/>
              <a:t>transactionalization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Error messages are the best profiling tool for now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Performance model is crucial</a:t>
            </a:r>
          </a:p>
          <a:p>
            <a:pPr lvl="1"/>
            <a:r>
              <a:rPr lang="en-US" altLang="zh-CN" dirty="0" smtClean="0"/>
              <a:t>Atomic == static checking for absence of bottlenecks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TM is an all-or-nothing investment</a:t>
            </a:r>
          </a:p>
          <a:p>
            <a:pPr lvl="1"/>
            <a:r>
              <a:rPr lang="en-US" altLang="zh-CN" dirty="0" smtClean="0"/>
              <a:t>TM touches wide swaths of source code</a:t>
            </a:r>
          </a:p>
          <a:p>
            <a:pPr lvl="1"/>
            <a:r>
              <a:rPr lang="en-US" altLang="zh-CN" dirty="0" smtClean="0"/>
              <a:t>Untenable to maintain a version of 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that can choose transactions or locks at compile time</a:t>
            </a:r>
            <a:endParaRPr lang="en-US" altLang="zh-CN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M. Spear: Transactionalizing Memcached with GCC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2026D5-299F-4A97-9864-9352A8C19B14}" type="datetime1">
              <a:rPr lang="en-US" altLang="zh-CN" smtClean="0"/>
              <a:pPr/>
              <a:t>2/26/2014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r>
              <a:rPr kumimoji="1" lang="en-US" altLang="zh-CN" dirty="0" smtClean="0"/>
              <a:t>We are still climbing the slope of enlightenment</a:t>
            </a:r>
          </a:p>
          <a:p>
            <a:pPr lvl="1"/>
            <a:r>
              <a:rPr kumimoji="1" lang="en-US" altLang="zh-CN" dirty="0" smtClean="0"/>
              <a:t>Complex, cross-stack features take time to get </a:t>
            </a:r>
            <a:r>
              <a:rPr kumimoji="1" lang="en-US" altLang="zh-CN" dirty="0" smtClean="0"/>
              <a:t>right</a:t>
            </a:r>
            <a:endParaRPr kumimoji="1"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C6E40F-EEE5-438A-A998-482ABDBD64DA}" type="datetime1">
              <a:rPr kumimoji="1" lang="en-US" altLang="zh-CN" smtClean="0"/>
              <a:t>2/26/2014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M. Spear: Transactionalizing Memcached with GCC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kumimoji="1" lang="zh-CN" altLang="en-US" smtClean="0"/>
              <a:t>26</a:t>
            </a:fld>
            <a:endParaRPr kumimoji="1" lang="zh-CN" altLang="en-US"/>
          </a:p>
        </p:txBody>
      </p:sp>
      <p:pic>
        <p:nvPicPr>
          <p:cNvPr id="7" name="Picture 2" descr="File:Gartner Hype Cycl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577" y="2297663"/>
            <a:ext cx="6348845" cy="412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blog.kii.com/wp-content/uploads/2013/07/map-marker-small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564" y="3663185"/>
            <a:ext cx="1676781" cy="139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22222E-6 1.85185E-6 L 0.06268 -0.122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/>
              <a:t>	</a:t>
            </a:r>
            <a:r>
              <a:rPr kumimoji="1" lang="en-US" altLang="zh-CN" dirty="0" smtClean="0"/>
              <a:t>		       </a:t>
            </a:r>
            <a:r>
              <a:rPr kumimoji="1" lang="en-US" altLang="zh-CN" sz="2000" dirty="0" smtClean="0"/>
              <a:t>Source code at github.com/</a:t>
            </a:r>
            <a:r>
              <a:rPr kumimoji="1" lang="en-US" altLang="zh-CN" sz="2000" dirty="0" err="1" smtClean="0"/>
              <a:t>lu</a:t>
            </a:r>
            <a:r>
              <a:rPr kumimoji="1" lang="en-US" altLang="zh-CN" sz="2000" dirty="0" smtClean="0"/>
              <a:t>-tm</a:t>
            </a:r>
            <a:endParaRPr kumimoji="1" lang="en-US" altLang="zh-C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A93C0A0-B361-4AA2-95C9-7769FF6ACDC1}" type="datetime1">
              <a:rPr kumimoji="1" lang="en-US" altLang="zh-CN" smtClean="0"/>
              <a:t>2/26/2014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M. Spear: Transactionalizing Memcached with GCC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1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Gartner Hype Cycl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156" y="1337396"/>
            <a:ext cx="6348845" cy="412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2005" y="553116"/>
            <a:ext cx="4251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Images: http</a:t>
            </a:r>
            <a:r>
              <a:rPr lang="en-US" sz="1100" dirty="0"/>
              <a:t>://</a:t>
            </a:r>
            <a:r>
              <a:rPr lang="en-US" sz="1100" dirty="0" smtClean="0"/>
              <a:t>en.wikipedia.org/wiki/File:Gartner_Hype_Cycle.svg</a:t>
            </a:r>
            <a:endParaRPr lang="en-US" sz="1100" dirty="0"/>
          </a:p>
        </p:txBody>
      </p:sp>
      <p:pic>
        <p:nvPicPr>
          <p:cNvPr id="8" name="Picture 4" descr="http://blog.kii.com/wp-content/uploads/2013/07/map-marker-small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45" y="3867908"/>
            <a:ext cx="1676781" cy="139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1660" y="5868631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2004: CPUs hit the heat wall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195" y="5865166"/>
            <a:ext cx="777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2006/7: TM papers at ISCA, </a:t>
            </a:r>
            <a:r>
              <a:rPr lang="en-US" sz="2400" dirty="0" err="1" smtClean="0"/>
              <a:t>PPoPP</a:t>
            </a:r>
            <a:r>
              <a:rPr lang="en-US" sz="2400" dirty="0" smtClean="0"/>
              <a:t>, PLDI, ASPLOS, …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4730" y="5861701"/>
            <a:ext cx="567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2009: Bashing TM becomes fashionable	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1265" y="5868627"/>
            <a:ext cx="6279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2014: Widespread HTM and STM availability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38191" y="5865162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2014: More likely </a:t>
            </a:r>
            <a:r>
              <a:rPr lang="en-US" sz="2400" dirty="0" smtClean="0">
                <a:sym typeface="Wingdings" panose="05000000000000000000" pitchFamily="2" charset="2"/>
              </a:rPr>
              <a:t>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2D9F89-D141-4EC9-B222-0BC5659A9D64}" type="datetime1">
              <a:rPr kumimoji="1" lang="en-US" altLang="zh-CN" smtClean="0"/>
              <a:t>2/26/2014</a:t>
            </a:fld>
            <a:endParaRPr kumimoji="1"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M. Spear: Transactionalizing Memcached with GCC</a:t>
            </a:r>
            <a:endParaRPr kumimoji="1" lang="zh-CN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279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10104 -0.48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242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04 -0.48449 L 0.225 -0.101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10139 L 0.4 -0.3243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8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32431 L 0.27049 -0.1682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6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/>
      <p:bldP spid="11" grpId="1"/>
      <p:bldP spid="12" grpId="0"/>
      <p:bldP spid="12" grpId="1"/>
      <p:bldP spid="13" grpId="0"/>
      <p:bldP spid="13" grpId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Basis For This </a:t>
            </a:r>
            <a:r>
              <a:rPr kumimoji="1" lang="en-US" altLang="zh-CN" dirty="0" smtClean="0"/>
              <a:t>View / Subject Of This Paper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We </a:t>
            </a:r>
            <a:r>
              <a:rPr kumimoji="1" lang="en-US" altLang="zh-CN" dirty="0" err="1" smtClean="0"/>
              <a:t>transactionalized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memcached</a:t>
            </a:r>
            <a:r>
              <a:rPr kumimoji="1" lang="en-US" altLang="zh-CN" dirty="0" smtClean="0"/>
              <a:t> 1.4.15 using the Draft C++ TM Specification v1.1</a:t>
            </a:r>
          </a:p>
          <a:p>
            <a:pPr lvl="1"/>
            <a:r>
              <a:rPr kumimoji="1" lang="en-US" altLang="zh-CN" dirty="0" smtClean="0"/>
              <a:t>As implemented in GCC 4.9 (experimental)</a:t>
            </a:r>
          </a:p>
          <a:p>
            <a:pPr lvl="1"/>
            <a:r>
              <a:rPr kumimoji="1" lang="en-US" altLang="zh-CN" dirty="0" smtClean="0"/>
              <a:t>Experiments on a 2 CPU / 6 core / 2 thread Xeon 5650</a:t>
            </a:r>
          </a:p>
          <a:p>
            <a:pPr lvl="1"/>
            <a:r>
              <a:rPr kumimoji="1" lang="en-US" altLang="zh-CN" dirty="0"/>
              <a:t>Note: unrealistic to expect STM to outperform finely-tuned </a:t>
            </a:r>
            <a:r>
              <a:rPr kumimoji="1" lang="en-US" altLang="zh-CN" dirty="0" smtClean="0"/>
              <a:t>locks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Two (related) related stories to tell</a:t>
            </a:r>
          </a:p>
          <a:p>
            <a:pPr lvl="1"/>
            <a:r>
              <a:rPr kumimoji="1" lang="en-US" altLang="zh-CN" dirty="0" smtClean="0"/>
              <a:t>Effort</a:t>
            </a:r>
          </a:p>
          <a:p>
            <a:pPr lvl="1"/>
            <a:r>
              <a:rPr kumimoji="1" lang="en-US" altLang="zh-CN" dirty="0" smtClean="0"/>
              <a:t>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5B1EE9-2925-40C1-B352-E90FCEC3C5C5}" type="datetime1">
              <a:rPr kumimoji="1" lang="en-US" altLang="zh-CN" smtClean="0"/>
              <a:t>2/26/2014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M. Spear: Transactionalizing Memcached with GCC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12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The Draft C++ TM Specification v1.1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4903D6E-A952-4E36-AA25-4408623D57DF}" type="datetime1">
              <a:rPr kumimoji="1" lang="en-US" altLang="zh-CN" smtClean="0"/>
              <a:t>2/26/2014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M. Spear: Transactionalizing Memcached with GCC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kumimoji="1" lang="zh-CN" altLang="en-US" smtClean="0"/>
              <a:t>5</a:t>
            </a:fld>
            <a:endParaRPr kumimoji="1" lang="zh-CN" alt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03142"/>
              </p:ext>
            </p:extLst>
          </p:nvPr>
        </p:nvGraphicFramePr>
        <p:xfrm>
          <a:off x="396240" y="1051559"/>
          <a:ext cx="8439150" cy="4006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4170"/>
                <a:gridCol w="4046220"/>
                <a:gridCol w="1508760"/>
              </a:tblGrid>
              <a:tr h="440377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Memcached</a:t>
                      </a:r>
                      <a:endParaRPr lang="en-US" dirty="0"/>
                    </a:p>
                  </a:txBody>
                  <a:tcPr/>
                </a:tc>
              </a:tr>
              <a:tr h="1380842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 Declarations</a:t>
                      </a:r>
                    </a:p>
                    <a:p>
                      <a:r>
                        <a:rPr lang="en-US" dirty="0" smtClean="0"/>
                        <a:t>    __</a:t>
                      </a:r>
                      <a:r>
                        <a:rPr lang="en-US" dirty="0" err="1" smtClean="0"/>
                        <a:t>transaction_atomic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__</a:t>
                      </a:r>
                      <a:r>
                        <a:rPr lang="en-US" dirty="0" err="1" smtClean="0"/>
                        <a:t>transaction_relaxed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0" dirty="0" smtClean="0"/>
                        <a:t> regions that should run as transactions; atomic transactions statically checked for absence of unsafe ops; relaxed transactions can’t </a:t>
                      </a:r>
                      <a:r>
                        <a:rPr lang="en-US" baseline="0" dirty="0" smtClean="0"/>
                        <a:t>self-abort, can do unsafe operations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Yes</a:t>
                      </a:r>
                    </a:p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1121934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Annotations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transaction_safe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transaction_callable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Safe:</a:t>
                      </a:r>
                      <a:r>
                        <a:rPr lang="en-US" baseline="0" dirty="0" smtClean="0"/>
                        <a:t> mandate absence of unsafe ops in a function</a:t>
                      </a:r>
                    </a:p>
                    <a:p>
                      <a:r>
                        <a:rPr lang="en-US" baseline="0" dirty="0" smtClean="0"/>
                        <a:t>Both: produce instrumented version of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Yes</a:t>
                      </a:r>
                    </a:p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863027"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 Support</a:t>
                      </a:r>
                    </a:p>
                    <a:p>
                      <a:r>
                        <a:rPr lang="en-US" dirty="0" smtClean="0"/>
                        <a:t>    __</a:t>
                      </a:r>
                      <a:r>
                        <a:rPr lang="en-US" dirty="0" err="1" smtClean="0"/>
                        <a:t>transaction_cancel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may_cancel_outer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Cause</a:t>
                      </a:r>
                      <a:r>
                        <a:rPr lang="en-US" baseline="0" dirty="0" smtClean="0"/>
                        <a:t> outermost transaction to self-abort </a:t>
                      </a:r>
                      <a:r>
                        <a:rPr lang="en-US" i="1" baseline="0" dirty="0" smtClean="0"/>
                        <a:t>and not restart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5154930"/>
            <a:ext cx="8229600" cy="1322070"/>
          </a:xfrm>
        </p:spPr>
        <p:txBody>
          <a:bodyPr/>
          <a:lstStyle/>
          <a:p>
            <a:r>
              <a:rPr lang="en-US" dirty="0" smtClean="0"/>
              <a:t>Note: new version recently approved</a:t>
            </a:r>
          </a:p>
          <a:p>
            <a:pPr lvl="1"/>
            <a:r>
              <a:rPr lang="en-US" dirty="0" smtClean="0"/>
              <a:t>The names change, our findings do not</a:t>
            </a:r>
          </a:p>
          <a:p>
            <a:r>
              <a:rPr lang="en-US" dirty="0" smtClean="0"/>
              <a:t>We also used some custom GCC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Selecting Locks: In </a:t>
            </a:r>
            <a:r>
              <a:rPr kumimoji="1" lang="en-US" altLang="zh-CN" dirty="0" smtClean="0"/>
              <a:t>A </a:t>
            </a:r>
            <a:r>
              <a:rPr kumimoji="1" lang="en-US" altLang="zh-CN" dirty="0" smtClean="0"/>
              <a:t>Perfect World…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Ideally, we should be able to simply replace all lock-based critical sections with “relaxed” transactions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Problems:</a:t>
            </a:r>
          </a:p>
          <a:p>
            <a:pPr lvl="1"/>
            <a:r>
              <a:rPr kumimoji="1" lang="en-US" altLang="zh-CN" dirty="0" smtClean="0"/>
              <a:t>It’s impossible: all condition variables would break</a:t>
            </a:r>
          </a:p>
          <a:p>
            <a:pPr lvl="1"/>
            <a:r>
              <a:rPr kumimoji="1" lang="en-US" altLang="zh-CN" dirty="0" smtClean="0"/>
              <a:t>Performance is awful: too many calls to “unsafe” functions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Conclusion:</a:t>
            </a:r>
          </a:p>
          <a:p>
            <a:pPr lvl="1"/>
            <a:r>
              <a:rPr kumimoji="1" lang="en-US" altLang="zh-CN" dirty="0" smtClean="0"/>
              <a:t>A real programmer should never do this… let’s try to be more incremental and disciplined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916991-B61F-47DF-8A65-3E8BEA27308A}" type="datetime1">
              <a:rPr kumimoji="1" lang="en-US" altLang="zh-CN" smtClean="0"/>
              <a:t>2/26/2014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M. Spear: Transactionalizing Memcached with GCC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1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Selecting Locks </a:t>
            </a:r>
            <a:r>
              <a:rPr lang="en-US" altLang="zh-CN" dirty="0" smtClean="0"/>
              <a:t>To </a:t>
            </a:r>
            <a:r>
              <a:rPr lang="en-US" altLang="zh-CN" dirty="0" err="1" smtClean="0"/>
              <a:t>Transactionalize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lock hierarchy:</a:t>
            </a:r>
          </a:p>
          <a:p>
            <a:pPr lvl="1"/>
            <a:r>
              <a:rPr lang="en-US" altLang="zh-CN" dirty="0" smtClean="0"/>
              <a:t>item locks: protect individual elements in the hash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err="1" smtClean="0"/>
              <a:t>cache_lock</a:t>
            </a:r>
            <a:r>
              <a:rPr lang="en-US" altLang="zh-CN" dirty="0" smtClean="0"/>
              <a:t>: protects structure of the hash</a:t>
            </a:r>
          </a:p>
          <a:p>
            <a:pPr lvl="2"/>
            <a:r>
              <a:rPr lang="en-US" altLang="zh-CN" dirty="0"/>
              <a:t>Observed significant # failed lock </a:t>
            </a:r>
            <a:r>
              <a:rPr lang="en-US" altLang="zh-CN" dirty="0" smtClean="0"/>
              <a:t>acquires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err="1" smtClean="0"/>
              <a:t>slabs_lock</a:t>
            </a:r>
            <a:r>
              <a:rPr lang="en-US" altLang="zh-CN" dirty="0" smtClean="0"/>
              <a:t>: protects allocation</a:t>
            </a:r>
          </a:p>
          <a:p>
            <a:pPr lvl="2"/>
            <a:r>
              <a:rPr lang="en-US" altLang="zh-CN" dirty="0" smtClean="0"/>
              <a:t>Observed significant # failed lock acquires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err="1" smtClean="0"/>
              <a:t>stats_lock</a:t>
            </a:r>
            <a:r>
              <a:rPr lang="en-US" altLang="zh-CN" dirty="0" smtClean="0"/>
              <a:t>: protects counters for </a:t>
            </a:r>
            <a:r>
              <a:rPr lang="en-US" altLang="zh-CN" dirty="0" smtClean="0"/>
              <a:t>global statistics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Conclusion: replace </a:t>
            </a:r>
            <a:r>
              <a:rPr lang="en-US" altLang="zh-CN" dirty="0" err="1" smtClean="0"/>
              <a:t>cache_lock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slabs_lock</a:t>
            </a:r>
            <a:endParaRPr lang="en-US" altLang="zh-CN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M. Spear: Transactionalizing Memcached with GCC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67EC33B-A9BC-48EB-8C5D-DD98B568B614}" type="datetime1">
              <a:rPr lang="en-US" altLang="zh-CN" smtClean="0"/>
              <a:pPr/>
              <a:t>2/26/2014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Selecting Locks: Handling Hierarchies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498264" cy="5486400"/>
          </a:xfrm>
        </p:spPr>
        <p:txBody>
          <a:bodyPr/>
          <a:lstStyle/>
          <a:p>
            <a:r>
              <a:rPr kumimoji="1" lang="en-US" altLang="zh-CN" dirty="0" smtClean="0"/>
              <a:t>With cache or slabs locks held, worker threads:</a:t>
            </a:r>
          </a:p>
          <a:p>
            <a:pPr lvl="1"/>
            <a:r>
              <a:rPr kumimoji="1" lang="en-US" altLang="zh-CN" dirty="0" smtClean="0"/>
              <a:t>May acquire per-thread statistics locks</a:t>
            </a:r>
          </a:p>
          <a:p>
            <a:pPr lvl="1"/>
            <a:r>
              <a:rPr kumimoji="1" lang="en-US" altLang="zh-CN" dirty="0" smtClean="0"/>
              <a:t>May acquire global stats lock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And maintenance threads:</a:t>
            </a:r>
          </a:p>
          <a:p>
            <a:pPr lvl="1"/>
            <a:r>
              <a:rPr kumimoji="1" lang="en-US" altLang="zh-CN" dirty="0" smtClean="0"/>
              <a:t>May acquire item lock with cache or slabs lock held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Consequences</a:t>
            </a:r>
          </a:p>
          <a:p>
            <a:pPr lvl="1"/>
            <a:r>
              <a:rPr kumimoji="1" lang="en-US" altLang="zh-CN" dirty="0"/>
              <a:t>Acquiring </a:t>
            </a:r>
            <a:r>
              <a:rPr kumimoji="1" lang="en-US" altLang="zh-CN" dirty="0" smtClean="0"/>
              <a:t>lock inside transaction causes serialization … must replace these locks with transactions</a:t>
            </a:r>
          </a:p>
          <a:p>
            <a:pPr lvl="1"/>
            <a:r>
              <a:rPr kumimoji="1" lang="en-US" altLang="zh-CN" b="1" dirty="0" smtClean="0"/>
              <a:t>Incremental </a:t>
            </a:r>
            <a:r>
              <a:rPr kumimoji="1" lang="en-US" altLang="zh-CN" b="1" dirty="0" err="1" smtClean="0"/>
              <a:t>transactionalization</a:t>
            </a:r>
            <a:r>
              <a:rPr kumimoji="1" lang="en-US" altLang="zh-CN" b="1" dirty="0" smtClean="0"/>
              <a:t> is a myth</a:t>
            </a:r>
          </a:p>
          <a:p>
            <a:pPr lvl="1"/>
            <a:r>
              <a:rPr kumimoji="1" lang="en-US" altLang="zh-CN" dirty="0" smtClean="0"/>
              <a:t>Both options </a:t>
            </a:r>
            <a:r>
              <a:rPr kumimoji="1" lang="en-US" altLang="zh-CN" dirty="0"/>
              <a:t>for </a:t>
            </a:r>
            <a:r>
              <a:rPr kumimoji="1" lang="en-US" altLang="zh-CN" dirty="0" smtClean="0"/>
              <a:t>replacing item locks are un-appealing</a:t>
            </a:r>
            <a:endParaRPr kumimoji="1"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99A0D2F-F250-4220-918D-2A81B89EA388}" type="datetime1">
              <a:rPr kumimoji="1" lang="en-US" altLang="zh-CN" smtClean="0"/>
              <a:t>2/26/2014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M. Spear: Transactionalizing Memcached with GCC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49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Item Locks </a:t>
            </a:r>
            <a:r>
              <a:rPr lang="en-US" dirty="0" smtClean="0"/>
              <a:t>With </a:t>
            </a:r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Privatization (an STM problem) changed slope of hype curve in 2006</a:t>
            </a:r>
          </a:p>
          <a:p>
            <a:pPr lvl="1"/>
            <a:r>
              <a:rPr lang="en-US" dirty="0" smtClean="0"/>
              <a:t>Is it safe to move a datum</a:t>
            </a:r>
            <a:br>
              <a:rPr lang="en-US" dirty="0" smtClean="0"/>
            </a:br>
            <a:r>
              <a:rPr lang="en-US" dirty="0" smtClean="0"/>
              <a:t>between mode where it is </a:t>
            </a:r>
            <a:br>
              <a:rPr lang="en-US" dirty="0" smtClean="0"/>
            </a:br>
            <a:r>
              <a:rPr lang="en-US" dirty="0" smtClean="0"/>
              <a:t>accessed with transactions, </a:t>
            </a:r>
            <a:br>
              <a:rPr lang="en-US" dirty="0" smtClean="0"/>
            </a:br>
            <a:r>
              <a:rPr lang="en-US" dirty="0" smtClean="0"/>
              <a:t>and where it is accessed </a:t>
            </a:r>
            <a:br>
              <a:rPr lang="en-US" dirty="0" smtClean="0"/>
            </a:br>
            <a:r>
              <a:rPr lang="en-US" dirty="0" smtClean="0"/>
              <a:t>without transactions?</a:t>
            </a:r>
          </a:p>
          <a:p>
            <a:pPr lvl="1"/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memcached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Some critical sections use item locks and other locks</a:t>
            </a:r>
          </a:p>
          <a:p>
            <a:pPr lvl="1"/>
            <a:r>
              <a:rPr lang="en-US" dirty="0" smtClean="0"/>
              <a:t>Others just use item locks</a:t>
            </a:r>
          </a:p>
          <a:p>
            <a:pPr lvl="1"/>
            <a:r>
              <a:rPr lang="en-US" dirty="0" smtClean="0"/>
              <a:t>Do we replace item locks with transactions, or implement item locks with transactions?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M. Spear: Transactionalizing Memcached with GCC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5C6A87-FC25-4AC8-9853-BFD9035BD0E0}" type="datetime1">
              <a:rPr kumimoji="1" lang="en-US" altLang="zh-CN" smtClean="0"/>
              <a:t>2/26/2014</a:t>
            </a:fld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1EEB-45EF-C948-B443-5D85137E600C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55828" y="1619027"/>
            <a:ext cx="3906839" cy="3139321"/>
          </a:xfrm>
          <a:prstGeom prst="rect">
            <a:avLst/>
          </a:prstGeom>
          <a:solidFill>
            <a:schemeClr val="bg1"/>
          </a:solidFill>
          <a:ln w="28575">
            <a:solidFill>
              <a:srgbClr val="C8693B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tm_safe_spin_lock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held = 0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acquire()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transaction_atomic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while (held == 1) {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held = 1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void release()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transaction_atomic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held = 0</a:t>
            </a:r>
          </a:p>
        </p:txBody>
      </p:sp>
    </p:spTree>
    <p:extLst>
      <p:ext uri="{BB962C8B-B14F-4D97-AF65-F5344CB8AC3E}">
        <p14:creationId xmlns:p14="http://schemas.microsoft.com/office/powerpoint/2010/main" val="41618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spaa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spaa2012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gaming</Template>
  <TotalTime>5546</TotalTime>
  <Words>1980</Words>
  <Application>Microsoft Office PowerPoint</Application>
  <PresentationFormat>On-screen Show (4:3)</PresentationFormat>
  <Paragraphs>498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宋体</vt:lpstr>
      <vt:lpstr>Arial</vt:lpstr>
      <vt:lpstr>Calibri</vt:lpstr>
      <vt:lpstr>Courier New</vt:lpstr>
      <vt:lpstr>Wingdings</vt:lpstr>
      <vt:lpstr>3_spaa2012</vt:lpstr>
      <vt:lpstr>Default Design</vt:lpstr>
      <vt:lpstr>Transactionalizing Legacy Code: An Experience Report Using GCC and Memcached</vt:lpstr>
      <vt:lpstr>Transactional Memory Milestones</vt:lpstr>
      <vt:lpstr>Another View</vt:lpstr>
      <vt:lpstr>Basis For This View / Subject Of This Paper </vt:lpstr>
      <vt:lpstr>The Draft C++ TM Specification v1.1</vt:lpstr>
      <vt:lpstr>Selecting Locks: In A Perfect World…</vt:lpstr>
      <vt:lpstr>Selecting Locks To Transactionalize</vt:lpstr>
      <vt:lpstr>Selecting Locks: Handling Hierarchies</vt:lpstr>
      <vt:lpstr>Replacing Item Locks With Transactions</vt:lpstr>
      <vt:lpstr>Privatization In Memcached</vt:lpstr>
      <vt:lpstr>Selecting Locks: Condition Synchronization</vt:lpstr>
      <vt:lpstr>Sanity Check: Performance Thus Far</vt:lpstr>
      <vt:lpstr>A Useful Performance Model For TM</vt:lpstr>
      <vt:lpstr>Serialization Hazards</vt:lpstr>
      <vt:lpstr>More Work, More Pain</vt:lpstr>
      <vt:lpstr>Why Does Serialization Persist?</vt:lpstr>
      <vt:lpstr>Circumventing Unsafe Standard Libraries</vt:lpstr>
      <vt:lpstr>Performance Improves With Safe Stdlib</vt:lpstr>
      <vt:lpstr>Moving Code Out Of Transactions</vt:lpstr>
      <vt:lpstr>Performance Without Mandatory Serialization</vt:lpstr>
      <vt:lpstr>The Common Case Has Changed</vt:lpstr>
      <vt:lpstr>Performance Without GCC-TM Bottlenecks</vt:lpstr>
      <vt:lpstr>We Can Do Better</vt:lpstr>
      <vt:lpstr>Recommendations For System Designers</vt:lpstr>
      <vt:lpstr>Recommendations For Programmers</vt:lpstr>
      <vt:lpstr>Conclusions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Transactionalizing Legacy Code:  an Eperience Report Using GCC and Memcaced</dc:title>
  <dc:creator>Veronica Wenjia Ruan</dc:creator>
  <cp:lastModifiedBy>Michael Spear</cp:lastModifiedBy>
  <cp:revision>149</cp:revision>
  <dcterms:created xsi:type="dcterms:W3CDTF">2014-02-19T09:46:18Z</dcterms:created>
  <dcterms:modified xsi:type="dcterms:W3CDTF">2014-02-27T03:36:41Z</dcterms:modified>
</cp:coreProperties>
</file>