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df17e2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cdf17e2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</a:rPr>
              <a:t>事务是应用程序将多个读写操作组合成一个逻辑单元的一种方式。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单节点/分布式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竞争 写写 读写 写读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Portal quiz cricketinfo等 api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cdf17e2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cdf17e2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a48585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a48585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ac919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dac919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dac9194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dac9194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当应用准备提交时，协调者开始阶段 1 ：它发送一个准备（prepare） 请求到每个节点，询问它们是否能够提交。然后协调者会跟踪参与者的响应：如果所有参与者都回答“是”，表示它们已经准备好提交，那么协调者在阶段 2 发出提交（commit） 请求，然后提交真正发生。如果任意一个参与者回复了“否”，则协调者在阶段2 中向所有节点发送中止（abort） 请求。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0608298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0608298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a48585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a48585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d340f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d340f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一致性取决于应用程序对不变量的理解，应用程序负责正确定义它的事务，并保持一致性。这并不是数据库可以保证的事情：如果你写入违反不变量的脏数据，数据库也无法阻止你。数据库只管存储。原子性，隔离性和持久性是数据库的属性，而一致性（在ACID意义上）是应用程序的属性。应用可能依赖数据库的原子性和隔离属性来实现一致性，但这并不仅取决于数据库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5a48585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5a48585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cd340f5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cd340f5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dac9194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dac9194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从性能的角度来看，快照隔离的一个关键原则是：</a:t>
            </a:r>
            <a:r>
              <a:rPr b="1" lang="en">
                <a:solidFill>
                  <a:schemeClr val="dk1"/>
                </a:solidFill>
              </a:rPr>
              <a:t>读不阻塞写，写不阻塞读</a:t>
            </a:r>
            <a:r>
              <a:rPr lang="en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与读取提交的隔离类似，快照隔离的实现通常使用</a:t>
            </a:r>
            <a:r>
              <a:rPr b="1" lang="en">
                <a:solidFill>
                  <a:schemeClr val="dk1"/>
                </a:solidFill>
              </a:rPr>
              <a:t>写锁</a:t>
            </a:r>
            <a:r>
              <a:rPr lang="en">
                <a:solidFill>
                  <a:schemeClr val="dk1"/>
                </a:solidFill>
              </a:rPr>
              <a:t>来防止脏写。这意味着进行写入的事务会阻止另一个事务修改同一个对象。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读取不需要任何锁定。这允许数据库在处理一致性快照上的长时间查询时，可以正常地同时处理写入操作，且两者间没有任何锁定争用。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df17e2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df17e2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实体化解决冲突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060829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060829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df17e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cdf17e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41650" y="789375"/>
            <a:ext cx="352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事务 </a:t>
            </a:r>
            <a:r>
              <a:rPr b="1" lang="en" sz="3300">
                <a:solidFill>
                  <a:srgbClr val="333333"/>
                </a:solidFill>
              </a:rPr>
              <a:t>Transaction</a:t>
            </a:r>
            <a:endParaRPr b="1" sz="3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425" y="2325625"/>
            <a:ext cx="4938351" cy="19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22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串行化</a:t>
            </a:r>
            <a:endParaRPr sz="29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80425" y="1642650"/>
            <a:ext cx="51435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实际串行执行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两阶段加锁 (two-phase locking, 2PL)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可串行化的快照隔离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214875" y="445025"/>
            <a:ext cx="347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可串行化的快照隔离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0362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检测是否读取了过期的MVCC对象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数据库需要跟踪一个事务由于MVCC可见性规则而忽略另一个事务的写入。当事务想要提交时，数据库检查是否有任何被忽略的写入现在已经被提交。如果是这样，事务必须中止。</a:t>
            </a:r>
            <a:endParaRPr sz="12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25" y="2646725"/>
            <a:ext cx="3769499" cy="2200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692300" y="1129075"/>
            <a:ext cx="35112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检测写是否影响了之前的读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考虑的是另一个事务在读取数据之后修改数据。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25" y="2586387"/>
            <a:ext cx="3727651" cy="2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311950" y="349775"/>
            <a:ext cx="34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事务处理错误与中止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53075" y="1033100"/>
            <a:ext cx="85206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如果事务实际上成功了，但是在服务器试图向客户端确认提交成功时网络发生故障(在客户端看来事务是失败了)，那么重试事务导致事务执行了两次——除非有额外的应用级除重机制。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如果错误是由于负载过大造成的，则重试事务将使问题变得更糟。需要限制重试次数、采用指数回退算法。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仅在临时性错误（例如，由于死锁，异常情况，临时性网络中断和故障切换）后才需要重试。在发生永久性错误（例如，违反约束）之后重试是毫无意义的。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如果事务在数据库之外也有副作用，即使事务被中止，也可能发生这些副作用。比如更新操作后附带发送电子邮件。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52725" y="133275"/>
            <a:ext cx="21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分布式事务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70675" y="750500"/>
            <a:ext cx="29532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两阶段提交 2PC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50" y="1169700"/>
            <a:ext cx="5749975" cy="194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25" y="3171224"/>
            <a:ext cx="5799222" cy="181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6111500" y="1607875"/>
            <a:ext cx="278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分布式事务的现状：</a:t>
            </a:r>
            <a:endParaRPr sz="1000">
              <a:solidFill>
                <a:schemeClr val="dk2"/>
              </a:solidFill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1000">
                <a:solidFill>
                  <a:schemeClr val="dk2"/>
                </a:solidFill>
              </a:rPr>
              <a:t>分布式事务的名声毁誉参半，尤其是那些通过两阶段提交实现的。</a:t>
            </a:r>
            <a:endParaRPr sz="1000">
              <a:solidFill>
                <a:schemeClr val="dk2"/>
              </a:solidFill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1000">
                <a:solidFill>
                  <a:schemeClr val="dk2"/>
                </a:solidFill>
              </a:rPr>
              <a:t>一方面，它被视作提供了一个难以实现的重要的安全性保证；</a:t>
            </a:r>
            <a:endParaRPr sz="1000">
              <a:solidFill>
                <a:schemeClr val="dk2"/>
              </a:solidFill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1000">
                <a:solidFill>
                  <a:schemeClr val="dk2"/>
                </a:solidFill>
              </a:rPr>
              <a:t>另一方面，它们因为导致运维问题，造成性能下降，做出超过能力范围的承诺而饱受批评。</a:t>
            </a:r>
            <a:endParaRPr sz="1000">
              <a:solidFill>
                <a:schemeClr val="dk2"/>
              </a:solidFill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1000">
                <a:solidFill>
                  <a:schemeClr val="dk2"/>
                </a:solidFill>
              </a:rPr>
              <a:t>许多云服务由于其导致的运维问题，而选择不实现分布式事务。</a:t>
            </a:r>
            <a:endParaRPr sz="1000">
              <a:solidFill>
                <a:schemeClr val="dk2"/>
              </a:solidFill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1000">
                <a:solidFill>
                  <a:schemeClr val="dk2"/>
                </a:solidFill>
              </a:rPr>
              <a:t>MySQL中的分布式事务比单节点事务慢10倍以上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145975" y="154575"/>
            <a:ext cx="9703200" cy="5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主键索引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加锁时，会先给表添加意向锁，IX 或 IS；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主键等值查询，数据存在时，会对该主键索引的值加行锁 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X,REC_NOT_GAP</a:t>
            </a:r>
            <a:r>
              <a:rPr lang="en" sz="1100">
                <a:solidFill>
                  <a:schemeClr val="dk1"/>
                </a:solidFill>
              </a:rPr>
              <a:t>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主键等值查询，数据不存在时，会对查询条件主键值所在的间隙添加间隙锁 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X,GAP</a:t>
            </a:r>
            <a:r>
              <a:rPr lang="en" sz="1100">
                <a:solidFill>
                  <a:schemeClr val="dk1"/>
                </a:solidFill>
              </a:rPr>
              <a:t>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主键等值查询，范围查询时情况则比较复杂：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8.0.17 版本是前开后闭，而 8.0.18 版本及以后，修改为了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前开后开</a:t>
            </a:r>
            <a:r>
              <a:rPr lang="en" sz="1100">
                <a:solidFill>
                  <a:schemeClr val="dk1"/>
                </a:solidFill>
              </a:rPr>
              <a:t>区间；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临界 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100">
                <a:solidFill>
                  <a:schemeClr val="dk1"/>
                </a:solidFill>
              </a:rPr>
              <a:t> 查询时，8.0.17 会锁住下一个 next-key 的前开后闭区间，而 8.0.18 及以后版本，修复了这个 bug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非主键唯一索引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非主键唯一索引等值查询，数据存在，for update 是会在主键加锁的， for share 只有在走覆盖索引的情况下，会仅在自己索引上加锁；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非主键索引等值查询，数据不存在，无论是否索引覆盖，相当于一个范围查询，仅仅会在非主键索引上加锁，加的还是间隙锁，前开后开区间；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在非主键唯一索引范围查询时，不是覆盖索引的时候，会对相应的范围加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前开后闭</a:t>
            </a:r>
            <a:r>
              <a:rPr lang="en" sz="1100">
                <a:solidFill>
                  <a:schemeClr val="dk1"/>
                </a:solidFill>
              </a:rPr>
              <a:t>区间，并且如果存在数据，会对对应的</a:t>
            </a:r>
            <a:r>
              <a:rPr lang="en" sz="1100">
                <a:solidFill>
                  <a:srgbClr val="E8E6E3"/>
                </a:solidFill>
                <a:latin typeface="Roboto Mono"/>
                <a:ea typeface="Roboto Mono"/>
                <a:cs typeface="Roboto Mono"/>
                <a:sym typeface="Roboto Mono"/>
              </a:rPr>
              <a:t>主键</a:t>
            </a:r>
            <a:r>
              <a:rPr lang="en" sz="1100">
                <a:solidFill>
                  <a:schemeClr val="dk1"/>
                </a:solidFill>
              </a:rPr>
              <a:t>加行锁；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在非主键唯一索引范围查询时，如果是覆盖索引时，会对所有的后闭区间对应的主键，加行锁；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在非主键唯一索引加锁时，还是存在 next-key 锁住下一个区间的 bug。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普通索引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普通索引等值查询，因为不能确定唯一性，所以即使定位到记录，也是会向后查询，直到查询到不为该值的记录，从而锁定该值的区间；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普通索引的锁也是加载该索引上的，如果涉及到存在的记录，会对该主键加行锁；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普通索引的范围查询，同样出现 next-key 查询下一个区间的 bug。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普通字段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普通字段查询，会查询全表，这里锁的话就会锁住主键的所有区间。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6775" y="1255100"/>
            <a:ext cx="56274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func NewRound(c *gin.Context) {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round := </a:t>
            </a:r>
            <a:r>
              <a:rPr lang="en" sz="1225">
                <a:solidFill>
                  <a:schemeClr val="dk1"/>
                </a:solidFill>
              </a:rPr>
              <a:t>RoundParma(c)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seriesId, err := getSeriesId(c)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series, err := r.DB.Quiz().GetSeries(seriesId)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overlapped:= checkRoundOverlap(seriesId, round, 0)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25">
                <a:solidFill>
                  <a:schemeClr val="dk1"/>
                </a:solidFill>
              </a:rPr>
              <a:t>	if overlapped {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25">
                <a:solidFill>
                  <a:schemeClr val="dk1"/>
                </a:solidFill>
              </a:rPr>
              <a:t>		return 404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}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25">
                <a:solidFill>
                  <a:schemeClr val="dk1"/>
                </a:solidFill>
              </a:rPr>
              <a:t>	createNewRound(&amp;round)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25">
                <a:solidFill>
                  <a:schemeClr val="dk1"/>
                </a:solidFill>
              </a:rPr>
              <a:t>	return 200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25">
                <a:solidFill>
                  <a:schemeClr val="dk1"/>
                </a:solidFill>
              </a:rPr>
              <a:t>}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78200" y="377375"/>
            <a:ext cx="170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Example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06625" y="3033350"/>
            <a:ext cx="5971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func CheckRoundOverlap(seriesId, startTime, endTime, roundId) (bool, error) {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var count int64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err := q.db.Model(&amp;rdsModel.Round{}).Where("series_id = ? AND ((start_time &lt;= ? AND end_time &gt;= ?) OR (start_time &gt;= ? AND start_time &lt;= ?)) AND id != ?", seriesId, startTime, startTime, startTime, endTime, roundId).Count(&amp;count).Error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	return count &gt; 0, err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42875" y="327825"/>
            <a:ext cx="12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原子性（Atomicity）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能够在错误时中止事务，并将部分完成的写入全部丢弃。换而言之，需要保证要么全部成功，要么全部失败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一致性（Consistency）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对数据有特定的预期状态，任何数据更改必须满足这些状态约束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隔离性（Isolation）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并发执行的多个事务相处隔离，不能相互交叉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持</a:t>
            </a:r>
            <a:r>
              <a:rPr lang="en" sz="1700">
                <a:solidFill>
                  <a:schemeClr val="dk1"/>
                </a:solidFill>
              </a:rPr>
              <a:t>久性（Durability）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本质上提供一个安全可靠的地方来存储数据而不用担心数据丢失。持久性是一个承诺，即一旦事务成功完成，即使发生硬件故障或数据库崩溃，写入的任何数据也不会丢失。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41650" y="379075"/>
            <a:ext cx="28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事务的隔离级别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026400" y="1826550"/>
            <a:ext cx="20988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读未</a:t>
            </a:r>
            <a:r>
              <a:rPr lang="en"/>
              <a:t>提交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读已提交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可重复读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串行化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3498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30"/>
              <a:t>读-提交 Read Commit</a:t>
            </a:r>
            <a:endParaRPr sz="31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最基本的事务隔离级别是</a:t>
            </a:r>
            <a:r>
              <a:rPr b="1" lang="en" sz="1400">
                <a:solidFill>
                  <a:schemeClr val="dk1"/>
                </a:solidFill>
              </a:rPr>
              <a:t>读已提交（Read Committed）</a:t>
            </a:r>
            <a:r>
              <a:rPr lang="en" sz="1400">
                <a:solidFill>
                  <a:schemeClr val="dk1"/>
                </a:solidFill>
              </a:rPr>
              <a:t>，它提供了两个保证：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从数据库读时，只能看到已提交的数据（没有</a:t>
            </a:r>
            <a:r>
              <a:rPr b="1" lang="en" sz="1400">
                <a:solidFill>
                  <a:schemeClr val="dk1"/>
                </a:solidFill>
              </a:rPr>
              <a:t>脏读（dirty reads）</a:t>
            </a:r>
            <a:r>
              <a:rPr lang="en" sz="1400">
                <a:solidFill>
                  <a:schemeClr val="dk1"/>
                </a:solidFill>
              </a:rPr>
              <a:t>）。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写入数据库时，只会覆盖已经写入的数据（没有</a:t>
            </a:r>
            <a:r>
              <a:rPr b="1" lang="en" sz="1400">
                <a:solidFill>
                  <a:schemeClr val="dk1"/>
                </a:solidFill>
              </a:rPr>
              <a:t>脏写（dirty writes）</a:t>
            </a:r>
            <a:r>
              <a:rPr lang="en" sz="1400">
                <a:solidFill>
                  <a:schemeClr val="dk1"/>
                </a:solidFill>
              </a:rPr>
              <a:t>）。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71125" y="3055325"/>
            <a:ext cx="269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防止脏读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读写锁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保存旧值和新值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658500" y="3251700"/>
            <a:ext cx="26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防止脏写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行锁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可重复读 Repeatable Read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4"/>
              <a:t>MVCC</a:t>
            </a:r>
            <a:endParaRPr sz="257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在innodb中每一个事务都有一个唯一的事务ID，叫做transaction id，它是按顺序严格递增的。每行数据也有多个版本，在事务更新数据的时候，都会将自己的transaction id赋值给它，记为row trx_id</a:t>
            </a:r>
            <a:endParaRPr sz="13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1475"/>
            <a:ext cx="3884725" cy="21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755175" y="2823825"/>
            <a:ext cx="39492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每一个事务构建了一个数组，用来保存这个事务启动的瞬间，当前正在活跃的所有事务ID(指启动但未提交)，在这些ID中的最小值为低水位，当前系统已创建过的事务ID的最大值加一为高水位(即将分配的事务ID)</a:t>
            </a:r>
            <a:endParaRPr sz="1100">
              <a:solidFill>
                <a:schemeClr val="dk2"/>
              </a:solidFill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1100">
                <a:solidFill>
                  <a:schemeClr val="dk2"/>
                </a:solidFill>
              </a:rPr>
              <a:t>小于低水位，可见</a:t>
            </a:r>
            <a:endParaRPr sz="1100">
              <a:solidFill>
                <a:schemeClr val="dk2"/>
              </a:solidFill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1100">
                <a:solidFill>
                  <a:schemeClr val="dk2"/>
                </a:solidFill>
              </a:rPr>
              <a:t>高于等于高水位，不可见</a:t>
            </a:r>
            <a:endParaRPr sz="1100">
              <a:solidFill>
                <a:schemeClr val="dk2"/>
              </a:solidFill>
            </a:endParaRPr>
          </a:p>
          <a:p>
            <a:pPr indent="-254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1100">
                <a:solidFill>
                  <a:schemeClr val="dk2"/>
                </a:solidFill>
              </a:rPr>
              <a:t>在这之间，若处于数组中，不可见; 不在，则可见。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74250" y="436825"/>
            <a:ext cx="35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写倾斜与幻读</a:t>
            </a:r>
            <a:endParaRPr sz="28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1150" y="1693900"/>
            <a:ext cx="7834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幻读： 一个事务中的写入改变了另外一个事务的查询结果的现象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74250" y="3572025"/>
            <a:ext cx="472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例子：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会议室预定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值班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声明一个用户名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间隙锁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0" y="1419150"/>
            <a:ext cx="7489874" cy="28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846525" y="404000"/>
            <a:ext cx="246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更新丢失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812100" y="935700"/>
            <a:ext cx="7112400" cy="18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应用程序从数据库读取某些值，根据应用逻辑做出修改，然后写回新值 (read-modify-write过程)。当有两个事务在同样的数据对象上执行类似操作时，由于隔离性，第二个写操作并不包括第一个事务修改后的值，最终会导致第一个事务的修改值可能会丢失。</a:t>
            </a:r>
            <a:endParaRPr sz="1500"/>
          </a:p>
        </p:txBody>
      </p:sp>
      <p:sp>
        <p:nvSpPr>
          <p:cNvPr id="111" name="Google Shape;111;p21"/>
          <p:cNvSpPr txBox="1"/>
          <p:nvPr/>
        </p:nvSpPr>
        <p:spPr>
          <a:xfrm>
            <a:off x="1788325" y="3125475"/>
            <a:ext cx="34536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22">
                <a:solidFill>
                  <a:schemeClr val="dk1"/>
                </a:solidFill>
              </a:rPr>
              <a:t>防止更新丢失方法</a:t>
            </a:r>
            <a:endParaRPr sz="2022">
              <a:solidFill>
                <a:schemeClr val="dk1"/>
              </a:solidFill>
            </a:endParaRPr>
          </a:p>
          <a:p>
            <a:pPr indent="-3380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3"/>
              <a:buChar char="-"/>
            </a:pPr>
            <a:r>
              <a:rPr lang="en" sz="1722">
                <a:solidFill>
                  <a:schemeClr val="dk1"/>
                </a:solidFill>
              </a:rPr>
              <a:t>原子锁。</a:t>
            </a:r>
            <a:endParaRPr sz="1722">
              <a:solidFill>
                <a:schemeClr val="dk1"/>
              </a:solidFill>
            </a:endParaRPr>
          </a:p>
          <a:p>
            <a:pPr indent="-3380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-"/>
            </a:pPr>
            <a:r>
              <a:rPr lang="en" sz="1722">
                <a:solidFill>
                  <a:schemeClr val="dk1"/>
                </a:solidFill>
              </a:rPr>
              <a:t>显式加锁</a:t>
            </a:r>
            <a:endParaRPr b="1" sz="1722">
              <a:solidFill>
                <a:schemeClr val="dk1"/>
              </a:solidFill>
            </a:endParaRPr>
          </a:p>
          <a:p>
            <a:pPr indent="-3380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-"/>
            </a:pPr>
            <a:r>
              <a:rPr b="1" lang="en" sz="1722">
                <a:solidFill>
                  <a:schemeClr val="dk1"/>
                </a:solidFill>
              </a:rPr>
              <a:t>自动检测更新丢失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