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0" r:id="rId3"/>
    <p:sldId id="276" r:id="rId4"/>
    <p:sldId id="275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tao" initials="lt" lastIdx="1" clrIdx="0">
    <p:extLst>
      <p:ext uri="{19B8F6BF-5375-455C-9EA6-DF929625EA0E}">
        <p15:presenceInfo xmlns:p15="http://schemas.microsoft.com/office/powerpoint/2012/main" userId="1c8b976fad9823a5" providerId="Windows Live"/>
      </p:ext>
    </p:extLst>
  </p:cmAuthor>
  <p:cmAuthor id="2" name="Maojingmin" initials="M" lastIdx="1" clrIdx="1">
    <p:extLst>
      <p:ext uri="{19B8F6BF-5375-455C-9EA6-DF929625EA0E}">
        <p15:presenceInfo xmlns:p15="http://schemas.microsoft.com/office/powerpoint/2012/main" userId="S-1-5-21-147214757-305610072-1517763936-1190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D9"/>
    <a:srgbClr val="6666FF"/>
    <a:srgbClr val="9966FF"/>
    <a:srgbClr val="CCFF66"/>
    <a:srgbClr val="FF0000"/>
    <a:srgbClr val="00A3FF"/>
    <a:srgbClr val="0A1E2F"/>
    <a:srgbClr val="FFFFFF"/>
    <a:srgbClr val="422B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C25C-19B4-4ADF-80FC-483B79C24E8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2873-9DAF-4140-80BB-03C9B8641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8CCE-AE84-4D69-9176-39E2DDF1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82338-52E1-4715-A547-378DB7D5B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B1106D7-C6EC-AF62-0CD4-5087AA6C7998}"/>
              </a:ext>
            </a:extLst>
          </p:cNvPr>
          <p:cNvSpPr txBox="1"/>
          <p:nvPr userDrawn="1"/>
        </p:nvSpPr>
        <p:spPr>
          <a:xfrm>
            <a:off x="4034300" y="63534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8AB4F8"/>
                </a:solidFill>
                <a:effectLst/>
                <a:latin typeface="Roboto" panose="02000000000000000000" pitchFamily="2" charset="0"/>
                <a:hlinkClick r:id="rId2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21939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1703F8F9-62BC-49CC-9502-B05666899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2FA7E1-DBC7-4906-8DB9-8F26D59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FEC237-18F2-4C21-B998-CDF18CA308BF}"/>
              </a:ext>
            </a:extLst>
          </p:cNvPr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B53C5AC-57B8-4C68-BC5E-210D80877063}"/>
              </a:ext>
            </a:extLst>
          </p:cNvPr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8B30738-1DFA-4805-BF51-F8676863F97D}"/>
              </a:ext>
            </a:extLst>
          </p:cNvPr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36BEAE4-A8BA-45CC-AD42-AD21FD8A9B16}"/>
              </a:ext>
            </a:extLst>
          </p:cNvPr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5E1B9EFF-0BEA-43C3-AE74-1CEBF45112A0}"/>
              </a:ext>
            </a:extLst>
          </p:cNvPr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1EC2258-2F22-4C1F-A6B6-073026D05621}"/>
              </a:ext>
            </a:extLst>
          </p:cNvPr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554A5D-E895-4B33-AC38-E71262AD3803}"/>
              </a:ext>
            </a:extLst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A625C3-176A-4DFE-B580-CA68DECCC904}"/>
              </a:ext>
            </a:extLst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25D20A53-3232-4E1F-A435-CBEB6699D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428" y="6287707"/>
            <a:ext cx="1612362" cy="344840"/>
          </a:xfrm>
          <a:prstGeom prst="rect">
            <a:avLst/>
          </a:prstGeom>
        </p:spPr>
      </p:pic>
      <p:sp>
        <p:nvSpPr>
          <p:cNvPr id="27" name="页脚占位符 4">
            <a:extLst>
              <a:ext uri="{FF2B5EF4-FFF2-40B4-BE49-F238E27FC236}">
                <a16:creationId xmlns:a16="http://schemas.microsoft.com/office/drawing/2014/main" id="{8AD09A63-EFDB-422D-B4F1-AEDAA7C09FA3}"/>
              </a:ext>
            </a:extLst>
          </p:cNvPr>
          <p:cNvSpPr txBox="1"/>
          <p:nvPr userDrawn="1"/>
        </p:nvSpPr>
        <p:spPr>
          <a:xfrm>
            <a:off x="4038600" y="6290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8AB4F8"/>
                </a:solidFill>
                <a:effectLst/>
                <a:latin typeface="Roboto" panose="02000000000000000000" pitchFamily="2" charset="0"/>
                <a:hlinkClick r:id="rId5"/>
              </a:rPr>
              <a:t>Open Source - CC BY-SA 4.0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583DF9C-55AC-45C5-8067-0C1F8E029D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31" y="319396"/>
            <a:ext cx="635969" cy="6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1009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721"/>
            <a:ext cx="10515600" cy="696559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08140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Font typeface="仿宋" panose="02010609060101010101" pitchFamily="49" charset="-122"/>
              <a:buChar char="-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714500" indent="-342900">
              <a:lnSpc>
                <a:spcPct val="150000"/>
              </a:lnSpc>
              <a:buFont typeface="+mj-lt"/>
              <a:buAutoNum type="alphaLcParenR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171700" indent="-342900">
              <a:lnSpc>
                <a:spcPct val="150000"/>
              </a:lnSpc>
              <a:buFont typeface="+mj-ea"/>
              <a:buAutoNum type="circleNumDbPlain"/>
              <a:defRPr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926-F4FD-4E8D-B34F-C052AEF1415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OPENATOM FOUNDATION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3759-0FE4-4AB7-AB62-4BCD08A25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日期占位符 3"/>
          <p:cNvSpPr txBox="1"/>
          <p:nvPr userDrawn="1"/>
        </p:nvSpPr>
        <p:spPr>
          <a:xfrm>
            <a:off x="835332" y="6353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869926-F4FD-4E8D-B34F-C052AEF14152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15" name="灯片编号占位符 5"/>
          <p:cNvSpPr txBox="1"/>
          <p:nvPr userDrawn="1"/>
        </p:nvSpPr>
        <p:spPr>
          <a:xfrm>
            <a:off x="8607732" y="6353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543759-0FE4-4AB7-AB62-4BCD08A25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4"/>
          <p:cNvSpPr txBox="1"/>
          <p:nvPr userDrawn="1"/>
        </p:nvSpPr>
        <p:spPr>
          <a:xfrm>
            <a:off x="4034300" y="63534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8AB4F8"/>
                </a:solidFill>
                <a:effectLst/>
                <a:latin typeface="Roboto" panose="02000000000000000000" pitchFamily="2" charset="0"/>
                <a:hlinkClick r:id="rId2"/>
              </a:rPr>
              <a:t>CC BY-SA 4.0</a:t>
            </a: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114113" y="243721"/>
            <a:ext cx="609975" cy="609975"/>
          </a:xfrm>
          <a:custGeom>
            <a:avLst/>
            <a:gdLst>
              <a:gd name="connsiteX0" fmla="*/ 3243583 w 6035716"/>
              <a:gd name="connsiteY0" fmla="*/ 3243582 h 6035716"/>
              <a:gd name="connsiteX1" fmla="*/ 3243583 w 6035716"/>
              <a:gd name="connsiteY1" fmla="*/ 5582443 h 6035716"/>
              <a:gd name="connsiteX2" fmla="*/ 3281238 w 6035716"/>
              <a:gd name="connsiteY2" fmla="*/ 5580542 h 6035716"/>
              <a:gd name="connsiteX3" fmla="*/ 4839353 w 6035716"/>
              <a:gd name="connsiteY3" fmla="*/ 4839353 h 6035716"/>
              <a:gd name="connsiteX4" fmla="*/ 4956669 w 6035716"/>
              <a:gd name="connsiteY4" fmla="*/ 4710273 h 6035716"/>
              <a:gd name="connsiteX5" fmla="*/ 4109875 w 6035716"/>
              <a:gd name="connsiteY5" fmla="*/ 3243582 h 6035716"/>
              <a:gd name="connsiteX6" fmla="*/ 1925843 w 6035716"/>
              <a:gd name="connsiteY6" fmla="*/ 3243582 h 6035716"/>
              <a:gd name="connsiteX7" fmla="*/ 1079047 w 6035716"/>
              <a:gd name="connsiteY7" fmla="*/ 4710274 h 6035716"/>
              <a:gd name="connsiteX8" fmla="*/ 1196363 w 6035716"/>
              <a:gd name="connsiteY8" fmla="*/ 4839353 h 6035716"/>
              <a:gd name="connsiteX9" fmla="*/ 2754479 w 6035716"/>
              <a:gd name="connsiteY9" fmla="*/ 5580542 h 6035716"/>
              <a:gd name="connsiteX10" fmla="*/ 2792135 w 6035716"/>
              <a:gd name="connsiteY10" fmla="*/ 5582443 h 6035716"/>
              <a:gd name="connsiteX11" fmla="*/ 2792135 w 6035716"/>
              <a:gd name="connsiteY11" fmla="*/ 3243582 h 6035716"/>
              <a:gd name="connsiteX12" fmla="*/ 3017859 w 6035716"/>
              <a:gd name="connsiteY12" fmla="*/ 1352155 h 6035716"/>
              <a:gd name="connsiteX13" fmla="*/ 2186487 w 6035716"/>
              <a:gd name="connsiteY13" fmla="*/ 2792134 h 6035716"/>
              <a:gd name="connsiteX14" fmla="*/ 3849231 w 6035716"/>
              <a:gd name="connsiteY14" fmla="*/ 2792134 h 6035716"/>
              <a:gd name="connsiteX15" fmla="*/ 3020810 w 6035716"/>
              <a:gd name="connsiteY15" fmla="*/ 442024 h 6035716"/>
              <a:gd name="connsiteX16" fmla="*/ 3185968 w 6035716"/>
              <a:gd name="connsiteY16" fmla="*/ 740549 h 6035716"/>
              <a:gd name="connsiteX17" fmla="*/ 3186018 w 6035716"/>
              <a:gd name="connsiteY17" fmla="*/ 740520 h 6035716"/>
              <a:gd name="connsiteX18" fmla="*/ 5245409 w 6035716"/>
              <a:gd name="connsiteY18" fmla="*/ 4307492 h 6035716"/>
              <a:gd name="connsiteX19" fmla="*/ 5282934 w 6035716"/>
              <a:gd name="connsiteY19" fmla="*/ 4245725 h 6035716"/>
              <a:gd name="connsiteX20" fmla="*/ 5593841 w 6035716"/>
              <a:gd name="connsiteY20" fmla="*/ 3017858 h 6035716"/>
              <a:gd name="connsiteX21" fmla="*/ 3281238 w 6035716"/>
              <a:gd name="connsiteY21" fmla="*/ 455175 h 6035716"/>
              <a:gd name="connsiteX22" fmla="*/ 3015670 w 6035716"/>
              <a:gd name="connsiteY22" fmla="*/ 441986 h 6035716"/>
              <a:gd name="connsiteX23" fmla="*/ 2754479 w 6035716"/>
              <a:gd name="connsiteY23" fmla="*/ 455175 h 6035716"/>
              <a:gd name="connsiteX24" fmla="*/ 441875 w 6035716"/>
              <a:gd name="connsiteY24" fmla="*/ 3017858 h 6035716"/>
              <a:gd name="connsiteX25" fmla="*/ 752782 w 6035716"/>
              <a:gd name="connsiteY25" fmla="*/ 4245725 h 6035716"/>
              <a:gd name="connsiteX26" fmla="*/ 790307 w 6035716"/>
              <a:gd name="connsiteY26" fmla="*/ 4307492 h 6035716"/>
              <a:gd name="connsiteX27" fmla="*/ 2849700 w 6035716"/>
              <a:gd name="connsiteY27" fmla="*/ 740520 h 6035716"/>
              <a:gd name="connsiteX28" fmla="*/ 2850312 w 6035716"/>
              <a:gd name="connsiteY28" fmla="*/ 740873 h 6035716"/>
              <a:gd name="connsiteX29" fmla="*/ 3017858 w 6035716"/>
              <a:gd name="connsiteY29" fmla="*/ 0 h 6035716"/>
              <a:gd name="connsiteX30" fmla="*/ 6035716 w 6035716"/>
              <a:gd name="connsiteY30" fmla="*/ 3017858 h 6035716"/>
              <a:gd name="connsiteX31" fmla="*/ 3017858 w 6035716"/>
              <a:gd name="connsiteY31" fmla="*/ 6035716 h 6035716"/>
              <a:gd name="connsiteX32" fmla="*/ 0 w 6035716"/>
              <a:gd name="connsiteY32" fmla="*/ 3017858 h 6035716"/>
              <a:gd name="connsiteX33" fmla="*/ 3017858 w 6035716"/>
              <a:gd name="connsiteY33" fmla="*/ 0 h 603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35716" h="6035716">
                <a:moveTo>
                  <a:pt x="3243583" y="3243582"/>
                </a:moveTo>
                <a:lnTo>
                  <a:pt x="3243583" y="5582443"/>
                </a:lnTo>
                <a:lnTo>
                  <a:pt x="3281238" y="5580542"/>
                </a:lnTo>
                <a:cubicBezTo>
                  <a:pt x="3887417" y="5518981"/>
                  <a:pt x="4431462" y="5247244"/>
                  <a:pt x="4839353" y="4839353"/>
                </a:cubicBezTo>
                <a:lnTo>
                  <a:pt x="4956669" y="4710273"/>
                </a:lnTo>
                <a:lnTo>
                  <a:pt x="4109875" y="3243582"/>
                </a:lnTo>
                <a:close/>
                <a:moveTo>
                  <a:pt x="1925843" y="3243582"/>
                </a:moveTo>
                <a:lnTo>
                  <a:pt x="1079047" y="4710274"/>
                </a:lnTo>
                <a:lnTo>
                  <a:pt x="1196363" y="4839353"/>
                </a:lnTo>
                <a:cubicBezTo>
                  <a:pt x="1604254" y="5247244"/>
                  <a:pt x="2148300" y="5518981"/>
                  <a:pt x="2754479" y="5580542"/>
                </a:cubicBezTo>
                <a:lnTo>
                  <a:pt x="2792135" y="5582443"/>
                </a:lnTo>
                <a:lnTo>
                  <a:pt x="2792135" y="3243582"/>
                </a:lnTo>
                <a:close/>
                <a:moveTo>
                  <a:pt x="3017859" y="1352155"/>
                </a:moveTo>
                <a:lnTo>
                  <a:pt x="2186487" y="2792134"/>
                </a:lnTo>
                <a:lnTo>
                  <a:pt x="3849231" y="2792134"/>
                </a:lnTo>
                <a:close/>
                <a:moveTo>
                  <a:pt x="3020810" y="442024"/>
                </a:moveTo>
                <a:lnTo>
                  <a:pt x="3185968" y="740549"/>
                </a:lnTo>
                <a:lnTo>
                  <a:pt x="3186018" y="740520"/>
                </a:lnTo>
                <a:lnTo>
                  <a:pt x="5245409" y="4307492"/>
                </a:lnTo>
                <a:lnTo>
                  <a:pt x="5282934" y="4245725"/>
                </a:lnTo>
                <a:cubicBezTo>
                  <a:pt x="5481213" y="3880725"/>
                  <a:pt x="5593841" y="3462444"/>
                  <a:pt x="5593841" y="3017858"/>
                </a:cubicBezTo>
                <a:cubicBezTo>
                  <a:pt x="5593841" y="1684099"/>
                  <a:pt x="4580193" y="587091"/>
                  <a:pt x="3281238" y="455175"/>
                </a:cubicBezTo>
                <a:close/>
                <a:moveTo>
                  <a:pt x="3015670" y="441986"/>
                </a:moveTo>
                <a:lnTo>
                  <a:pt x="2754479" y="455175"/>
                </a:lnTo>
                <a:cubicBezTo>
                  <a:pt x="1455524" y="587091"/>
                  <a:pt x="441875" y="1684099"/>
                  <a:pt x="441875" y="3017858"/>
                </a:cubicBezTo>
                <a:cubicBezTo>
                  <a:pt x="441875" y="3462444"/>
                  <a:pt x="554503" y="3880725"/>
                  <a:pt x="752782" y="4245725"/>
                </a:cubicBezTo>
                <a:lnTo>
                  <a:pt x="790307" y="4307492"/>
                </a:lnTo>
                <a:lnTo>
                  <a:pt x="2849700" y="740520"/>
                </a:lnTo>
                <a:lnTo>
                  <a:pt x="2850312" y="740873"/>
                </a:lnTo>
                <a:close/>
                <a:moveTo>
                  <a:pt x="3017858" y="0"/>
                </a:moveTo>
                <a:cubicBezTo>
                  <a:pt x="4684575" y="0"/>
                  <a:pt x="6035716" y="1351141"/>
                  <a:pt x="6035716" y="3017858"/>
                </a:cubicBezTo>
                <a:cubicBezTo>
                  <a:pt x="6035716" y="4684575"/>
                  <a:pt x="4684575" y="6035716"/>
                  <a:pt x="3017858" y="6035716"/>
                </a:cubicBezTo>
                <a:cubicBezTo>
                  <a:pt x="1351141" y="6035716"/>
                  <a:pt x="0" y="4684575"/>
                  <a:pt x="0" y="3017858"/>
                </a:cubicBezTo>
                <a:cubicBezTo>
                  <a:pt x="0" y="1351141"/>
                  <a:pt x="1351141" y="0"/>
                  <a:pt x="301785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270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300CA-07F1-4D0A-9B5F-1EE3DB8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365123"/>
            <a:ext cx="1045845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62736-7E7C-441A-8C25-4D201B3A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008" y="1335086"/>
            <a:ext cx="11114791" cy="47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2190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阿里巴巴普惠体" panose="00020600040101010101" pitchFamily="18" charset="-122"/>
          <a:ea typeface="阿里巴巴普惠体" panose="00020600040101010101" pitchFamily="18" charset="-122"/>
          <a:cs typeface="阿里巴巴普惠体" panose="00020600040101010101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83B7E56D-339B-4114-A59B-B5AF2EA4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057" y="2380468"/>
            <a:ext cx="6163046" cy="1336605"/>
          </a:xfrm>
        </p:spPr>
        <p:txBody>
          <a:bodyPr/>
          <a:lstStyle/>
          <a:p>
            <a:pPr algn="ctr"/>
            <a:r>
              <a:rPr lang="en-US" altLang="zh-CN" dirty="0"/>
              <a:t>OpenHarmony</a:t>
            </a:r>
            <a:r>
              <a:rPr lang="zh-CN" altLang="en-US" dirty="0"/>
              <a:t>项目群</a:t>
            </a:r>
            <a:r>
              <a:rPr lang="en-US" altLang="zh-CN" dirty="0"/>
              <a:t>TSC</a:t>
            </a:r>
            <a:br>
              <a:rPr lang="en-US" altLang="zh-CN" dirty="0"/>
            </a:br>
            <a:r>
              <a:rPr lang="en-US" altLang="zh-CN" dirty="0"/>
              <a:t> WEB3 TSG</a:t>
            </a:r>
            <a:r>
              <a:rPr lang="zh-CN" altLang="en-US" dirty="0"/>
              <a:t>例会</a:t>
            </a:r>
            <a:br>
              <a:rPr lang="en-US" altLang="zh-CN" dirty="0"/>
            </a:b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538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7193-92EF-48D1-88B8-CD91F73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CD793-1724-44C3-9264-40CA6FA7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开源电子钱包基金会介绍 </a:t>
            </a:r>
            <a:r>
              <a:rPr lang="en-US" altLang="zh-CN" sz="1400" dirty="0">
                <a:effectLst/>
                <a:latin typeface="+mn-lt"/>
                <a:ea typeface="DengXian" panose="02010600030101010101" pitchFamily="2" charset="-122"/>
              </a:rPr>
              <a:t>–</a:t>
            </a: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 与</a:t>
            </a:r>
            <a:r>
              <a:rPr lang="en-US" altLang="zh-CN" sz="1400" dirty="0" err="1">
                <a:effectLst/>
                <a:latin typeface="+mn-lt"/>
                <a:ea typeface="DengXian" panose="02010600030101010101" pitchFamily="2" charset="-122"/>
              </a:rPr>
              <a:t>OpenHarmony</a:t>
            </a: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社区的合作机会。</a:t>
            </a:r>
            <a:endParaRPr lang="en-US" altLang="zh-CN" sz="1400" dirty="0">
              <a:effectLst/>
              <a:latin typeface="+mn-lt"/>
              <a:ea typeface="DengXian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1400" dirty="0">
                <a:latin typeface="+mn-lt"/>
                <a:ea typeface="DengXian" panose="02010600030101010101" pitchFamily="2" charset="-122"/>
              </a:rPr>
              <a:t>赵</a:t>
            </a: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峰：上次错过了，这次能不能介绍一下你们那边的应用。</a:t>
            </a:r>
            <a:endParaRPr lang="en-US" altLang="zh-CN" sz="1400" dirty="0">
              <a:effectLst/>
              <a:latin typeface="+mn-lt"/>
              <a:ea typeface="DengXian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蒋晓丽：进一步深入介绍一下应用场景的细节</a:t>
            </a:r>
            <a:endParaRPr lang="en-US" altLang="zh-CN" sz="1400" dirty="0">
              <a:effectLst/>
              <a:latin typeface="+mn-lt"/>
              <a:ea typeface="DengXian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>
                <a:effectLst/>
                <a:latin typeface="+mn-lt"/>
                <a:ea typeface="DengXian" panose="02010600030101010101" pitchFamily="2" charset="-122"/>
              </a:rPr>
              <a:t>罗夏朴老师介绍相关科研课题</a:t>
            </a: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+mn-lt"/>
                <a:ea typeface="DengXian" panose="02010600030101010101" pitchFamily="2" charset="-122"/>
              </a:rPr>
              <a:t>–</a:t>
            </a:r>
            <a:r>
              <a:rPr lang="zh-CN" altLang="en-US" sz="1400" dirty="0">
                <a:effectLst/>
                <a:latin typeface="+mn-lt"/>
                <a:ea typeface="DengXian" panose="02010600030101010101" pitchFamily="2" charset="-122"/>
              </a:rPr>
              <a:t> 下次。</a:t>
            </a:r>
            <a:endParaRPr lang="en-US" altLang="zh-CN" sz="1400" dirty="0">
              <a:effectLst/>
              <a:latin typeface="+mn-lt"/>
              <a:ea typeface="DengXian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>
                <a:latin typeface="+mn-lt"/>
                <a:ea typeface="DengXian" panose="02010600030101010101" pitchFamily="2" charset="-122"/>
              </a:rPr>
              <a:t>Github</a:t>
            </a:r>
            <a:r>
              <a:rPr lang="en-US" sz="1400" dirty="0">
                <a:latin typeface="+mn-lt"/>
                <a:ea typeface="DengXian" panose="02010600030101010101" pitchFamily="2" charset="-122"/>
              </a:rPr>
              <a:t> : https://</a:t>
            </a:r>
            <a:r>
              <a:rPr lang="en-US" sz="1400" dirty="0" err="1">
                <a:latin typeface="+mn-lt"/>
                <a:ea typeface="DengXian" panose="02010600030101010101" pitchFamily="2" charset="-122"/>
              </a:rPr>
              <a:t>github.com</a:t>
            </a:r>
            <a:r>
              <a:rPr lang="en-US" sz="1400" dirty="0">
                <a:latin typeface="+mn-lt"/>
                <a:ea typeface="DengXian" panose="02010600030101010101" pitchFamily="2" charset="-122"/>
              </a:rPr>
              <a:t>/</a:t>
            </a:r>
            <a:r>
              <a:rPr lang="en-US" sz="1400" dirty="0" err="1">
                <a:latin typeface="+mn-lt"/>
                <a:ea typeface="DengXian" panose="02010600030101010101" pitchFamily="2" charset="-122"/>
              </a:rPr>
              <a:t>wenjing</a:t>
            </a:r>
            <a:r>
              <a:rPr lang="en-US" sz="1400" dirty="0">
                <a:latin typeface="+mn-lt"/>
                <a:ea typeface="DengXian" panose="02010600030101010101" pitchFamily="2" charset="-122"/>
              </a:rPr>
              <a:t>/OpenHarmony-WEB3-TSG</a:t>
            </a:r>
            <a:endParaRPr lang="en-US" sz="2000" dirty="0">
              <a:effectLst/>
              <a:latin typeface="+mn-lt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878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61EC-3E72-0608-3269-0A5584EE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与开放电子钱包的一些合作机会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5DB2-F330-CF52-9095-F4C8F7DA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Integrating </a:t>
            </a:r>
            <a:r>
              <a:rPr lang="en-US" dirty="0" err="1"/>
              <a:t>OpenWallet</a:t>
            </a:r>
            <a:r>
              <a:rPr lang="en-US" dirty="0"/>
              <a:t> in </a:t>
            </a:r>
            <a:r>
              <a:rPr lang="en-US" dirty="0" err="1"/>
              <a:t>OpenHarmony</a:t>
            </a:r>
            <a:r>
              <a:rPr lang="en-US" dirty="0"/>
              <a:t>, integrating secure compute support, UX, SDK/API etc.</a:t>
            </a:r>
            <a:r>
              <a:rPr lang="zh-CN" altLang="en-US" dirty="0"/>
              <a:t>（</a:t>
            </a:r>
            <a:r>
              <a:rPr lang="en-US" altLang="zh-CN" dirty="0"/>
              <a:t>+Europe/Eclipse-</a:t>
            </a:r>
            <a:r>
              <a:rPr lang="en-US" altLang="zh-CN" dirty="0" err="1"/>
              <a:t>Oniro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张春辉</a:t>
            </a:r>
            <a:endParaRPr lang="en-US" dirty="0"/>
          </a:p>
          <a:p>
            <a:r>
              <a:rPr lang="en-US" dirty="0"/>
              <a:t>Customized wallet applications</a:t>
            </a:r>
          </a:p>
          <a:p>
            <a:pPr lvl="1"/>
            <a:r>
              <a:rPr lang="en-US" dirty="0" err="1"/>
              <a:t>蒋晓黎</a:t>
            </a:r>
            <a:endParaRPr lang="en-US" dirty="0"/>
          </a:p>
          <a:p>
            <a:pPr lvl="1"/>
            <a:r>
              <a:rPr lang="en-US" dirty="0" err="1"/>
              <a:t>赵峰</a:t>
            </a:r>
            <a:endParaRPr lang="en-US" dirty="0"/>
          </a:p>
          <a:p>
            <a:r>
              <a:rPr lang="en-US" dirty="0"/>
              <a:t>University research or class use</a:t>
            </a:r>
          </a:p>
          <a:p>
            <a:pPr lvl="1"/>
            <a:r>
              <a:rPr lang="en-US" dirty="0" err="1"/>
              <a:t>罗夏朴老师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90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D9F4-87A4-C800-423D-3DE739F5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r>
              <a:rPr lang="zh-CN" altLang="en-US" dirty="0"/>
              <a:t>年工作方向讨论草稿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1E28-AD18-782B-DECF-F7A772093B86}"/>
              </a:ext>
            </a:extLst>
          </p:cNvPr>
          <p:cNvSpPr/>
          <p:nvPr/>
        </p:nvSpPr>
        <p:spPr>
          <a:xfrm>
            <a:off x="4174433" y="3104050"/>
            <a:ext cx="3843130" cy="811369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dirty="0" err="1">
                <a:solidFill>
                  <a:srgbClr val="C00000"/>
                </a:solidFill>
              </a:rPr>
              <a:t>开源电子钱包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DID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7E71FADB-8CAA-7742-8FD7-1CCD7766680A}"/>
              </a:ext>
            </a:extLst>
          </p:cNvPr>
          <p:cNvSpPr/>
          <p:nvPr/>
        </p:nvSpPr>
        <p:spPr>
          <a:xfrm>
            <a:off x="5857460" y="3915418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92AB2-F2A2-D6CD-FA65-BAA1803DF994}"/>
              </a:ext>
            </a:extLst>
          </p:cNvPr>
          <p:cNvSpPr/>
          <p:nvPr/>
        </p:nvSpPr>
        <p:spPr>
          <a:xfrm>
            <a:off x="4784035" y="4598504"/>
            <a:ext cx="2623930" cy="577070"/>
          </a:xfrm>
          <a:prstGeom prst="rect">
            <a:avLst/>
          </a:prstGeom>
          <a:solidFill>
            <a:schemeClr val="bg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OpenHarmony</a:t>
            </a:r>
            <a:r>
              <a:rPr lang="en-US" dirty="0">
                <a:solidFill>
                  <a:srgbClr val="C00000"/>
                </a:solidFill>
              </a:rPr>
              <a:t> OS </a:t>
            </a:r>
            <a:r>
              <a:rPr lang="en-US" dirty="0" err="1">
                <a:solidFill>
                  <a:srgbClr val="C00000"/>
                </a:solidFill>
              </a:rPr>
              <a:t>接口SDK</a:t>
            </a:r>
            <a:r>
              <a:rPr lang="en-US" dirty="0">
                <a:solidFill>
                  <a:srgbClr val="C00000"/>
                </a:solidFill>
              </a:rPr>
              <a:t> + TEE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18732-6625-1658-A728-A1DB94F1A93A}"/>
              </a:ext>
            </a:extLst>
          </p:cNvPr>
          <p:cNvSpPr/>
          <p:nvPr/>
        </p:nvSpPr>
        <p:spPr>
          <a:xfrm>
            <a:off x="4174435" y="2229707"/>
            <a:ext cx="3843129" cy="782195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Dosis" pitchFamily="2" charset="77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Dosis" pitchFamily="2" charset="77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Dosis" pitchFamily="2" charset="77"/>
              </a:rPr>
              <a:t>）</a:t>
            </a:r>
            <a:r>
              <a:rPr lang="en-US" dirty="0" err="1">
                <a:solidFill>
                  <a:srgbClr val="C00000"/>
                </a:solidFill>
                <a:latin typeface="Dosis" pitchFamily="2" charset="77"/>
              </a:rPr>
              <a:t>钱包之间的信任互联协议</a:t>
            </a:r>
            <a:endParaRPr lang="en-US" dirty="0">
              <a:solidFill>
                <a:srgbClr val="C00000"/>
              </a:solidFill>
              <a:latin typeface="Dosi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CC112-B3F3-EF3D-019B-83B844B19445}"/>
              </a:ext>
            </a:extLst>
          </p:cNvPr>
          <p:cNvSpPr/>
          <p:nvPr/>
        </p:nvSpPr>
        <p:spPr>
          <a:xfrm>
            <a:off x="4174432" y="1102019"/>
            <a:ext cx="3843129" cy="874343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7B778-1303-DA5B-22A8-4465B063FFE2}"/>
              </a:ext>
            </a:extLst>
          </p:cNvPr>
          <p:cNvSpPr/>
          <p:nvPr/>
        </p:nvSpPr>
        <p:spPr>
          <a:xfrm>
            <a:off x="4326832" y="1254419"/>
            <a:ext cx="3843129" cy="874343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dirty="0">
                <a:solidFill>
                  <a:srgbClr val="C00000"/>
                </a:solidFill>
              </a:rPr>
              <a:t>标准化的数字资产类别与应用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VC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C2PA…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6078A-0D1A-DA89-5AEA-151356B2312A}"/>
              </a:ext>
            </a:extLst>
          </p:cNvPr>
          <p:cNvSpPr/>
          <p:nvPr/>
        </p:nvSpPr>
        <p:spPr>
          <a:xfrm>
            <a:off x="4174432" y="5812980"/>
            <a:ext cx="3843130" cy="558084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应用Device类型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3…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F9A15926-870A-D6C1-5F43-C93C6615957C}"/>
              </a:ext>
            </a:extLst>
          </p:cNvPr>
          <p:cNvSpPr/>
          <p:nvPr/>
        </p:nvSpPr>
        <p:spPr>
          <a:xfrm>
            <a:off x="5857457" y="5143241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Wallet Foundation – Linux Foundation Project">
            <a:extLst>
              <a:ext uri="{FF2B5EF4-FFF2-40B4-BE49-F238E27FC236}">
                <a16:creationId xmlns:a16="http://schemas.microsoft.com/office/drawing/2014/main" id="{D8416B88-63E0-3BC2-B278-9EF898B4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7" y="3124069"/>
            <a:ext cx="2134518" cy="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-Down Arrow 13">
            <a:extLst>
              <a:ext uri="{FF2B5EF4-FFF2-40B4-BE49-F238E27FC236}">
                <a16:creationId xmlns:a16="http://schemas.microsoft.com/office/drawing/2014/main" id="{014322EC-1B47-7494-8DC6-A0EDEB7BFB9D}"/>
              </a:ext>
            </a:extLst>
          </p:cNvPr>
          <p:cNvSpPr/>
          <p:nvPr/>
        </p:nvSpPr>
        <p:spPr>
          <a:xfrm rot="5400000">
            <a:off x="3168282" y="2279261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2C270-E570-003E-4F51-4818EFFD5F7F}"/>
              </a:ext>
            </a:extLst>
          </p:cNvPr>
          <p:cNvSpPr/>
          <p:nvPr/>
        </p:nvSpPr>
        <p:spPr>
          <a:xfrm>
            <a:off x="8295856" y="1102019"/>
            <a:ext cx="477078" cy="2813400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用户体验界面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CB8EDDD-8F36-88FF-A2C0-21B643E2CC85}"/>
              </a:ext>
            </a:extLst>
          </p:cNvPr>
          <p:cNvSpPr/>
          <p:nvPr/>
        </p:nvSpPr>
        <p:spPr>
          <a:xfrm rot="18812717">
            <a:off x="7372655" y="3892579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D74BB-C7F0-BDBF-D24D-80B39DA0CAA2}"/>
              </a:ext>
            </a:extLst>
          </p:cNvPr>
          <p:cNvSpPr/>
          <p:nvPr/>
        </p:nvSpPr>
        <p:spPr>
          <a:xfrm>
            <a:off x="7808163" y="4566171"/>
            <a:ext cx="3028762" cy="577070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连接到区块链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3…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744E0E7F-0754-ADB6-D6B3-4E8296A5C28C}"/>
              </a:ext>
            </a:extLst>
          </p:cNvPr>
          <p:cNvSpPr/>
          <p:nvPr/>
        </p:nvSpPr>
        <p:spPr>
          <a:xfrm rot="5400000">
            <a:off x="9013191" y="2279261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A4F63-CBB9-B91A-9232-2BB6BEE5AF05}"/>
              </a:ext>
            </a:extLst>
          </p:cNvPr>
          <p:cNvSpPr txBox="1"/>
          <p:nvPr/>
        </p:nvSpPr>
        <p:spPr>
          <a:xfrm>
            <a:off x="302276" y="1360238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 err="1"/>
              <a:t>其他上游开源软件社区</a:t>
            </a:r>
            <a:endParaRPr lang="en-US" dirty="0"/>
          </a:p>
          <a:p>
            <a:r>
              <a:rPr lang="en-US" altLang="zh-CN" dirty="0"/>
              <a:t>+</a:t>
            </a:r>
            <a:r>
              <a:rPr lang="zh-CN" altLang="en-US" dirty="0"/>
              <a:t> 国内外相关标准</a:t>
            </a:r>
            <a:endParaRPr lang="en-US" dirty="0"/>
          </a:p>
        </p:txBody>
      </p:sp>
      <p:pic>
        <p:nvPicPr>
          <p:cNvPr id="1030" name="Picture 6" descr="Sony Corporation Joins C2PA as Steering Committee Member | Business Wire">
            <a:extLst>
              <a:ext uri="{FF2B5EF4-FFF2-40B4-BE49-F238E27FC236}">
                <a16:creationId xmlns:a16="http://schemas.microsoft.com/office/drawing/2014/main" id="{A2742A8A-C28A-1EC9-78C6-98A706DC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1" y="2183187"/>
            <a:ext cx="1545575" cy="77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ledger Adds New Members">
            <a:extLst>
              <a:ext uri="{FF2B5EF4-FFF2-40B4-BE49-F238E27FC236}">
                <a16:creationId xmlns:a16="http://schemas.microsoft.com/office/drawing/2014/main" id="{799273E3-1B76-4540-7474-95C542FE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35" y="2135579"/>
            <a:ext cx="970450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C2F4CD-997C-7B00-533E-5C30FEE728B1}"/>
              </a:ext>
            </a:extLst>
          </p:cNvPr>
          <p:cNvSpPr/>
          <p:nvPr/>
        </p:nvSpPr>
        <p:spPr>
          <a:xfrm>
            <a:off x="9728785" y="2341762"/>
            <a:ext cx="2138040" cy="558084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用户类型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3…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F3455-4E6D-9EEA-9612-D2A9F4C2C1D8}"/>
              </a:ext>
            </a:extLst>
          </p:cNvPr>
          <p:cNvSpPr/>
          <p:nvPr/>
        </p:nvSpPr>
        <p:spPr>
          <a:xfrm>
            <a:off x="1355075" y="4607997"/>
            <a:ext cx="3028762" cy="577070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连接到传统系统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3…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1A00891-314C-4E9B-4021-6606962225C7}"/>
              </a:ext>
            </a:extLst>
          </p:cNvPr>
          <p:cNvSpPr/>
          <p:nvPr/>
        </p:nvSpPr>
        <p:spPr>
          <a:xfrm rot="2730879">
            <a:off x="4398918" y="3885208"/>
            <a:ext cx="477078" cy="683086"/>
          </a:xfrm>
          <a:prstGeom prst="upDownArrow">
            <a:avLst/>
          </a:prstGeom>
          <a:solidFill>
            <a:schemeClr val="bg2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trustoverip logo">
            <a:extLst>
              <a:ext uri="{FF2B5EF4-FFF2-40B4-BE49-F238E27FC236}">
                <a16:creationId xmlns:a16="http://schemas.microsoft.com/office/drawing/2014/main" id="{1AA598DF-43F7-281B-9892-782BD3A1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06" y="3666227"/>
            <a:ext cx="1444536" cy="76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700D86-9208-2DEE-E96B-B6BE1C2D0761}"/>
              </a:ext>
            </a:extLst>
          </p:cNvPr>
          <p:cNvSpPr/>
          <p:nvPr/>
        </p:nvSpPr>
        <p:spPr>
          <a:xfrm>
            <a:off x="466253" y="2108397"/>
            <a:ext cx="2386632" cy="231811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32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F914F2-2148-4176-8032-37752F5CE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Thanks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3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12529</TotalTime>
  <Words>184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仿宋</vt:lpstr>
      <vt:lpstr>方正粗黑宋简体</vt:lpstr>
      <vt:lpstr>阿里巴巴普惠体</vt:lpstr>
      <vt:lpstr>Arial</vt:lpstr>
      <vt:lpstr>Dosis</vt:lpstr>
      <vt:lpstr>Roboto</vt:lpstr>
      <vt:lpstr>Office 主题​​</vt:lpstr>
      <vt:lpstr>OpenHarmony项目群TSC  WEB3 TSG例会 2023年2月</vt:lpstr>
      <vt:lpstr>会议议题</vt:lpstr>
      <vt:lpstr>与开放电子钱包的一些合作机会</vt:lpstr>
      <vt:lpstr>23年工作方向讨论草稿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刘石</dc:creator>
  <cp:lastModifiedBy>Wenjing Chu</cp:lastModifiedBy>
  <cp:revision>403</cp:revision>
  <dcterms:created xsi:type="dcterms:W3CDTF">2020-10-21T02:01:06Z</dcterms:created>
  <dcterms:modified xsi:type="dcterms:W3CDTF">2023-03-01T01:07:58Z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(3)fHrN0OuTM9zA0zqnwL0sQMzHwTXURT4iUuKew59K8tn/AgPedI2ixgSvlBvV4579AK4H7Q6G
WvHM6nrcjZVfZF5RUZo5FuWv0AgoBF1xhuTMwX4CQahIGAkWBbniA784P+wERLgt5r8lj4e5
9jQ0FrO2q+vAtRbwFTWoILfkBec5o5OUf6KfpCbMLBXCL87qLakEp1VacdNOh63HY/FVJgkc
lhJx+YHUQkFjVbNZNI</vt:lpwstr>
  </property>
  <property fmtid="{D5CDD505-2E9C-101B-9397-08002B2CF9AE}" pid="3" name="_2015_ms_pID_7253431">
    <vt:lpwstr>+9AbcVn0VxLdmn33K0X8GEd3fZCkReMHNPDdN0A1LI5QCqEBATKw1g
UYCtxVPldpQqcz5+ra3zyfzTIHJ6LjwKRcsFBypORx+j8vauAD2Wl0isTI7XeKerCdNvYCOt
RDjC0YTp3X8fPmsGF/wQCUkqI+G4OMNpUR7HZtEGKRPeXO/IhTSi6uVt2QluInTAW3u0NKeA
DVPQh3Q8fLif3RpunN4UvoQGSfV4w48ikBia</vt:lpwstr>
  </property>
  <property fmtid="{D5CDD505-2E9C-101B-9397-08002B2CF9AE}" pid="4" name="_2015_ms_pID_7253432">
    <vt:lpwstr>9Q==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1667897637</vt:lpwstr>
  </property>
</Properties>
</file>