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Lst>
  <p:notesMasterIdLst>
    <p:notesMasterId r:id="rId3"/>
  </p:notesMasterIdLst>
  <p:handoutMasterIdLst>
    <p:handoutMasterId r:id="rId4"/>
  </p:handoutMasterIdLst>
  <p:sldIdLst>
    <p:sldId id="297" r:id="rId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7979"/>
    <a:srgbClr val="606060"/>
    <a:srgbClr val="444444"/>
    <a:srgbClr val="89B143"/>
    <a:srgbClr val="5599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2" autoAdjust="0"/>
    <p:restoredTop sz="85698" autoAdjust="0"/>
  </p:normalViewPr>
  <p:slideViewPr>
    <p:cSldViewPr snapToGrid="0">
      <p:cViewPr varScale="1">
        <p:scale>
          <a:sx n="99" d="100"/>
          <a:sy n="99" d="100"/>
        </p:scale>
        <p:origin x="972" y="90"/>
      </p:cViewPr>
      <p:guideLst/>
    </p:cSldViewPr>
  </p:slideViewPr>
  <p:notesTextViewPr>
    <p:cViewPr>
      <p:scale>
        <a:sx n="1" d="1"/>
        <a:sy n="1" d="1"/>
      </p:scale>
      <p:origin x="0" y="0"/>
    </p:cViewPr>
  </p:notesTextViewPr>
  <p:notesViewPr>
    <p:cSldViewPr snapToGrid="0">
      <p:cViewPr varScale="1">
        <p:scale>
          <a:sx n="76" d="100"/>
          <a:sy n="76" d="100"/>
        </p:scale>
        <p:origin x="408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4024313" y="0"/>
            <a:ext cx="3078162" cy="512763"/>
          </a:xfrm>
          <a:prstGeom prst="rect">
            <a:avLst/>
          </a:prstGeom>
        </p:spPr>
        <p:txBody>
          <a:bodyPr vert="horz" lIns="91440" tIns="45720" rIns="91440" bIns="45720" rtlCol="0"/>
          <a:lstStyle>
            <a:lvl1pPr algn="r">
              <a:defRPr sz="1200"/>
            </a:lvl1pPr>
          </a:lstStyle>
          <a:p>
            <a:fld id="{B3DE50C4-7C8E-4845-9685-8FFFC7D1D19A}" type="datetimeFigureOut">
              <a:rPr kumimoji="1" lang="zh-CN" altLang="en-US" smtClean="0"/>
              <a:t>2023/8/1</a:t>
            </a:fld>
            <a:endParaRPr kumimoji="1" lang="zh-CN" altLang="en-US"/>
          </a:p>
        </p:txBody>
      </p:sp>
      <p:sp>
        <p:nvSpPr>
          <p:cNvPr id="4" name="页脚占位符 3"/>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4024313" y="9721850"/>
            <a:ext cx="3078162" cy="512763"/>
          </a:xfrm>
          <a:prstGeom prst="rect">
            <a:avLst/>
          </a:prstGeom>
        </p:spPr>
        <p:txBody>
          <a:bodyPr vert="horz" lIns="91440" tIns="45720" rIns="91440" bIns="45720" rtlCol="0" anchor="b"/>
          <a:lstStyle>
            <a:lvl1pPr algn="r">
              <a:defRPr sz="1200"/>
            </a:lvl1pPr>
          </a:lstStyle>
          <a:p>
            <a:fld id="{C441173D-681C-D74E-B395-B929B8D16699}" type="slidenum">
              <a:rPr kumimoji="1" lang="zh-CN" altLang="en-US" smtClean="0"/>
              <a:t>‹#›</a:t>
            </a:fld>
            <a:endParaRPr kumimoji="1" lang="zh-CN" altLang="en-US"/>
          </a:p>
        </p:txBody>
      </p:sp>
    </p:spTree>
    <p:extLst>
      <p:ext uri="{BB962C8B-B14F-4D97-AF65-F5344CB8AC3E}">
        <p14:creationId xmlns:p14="http://schemas.microsoft.com/office/powerpoint/2010/main" val="20944128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2023/8/1</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030338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7984286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1"/>
        </a:solidFill>
        <a:effectLst/>
      </p:bgPr>
    </p:bg>
    <p:spTree>
      <p:nvGrpSpPr>
        <p:cNvPr id="1" name=""/>
        <p:cNvGrpSpPr/>
        <p:nvPr/>
      </p:nvGrpSpPr>
      <p:grpSpPr>
        <a:xfrm>
          <a:off x="0" y="0"/>
          <a:ext cx="0" cy="0"/>
          <a:chOff x="0" y="0"/>
          <a:chExt cx="0" cy="0"/>
        </a:xfrm>
      </p:grpSpPr>
      <p:pic>
        <p:nvPicPr>
          <p:cNvPr id="12" name="图片 11" descr="/Users/yoyo/Desktop/Tech Summit 主kv-07.jpgTech Summit 主kv-07"/>
          <p:cNvPicPr>
            <a:picLocks noChangeAspect="1"/>
          </p:cNvPicPr>
          <p:nvPr userDrawn="1"/>
        </p:nvPicPr>
        <p:blipFill>
          <a:blip r:embed="rId2" cstate="hqprint">
            <a:extLst>
              <a:ext uri="{28A0092B-C50C-407E-A947-70E740481C1C}">
                <a14:useLocalDpi xmlns:a14="http://schemas.microsoft.com/office/drawing/2010/main"/>
              </a:ext>
            </a:extLst>
          </a:blip>
          <a:srcRect/>
          <a:stretch>
            <a:fillRect/>
          </a:stretch>
        </p:blipFill>
        <p:spPr>
          <a:xfrm>
            <a:off x="0" y="0"/>
            <a:ext cx="12192000" cy="6858635"/>
          </a:xfrm>
          <a:prstGeom prst="rect">
            <a:avLst/>
          </a:prstGeom>
        </p:spPr>
      </p:pic>
      <p:sp>
        <p:nvSpPr>
          <p:cNvPr id="4" name="日期占位符 3"/>
          <p:cNvSpPr>
            <a:spLocks noGrp="1"/>
          </p:cNvSpPr>
          <p:nvPr>
            <p:ph type="dt" sz="half" idx="10"/>
          </p:nvPr>
        </p:nvSpPr>
        <p:spPr/>
        <p:txBody>
          <a:bodyPr/>
          <a:lstStyle/>
          <a:p>
            <a:fld id="{82F288E0-7875-42C4-84C8-98DBBD3BF4D2}" type="datetimeFigureOut">
              <a:rPr lang="zh-CN" altLang="en-US" smtClean="0"/>
              <a:t>2023/8/1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pic>
        <p:nvPicPr>
          <p:cNvPr id="11" name="图片 10" descr="资源 2@4x"/>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9530715" y="305435"/>
            <a:ext cx="2330450" cy="49276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Users/yoyo/Desktop/Tech Summit 主kv-07.jpgTech Summit 主kv-07"/>
          <p:cNvPicPr>
            <a:picLocks noChangeAspect="1"/>
          </p:cNvPicPr>
          <p:nvPr userDrawn="1"/>
        </p:nvPicPr>
        <p:blipFill>
          <a:blip r:embed="rId2" cstate="hqprint">
            <a:extLst>
              <a:ext uri="{28A0092B-C50C-407E-A947-70E740481C1C}">
                <a14:useLocalDpi xmlns:a14="http://schemas.microsoft.com/office/drawing/2010/main"/>
              </a:ext>
            </a:extLst>
          </a:blip>
          <a:srcRect/>
          <a:stretch>
            <a:fillRect/>
          </a:stretch>
        </p:blipFill>
        <p:spPr>
          <a:xfrm>
            <a:off x="0" y="0"/>
            <a:ext cx="12192000" cy="6858635"/>
          </a:xfrm>
          <a:prstGeom prst="rect">
            <a:avLst/>
          </a:prstGeom>
        </p:spPr>
      </p:pic>
      <p:pic>
        <p:nvPicPr>
          <p:cNvPr id="9" name="图片 8" descr="资源 2@4x"/>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9530715" y="305435"/>
            <a:ext cx="2330450" cy="49276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2023/8/1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ption1 : 标题 50pt"/>
          <p:cNvSpPr txBox="1"/>
          <p:nvPr/>
        </p:nvSpPr>
        <p:spPr>
          <a:xfrm>
            <a:off x="424311" y="163395"/>
            <a:ext cx="9350050" cy="576130"/>
          </a:xfrm>
          <a:prstGeom prst="rect">
            <a:avLst/>
          </a:prstGeom>
          <a:ln w="12700">
            <a:miter lim="400000"/>
          </a:ln>
        </p:spPr>
        <p:txBody>
          <a:bodyPr lIns="0" tIns="0" rIns="0" bIns="0" anchor="ctr" anchorCtr="0">
            <a:normAutofit/>
          </a:bodyPr>
          <a:lstStyle>
            <a:lvl1pPr defTabSz="695960">
              <a:lnSpc>
                <a:spcPct val="130000"/>
              </a:lnSpc>
              <a:defRPr sz="5000" spc="500">
                <a:latin typeface="FZLanTingHeiS-R-GB" panose="02000500000000000000" charset="-122"/>
                <a:ea typeface="FZLanTingHeiS-R-GB" panose="02000500000000000000" charset="-122"/>
                <a:cs typeface="FZLanTingHeiS-R-GB" panose="02000500000000000000" charset="-122"/>
                <a:sym typeface="FZLanTingHeiS-R-GB" panose="02000500000000000000" charset="-122"/>
              </a:defRPr>
            </a:lvl1pPr>
          </a:lstStyle>
          <a:p>
            <a:pPr fontAlgn="ctr">
              <a:lnSpc>
                <a:spcPct val="100000"/>
              </a:lnSpc>
            </a:pPr>
            <a:r>
              <a:rPr lang="zh-CN" altLang="en-US" sz="2400" b="1" spc="300" dirty="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技术</a:t>
            </a:r>
            <a:r>
              <a:rPr lang="zh-CN" altLang="en-US" sz="2400" b="1" spc="300" dirty="0" smtClean="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难题</a:t>
            </a:r>
            <a:r>
              <a:rPr lang="en-US" altLang="zh-CN" sz="2400" b="1" spc="300" dirty="0" smtClean="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a:t>
            </a:r>
            <a:r>
              <a:rPr lang="zh-CN" altLang="en-US" sz="2400" b="1" spc="300" dirty="0" smtClean="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挑战</a:t>
            </a:r>
            <a:r>
              <a:rPr lang="zh-CN" altLang="en-US" sz="2400" b="1" spc="300" dirty="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方向</a:t>
            </a:r>
            <a:r>
              <a:rPr lang="en-US" altLang="zh-CN" sz="2400" b="1" spc="300" dirty="0" smtClean="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2</a:t>
            </a:r>
            <a:r>
              <a:rPr lang="zh-CN" altLang="en-US" sz="2400" b="1" spc="300" dirty="0" smtClean="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a:t>
            </a:r>
            <a:r>
              <a:rPr lang="zh-CN" altLang="en-US" sz="2400" b="1" spc="300" dirty="0">
                <a:solidFill>
                  <a:schemeClr val="bg1"/>
                </a:solidFill>
                <a:latin typeface="微软雅黑" panose="020B0503020204020204" pitchFamily="34" charset="-122"/>
                <a:ea typeface="微软雅黑" panose="020B0503020204020204" pitchFamily="34" charset="-122"/>
                <a:cs typeface="Source Han Sans CN Bold" panose="020B0600000000000000" charset="-122"/>
              </a:rPr>
              <a:t>智能终端协同中的虚实融合交互技术</a:t>
            </a:r>
            <a:endParaRPr sz="2400" b="1" spc="300" dirty="0">
              <a:solidFill>
                <a:schemeClr val="bg1"/>
              </a:solidFill>
              <a:latin typeface="微软雅黑" panose="020B0503020204020204" pitchFamily="34" charset="-122"/>
              <a:ea typeface="微软雅黑" panose="020B0503020204020204" pitchFamily="34" charset="-122"/>
              <a:cs typeface="Source Han Sans CN Bold" panose="020B0600000000000000" charset="-122"/>
            </a:endParaRPr>
          </a:p>
        </p:txBody>
      </p:sp>
      <p:sp>
        <p:nvSpPr>
          <p:cNvPr id="3" name="矩形 2"/>
          <p:cNvSpPr/>
          <p:nvPr/>
        </p:nvSpPr>
        <p:spPr>
          <a:xfrm>
            <a:off x="2221027" y="721061"/>
            <a:ext cx="1869710" cy="578951"/>
          </a:xfrm>
          <a:prstGeom prst="rect">
            <a:avLst/>
          </a:prstGeom>
          <a:ln w="12700">
            <a:miter lim="400000"/>
          </a:ln>
        </p:spPr>
        <p:txBody>
          <a:bodyPr wrap="square" lIns="108368" tIns="108368" rIns="108368" bIns="108368" anchor="ctr" anchorCtr="0">
            <a:spAutoFit/>
          </a:bodyPr>
          <a:lstStyle/>
          <a:p>
            <a:pPr algn="ctr" defTabSz="695960">
              <a:lnSpc>
                <a:spcPct val="130000"/>
              </a:lnSpc>
            </a:pPr>
            <a:r>
              <a:rPr lang="zh-CN" altLang="en-US" b="1" spc="350" smtClean="0">
                <a:solidFill>
                  <a:schemeClr val="bg1"/>
                </a:solidFill>
                <a:latin typeface="Source Han Sans CN Regular" panose="020B0600000000000000" charset="-122"/>
                <a:ea typeface="Source Han Sans CN Regular" panose="020B0600000000000000" charset="-122"/>
                <a:cs typeface="Source Han Sans CN Regular" panose="020B0600000000000000" charset="-122"/>
              </a:rPr>
              <a:t>技术背景</a:t>
            </a:r>
            <a:endParaRPr lang="en-US" altLang="zh-CN" b="1" spc="350" dirty="0">
              <a:solidFill>
                <a:schemeClr val="bg1"/>
              </a:solidFill>
              <a:latin typeface="Source Han Sans CN Regular" panose="020B0600000000000000" charset="-122"/>
              <a:ea typeface="Source Han Sans CN Regular" panose="020B0600000000000000" charset="-122"/>
              <a:cs typeface="Source Han Sans CN Regular" panose="020B0600000000000000" charset="-122"/>
            </a:endParaRPr>
          </a:p>
        </p:txBody>
      </p:sp>
      <p:sp>
        <p:nvSpPr>
          <p:cNvPr id="10" name="矩形 9"/>
          <p:cNvSpPr/>
          <p:nvPr/>
        </p:nvSpPr>
        <p:spPr>
          <a:xfrm>
            <a:off x="2221027" y="2330218"/>
            <a:ext cx="1869710" cy="542531"/>
          </a:xfrm>
          <a:prstGeom prst="rect">
            <a:avLst/>
          </a:prstGeom>
          <a:ln w="12700">
            <a:miter lim="400000"/>
          </a:ln>
        </p:spPr>
        <p:txBody>
          <a:bodyPr wrap="square" lIns="108368" tIns="108368" rIns="108368" bIns="108368" anchor="ctr" anchorCtr="0">
            <a:spAutoFit/>
          </a:bodyPr>
          <a:lstStyle/>
          <a:p>
            <a:pPr algn="ctr" defTabSz="695960">
              <a:lnSpc>
                <a:spcPct val="130000"/>
              </a:lnSpc>
            </a:pPr>
            <a:r>
              <a:rPr lang="zh-CN" altLang="en-US" b="1" spc="350" dirty="0" smtClean="0">
                <a:solidFill>
                  <a:schemeClr val="bg1"/>
                </a:solidFill>
                <a:latin typeface="Source Han Sans CN Regular" panose="020B0600000000000000" charset="-122"/>
                <a:ea typeface="Source Han Sans CN Regular" panose="020B0600000000000000" charset="-122"/>
                <a:cs typeface="Source Han Sans CN Regular" panose="020B0600000000000000" charset="-122"/>
              </a:rPr>
              <a:t>技术挑战</a:t>
            </a:r>
            <a:endParaRPr lang="en-US" altLang="zh-CN" b="1" spc="350" dirty="0">
              <a:solidFill>
                <a:schemeClr val="bg1"/>
              </a:solidFill>
              <a:latin typeface="Source Han Sans CN Regular" panose="020B0600000000000000" charset="-122"/>
              <a:ea typeface="Source Han Sans CN Regular" panose="020B0600000000000000" charset="-122"/>
              <a:cs typeface="Source Han Sans CN Regular" panose="020B0600000000000000" charset="-122"/>
            </a:endParaRPr>
          </a:p>
        </p:txBody>
      </p:sp>
      <p:sp>
        <p:nvSpPr>
          <p:cNvPr id="11" name="矩形 10"/>
          <p:cNvSpPr/>
          <p:nvPr/>
        </p:nvSpPr>
        <p:spPr>
          <a:xfrm>
            <a:off x="2221027" y="4208345"/>
            <a:ext cx="1869710" cy="542531"/>
          </a:xfrm>
          <a:prstGeom prst="rect">
            <a:avLst/>
          </a:prstGeom>
          <a:ln w="12700">
            <a:miter lim="400000"/>
          </a:ln>
        </p:spPr>
        <p:txBody>
          <a:bodyPr wrap="square" lIns="108368" tIns="108368" rIns="108368" bIns="108368" anchor="ctr" anchorCtr="0">
            <a:spAutoFit/>
          </a:bodyPr>
          <a:lstStyle/>
          <a:p>
            <a:pPr algn="ctr" defTabSz="695960">
              <a:lnSpc>
                <a:spcPct val="130000"/>
              </a:lnSpc>
            </a:pPr>
            <a:r>
              <a:rPr lang="zh-CN" altLang="en-US" b="1" spc="350" dirty="0" smtClean="0">
                <a:solidFill>
                  <a:schemeClr val="bg1"/>
                </a:solidFill>
                <a:latin typeface="Source Han Sans CN Regular" panose="020B0600000000000000" charset="-122"/>
                <a:ea typeface="Source Han Sans CN Regular" panose="020B0600000000000000" charset="-122"/>
                <a:cs typeface="Source Han Sans CN Regular" panose="020B0600000000000000" charset="-122"/>
              </a:rPr>
              <a:t>当前结果</a:t>
            </a:r>
            <a:endParaRPr lang="en-US" altLang="zh-CN" b="1" spc="350" dirty="0">
              <a:solidFill>
                <a:schemeClr val="bg1"/>
              </a:solidFill>
              <a:latin typeface="Source Han Sans CN Regular" panose="020B0600000000000000" charset="-122"/>
              <a:ea typeface="Source Han Sans CN Regular" panose="020B0600000000000000" charset="-122"/>
              <a:cs typeface="Source Han Sans CN Regular" panose="020B0600000000000000" charset="-122"/>
            </a:endParaRPr>
          </a:p>
        </p:txBody>
      </p:sp>
      <p:sp>
        <p:nvSpPr>
          <p:cNvPr id="12" name="矩形 11"/>
          <p:cNvSpPr/>
          <p:nvPr/>
        </p:nvSpPr>
        <p:spPr>
          <a:xfrm>
            <a:off x="8087626" y="955847"/>
            <a:ext cx="1869710" cy="542531"/>
          </a:xfrm>
          <a:prstGeom prst="rect">
            <a:avLst/>
          </a:prstGeom>
          <a:ln w="12700">
            <a:miter lim="400000"/>
          </a:ln>
        </p:spPr>
        <p:txBody>
          <a:bodyPr wrap="square" lIns="108368" tIns="108368" rIns="108368" bIns="108368" anchor="ctr" anchorCtr="0">
            <a:spAutoFit/>
          </a:bodyPr>
          <a:lstStyle/>
          <a:p>
            <a:pPr algn="ctr" defTabSz="695960">
              <a:lnSpc>
                <a:spcPct val="130000"/>
              </a:lnSpc>
            </a:pPr>
            <a:r>
              <a:rPr lang="zh-CN" altLang="en-US" b="1" spc="350" dirty="0" smtClean="0">
                <a:solidFill>
                  <a:schemeClr val="bg1"/>
                </a:solidFill>
                <a:latin typeface="Source Han Sans CN Regular" panose="020B0600000000000000" charset="-122"/>
                <a:ea typeface="Source Han Sans CN Regular" panose="020B0600000000000000" charset="-122"/>
                <a:cs typeface="Source Han Sans CN Regular" panose="020B0600000000000000" charset="-122"/>
              </a:rPr>
              <a:t>技术诉求</a:t>
            </a:r>
            <a:endParaRPr lang="en-US" altLang="zh-CN" b="1" spc="350" dirty="0">
              <a:solidFill>
                <a:schemeClr val="bg1"/>
              </a:solidFill>
              <a:latin typeface="Source Han Sans CN Regular" panose="020B0600000000000000" charset="-122"/>
              <a:ea typeface="Source Han Sans CN Regular" panose="020B0600000000000000" charset="-122"/>
              <a:cs typeface="Source Han Sans CN Regular" panose="020B0600000000000000" charset="-122"/>
            </a:endParaRPr>
          </a:p>
        </p:txBody>
      </p:sp>
      <p:sp>
        <p:nvSpPr>
          <p:cNvPr id="6" name="矩形 5"/>
          <p:cNvSpPr/>
          <p:nvPr/>
        </p:nvSpPr>
        <p:spPr>
          <a:xfrm>
            <a:off x="314426" y="1397674"/>
            <a:ext cx="5499236" cy="630942"/>
          </a:xfrm>
          <a:prstGeom prst="rect">
            <a:avLst/>
          </a:prstGeom>
        </p:spPr>
        <p:txBody>
          <a:bodyPr wrap="square">
            <a:spAutoFit/>
          </a:bodyPr>
          <a:lstStyle/>
          <a:p>
            <a:pPr>
              <a:lnSpc>
                <a:spcPct val="125000"/>
              </a:lnSpc>
            </a:pP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多种设备协同目标是实现以场景化用户任务为中心的跨设备和跨平台体验，交互与外观在鸿蒙家族保持体验连续性和习惯一致性。</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314426" y="4750876"/>
            <a:ext cx="5710989" cy="1708160"/>
          </a:xfrm>
          <a:prstGeom prst="rect">
            <a:avLst/>
          </a:prstGeom>
        </p:spPr>
        <p:txBody>
          <a:bodyPr wrap="square">
            <a:spAutoFit/>
          </a:bodyPr>
          <a:lstStyle/>
          <a:p>
            <a:pPr marL="285750" indent="-285750">
              <a:lnSpc>
                <a:spcPct val="125000"/>
              </a:lnSpc>
              <a:buFont typeface="Wingdings" panose="05000000000000000000" pitchFamily="2" charset="2"/>
              <a:buChar char="p"/>
            </a:pPr>
            <a:r>
              <a:rPr lang="zh-CN" altLang="en-US" sz="1400" dirty="0">
                <a:solidFill>
                  <a:schemeClr val="bg1"/>
                </a:solidFill>
                <a:latin typeface="微软雅黑" panose="020B0503020204020204" pitchFamily="34" charset="-122"/>
                <a:ea typeface="微软雅黑" panose="020B0503020204020204" pitchFamily="34" charset="-122"/>
              </a:rPr>
              <a:t>针对语音输入，在异构设备上形成了围绕</a:t>
            </a:r>
            <a:r>
              <a:rPr lang="en-US" altLang="zh-CN" sz="1400" dirty="0">
                <a:solidFill>
                  <a:schemeClr val="bg1"/>
                </a:solidFill>
                <a:latin typeface="微软雅黑" panose="020B0503020204020204" pitchFamily="34" charset="-122"/>
                <a:ea typeface="微软雅黑" panose="020B0503020204020204" pitchFamily="34" charset="-122"/>
              </a:rPr>
              <a:t>GUI</a:t>
            </a:r>
            <a:r>
              <a:rPr lang="zh-CN" altLang="en-US" sz="1400" dirty="0">
                <a:solidFill>
                  <a:schemeClr val="bg1"/>
                </a:solidFill>
                <a:latin typeface="微软雅黑" panose="020B0503020204020204" pitchFamily="34" charset="-122"/>
                <a:ea typeface="微软雅黑" panose="020B0503020204020204" pitchFamily="34" charset="-122"/>
              </a:rPr>
              <a:t>的一致性设计和交互体验</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p"/>
            </a:pPr>
            <a:r>
              <a:rPr lang="zh-CN" altLang="en-US" sz="1400" dirty="0">
                <a:solidFill>
                  <a:schemeClr val="bg1"/>
                </a:solidFill>
                <a:latin typeface="微软雅黑" panose="020B0503020204020204" pitchFamily="34" charset="-122"/>
                <a:ea typeface="微软雅黑" panose="020B0503020204020204" pitchFamily="34" charset="-122"/>
              </a:rPr>
              <a:t>以手机作为超级终端的中心化多设备协同初见端倪</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p"/>
            </a:pPr>
            <a:r>
              <a:rPr lang="zh-CN" altLang="en-US" sz="1400" dirty="0">
                <a:solidFill>
                  <a:schemeClr val="bg1"/>
                </a:solidFill>
                <a:latin typeface="微软雅黑" panose="020B0503020204020204" pitchFamily="34" charset="-122"/>
                <a:ea typeface="微软雅黑" panose="020B0503020204020204" pitchFamily="34" charset="-122"/>
              </a:rPr>
              <a:t>以</a:t>
            </a:r>
            <a:r>
              <a:rPr lang="en-US" altLang="zh-CN" sz="1400" dirty="0" err="1">
                <a:solidFill>
                  <a:schemeClr val="bg1"/>
                </a:solidFill>
                <a:latin typeface="微软雅黑" panose="020B0503020204020204" pitchFamily="34" charset="-122"/>
                <a:ea typeface="微软雅黑" panose="020B0503020204020204" pitchFamily="34" charset="-122"/>
              </a:rPr>
              <a:t>ChatGPT</a:t>
            </a:r>
            <a:r>
              <a:rPr lang="zh-CN" altLang="en-US" sz="1400" dirty="0">
                <a:solidFill>
                  <a:schemeClr val="bg1"/>
                </a:solidFill>
                <a:latin typeface="微软雅黑" panose="020B0503020204020204" pitchFamily="34" charset="-122"/>
                <a:ea typeface="微软雅黑" panose="020B0503020204020204" pitchFamily="34" charset="-122"/>
              </a:rPr>
              <a:t>为代表的大语言模型，正在变革人机交互方式</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p"/>
            </a:pPr>
            <a:r>
              <a:rPr lang="zh-CN" altLang="en-US" sz="1400" dirty="0">
                <a:solidFill>
                  <a:schemeClr val="bg1"/>
                </a:solidFill>
                <a:latin typeface="微软雅黑" panose="020B0503020204020204" pitchFamily="34" charset="-122"/>
                <a:ea typeface="微软雅黑" panose="020B0503020204020204" pitchFamily="34" charset="-122"/>
              </a:rPr>
              <a:t>以</a:t>
            </a:r>
            <a:r>
              <a:rPr lang="en-US" altLang="zh-CN" sz="1400" dirty="0">
                <a:solidFill>
                  <a:schemeClr val="bg1"/>
                </a:solidFill>
                <a:latin typeface="微软雅黑" panose="020B0503020204020204" pitchFamily="34" charset="-122"/>
                <a:ea typeface="微软雅黑" panose="020B0503020204020204" pitchFamily="34" charset="-122"/>
              </a:rPr>
              <a:t>vision Pro</a:t>
            </a:r>
            <a:r>
              <a:rPr lang="zh-CN" altLang="en-US" sz="1400" dirty="0">
                <a:solidFill>
                  <a:schemeClr val="bg1"/>
                </a:solidFill>
                <a:latin typeface="微软雅黑" panose="020B0503020204020204" pitchFamily="34" charset="-122"/>
                <a:ea typeface="微软雅黑" panose="020B0503020204020204" pitchFamily="34" charset="-122"/>
              </a:rPr>
              <a:t>为代表的新一代空间计算设备正在引领更为沉浸、自然的交互体验和更为多元的协作空间。</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6135300" y="1414922"/>
            <a:ext cx="5751591" cy="1377300"/>
          </a:xfrm>
          <a:prstGeom prst="rect">
            <a:avLst/>
          </a:prstGeom>
        </p:spPr>
        <p:txBody>
          <a:bodyPr wrap="square">
            <a:spAutoFit/>
          </a:bodyPr>
          <a:lstStyle/>
          <a:p>
            <a:pPr>
              <a:lnSpc>
                <a:spcPct val="150000"/>
              </a:lnSpc>
              <a:spcBef>
                <a:spcPts val="300"/>
              </a:spcBef>
              <a:spcAft>
                <a:spcPts val="300"/>
              </a:spcAft>
            </a:pPr>
            <a:r>
              <a:rPr lang="zh-CN" altLang="en-US" sz="1200" b="1" dirty="0">
                <a:solidFill>
                  <a:schemeClr val="bg1"/>
                </a:solidFill>
                <a:latin typeface="微软雅黑" panose="020B0503020204020204" pitchFamily="34" charset="-122"/>
                <a:ea typeface="微软雅黑" panose="020B0503020204020204" pitchFamily="34" charset="-122"/>
              </a:rPr>
              <a:t>围绕场景化用户任务，在手机、</a:t>
            </a:r>
            <a:r>
              <a:rPr lang="en-US" altLang="zh-CN" sz="1200" b="1" dirty="0">
                <a:solidFill>
                  <a:schemeClr val="bg1"/>
                </a:solidFill>
                <a:latin typeface="微软雅黑" panose="020B0503020204020204" pitchFamily="34" charset="-122"/>
                <a:ea typeface="微软雅黑" panose="020B0503020204020204" pitchFamily="34" charset="-122"/>
              </a:rPr>
              <a:t>PC</a:t>
            </a:r>
            <a:r>
              <a:rPr lang="zh-CN" altLang="en-US" sz="1200" b="1" dirty="0">
                <a:solidFill>
                  <a:schemeClr val="bg1"/>
                </a:solidFill>
                <a:latin typeface="微软雅黑" panose="020B0503020204020204" pitchFamily="34" charset="-122"/>
                <a:ea typeface="微软雅黑" panose="020B0503020204020204" pitchFamily="34" charset="-122"/>
              </a:rPr>
              <a:t>、</a:t>
            </a:r>
            <a:r>
              <a:rPr lang="en-US" altLang="zh-CN" sz="1200" b="1" dirty="0">
                <a:solidFill>
                  <a:schemeClr val="bg1"/>
                </a:solidFill>
                <a:latin typeface="微软雅黑" panose="020B0503020204020204" pitchFamily="34" charset="-122"/>
                <a:ea typeface="微软雅黑" panose="020B0503020204020204" pitchFamily="34" charset="-122"/>
              </a:rPr>
              <a:t>XR</a:t>
            </a:r>
            <a:r>
              <a:rPr lang="zh-CN" altLang="en-US" sz="1200" b="1" dirty="0">
                <a:solidFill>
                  <a:schemeClr val="bg1"/>
                </a:solidFill>
                <a:latin typeface="微软雅黑" panose="020B0503020204020204" pitchFamily="34" charset="-122"/>
                <a:ea typeface="微软雅黑" panose="020B0503020204020204" pitchFamily="34" charset="-122"/>
              </a:rPr>
              <a:t>设备上实现跨设备、跨模态的连贯性操控和沉浸式体验</a:t>
            </a:r>
            <a:r>
              <a:rPr lang="zh-CN" altLang="en-US" sz="1200" b="1" dirty="0" smtClean="0">
                <a:solidFill>
                  <a:schemeClr val="bg1"/>
                </a:solidFill>
                <a:latin typeface="微软雅黑" panose="020B0503020204020204" pitchFamily="34" charset="-122"/>
                <a:ea typeface="微软雅黑" panose="020B0503020204020204" pitchFamily="34" charset="-122"/>
              </a:rPr>
              <a:t>。</a:t>
            </a:r>
            <a:endParaRPr lang="en-US" altLang="zh-CN" sz="1200" b="1"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p"/>
            </a:pPr>
            <a:r>
              <a:rPr lang="zh-CN" altLang="en-US" sz="1200" dirty="0">
                <a:solidFill>
                  <a:schemeClr val="bg1"/>
                </a:solidFill>
                <a:latin typeface="微软雅黑" panose="020B0503020204020204" pitchFamily="34" charset="-122"/>
                <a:ea typeface="微软雅黑" panose="020B0503020204020204" pitchFamily="34" charset="-122"/>
              </a:rPr>
              <a:t>客观效率方面：交互准确率≥</a:t>
            </a:r>
            <a:r>
              <a:rPr lang="en-US" altLang="zh-CN" sz="1200" dirty="0">
                <a:solidFill>
                  <a:schemeClr val="bg1"/>
                </a:solidFill>
                <a:latin typeface="微软雅黑" panose="020B0503020204020204" pitchFamily="34" charset="-122"/>
                <a:ea typeface="微软雅黑" panose="020B0503020204020204" pitchFamily="34" charset="-122"/>
              </a:rPr>
              <a:t>95%</a:t>
            </a:r>
            <a:r>
              <a:rPr lang="zh-CN" altLang="en-US" sz="1200" dirty="0">
                <a:solidFill>
                  <a:schemeClr val="bg1"/>
                </a:solidFill>
                <a:latin typeface="微软雅黑" panose="020B0503020204020204" pitchFamily="34" charset="-122"/>
                <a:ea typeface="微软雅黑" panose="020B0503020204020204" pitchFamily="34" charset="-122"/>
              </a:rPr>
              <a:t>、任务平均完成时间≤</a:t>
            </a:r>
            <a:r>
              <a:rPr lang="en-US" altLang="zh-CN" sz="1200" dirty="0">
                <a:solidFill>
                  <a:schemeClr val="bg1"/>
                </a:solidFill>
                <a:latin typeface="微软雅黑" panose="020B0503020204020204" pitchFamily="34" charset="-122"/>
                <a:ea typeface="微软雅黑" panose="020B0503020204020204" pitchFamily="34" charset="-122"/>
              </a:rPr>
              <a:t>2</a:t>
            </a:r>
            <a:r>
              <a:rPr lang="zh-CN" altLang="en-US" sz="1200" dirty="0">
                <a:solidFill>
                  <a:schemeClr val="bg1"/>
                </a:solidFill>
                <a:latin typeface="微软雅黑" panose="020B0503020204020204" pitchFamily="34" charset="-122"/>
                <a:ea typeface="微软雅黑" panose="020B0503020204020204" pitchFamily="34" charset="-122"/>
              </a:rPr>
              <a:t>秒效率</a:t>
            </a:r>
            <a:r>
              <a:rPr lang="zh-CN" altLang="en-US" sz="1200" dirty="0" smtClean="0">
                <a:solidFill>
                  <a:schemeClr val="bg1"/>
                </a:solidFill>
                <a:latin typeface="微软雅黑" panose="020B0503020204020204" pitchFamily="34" charset="-122"/>
                <a:ea typeface="微软雅黑" panose="020B0503020204020204" pitchFamily="34" charset="-122"/>
              </a:rPr>
              <a:t>指标。</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p"/>
            </a:pPr>
            <a:r>
              <a:rPr lang="zh-CN" altLang="en-US" sz="1200" dirty="0" smtClean="0">
                <a:solidFill>
                  <a:schemeClr val="bg1"/>
                </a:solidFill>
                <a:latin typeface="微软雅黑" panose="020B0503020204020204" pitchFamily="34" charset="-122"/>
                <a:ea typeface="微软雅黑" panose="020B0503020204020204" pitchFamily="34" charset="-122"/>
              </a:rPr>
              <a:t>主观感受方面</a:t>
            </a:r>
            <a:r>
              <a:rPr lang="zh-CN" altLang="en-US" sz="1200" dirty="0">
                <a:solidFill>
                  <a:schemeClr val="bg1"/>
                </a:solidFill>
                <a:latin typeface="微软雅黑" panose="020B0503020204020204" pitchFamily="34" charset="-122"/>
                <a:ea typeface="微软雅黑" panose="020B0503020204020204" pitchFamily="34" charset="-122"/>
              </a:rPr>
              <a:t>：</a:t>
            </a:r>
            <a:r>
              <a:rPr lang="en-US" altLang="zh-CN" sz="1200" dirty="0">
                <a:solidFill>
                  <a:schemeClr val="bg1"/>
                </a:solidFill>
                <a:latin typeface="微软雅黑" panose="020B0503020204020204" pitchFamily="34" charset="-122"/>
                <a:ea typeface="微软雅黑" panose="020B0503020204020204" pitchFamily="34" charset="-122"/>
              </a:rPr>
              <a:t> RTLX</a:t>
            </a:r>
            <a:r>
              <a:rPr lang="zh-CN" altLang="zh-CN" sz="1200" dirty="0">
                <a:solidFill>
                  <a:schemeClr val="bg1"/>
                </a:solidFill>
                <a:latin typeface="微软雅黑" panose="020B0503020204020204" pitchFamily="34" charset="-122"/>
                <a:ea typeface="微软雅黑" panose="020B0503020204020204" pitchFamily="34" charset="-122"/>
              </a:rPr>
              <a:t>问卷、</a:t>
            </a:r>
            <a:r>
              <a:rPr lang="en-US" altLang="zh-CN" sz="1200" dirty="0">
                <a:solidFill>
                  <a:schemeClr val="bg1"/>
                </a:solidFill>
                <a:latin typeface="微软雅黑" panose="020B0503020204020204" pitchFamily="34" charset="-122"/>
                <a:ea typeface="微软雅黑" panose="020B0503020204020204" pitchFamily="34" charset="-122"/>
              </a:rPr>
              <a:t>UEQ-S</a:t>
            </a:r>
            <a:r>
              <a:rPr lang="zh-CN" altLang="zh-CN" sz="1200" dirty="0">
                <a:solidFill>
                  <a:schemeClr val="bg1"/>
                </a:solidFill>
                <a:latin typeface="微软雅黑" panose="020B0503020204020204" pitchFamily="34" charset="-122"/>
                <a:ea typeface="微软雅黑" panose="020B0503020204020204" pitchFamily="34" charset="-122"/>
              </a:rPr>
              <a:t>问卷、李克特量表各项指标高于对比方法，</a:t>
            </a:r>
            <a:r>
              <a:rPr lang="en-US" altLang="zh-CN" sz="1200" dirty="0">
                <a:solidFill>
                  <a:schemeClr val="bg1"/>
                </a:solidFill>
                <a:latin typeface="微软雅黑" panose="020B0503020204020204" pitchFamily="34" charset="-122"/>
                <a:ea typeface="微软雅黑" panose="020B0503020204020204" pitchFamily="34" charset="-122"/>
              </a:rPr>
              <a:t>Pre-SSQ</a:t>
            </a:r>
            <a:r>
              <a:rPr lang="zh-CN" altLang="zh-CN" sz="1200" dirty="0">
                <a:solidFill>
                  <a:schemeClr val="bg1"/>
                </a:solidFill>
                <a:latin typeface="微软雅黑" panose="020B0503020204020204" pitchFamily="34" charset="-122"/>
                <a:ea typeface="微软雅黑" panose="020B0503020204020204" pitchFamily="34" charset="-122"/>
              </a:rPr>
              <a:t>与</a:t>
            </a:r>
            <a:r>
              <a:rPr lang="en-US" altLang="zh-CN" sz="1200" dirty="0">
                <a:solidFill>
                  <a:schemeClr val="bg1"/>
                </a:solidFill>
                <a:latin typeface="微软雅黑" panose="020B0503020204020204" pitchFamily="34" charset="-122"/>
                <a:ea typeface="微软雅黑" panose="020B0503020204020204" pitchFamily="34" charset="-122"/>
              </a:rPr>
              <a:t>Post-SSQ</a:t>
            </a:r>
            <a:r>
              <a:rPr lang="zh-CN" altLang="zh-CN" sz="1200" dirty="0">
                <a:solidFill>
                  <a:schemeClr val="bg1"/>
                </a:solidFill>
                <a:latin typeface="微软雅黑" panose="020B0503020204020204" pitchFamily="34" charset="-122"/>
                <a:ea typeface="微软雅黑" panose="020B0503020204020204" pitchFamily="34" charset="-122"/>
              </a:rPr>
              <a:t>问卷得分无显著差异。</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158071" y="2765717"/>
            <a:ext cx="5728820" cy="3693319"/>
          </a:xfrm>
          <a:prstGeom prst="rect">
            <a:avLst/>
          </a:prstGeom>
          <a:noFill/>
        </p:spPr>
        <p:txBody>
          <a:bodyPr wrap="square" rtlCol="0">
            <a:spAutoFit/>
          </a:bodyPr>
          <a:lstStyle/>
          <a:p>
            <a:pPr>
              <a:lnSpc>
                <a:spcPct val="150000"/>
              </a:lnSpc>
              <a:spcBef>
                <a:spcPts val="300"/>
              </a:spcBef>
              <a:spcAft>
                <a:spcPts val="300"/>
              </a:spcAft>
            </a:pPr>
            <a:r>
              <a:rPr lang="zh-CN" altLang="en-US" sz="1600" b="1" dirty="0" smtClean="0">
                <a:solidFill>
                  <a:schemeClr val="bg1"/>
                </a:solidFill>
                <a:latin typeface="微软雅黑" panose="020B0503020204020204" pitchFamily="34" charset="-122"/>
                <a:ea typeface="微软雅黑" panose="020B0503020204020204" pitchFamily="34" charset="-122"/>
              </a:rPr>
              <a:t>分解目标</a:t>
            </a:r>
            <a:endParaRPr lang="en-US" altLang="zh-CN" sz="1600" b="1"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p"/>
            </a:pPr>
            <a:r>
              <a:rPr lang="zh-CN" altLang="en-US" sz="1400" b="1" dirty="0">
                <a:solidFill>
                  <a:schemeClr val="bg1"/>
                </a:solidFill>
                <a:latin typeface="微软雅黑" panose="020B0503020204020204" pitchFamily="34" charset="-122"/>
                <a:ea typeface="微软雅黑" panose="020B0503020204020204" pitchFamily="34" charset="-122"/>
              </a:rPr>
              <a:t>多</a:t>
            </a:r>
            <a:r>
              <a:rPr lang="zh-CN" altLang="en-US" sz="1400" b="1" dirty="0" smtClean="0">
                <a:solidFill>
                  <a:schemeClr val="bg1"/>
                </a:solidFill>
                <a:latin typeface="微软雅黑" panose="020B0503020204020204" pitchFamily="34" charset="-122"/>
                <a:ea typeface="微软雅黑" panose="020B0503020204020204" pitchFamily="34" charset="-122"/>
              </a:rPr>
              <a:t>模虚实融合交互：</a:t>
            </a:r>
            <a:r>
              <a:rPr lang="zh-CN" altLang="en-US" sz="1400" dirty="0" smtClean="0">
                <a:solidFill>
                  <a:schemeClr val="bg1"/>
                </a:solidFill>
                <a:latin typeface="微软雅黑" panose="020B0503020204020204" pitchFamily="34" charset="-122"/>
                <a:ea typeface="微软雅黑" panose="020B0503020204020204" pitchFamily="34" charset="-122"/>
              </a:rPr>
              <a:t>语言、手势、眼动等新模态协同支撑虚实融合交互、显示</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      情景举例：用户在佩戴</a:t>
            </a:r>
            <a:r>
              <a:rPr lang="en-US" altLang="zh-CN" sz="1200" dirty="0" smtClean="0">
                <a:solidFill>
                  <a:schemeClr val="bg1"/>
                </a:solidFill>
                <a:latin typeface="微软雅黑" panose="020B0503020204020204" pitchFamily="34" charset="-122"/>
                <a:ea typeface="微软雅黑" panose="020B0503020204020204" pitchFamily="34" charset="-122"/>
              </a:rPr>
              <a:t>XR</a:t>
            </a:r>
            <a:r>
              <a:rPr lang="zh-CN" altLang="en-US" sz="1200" dirty="0" smtClean="0">
                <a:solidFill>
                  <a:schemeClr val="bg1"/>
                </a:solidFill>
                <a:latin typeface="微软雅黑" panose="020B0503020204020204" pitchFamily="34" charset="-122"/>
                <a:ea typeface="微软雅黑" panose="020B0503020204020204" pitchFamily="34" charset="-122"/>
              </a:rPr>
              <a:t>设备时，无需脱离当前设备环境，便</a:t>
            </a:r>
            <a:r>
              <a:rPr lang="zh-CN" altLang="en-US" sz="1200" dirty="0">
                <a:solidFill>
                  <a:schemeClr val="bg1"/>
                </a:solidFill>
                <a:latin typeface="微软雅黑" panose="020B0503020204020204" pitchFamily="34" charset="-122"/>
                <a:ea typeface="微软雅黑" panose="020B0503020204020204" pitchFamily="34" charset="-122"/>
              </a:rPr>
              <a:t>可以接听电话、操作微</a:t>
            </a:r>
            <a:r>
              <a:rPr lang="zh-CN" altLang="en-US" sz="1200" dirty="0" smtClean="0">
                <a:solidFill>
                  <a:schemeClr val="bg1"/>
                </a:solidFill>
                <a:latin typeface="微软雅黑" panose="020B0503020204020204" pitchFamily="34" charset="-122"/>
                <a:ea typeface="微软雅黑" panose="020B0503020204020204" pitchFamily="34" charset="-122"/>
              </a:rPr>
              <a:t>信、使用</a:t>
            </a:r>
            <a:r>
              <a:rPr lang="en-US" altLang="zh-CN" sz="1200" dirty="0" smtClean="0">
                <a:solidFill>
                  <a:schemeClr val="bg1"/>
                </a:solidFill>
                <a:latin typeface="微软雅黑" panose="020B0503020204020204" pitchFamily="34" charset="-122"/>
                <a:ea typeface="微软雅黑" panose="020B0503020204020204" pitchFamily="34" charset="-122"/>
              </a:rPr>
              <a:t>PC</a:t>
            </a:r>
            <a:r>
              <a:rPr lang="zh-CN" altLang="en-US" sz="1200" dirty="0" smtClean="0">
                <a:solidFill>
                  <a:schemeClr val="bg1"/>
                </a:solidFill>
                <a:latin typeface="微软雅黑" panose="020B0503020204020204" pitchFamily="34" charset="-122"/>
                <a:ea typeface="微软雅黑" panose="020B0503020204020204" pitchFamily="34" charset="-122"/>
              </a:rPr>
              <a:t>等。</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nSpc>
                <a:spcPct val="125000"/>
              </a:lnSpc>
            </a:pPr>
            <a:r>
              <a:rPr lang="en-US" altLang="zh-CN" sz="1200" dirty="0">
                <a:solidFill>
                  <a:schemeClr val="bg1"/>
                </a:solidFill>
                <a:latin typeface="微软雅黑" panose="020B0503020204020204" pitchFamily="34" charset="-122"/>
                <a:ea typeface="微软雅黑" panose="020B0503020204020204" pitchFamily="34" charset="-122"/>
              </a:rPr>
              <a:t> </a:t>
            </a:r>
            <a:r>
              <a:rPr lang="en-US" altLang="zh-CN" sz="1200" dirty="0" smtClean="0">
                <a:solidFill>
                  <a:schemeClr val="bg1"/>
                </a:solidFill>
                <a:latin typeface="微软雅黑" panose="020B0503020204020204" pitchFamily="34" charset="-122"/>
                <a:ea typeface="微软雅黑" panose="020B0503020204020204" pitchFamily="34" charset="-122"/>
              </a:rPr>
              <a:t>     </a:t>
            </a:r>
            <a:r>
              <a:rPr lang="zh-CN" altLang="en-US" sz="1200" dirty="0" smtClean="0">
                <a:solidFill>
                  <a:schemeClr val="bg1"/>
                </a:solidFill>
                <a:latin typeface="微软雅黑" panose="020B0503020204020204" pitchFamily="34" charset="-122"/>
                <a:ea typeface="微软雅黑" panose="020B0503020204020204" pitchFamily="34" charset="-122"/>
              </a:rPr>
              <a:t>考量点：（</a:t>
            </a:r>
            <a:r>
              <a:rPr lang="en-US" altLang="zh-CN" sz="1200" dirty="0" smtClean="0">
                <a:solidFill>
                  <a:schemeClr val="bg1"/>
                </a:solidFill>
                <a:latin typeface="微软雅黑" panose="020B0503020204020204" pitchFamily="34" charset="-122"/>
                <a:ea typeface="微软雅黑" panose="020B0503020204020204" pitchFamily="34" charset="-122"/>
              </a:rPr>
              <a:t>1</a:t>
            </a:r>
            <a:r>
              <a:rPr lang="zh-CN" altLang="en-US" sz="1200" dirty="0" smtClean="0">
                <a:solidFill>
                  <a:schemeClr val="bg1"/>
                </a:solidFill>
                <a:latin typeface="微软雅黑" panose="020B0503020204020204" pitchFamily="34" charset="-122"/>
                <a:ea typeface="微软雅黑" panose="020B0503020204020204" pitchFamily="34" charset="-122"/>
              </a:rPr>
              <a:t>）跨设备</a:t>
            </a:r>
            <a:r>
              <a:rPr lang="en-US" altLang="zh-CN" sz="1200" dirty="0" smtClean="0">
                <a:solidFill>
                  <a:schemeClr val="bg1"/>
                </a:solidFill>
                <a:latin typeface="微软雅黑" panose="020B0503020204020204" pitchFamily="34" charset="-122"/>
                <a:ea typeface="微软雅黑" panose="020B0503020204020204" pitchFamily="34" charset="-122"/>
              </a:rPr>
              <a:t>/</a:t>
            </a:r>
            <a:r>
              <a:rPr lang="zh-CN" altLang="en-US" sz="1200" dirty="0" smtClean="0">
                <a:solidFill>
                  <a:schemeClr val="bg1"/>
                </a:solidFill>
                <a:latin typeface="微软雅黑" panose="020B0503020204020204" pitchFamily="34" charset="-122"/>
                <a:ea typeface="微软雅黑" panose="020B0503020204020204" pitchFamily="34" charset="-122"/>
              </a:rPr>
              <a:t>模态操作体验的连续性；（</a:t>
            </a:r>
            <a:r>
              <a:rPr lang="en-US" altLang="zh-CN" sz="1200" dirty="0" smtClean="0">
                <a:solidFill>
                  <a:schemeClr val="bg1"/>
                </a:solidFill>
                <a:latin typeface="微软雅黑" panose="020B0503020204020204" pitchFamily="34" charset="-122"/>
                <a:ea typeface="微软雅黑" panose="020B0503020204020204" pitchFamily="34" charset="-122"/>
              </a:rPr>
              <a:t>2</a:t>
            </a:r>
            <a:r>
              <a:rPr lang="zh-CN" altLang="en-US" sz="1200" dirty="0" smtClean="0">
                <a:solidFill>
                  <a:schemeClr val="bg1"/>
                </a:solidFill>
                <a:latin typeface="微软雅黑" panose="020B0503020204020204" pitchFamily="34" charset="-122"/>
                <a:ea typeface="微软雅黑" panose="020B0503020204020204" pitchFamily="34" charset="-122"/>
              </a:rPr>
              <a:t>）操控精度和效率；（</a:t>
            </a:r>
            <a:r>
              <a:rPr lang="en-US" altLang="zh-CN" sz="1200" dirty="0" smtClean="0">
                <a:solidFill>
                  <a:schemeClr val="bg1"/>
                </a:solidFill>
                <a:latin typeface="微软雅黑" panose="020B0503020204020204" pitchFamily="34" charset="-122"/>
                <a:ea typeface="微软雅黑" panose="020B0503020204020204" pitchFamily="34" charset="-122"/>
              </a:rPr>
              <a:t>3</a:t>
            </a:r>
            <a:r>
              <a:rPr lang="zh-CN" altLang="en-US" sz="1200" dirty="0" smtClean="0">
                <a:solidFill>
                  <a:schemeClr val="bg1"/>
                </a:solidFill>
                <a:latin typeface="微软雅黑" panose="020B0503020204020204" pitchFamily="34" charset="-122"/>
                <a:ea typeface="微软雅黑" panose="020B0503020204020204" pitchFamily="34" charset="-122"/>
              </a:rPr>
              <a:t>）虚实融合体验。</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nSpc>
                <a:spcPct val="125000"/>
              </a:lnSpc>
            </a:pPr>
            <a:endParaRPr lang="en-US" altLang="zh-CN" sz="1400" dirty="0" smtClean="0">
              <a:solidFill>
                <a:schemeClr val="bg1"/>
              </a:solidFill>
              <a:latin typeface="微软雅黑" panose="020B0503020204020204" pitchFamily="34" charset="-122"/>
              <a:ea typeface="微软雅黑" panose="020B0503020204020204" pitchFamily="34" charset="-122"/>
            </a:endParaRPr>
          </a:p>
          <a:p>
            <a:pPr indent="-285750">
              <a:lnSpc>
                <a:spcPct val="125000"/>
              </a:lnSpc>
              <a:buFont typeface="Wingdings" panose="05000000000000000000" pitchFamily="2" charset="2"/>
              <a:buChar char="p"/>
            </a:pPr>
            <a:r>
              <a:rPr lang="zh-CN" altLang="en-US" sz="1400" b="1" dirty="0" smtClean="0">
                <a:solidFill>
                  <a:schemeClr val="bg1"/>
                </a:solidFill>
                <a:latin typeface="微软雅黑" panose="020B0503020204020204" pitchFamily="34" charset="-122"/>
                <a:ea typeface="微软雅黑" panose="020B0503020204020204" pitchFamily="34" charset="-122"/>
              </a:rPr>
              <a:t>应用生态与设备生态兼容</a:t>
            </a:r>
            <a:r>
              <a:rPr lang="zh-CN" altLang="en-US" sz="1400" dirty="0" smtClean="0">
                <a:solidFill>
                  <a:schemeClr val="bg1"/>
                </a:solidFill>
                <a:latin typeface="微软雅黑" panose="020B0503020204020204" pitchFamily="34" charset="-122"/>
                <a:ea typeface="微软雅黑" panose="020B0503020204020204" pitchFamily="34" charset="-122"/>
              </a:rPr>
              <a:t>：开源鸿蒙兼容其他</a:t>
            </a:r>
            <a:r>
              <a:rPr lang="en-US" altLang="zh-CN" sz="1400" dirty="0" smtClean="0">
                <a:solidFill>
                  <a:schemeClr val="bg1"/>
                </a:solidFill>
                <a:latin typeface="微软雅黑" panose="020B0503020204020204" pitchFamily="34" charset="-122"/>
                <a:ea typeface="微软雅黑" panose="020B0503020204020204" pitchFamily="34" charset="-122"/>
              </a:rPr>
              <a:t>OS</a:t>
            </a:r>
            <a:r>
              <a:rPr lang="zh-CN" altLang="en-US" sz="1400" dirty="0" smtClean="0">
                <a:solidFill>
                  <a:schemeClr val="bg1"/>
                </a:solidFill>
                <a:latin typeface="微软雅黑" panose="020B0503020204020204" pitchFamily="34" charset="-122"/>
                <a:ea typeface="微软雅黑" panose="020B0503020204020204" pitchFamily="34" charset="-122"/>
              </a:rPr>
              <a:t>生态应用，同属鸿蒙生态的应用可以兼容手机、</a:t>
            </a:r>
            <a:r>
              <a:rPr lang="en-US" altLang="zh-CN" sz="1400" dirty="0" smtClean="0">
                <a:solidFill>
                  <a:schemeClr val="bg1"/>
                </a:solidFill>
                <a:latin typeface="微软雅黑" panose="020B0503020204020204" pitchFamily="34" charset="-122"/>
                <a:ea typeface="微软雅黑" panose="020B0503020204020204" pitchFamily="34" charset="-122"/>
              </a:rPr>
              <a:t>PC</a:t>
            </a:r>
            <a:r>
              <a:rPr lang="zh-CN" altLang="en-US" sz="1400" dirty="0" smtClean="0">
                <a:solidFill>
                  <a:schemeClr val="bg1"/>
                </a:solidFill>
                <a:latin typeface="微软雅黑" panose="020B0503020204020204" pitchFamily="34" charset="-122"/>
                <a:ea typeface="微软雅黑" panose="020B0503020204020204" pitchFamily="34" charset="-122"/>
              </a:rPr>
              <a:t>、</a:t>
            </a:r>
            <a:r>
              <a:rPr lang="en-US" altLang="zh-CN" sz="1400" dirty="0" smtClean="0">
                <a:solidFill>
                  <a:schemeClr val="bg1"/>
                </a:solidFill>
                <a:latin typeface="微软雅黑" panose="020B0503020204020204" pitchFamily="34" charset="-122"/>
                <a:ea typeface="微软雅黑" panose="020B0503020204020204" pitchFamily="34" charset="-122"/>
              </a:rPr>
              <a:t>XR</a:t>
            </a:r>
            <a:r>
              <a:rPr lang="zh-CN" altLang="en-US" sz="1400" dirty="0" smtClean="0">
                <a:solidFill>
                  <a:schemeClr val="bg1"/>
                </a:solidFill>
                <a:latin typeface="微软雅黑" panose="020B0503020204020204" pitchFamily="34" charset="-122"/>
                <a:ea typeface="微软雅黑" panose="020B0503020204020204" pitchFamily="34" charset="-122"/>
              </a:rPr>
              <a:t>终端</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      情景举例：在开源鸿蒙中可以运行</a:t>
            </a:r>
            <a:r>
              <a:rPr lang="en-US" altLang="zh-CN" sz="1200" dirty="0" smtClean="0">
                <a:solidFill>
                  <a:schemeClr val="bg1"/>
                </a:solidFill>
                <a:latin typeface="微软雅黑" panose="020B0503020204020204" pitchFamily="34" charset="-122"/>
                <a:ea typeface="微软雅黑" panose="020B0503020204020204" pitchFamily="34" charset="-122"/>
              </a:rPr>
              <a:t>Android</a:t>
            </a:r>
            <a:r>
              <a:rPr lang="zh-CN" altLang="en-US" sz="1200" dirty="0">
                <a:solidFill>
                  <a:schemeClr val="bg1"/>
                </a:solidFill>
                <a:latin typeface="微软雅黑" panose="020B0503020204020204" pitchFamily="34" charset="-122"/>
                <a:ea typeface="微软雅黑" panose="020B0503020204020204" pitchFamily="34" charset="-122"/>
              </a:rPr>
              <a:t>、</a:t>
            </a:r>
            <a:r>
              <a:rPr lang="en-US" altLang="zh-CN" sz="1200" dirty="0" smtClean="0">
                <a:solidFill>
                  <a:schemeClr val="bg1"/>
                </a:solidFill>
                <a:latin typeface="微软雅黑" panose="020B0503020204020204" pitchFamily="34" charset="-122"/>
                <a:ea typeface="微软雅黑" panose="020B0503020204020204" pitchFamily="34" charset="-122"/>
              </a:rPr>
              <a:t>Linux</a:t>
            </a:r>
            <a:r>
              <a:rPr lang="zh-CN" altLang="en-US" sz="1200" dirty="0" smtClean="0">
                <a:solidFill>
                  <a:schemeClr val="bg1"/>
                </a:solidFill>
                <a:latin typeface="微软雅黑" panose="020B0503020204020204" pitchFamily="34" charset="-122"/>
                <a:ea typeface="微软雅黑" panose="020B0503020204020204" pitchFamily="34" charset="-122"/>
              </a:rPr>
              <a:t>或</a:t>
            </a:r>
            <a:r>
              <a:rPr lang="en-US" altLang="zh-CN" sz="1200" dirty="0" smtClean="0">
                <a:solidFill>
                  <a:schemeClr val="bg1"/>
                </a:solidFill>
                <a:latin typeface="微软雅黑" panose="020B0503020204020204" pitchFamily="34" charset="-122"/>
                <a:ea typeface="微软雅黑" panose="020B0503020204020204" pitchFamily="34" charset="-122"/>
              </a:rPr>
              <a:t>Windows</a:t>
            </a:r>
            <a:r>
              <a:rPr lang="zh-CN" altLang="en-US" sz="1200" dirty="0" smtClean="0">
                <a:solidFill>
                  <a:schemeClr val="bg1"/>
                </a:solidFill>
                <a:latin typeface="微软雅黑" panose="020B0503020204020204" pitchFamily="34" charset="-122"/>
                <a:ea typeface="微软雅黑" panose="020B0503020204020204" pitchFamily="34" charset="-122"/>
              </a:rPr>
              <a:t>等其他生态应用，鸿蒙生态应用支持在不同终端设备间的无感迁移</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nSpc>
                <a:spcPct val="125000"/>
              </a:lnSpc>
            </a:pPr>
            <a:r>
              <a:rPr lang="en-US" altLang="zh-CN" sz="1200" dirty="0" smtClean="0">
                <a:solidFill>
                  <a:schemeClr val="bg1"/>
                </a:solidFill>
                <a:latin typeface="微软雅黑" panose="020B0503020204020204" pitchFamily="34" charset="-122"/>
                <a:ea typeface="微软雅黑" panose="020B0503020204020204" pitchFamily="34" charset="-122"/>
              </a:rPr>
              <a:t>      </a:t>
            </a:r>
            <a:r>
              <a:rPr lang="zh-CN" altLang="en-US" sz="1200" dirty="0">
                <a:solidFill>
                  <a:schemeClr val="bg1"/>
                </a:solidFill>
                <a:latin typeface="微软雅黑" panose="020B0503020204020204" pitchFamily="34" charset="-122"/>
                <a:ea typeface="微软雅黑" panose="020B0503020204020204" pitchFamily="34" charset="-122"/>
              </a:rPr>
              <a:t>考量点：（</a:t>
            </a:r>
            <a:r>
              <a:rPr lang="en-US" altLang="zh-CN" sz="1200" dirty="0">
                <a:solidFill>
                  <a:schemeClr val="bg1"/>
                </a:solidFill>
                <a:latin typeface="微软雅黑" panose="020B0503020204020204" pitchFamily="34" charset="-122"/>
                <a:ea typeface="微软雅黑" panose="020B0503020204020204" pitchFamily="34" charset="-122"/>
              </a:rPr>
              <a:t>1</a:t>
            </a:r>
            <a:r>
              <a:rPr lang="zh-CN" altLang="en-US" sz="1200" dirty="0" smtClean="0">
                <a:solidFill>
                  <a:schemeClr val="bg1"/>
                </a:solidFill>
                <a:latin typeface="微软雅黑" panose="020B0503020204020204" pitchFamily="34" charset="-122"/>
                <a:ea typeface="微软雅黑" panose="020B0503020204020204" pitchFamily="34" charset="-122"/>
              </a:rPr>
              <a:t>）鸿蒙应用与其原生应用的体验和能效；</a:t>
            </a:r>
            <a:r>
              <a:rPr lang="zh-CN" altLang="en-US" sz="1200" dirty="0">
                <a:solidFill>
                  <a:schemeClr val="bg1"/>
                </a:solidFill>
                <a:latin typeface="微软雅黑" panose="020B0503020204020204" pitchFamily="34" charset="-122"/>
                <a:ea typeface="微软雅黑" panose="020B0503020204020204" pitchFamily="34" charset="-122"/>
              </a:rPr>
              <a:t>（</a:t>
            </a:r>
            <a:r>
              <a:rPr lang="en-US" altLang="zh-CN" sz="1200" dirty="0">
                <a:solidFill>
                  <a:schemeClr val="bg1"/>
                </a:solidFill>
                <a:latin typeface="微软雅黑" panose="020B0503020204020204" pitchFamily="34" charset="-122"/>
                <a:ea typeface="微软雅黑" panose="020B0503020204020204" pitchFamily="34" charset="-122"/>
              </a:rPr>
              <a:t>2</a:t>
            </a:r>
            <a:r>
              <a:rPr lang="zh-CN" altLang="en-US" sz="1200" dirty="0" smtClean="0">
                <a:solidFill>
                  <a:schemeClr val="bg1"/>
                </a:solidFill>
                <a:latin typeface="微软雅黑" panose="020B0503020204020204" pitchFamily="34" charset="-122"/>
                <a:ea typeface="微软雅黑" panose="020B0503020204020204" pitchFamily="34" charset="-122"/>
              </a:rPr>
              <a:t>）异形屏幕的自适应与抗畸变；</a:t>
            </a:r>
            <a:r>
              <a:rPr lang="zh-CN" altLang="en-US" sz="1200" dirty="0">
                <a:solidFill>
                  <a:schemeClr val="bg1"/>
                </a:solidFill>
                <a:latin typeface="微软雅黑" panose="020B0503020204020204" pitchFamily="34" charset="-122"/>
                <a:ea typeface="微软雅黑" panose="020B0503020204020204" pitchFamily="34" charset="-122"/>
              </a:rPr>
              <a:t>（</a:t>
            </a:r>
            <a:r>
              <a:rPr lang="en-US" altLang="zh-CN" sz="1200" dirty="0">
                <a:solidFill>
                  <a:schemeClr val="bg1"/>
                </a:solidFill>
                <a:latin typeface="微软雅黑" panose="020B0503020204020204" pitchFamily="34" charset="-122"/>
                <a:ea typeface="微软雅黑" panose="020B0503020204020204" pitchFamily="34" charset="-122"/>
              </a:rPr>
              <a:t>3</a:t>
            </a:r>
            <a:r>
              <a:rPr lang="zh-CN" altLang="en-US" sz="1200" dirty="0" smtClean="0">
                <a:solidFill>
                  <a:schemeClr val="bg1"/>
                </a:solidFill>
                <a:latin typeface="微软雅黑" panose="020B0503020204020204" pitchFamily="34" charset="-122"/>
                <a:ea typeface="微软雅黑" panose="020B0503020204020204" pitchFamily="34" charset="-122"/>
              </a:rPr>
              <a:t>）应用生态及设备生态兼容的开发效率及用户影响</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424311" y="2820139"/>
            <a:ext cx="5710989" cy="1169551"/>
          </a:xfrm>
          <a:prstGeom prst="rect">
            <a:avLst/>
          </a:prstGeom>
        </p:spPr>
        <p:txBody>
          <a:bodyPr wrap="square">
            <a:spAutoFit/>
          </a:bodyPr>
          <a:lstStyle/>
          <a:p>
            <a:pPr marL="285750" indent="-285750">
              <a:lnSpc>
                <a:spcPct val="125000"/>
              </a:lnSpc>
              <a:buFont typeface="Wingdings" panose="05000000000000000000" pitchFamily="2" charset="2"/>
              <a:buChar char="p"/>
            </a:pPr>
            <a:r>
              <a:rPr lang="zh-CN" altLang="en-US" sz="1400" dirty="0" smtClean="0">
                <a:solidFill>
                  <a:schemeClr val="bg1"/>
                </a:solidFill>
                <a:latin typeface="微软雅黑" panose="020B0503020204020204" pitchFamily="34" charset="-122"/>
                <a:ea typeface="微软雅黑" panose="020B0503020204020204" pitchFamily="34" charset="-122"/>
              </a:rPr>
              <a:t>在异构智能设备间，实现语言、手势、眼动等</a:t>
            </a:r>
            <a:r>
              <a:rPr lang="en-US" altLang="zh-CN" sz="1400" dirty="0" smtClean="0">
                <a:solidFill>
                  <a:schemeClr val="bg1"/>
                </a:solidFill>
                <a:latin typeface="微软雅黑" panose="020B0503020204020204" pitchFamily="34" charset="-122"/>
                <a:ea typeface="微软雅黑" panose="020B0503020204020204" pitchFamily="34" charset="-122"/>
              </a:rPr>
              <a:t>2-3</a:t>
            </a:r>
            <a:r>
              <a:rPr lang="zh-CN" altLang="en-US" sz="1400" dirty="0" smtClean="0">
                <a:solidFill>
                  <a:schemeClr val="bg1"/>
                </a:solidFill>
                <a:latin typeface="微软雅黑" panose="020B0503020204020204" pitchFamily="34" charset="-122"/>
                <a:ea typeface="微软雅黑" panose="020B0503020204020204" pitchFamily="34" charset="-122"/>
              </a:rPr>
              <a:t>种交互模态的协同，达成情景化任务跨设备体验的连续无中断。</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p"/>
            </a:pPr>
            <a:r>
              <a:rPr lang="zh-CN" altLang="en-US" sz="1400" dirty="0" smtClean="0">
                <a:solidFill>
                  <a:schemeClr val="bg1"/>
                </a:solidFill>
                <a:latin typeface="微软雅黑" panose="020B0503020204020204" pitchFamily="34" charset="-122"/>
                <a:ea typeface="微软雅黑" panose="020B0503020204020204" pitchFamily="34" charset="-122"/>
              </a:rPr>
              <a:t>低代价实现鸿蒙应用生态与设备生态兼容，达成近似</a:t>
            </a:r>
            <a:r>
              <a:rPr lang="zh-CN" altLang="en-US" sz="1400" dirty="0">
                <a:solidFill>
                  <a:schemeClr val="bg1"/>
                </a:solidFill>
                <a:latin typeface="微软雅黑" panose="020B0503020204020204" pitchFamily="34" charset="-122"/>
                <a:ea typeface="微软雅黑" panose="020B0503020204020204" pitchFamily="34" charset="-122"/>
              </a:rPr>
              <a:t>原生的应用体验</a:t>
            </a:r>
            <a:r>
              <a:rPr lang="zh-CN" altLang="en-US" sz="1400" dirty="0" smtClean="0">
                <a:solidFill>
                  <a:schemeClr val="bg1"/>
                </a:solidFill>
                <a:latin typeface="微软雅黑" panose="020B0503020204020204" pitchFamily="34" charset="-122"/>
                <a:ea typeface="微软雅黑" panose="020B0503020204020204" pitchFamily="34" charset="-122"/>
              </a:rPr>
              <a:t>与能效指标。</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0094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11854</TotalTime>
  <Words>451</Words>
  <Application>Microsoft Office PowerPoint</Application>
  <PresentationFormat>宽屏</PresentationFormat>
  <Paragraphs>24</Paragraphs>
  <Slides>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vt:i4>
      </vt:variant>
    </vt:vector>
  </HeadingPairs>
  <TitlesOfParts>
    <vt:vector size="12" baseType="lpstr">
      <vt:lpstr>FZLanTingHeiS-R-GB</vt:lpstr>
      <vt:lpstr>Source Han Sans CN Bold</vt:lpstr>
      <vt:lpstr>Source Han Sans CN Regular</vt:lpstr>
      <vt:lpstr>等线</vt:lpstr>
      <vt:lpstr>宋体</vt:lpstr>
      <vt:lpstr>微软雅黑</vt:lpstr>
      <vt:lpstr>Arial</vt:lpstr>
      <vt:lpstr>Calibri</vt:lpstr>
      <vt:lpstr>Calibri Light</vt:lpstr>
      <vt:lpstr>Wingdings</vt:lpstr>
      <vt:lpstr>Office 主题</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hoperun</dc:creator>
  <cp:lastModifiedBy>Zhangchunhui (A)</cp:lastModifiedBy>
  <cp:revision>347</cp:revision>
  <dcterms:created xsi:type="dcterms:W3CDTF">2023-01-06T07:12:04Z</dcterms:created>
  <dcterms:modified xsi:type="dcterms:W3CDTF">2023-08-01T06:48:55Z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2052-3.4.0.5283</vt:lpwstr>
  </property>
  <property fmtid="{D5CDD505-2E9C-101B-9397-08002B2CF9AE}" pid="3" name="_2015_ms_pID_725343">
    <vt:lpwstr>(3)cHvBgFk2edk0k3/0m8vrLb2trnF5h4ZavLxyr2pDvOPxYhMm5aECNYbxapsX1SVffjnU49tz
rouBUp7htKUL+I9d8BVq8nI1Xi1SkS+McnUs996ei8GQyU9w3TWq3s2xgsWPYzK8AzQyx+CP
XMU7ZC/PcHmSm6kR4cF7apv2UiocWA5NLLLuNnz1OLx3ySqPpnijbDjrCJeQGUUypA2l6WXA
xFYCL76mWT7VXMWqvC</vt:lpwstr>
  </property>
  <property fmtid="{D5CDD505-2E9C-101B-9397-08002B2CF9AE}" pid="4" name="_2015_ms_pID_7253431">
    <vt:lpwstr>uSqqrP1iUIz5vivpCQSFBPgKzIDTubDW6/+MJeq37wYkqpAweEKhMX
1WP39IUcn3VPaQlADcLq6IksjbgS4vseqhDBmdYONrymiz0ELPkDuBYNiBWJJ9ATAy4hgVhW
LqIP54BTS3Rnaw4XaX1U8sdqMd6IdnIWXJFA25fJswRzRsnY1wwF69sz04db7uZ2dHlcn31Q
lZBaCSCOTAkpWpdeYOo0LBeukzillqc/RFo9</vt:lpwstr>
  </property>
  <property fmtid="{D5CDD505-2E9C-101B-9397-08002B2CF9AE}" pid="5" name="_2015_ms_pID_7253432">
    <vt:lpwstr>Dw4fdH64SwAuqmgh8v5teUE=</vt:lpwstr>
  </property>
  <property fmtid="{D5CDD505-2E9C-101B-9397-08002B2CF9AE}" pid="6" name="ICV">
    <vt:lpwstr>CB5F87F128674085928A1FEC29AE2AA7</vt:lpwstr>
  </property>
  <property fmtid="{D5CDD505-2E9C-101B-9397-08002B2CF9AE}" pid="7" name="_readonly">
    <vt:lpwstr/>
  </property>
  <property fmtid="{D5CDD505-2E9C-101B-9397-08002B2CF9AE}" pid="8" name="_change">
    <vt:lpwstr/>
  </property>
  <property fmtid="{D5CDD505-2E9C-101B-9397-08002B2CF9AE}" pid="9" name="_full-control">
    <vt:lpwstr/>
  </property>
  <property fmtid="{D5CDD505-2E9C-101B-9397-08002B2CF9AE}" pid="10" name="sflag">
    <vt:lpwstr>1687662549</vt:lpwstr>
  </property>
</Properties>
</file>