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16"/>
  </p:notesMasterIdLst>
  <p:handoutMasterIdLst>
    <p:handoutMasterId r:id="rId17"/>
  </p:handoutMasterIdLst>
  <p:sldIdLst>
    <p:sldId id="256" r:id="rId3"/>
    <p:sldId id="282" r:id="rId4"/>
    <p:sldId id="297" r:id="rId5"/>
    <p:sldId id="296" r:id="rId6"/>
    <p:sldId id="286" r:id="rId7"/>
    <p:sldId id="285" r:id="rId8"/>
    <p:sldId id="290" r:id="rId9"/>
    <p:sldId id="291" r:id="rId10"/>
    <p:sldId id="292" r:id="rId11"/>
    <p:sldId id="287" r:id="rId12"/>
    <p:sldId id="295" r:id="rId13"/>
    <p:sldId id="289" r:id="rId14"/>
    <p:sldId id="294"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979"/>
    <a:srgbClr val="606060"/>
    <a:srgbClr val="444444"/>
    <a:srgbClr val="89B143"/>
    <a:srgbClr val="559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6204" autoAdjust="0"/>
  </p:normalViewPr>
  <p:slideViewPr>
    <p:cSldViewPr snapToGrid="0">
      <p:cViewPr varScale="1">
        <p:scale>
          <a:sx n="116" d="100"/>
          <a:sy n="116" d="100"/>
        </p:scale>
        <p:origin x="336" y="102"/>
      </p:cViewPr>
      <p:guideLst/>
    </p:cSldViewPr>
  </p:slideViewPr>
  <p:notesTextViewPr>
    <p:cViewPr>
      <p:scale>
        <a:sx n="1" d="1"/>
        <a:sy n="1" d="1"/>
      </p:scale>
      <p:origin x="0" y="0"/>
    </p:cViewPr>
  </p:notesTextViewPr>
  <p:notesViewPr>
    <p:cSldViewPr snapToGrid="0">
      <p:cViewPr varScale="1">
        <p:scale>
          <a:sx n="76" d="100"/>
          <a:sy n="76" d="100"/>
        </p:scale>
        <p:origin x="408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1982DC-24D9-40F3-ACF0-C8FB9B4726F3}" type="doc">
      <dgm:prSet loTypeId="urn:microsoft.com/office/officeart/2005/8/layout/chevron1" loCatId="process" qsTypeId="urn:microsoft.com/office/officeart/2005/8/quickstyle/simple1#3" qsCatId="simple" csTypeId="urn:microsoft.com/office/officeart/2005/8/colors/accent1_2#3" csCatId="accent1" phldr="1"/>
      <dgm:spPr/>
    </dgm:pt>
    <dgm:pt modelId="{8AFDC72C-E4ED-4FA1-8D5A-7D075A874B0D}">
      <dgm:prSet phldrT="[Text]" custT="1"/>
      <dgm:spPr>
        <a:solidFill>
          <a:srgbClr val="00B0F0"/>
        </a:solidFill>
      </dgm:spPr>
      <dgm:t>
        <a:bodyPr/>
        <a:lstStyle/>
        <a:p>
          <a:r>
            <a:rPr lang="en-US" altLang="zh-CN" sz="800" b="1" dirty="0">
              <a:latin typeface="微软雅黑" panose="020B0503020204020204" pitchFamily="34" charset="-122"/>
              <a:ea typeface="微软雅黑" panose="020B0503020204020204" pitchFamily="34" charset="-122"/>
            </a:rPr>
            <a:t>1950+ </a:t>
          </a:r>
        </a:p>
        <a:p>
          <a:r>
            <a:rPr lang="en-US" altLang="zh-CN" sz="800" b="1" dirty="0">
              <a:latin typeface="微软雅黑" panose="020B0503020204020204" pitchFamily="34" charset="-122"/>
              <a:ea typeface="微软雅黑" panose="020B0503020204020204" pitchFamily="34" charset="-122"/>
            </a:rPr>
            <a:t>CLI </a:t>
          </a:r>
          <a:r>
            <a:rPr lang="zh-CN" altLang="en-US" sz="800" b="1" dirty="0">
              <a:latin typeface="微软雅黑" panose="020B0503020204020204" pitchFamily="34" charset="-122"/>
              <a:ea typeface="微软雅黑" panose="020B0503020204020204" pitchFamily="34" charset="-122"/>
            </a:rPr>
            <a:t>键盘</a:t>
          </a:r>
        </a:p>
      </dgm:t>
    </dgm:pt>
    <dgm:pt modelId="{3CDCA351-ACFD-4DB6-8002-D5053E8865CC}" type="parTrans" cxnId="{F2872332-CCD1-427E-BA3B-2D67BC91CD93}">
      <dgm:prSet/>
      <dgm:spPr/>
      <dgm:t>
        <a:bodyPr/>
        <a:lstStyle/>
        <a:p>
          <a:endParaRPr lang="zh-CN" altLang="en-US"/>
        </a:p>
      </dgm:t>
    </dgm:pt>
    <dgm:pt modelId="{BADDFA02-85BB-4757-905C-9DBD8BD36CAC}" type="sibTrans" cxnId="{F2872332-CCD1-427E-BA3B-2D67BC91CD93}">
      <dgm:prSet/>
      <dgm:spPr/>
      <dgm:t>
        <a:bodyPr/>
        <a:lstStyle/>
        <a:p>
          <a:endParaRPr lang="zh-CN" altLang="en-US"/>
        </a:p>
      </dgm:t>
    </dgm:pt>
    <dgm:pt modelId="{D210413C-845B-469D-871A-95138C43D49A}">
      <dgm:prSet phldrT="[Text]" custT="1"/>
      <dgm:spPr>
        <a:solidFill>
          <a:srgbClr val="00B0F0"/>
        </a:solidFill>
      </dgm:spPr>
      <dgm:t>
        <a:bodyPr/>
        <a:lstStyle/>
        <a:p>
          <a:r>
            <a:rPr lang="en-US" altLang="zh-CN" sz="800" b="1" dirty="0">
              <a:latin typeface="微软雅黑" panose="020B0503020204020204" pitchFamily="34" charset="-122"/>
              <a:ea typeface="微软雅黑" panose="020B0503020204020204" pitchFamily="34" charset="-122"/>
            </a:rPr>
            <a:t>1970s </a:t>
          </a:r>
        </a:p>
        <a:p>
          <a:r>
            <a:rPr lang="en-US" altLang="zh-CN" sz="800" b="1" dirty="0">
              <a:latin typeface="微软雅黑" panose="020B0503020204020204" pitchFamily="34" charset="-122"/>
              <a:ea typeface="微软雅黑" panose="020B0503020204020204" pitchFamily="34" charset="-122"/>
            </a:rPr>
            <a:t>GUI </a:t>
          </a:r>
          <a:r>
            <a:rPr lang="zh-CN" altLang="en-US" sz="800" b="1" dirty="0">
              <a:latin typeface="微软雅黑" panose="020B0503020204020204" pitchFamily="34" charset="-122"/>
              <a:ea typeface="微软雅黑" panose="020B0503020204020204" pitchFamily="34" charset="-122"/>
            </a:rPr>
            <a:t>键盘、鼠标</a:t>
          </a:r>
        </a:p>
      </dgm:t>
    </dgm:pt>
    <dgm:pt modelId="{0ED47A17-1756-4F51-97FE-E354EE904868}" type="parTrans" cxnId="{49F48538-A0F0-4F14-9B24-9238B463EB34}">
      <dgm:prSet/>
      <dgm:spPr/>
      <dgm:t>
        <a:bodyPr/>
        <a:lstStyle/>
        <a:p>
          <a:endParaRPr lang="zh-CN" altLang="en-US"/>
        </a:p>
      </dgm:t>
    </dgm:pt>
    <dgm:pt modelId="{B37DDD8E-09DF-4796-AA96-426D86E5352F}" type="sibTrans" cxnId="{49F48538-A0F0-4F14-9B24-9238B463EB34}">
      <dgm:prSet/>
      <dgm:spPr/>
      <dgm:t>
        <a:bodyPr/>
        <a:lstStyle/>
        <a:p>
          <a:endParaRPr lang="zh-CN" altLang="en-US"/>
        </a:p>
      </dgm:t>
    </dgm:pt>
    <dgm:pt modelId="{EA0E17A8-9172-474D-9340-050270D0D97B}">
      <dgm:prSet phldrT="[Text]" custT="1"/>
      <dgm:spPr>
        <a:solidFill>
          <a:srgbClr val="00B0F0"/>
        </a:solidFill>
      </dgm:spPr>
      <dgm:t>
        <a:bodyPr/>
        <a:lstStyle/>
        <a:p>
          <a:r>
            <a:rPr lang="en-US" altLang="zh-CN" sz="800" b="1" dirty="0">
              <a:latin typeface="微软雅黑" panose="020B0503020204020204" pitchFamily="34" charset="-122"/>
              <a:ea typeface="微软雅黑" panose="020B0503020204020204" pitchFamily="34" charset="-122"/>
            </a:rPr>
            <a:t>2007+ </a:t>
          </a:r>
        </a:p>
        <a:p>
          <a:r>
            <a:rPr lang="en-US" altLang="zh-CN" sz="800" b="1" dirty="0">
              <a:latin typeface="微软雅黑" panose="020B0503020204020204" pitchFamily="34" charset="-122"/>
              <a:ea typeface="微软雅黑" panose="020B0503020204020204" pitchFamily="34" charset="-122"/>
            </a:rPr>
            <a:t>GUI + </a:t>
          </a:r>
          <a:r>
            <a:rPr lang="zh-CN" altLang="en-US" sz="800" b="1" dirty="0">
              <a:latin typeface="微软雅黑" panose="020B0503020204020204" pitchFamily="34" charset="-122"/>
              <a:ea typeface="微软雅黑" panose="020B0503020204020204" pitchFamily="34" charset="-122"/>
            </a:rPr>
            <a:t>触摸屏</a:t>
          </a:r>
        </a:p>
      </dgm:t>
    </dgm:pt>
    <dgm:pt modelId="{23A43312-6627-4ECB-80C2-00297C285A2C}" type="parTrans" cxnId="{395FB2C6-1483-4E42-95FB-96134F417E34}">
      <dgm:prSet/>
      <dgm:spPr/>
      <dgm:t>
        <a:bodyPr/>
        <a:lstStyle/>
        <a:p>
          <a:endParaRPr lang="zh-CN" altLang="en-US"/>
        </a:p>
      </dgm:t>
    </dgm:pt>
    <dgm:pt modelId="{BA502F4D-15D1-4AF1-80B8-B08F0F61D27C}" type="sibTrans" cxnId="{395FB2C6-1483-4E42-95FB-96134F417E34}">
      <dgm:prSet/>
      <dgm:spPr/>
      <dgm:t>
        <a:bodyPr/>
        <a:lstStyle/>
        <a:p>
          <a:endParaRPr lang="zh-CN" altLang="en-US"/>
        </a:p>
      </dgm:t>
    </dgm:pt>
    <dgm:pt modelId="{B054D2ED-0C37-42EF-87B9-0CD62F07A8AB}">
      <dgm:prSet phldrT="[Text]" custT="1"/>
      <dgm:spPr>
        <a:solidFill>
          <a:srgbClr val="00B0F0"/>
        </a:solidFill>
      </dgm:spPr>
      <dgm:t>
        <a:bodyPr/>
        <a:lstStyle/>
        <a:p>
          <a:r>
            <a:rPr lang="en-US" altLang="zh-CN" sz="800" b="1" dirty="0">
              <a:latin typeface="微软雅黑" panose="020B0503020204020204" pitchFamily="34" charset="-122"/>
              <a:ea typeface="微软雅黑" panose="020B0503020204020204" pitchFamily="34" charset="-122"/>
            </a:rPr>
            <a:t>2019+ </a:t>
          </a:r>
        </a:p>
        <a:p>
          <a:r>
            <a:rPr lang="en-US" altLang="zh-CN" sz="800" b="1" dirty="0">
              <a:latin typeface="微软雅黑" panose="020B0503020204020204" pitchFamily="34" charset="-122"/>
              <a:ea typeface="微软雅黑" panose="020B0503020204020204" pitchFamily="34" charset="-122"/>
            </a:rPr>
            <a:t>NUI </a:t>
          </a:r>
          <a:r>
            <a:rPr lang="zh-CN" altLang="en-US" sz="800" b="1" dirty="0">
              <a:latin typeface="微软雅黑" panose="020B0503020204020204" pitchFamily="34" charset="-122"/>
              <a:ea typeface="微软雅黑" panose="020B0503020204020204" pitchFamily="34" charset="-122"/>
            </a:rPr>
            <a:t>多模、多屏</a:t>
          </a:r>
        </a:p>
      </dgm:t>
    </dgm:pt>
    <dgm:pt modelId="{B5215F18-A2DE-4CC8-AE29-D2C0FF232556}" type="parTrans" cxnId="{8705AFDE-3961-423B-9B66-E9F2786F3772}">
      <dgm:prSet/>
      <dgm:spPr/>
      <dgm:t>
        <a:bodyPr/>
        <a:lstStyle/>
        <a:p>
          <a:endParaRPr lang="zh-CN" altLang="en-US"/>
        </a:p>
      </dgm:t>
    </dgm:pt>
    <dgm:pt modelId="{79948A06-A2E0-4A9B-8D32-23562A88F48E}" type="sibTrans" cxnId="{8705AFDE-3961-423B-9B66-E9F2786F3772}">
      <dgm:prSet/>
      <dgm:spPr/>
      <dgm:t>
        <a:bodyPr/>
        <a:lstStyle/>
        <a:p>
          <a:endParaRPr lang="zh-CN" altLang="en-US"/>
        </a:p>
      </dgm:t>
    </dgm:pt>
    <dgm:pt modelId="{BE9967EB-B77D-4126-9E0F-F9A7FA517665}">
      <dgm:prSet phldrT="[Text]" custT="1"/>
      <dgm:spPr>
        <a:solidFill>
          <a:srgbClr val="00B0F0"/>
        </a:solidFill>
      </dgm:spPr>
      <dgm:t>
        <a:bodyPr/>
        <a:lstStyle/>
        <a:p>
          <a:r>
            <a:rPr lang="en-US" altLang="zh-CN" sz="800" b="1" dirty="0">
              <a:latin typeface="微软雅黑" panose="020B0503020204020204" pitchFamily="34" charset="-122"/>
              <a:ea typeface="微软雅黑" panose="020B0503020204020204" pitchFamily="34" charset="-122"/>
            </a:rPr>
            <a:t>2020+ </a:t>
          </a:r>
        </a:p>
        <a:p>
          <a:r>
            <a:rPr lang="en-US" altLang="zh-CN" sz="800" b="1" dirty="0">
              <a:latin typeface="微软雅黑" panose="020B0503020204020204" pitchFamily="34" charset="-122"/>
              <a:ea typeface="微软雅黑" panose="020B0503020204020204" pitchFamily="34" charset="-122"/>
            </a:rPr>
            <a:t>XR</a:t>
          </a:r>
          <a:r>
            <a:rPr lang="zh-CN" altLang="en-US" sz="800" b="1" dirty="0">
              <a:latin typeface="微软雅黑" panose="020B0503020204020204" pitchFamily="34" charset="-122"/>
              <a:ea typeface="微软雅黑" panose="020B0503020204020204" pitchFamily="34" charset="-122"/>
            </a:rPr>
            <a:t>、脑机</a:t>
          </a:r>
        </a:p>
      </dgm:t>
    </dgm:pt>
    <dgm:pt modelId="{067B20E4-DDE6-4D06-BE7C-E56D168D4E9B}" type="parTrans" cxnId="{C7948B3A-B296-40DD-9799-A9E270A7FABE}">
      <dgm:prSet/>
      <dgm:spPr/>
      <dgm:t>
        <a:bodyPr/>
        <a:lstStyle/>
        <a:p>
          <a:endParaRPr lang="zh-CN" altLang="en-US"/>
        </a:p>
      </dgm:t>
    </dgm:pt>
    <dgm:pt modelId="{F0721D57-07F4-45F5-8CE4-EB35C26B54E3}" type="sibTrans" cxnId="{C7948B3A-B296-40DD-9799-A9E270A7FABE}">
      <dgm:prSet/>
      <dgm:spPr/>
      <dgm:t>
        <a:bodyPr/>
        <a:lstStyle/>
        <a:p>
          <a:endParaRPr lang="zh-CN" altLang="en-US"/>
        </a:p>
      </dgm:t>
    </dgm:pt>
    <dgm:pt modelId="{6EE5202B-2AEA-4B6C-839C-8ABC26C6C88A}">
      <dgm:prSet phldrT="[Text]" custT="1"/>
      <dgm:spPr>
        <a:solidFill>
          <a:srgbClr val="00B0F0"/>
        </a:solidFill>
      </dgm:spPr>
      <dgm:t>
        <a:bodyPr/>
        <a:lstStyle/>
        <a:p>
          <a:r>
            <a:rPr lang="en-US" altLang="zh-CN" sz="800" b="1" dirty="0">
              <a:latin typeface="微软雅黑" panose="020B0503020204020204" pitchFamily="34" charset="-122"/>
              <a:ea typeface="微软雅黑" panose="020B0503020204020204" pitchFamily="34" charset="-122"/>
            </a:rPr>
            <a:t>2025+ </a:t>
          </a:r>
        </a:p>
        <a:p>
          <a:r>
            <a:rPr lang="zh-CN" altLang="en-US" sz="800" b="1" dirty="0">
              <a:latin typeface="微软雅黑" panose="020B0503020204020204" pitchFamily="34" charset="-122"/>
              <a:ea typeface="微软雅黑" panose="020B0503020204020204" pitchFamily="34" charset="-122"/>
            </a:rPr>
            <a:t>元宇宙虚实界面</a:t>
          </a:r>
          <a:r>
            <a:rPr lang="en-US" altLang="zh-CN" sz="800" b="1" dirty="0">
              <a:latin typeface="微软雅黑" panose="020B0503020204020204" pitchFamily="34" charset="-122"/>
              <a:ea typeface="微软雅黑" panose="020B0503020204020204" pitchFamily="34" charset="-122"/>
            </a:rPr>
            <a:t> </a:t>
          </a:r>
          <a:endParaRPr lang="zh-CN" altLang="en-US" sz="800" b="1" dirty="0">
            <a:latin typeface="微软雅黑" panose="020B0503020204020204" pitchFamily="34" charset="-122"/>
            <a:ea typeface="微软雅黑" panose="020B0503020204020204" pitchFamily="34" charset="-122"/>
          </a:endParaRPr>
        </a:p>
      </dgm:t>
    </dgm:pt>
    <dgm:pt modelId="{6F1534BC-6935-48A5-A868-3070C4D55AAE}" type="parTrans" cxnId="{9C93F203-3404-4D3E-91E3-B00F96606BA5}">
      <dgm:prSet/>
      <dgm:spPr/>
      <dgm:t>
        <a:bodyPr/>
        <a:lstStyle/>
        <a:p>
          <a:endParaRPr lang="zh-CN" altLang="en-US"/>
        </a:p>
      </dgm:t>
    </dgm:pt>
    <dgm:pt modelId="{1BC438D6-C865-4841-A12C-5DC4254E1C4B}" type="sibTrans" cxnId="{9C93F203-3404-4D3E-91E3-B00F96606BA5}">
      <dgm:prSet/>
      <dgm:spPr/>
      <dgm:t>
        <a:bodyPr/>
        <a:lstStyle/>
        <a:p>
          <a:endParaRPr lang="zh-CN" altLang="en-US"/>
        </a:p>
      </dgm:t>
    </dgm:pt>
    <dgm:pt modelId="{70A5E4F1-8DEF-46EF-81A7-959DFC149C51}" type="pres">
      <dgm:prSet presAssocID="{FB1982DC-24D9-40F3-ACF0-C8FB9B4726F3}" presName="Name0" presStyleCnt="0">
        <dgm:presLayoutVars>
          <dgm:dir/>
          <dgm:animLvl val="lvl"/>
          <dgm:resizeHandles val="exact"/>
        </dgm:presLayoutVars>
      </dgm:prSet>
      <dgm:spPr/>
    </dgm:pt>
    <dgm:pt modelId="{FD2DAD03-4409-49AE-A61A-B1F3517FAC01}" type="pres">
      <dgm:prSet presAssocID="{8AFDC72C-E4ED-4FA1-8D5A-7D075A874B0D}" presName="parTxOnly" presStyleLbl="node1" presStyleIdx="0" presStyleCnt="6" custScaleX="75415">
        <dgm:presLayoutVars>
          <dgm:chMax val="0"/>
          <dgm:chPref val="0"/>
          <dgm:bulletEnabled val="1"/>
        </dgm:presLayoutVars>
      </dgm:prSet>
      <dgm:spPr/>
      <dgm:t>
        <a:bodyPr/>
        <a:lstStyle/>
        <a:p>
          <a:endParaRPr lang="zh-CN" altLang="en-US"/>
        </a:p>
      </dgm:t>
    </dgm:pt>
    <dgm:pt modelId="{658F7B49-4F8F-4FE7-832D-1A734F460FF0}" type="pres">
      <dgm:prSet presAssocID="{BADDFA02-85BB-4757-905C-9DBD8BD36CAC}" presName="parTxOnlySpace" presStyleCnt="0"/>
      <dgm:spPr/>
    </dgm:pt>
    <dgm:pt modelId="{DF10399E-A392-45DA-B24C-9156EAAC8D98}" type="pres">
      <dgm:prSet presAssocID="{D210413C-845B-469D-871A-95138C43D49A}" presName="parTxOnly" presStyleLbl="node1" presStyleIdx="1" presStyleCnt="6" custScaleX="105695">
        <dgm:presLayoutVars>
          <dgm:chMax val="0"/>
          <dgm:chPref val="0"/>
          <dgm:bulletEnabled val="1"/>
        </dgm:presLayoutVars>
      </dgm:prSet>
      <dgm:spPr/>
      <dgm:t>
        <a:bodyPr/>
        <a:lstStyle/>
        <a:p>
          <a:endParaRPr lang="zh-CN" altLang="en-US"/>
        </a:p>
      </dgm:t>
    </dgm:pt>
    <dgm:pt modelId="{3F5DE0FB-14C6-417F-806D-4DB77A221855}" type="pres">
      <dgm:prSet presAssocID="{B37DDD8E-09DF-4796-AA96-426D86E5352F}" presName="parTxOnlySpace" presStyleCnt="0"/>
      <dgm:spPr/>
    </dgm:pt>
    <dgm:pt modelId="{FC77560E-55D0-421A-A6BA-B8105D65FFE5}" type="pres">
      <dgm:prSet presAssocID="{EA0E17A8-9172-474D-9340-050270D0D97B}" presName="parTxOnly" presStyleLbl="node1" presStyleIdx="2" presStyleCnt="6">
        <dgm:presLayoutVars>
          <dgm:chMax val="0"/>
          <dgm:chPref val="0"/>
          <dgm:bulletEnabled val="1"/>
        </dgm:presLayoutVars>
      </dgm:prSet>
      <dgm:spPr/>
      <dgm:t>
        <a:bodyPr/>
        <a:lstStyle/>
        <a:p>
          <a:endParaRPr lang="zh-CN" altLang="en-US"/>
        </a:p>
      </dgm:t>
    </dgm:pt>
    <dgm:pt modelId="{489FDEE6-3E37-4D26-85DA-A2CDB16B73CF}" type="pres">
      <dgm:prSet presAssocID="{BA502F4D-15D1-4AF1-80B8-B08F0F61D27C}" presName="parTxOnlySpace" presStyleCnt="0"/>
      <dgm:spPr/>
    </dgm:pt>
    <dgm:pt modelId="{0D270CD2-4A31-4BFC-9D55-77A871B69208}" type="pres">
      <dgm:prSet presAssocID="{B054D2ED-0C37-42EF-87B9-0CD62F07A8AB}" presName="parTxOnly" presStyleLbl="node1" presStyleIdx="3" presStyleCnt="6" custScaleX="104760" custLinFactNeighborX="3547" custLinFactNeighborY="521">
        <dgm:presLayoutVars>
          <dgm:chMax val="0"/>
          <dgm:chPref val="0"/>
          <dgm:bulletEnabled val="1"/>
        </dgm:presLayoutVars>
      </dgm:prSet>
      <dgm:spPr/>
      <dgm:t>
        <a:bodyPr/>
        <a:lstStyle/>
        <a:p>
          <a:endParaRPr lang="zh-CN" altLang="en-US"/>
        </a:p>
      </dgm:t>
    </dgm:pt>
    <dgm:pt modelId="{5A82E639-4340-40A0-A6B5-C50E6515E907}" type="pres">
      <dgm:prSet presAssocID="{79948A06-A2E0-4A9B-8D32-23562A88F48E}" presName="parTxOnlySpace" presStyleCnt="0"/>
      <dgm:spPr/>
    </dgm:pt>
    <dgm:pt modelId="{4A8EC054-9C78-4D65-ABDF-FFE828F196E2}" type="pres">
      <dgm:prSet presAssocID="{BE9967EB-B77D-4126-9E0F-F9A7FA517665}" presName="parTxOnly" presStyleLbl="node1" presStyleIdx="4" presStyleCnt="6" custScaleX="86169">
        <dgm:presLayoutVars>
          <dgm:chMax val="0"/>
          <dgm:chPref val="0"/>
          <dgm:bulletEnabled val="1"/>
        </dgm:presLayoutVars>
      </dgm:prSet>
      <dgm:spPr/>
      <dgm:t>
        <a:bodyPr/>
        <a:lstStyle/>
        <a:p>
          <a:endParaRPr lang="zh-CN" altLang="en-US"/>
        </a:p>
      </dgm:t>
    </dgm:pt>
    <dgm:pt modelId="{A056A1C8-901F-486D-8378-3B406D1882B8}" type="pres">
      <dgm:prSet presAssocID="{F0721D57-07F4-45F5-8CE4-EB35C26B54E3}" presName="parTxOnlySpace" presStyleCnt="0"/>
      <dgm:spPr/>
    </dgm:pt>
    <dgm:pt modelId="{812D031E-F6AE-40E5-9453-74520A564C5B}" type="pres">
      <dgm:prSet presAssocID="{6EE5202B-2AEA-4B6C-839C-8ABC26C6C88A}" presName="parTxOnly" presStyleLbl="node1" presStyleIdx="5" presStyleCnt="6" custScaleX="103936" custLinFactX="3302" custLinFactNeighborX="100000" custLinFactNeighborY="3630">
        <dgm:presLayoutVars>
          <dgm:chMax val="0"/>
          <dgm:chPref val="0"/>
          <dgm:bulletEnabled val="1"/>
        </dgm:presLayoutVars>
      </dgm:prSet>
      <dgm:spPr/>
      <dgm:t>
        <a:bodyPr/>
        <a:lstStyle/>
        <a:p>
          <a:endParaRPr lang="zh-CN" altLang="en-US"/>
        </a:p>
      </dgm:t>
    </dgm:pt>
  </dgm:ptLst>
  <dgm:cxnLst>
    <dgm:cxn modelId="{B5A9DCC7-82C9-4A60-B92E-3C33B7A985E5}" type="presOf" srcId="{6EE5202B-2AEA-4B6C-839C-8ABC26C6C88A}" destId="{812D031E-F6AE-40E5-9453-74520A564C5B}" srcOrd="0" destOrd="0" presId="urn:microsoft.com/office/officeart/2005/8/layout/chevron1"/>
    <dgm:cxn modelId="{8705AFDE-3961-423B-9B66-E9F2786F3772}" srcId="{FB1982DC-24D9-40F3-ACF0-C8FB9B4726F3}" destId="{B054D2ED-0C37-42EF-87B9-0CD62F07A8AB}" srcOrd="3" destOrd="0" parTransId="{B5215F18-A2DE-4CC8-AE29-D2C0FF232556}" sibTransId="{79948A06-A2E0-4A9B-8D32-23562A88F48E}"/>
    <dgm:cxn modelId="{49F48538-A0F0-4F14-9B24-9238B463EB34}" srcId="{FB1982DC-24D9-40F3-ACF0-C8FB9B4726F3}" destId="{D210413C-845B-469D-871A-95138C43D49A}" srcOrd="1" destOrd="0" parTransId="{0ED47A17-1756-4F51-97FE-E354EE904868}" sibTransId="{B37DDD8E-09DF-4796-AA96-426D86E5352F}"/>
    <dgm:cxn modelId="{55167F1E-C489-4358-910B-1BDB53B8D31E}" type="presOf" srcId="{D210413C-845B-469D-871A-95138C43D49A}" destId="{DF10399E-A392-45DA-B24C-9156EAAC8D98}" srcOrd="0" destOrd="0" presId="urn:microsoft.com/office/officeart/2005/8/layout/chevron1"/>
    <dgm:cxn modelId="{C7948B3A-B296-40DD-9799-A9E270A7FABE}" srcId="{FB1982DC-24D9-40F3-ACF0-C8FB9B4726F3}" destId="{BE9967EB-B77D-4126-9E0F-F9A7FA517665}" srcOrd="4" destOrd="0" parTransId="{067B20E4-DDE6-4D06-BE7C-E56D168D4E9B}" sibTransId="{F0721D57-07F4-45F5-8CE4-EB35C26B54E3}"/>
    <dgm:cxn modelId="{C60F9C50-BE6C-48E1-AC42-9EC8E4ABF44B}" type="presOf" srcId="{FB1982DC-24D9-40F3-ACF0-C8FB9B4726F3}" destId="{70A5E4F1-8DEF-46EF-81A7-959DFC149C51}" srcOrd="0" destOrd="0" presId="urn:microsoft.com/office/officeart/2005/8/layout/chevron1"/>
    <dgm:cxn modelId="{F2872332-CCD1-427E-BA3B-2D67BC91CD93}" srcId="{FB1982DC-24D9-40F3-ACF0-C8FB9B4726F3}" destId="{8AFDC72C-E4ED-4FA1-8D5A-7D075A874B0D}" srcOrd="0" destOrd="0" parTransId="{3CDCA351-ACFD-4DB6-8002-D5053E8865CC}" sibTransId="{BADDFA02-85BB-4757-905C-9DBD8BD36CAC}"/>
    <dgm:cxn modelId="{395FB2C6-1483-4E42-95FB-96134F417E34}" srcId="{FB1982DC-24D9-40F3-ACF0-C8FB9B4726F3}" destId="{EA0E17A8-9172-474D-9340-050270D0D97B}" srcOrd="2" destOrd="0" parTransId="{23A43312-6627-4ECB-80C2-00297C285A2C}" sibTransId="{BA502F4D-15D1-4AF1-80B8-B08F0F61D27C}"/>
    <dgm:cxn modelId="{3D8C40F6-7706-48E9-B67B-FBCE59CC65E3}" type="presOf" srcId="{8AFDC72C-E4ED-4FA1-8D5A-7D075A874B0D}" destId="{FD2DAD03-4409-49AE-A61A-B1F3517FAC01}" srcOrd="0" destOrd="0" presId="urn:microsoft.com/office/officeart/2005/8/layout/chevron1"/>
    <dgm:cxn modelId="{9FCC165A-CFC7-40E7-AA04-B14700DC48B2}" type="presOf" srcId="{BE9967EB-B77D-4126-9E0F-F9A7FA517665}" destId="{4A8EC054-9C78-4D65-ABDF-FFE828F196E2}" srcOrd="0" destOrd="0" presId="urn:microsoft.com/office/officeart/2005/8/layout/chevron1"/>
    <dgm:cxn modelId="{9C93F203-3404-4D3E-91E3-B00F96606BA5}" srcId="{FB1982DC-24D9-40F3-ACF0-C8FB9B4726F3}" destId="{6EE5202B-2AEA-4B6C-839C-8ABC26C6C88A}" srcOrd="5" destOrd="0" parTransId="{6F1534BC-6935-48A5-A868-3070C4D55AAE}" sibTransId="{1BC438D6-C865-4841-A12C-5DC4254E1C4B}"/>
    <dgm:cxn modelId="{BEB3C788-1CE1-463C-984D-6DE486993C99}" type="presOf" srcId="{B054D2ED-0C37-42EF-87B9-0CD62F07A8AB}" destId="{0D270CD2-4A31-4BFC-9D55-77A871B69208}" srcOrd="0" destOrd="0" presId="urn:microsoft.com/office/officeart/2005/8/layout/chevron1"/>
    <dgm:cxn modelId="{E9D2B7D2-E347-4771-A56C-7253CCD776D3}" type="presOf" srcId="{EA0E17A8-9172-474D-9340-050270D0D97B}" destId="{FC77560E-55D0-421A-A6BA-B8105D65FFE5}" srcOrd="0" destOrd="0" presId="urn:microsoft.com/office/officeart/2005/8/layout/chevron1"/>
    <dgm:cxn modelId="{03C5A5C9-70BC-4D59-B890-CD9709185A02}" type="presParOf" srcId="{70A5E4F1-8DEF-46EF-81A7-959DFC149C51}" destId="{FD2DAD03-4409-49AE-A61A-B1F3517FAC01}" srcOrd="0" destOrd="0" presId="urn:microsoft.com/office/officeart/2005/8/layout/chevron1"/>
    <dgm:cxn modelId="{A443F1F4-ED49-4EEE-8258-6A8CE6703399}" type="presParOf" srcId="{70A5E4F1-8DEF-46EF-81A7-959DFC149C51}" destId="{658F7B49-4F8F-4FE7-832D-1A734F460FF0}" srcOrd="1" destOrd="0" presId="urn:microsoft.com/office/officeart/2005/8/layout/chevron1"/>
    <dgm:cxn modelId="{8348CEFA-85A4-45FF-B8E8-D4B9F9231910}" type="presParOf" srcId="{70A5E4F1-8DEF-46EF-81A7-959DFC149C51}" destId="{DF10399E-A392-45DA-B24C-9156EAAC8D98}" srcOrd="2" destOrd="0" presId="urn:microsoft.com/office/officeart/2005/8/layout/chevron1"/>
    <dgm:cxn modelId="{C02E31EB-952A-4062-A7BB-7C8F7985318B}" type="presParOf" srcId="{70A5E4F1-8DEF-46EF-81A7-959DFC149C51}" destId="{3F5DE0FB-14C6-417F-806D-4DB77A221855}" srcOrd="3" destOrd="0" presId="urn:microsoft.com/office/officeart/2005/8/layout/chevron1"/>
    <dgm:cxn modelId="{6E3ADECF-B5A6-44A1-8A93-C6C0194B4D90}" type="presParOf" srcId="{70A5E4F1-8DEF-46EF-81A7-959DFC149C51}" destId="{FC77560E-55D0-421A-A6BA-B8105D65FFE5}" srcOrd="4" destOrd="0" presId="urn:microsoft.com/office/officeart/2005/8/layout/chevron1"/>
    <dgm:cxn modelId="{DA00C561-C43D-4656-8304-DA0222D47007}" type="presParOf" srcId="{70A5E4F1-8DEF-46EF-81A7-959DFC149C51}" destId="{489FDEE6-3E37-4D26-85DA-A2CDB16B73CF}" srcOrd="5" destOrd="0" presId="urn:microsoft.com/office/officeart/2005/8/layout/chevron1"/>
    <dgm:cxn modelId="{D9EE7202-8486-4775-9562-504296592881}" type="presParOf" srcId="{70A5E4F1-8DEF-46EF-81A7-959DFC149C51}" destId="{0D270CD2-4A31-4BFC-9D55-77A871B69208}" srcOrd="6" destOrd="0" presId="urn:microsoft.com/office/officeart/2005/8/layout/chevron1"/>
    <dgm:cxn modelId="{A2D12067-EB38-474F-AC4F-27CCAB957B1C}" type="presParOf" srcId="{70A5E4F1-8DEF-46EF-81A7-959DFC149C51}" destId="{5A82E639-4340-40A0-A6B5-C50E6515E907}" srcOrd="7" destOrd="0" presId="urn:microsoft.com/office/officeart/2005/8/layout/chevron1"/>
    <dgm:cxn modelId="{24B721C4-A4B5-4CC5-8D08-78632AEF3486}" type="presParOf" srcId="{70A5E4F1-8DEF-46EF-81A7-959DFC149C51}" destId="{4A8EC054-9C78-4D65-ABDF-FFE828F196E2}" srcOrd="8" destOrd="0" presId="urn:microsoft.com/office/officeart/2005/8/layout/chevron1"/>
    <dgm:cxn modelId="{6AD56121-2AC8-4636-97FC-9F31A8C25A68}" type="presParOf" srcId="{70A5E4F1-8DEF-46EF-81A7-959DFC149C51}" destId="{A056A1C8-901F-486D-8378-3B406D1882B8}" srcOrd="9" destOrd="0" presId="urn:microsoft.com/office/officeart/2005/8/layout/chevron1"/>
    <dgm:cxn modelId="{F83A45D2-E743-4760-84A4-8947D906A768}" type="presParOf" srcId="{70A5E4F1-8DEF-46EF-81A7-959DFC149C51}" destId="{812D031E-F6AE-40E5-9453-74520A564C5B}" srcOrd="10"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DAD03-4409-49AE-A61A-B1F3517FAC01}">
      <dsp:nvSpPr>
        <dsp:cNvPr id="0" name=""/>
        <dsp:cNvSpPr/>
      </dsp:nvSpPr>
      <dsp:spPr>
        <a:xfrm>
          <a:off x="2874" y="0"/>
          <a:ext cx="861750" cy="415999"/>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1950+ </a:t>
          </a:r>
        </a:p>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CLI </a:t>
          </a:r>
          <a:r>
            <a:rPr lang="zh-CN" altLang="en-US" sz="800" b="1" kern="1200" dirty="0">
              <a:latin typeface="微软雅黑" panose="020B0503020204020204" pitchFamily="34" charset="-122"/>
              <a:ea typeface="微软雅黑" panose="020B0503020204020204" pitchFamily="34" charset="-122"/>
            </a:rPr>
            <a:t>键盘</a:t>
          </a:r>
        </a:p>
      </dsp:txBody>
      <dsp:txXfrm>
        <a:off x="210874" y="0"/>
        <a:ext cx="445751" cy="415999"/>
      </dsp:txXfrm>
    </dsp:sp>
    <dsp:sp modelId="{DF10399E-A392-45DA-B24C-9156EAAC8D98}">
      <dsp:nvSpPr>
        <dsp:cNvPr id="0" name=""/>
        <dsp:cNvSpPr/>
      </dsp:nvSpPr>
      <dsp:spPr>
        <a:xfrm>
          <a:off x="750357" y="0"/>
          <a:ext cx="1207753" cy="415999"/>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1970s </a:t>
          </a:r>
        </a:p>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GUI </a:t>
          </a:r>
          <a:r>
            <a:rPr lang="zh-CN" altLang="en-US" sz="800" b="1" kern="1200" dirty="0">
              <a:latin typeface="微软雅黑" panose="020B0503020204020204" pitchFamily="34" charset="-122"/>
              <a:ea typeface="微软雅黑" panose="020B0503020204020204" pitchFamily="34" charset="-122"/>
            </a:rPr>
            <a:t>键盘、鼠标</a:t>
          </a:r>
        </a:p>
      </dsp:txBody>
      <dsp:txXfrm>
        <a:off x="958357" y="0"/>
        <a:ext cx="791754" cy="415999"/>
      </dsp:txXfrm>
    </dsp:sp>
    <dsp:sp modelId="{FC77560E-55D0-421A-A6BA-B8105D65FFE5}">
      <dsp:nvSpPr>
        <dsp:cNvPr id="0" name=""/>
        <dsp:cNvSpPr/>
      </dsp:nvSpPr>
      <dsp:spPr>
        <a:xfrm>
          <a:off x="1843842" y="0"/>
          <a:ext cx="1142677" cy="415999"/>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2007+ </a:t>
          </a:r>
        </a:p>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GUI + </a:t>
          </a:r>
          <a:r>
            <a:rPr lang="zh-CN" altLang="en-US" sz="800" b="1" kern="1200" dirty="0">
              <a:latin typeface="微软雅黑" panose="020B0503020204020204" pitchFamily="34" charset="-122"/>
              <a:ea typeface="微软雅黑" panose="020B0503020204020204" pitchFamily="34" charset="-122"/>
            </a:rPr>
            <a:t>触摸屏</a:t>
          </a:r>
        </a:p>
      </dsp:txBody>
      <dsp:txXfrm>
        <a:off x="2051842" y="0"/>
        <a:ext cx="726678" cy="415999"/>
      </dsp:txXfrm>
    </dsp:sp>
    <dsp:sp modelId="{0D270CD2-4A31-4BFC-9D55-77A871B69208}">
      <dsp:nvSpPr>
        <dsp:cNvPr id="0" name=""/>
        <dsp:cNvSpPr/>
      </dsp:nvSpPr>
      <dsp:spPr>
        <a:xfrm>
          <a:off x="2876305" y="0"/>
          <a:ext cx="1197069" cy="415999"/>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2019+ </a:t>
          </a:r>
        </a:p>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NUI </a:t>
          </a:r>
          <a:r>
            <a:rPr lang="zh-CN" altLang="en-US" sz="800" b="1" kern="1200" dirty="0">
              <a:latin typeface="微软雅黑" panose="020B0503020204020204" pitchFamily="34" charset="-122"/>
              <a:ea typeface="微软雅黑" panose="020B0503020204020204" pitchFamily="34" charset="-122"/>
            </a:rPr>
            <a:t>多模、多屏</a:t>
          </a:r>
        </a:p>
      </dsp:txBody>
      <dsp:txXfrm>
        <a:off x="3084305" y="0"/>
        <a:ext cx="781070" cy="415999"/>
      </dsp:txXfrm>
    </dsp:sp>
    <dsp:sp modelId="{4A8EC054-9C78-4D65-ABDF-FFE828F196E2}">
      <dsp:nvSpPr>
        <dsp:cNvPr id="0" name=""/>
        <dsp:cNvSpPr/>
      </dsp:nvSpPr>
      <dsp:spPr>
        <a:xfrm>
          <a:off x="3955053" y="0"/>
          <a:ext cx="984633" cy="415999"/>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2020+ </a:t>
          </a:r>
        </a:p>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XR</a:t>
          </a:r>
          <a:r>
            <a:rPr lang="zh-CN" altLang="en-US" sz="800" b="1" kern="1200" dirty="0">
              <a:latin typeface="微软雅黑" panose="020B0503020204020204" pitchFamily="34" charset="-122"/>
              <a:ea typeface="微软雅黑" panose="020B0503020204020204" pitchFamily="34" charset="-122"/>
            </a:rPr>
            <a:t>、脑机</a:t>
          </a:r>
        </a:p>
      </dsp:txBody>
      <dsp:txXfrm>
        <a:off x="4163053" y="0"/>
        <a:ext cx="568634" cy="415999"/>
      </dsp:txXfrm>
    </dsp:sp>
    <dsp:sp modelId="{812D031E-F6AE-40E5-9453-74520A564C5B}">
      <dsp:nvSpPr>
        <dsp:cNvPr id="0" name=""/>
        <dsp:cNvSpPr/>
      </dsp:nvSpPr>
      <dsp:spPr>
        <a:xfrm>
          <a:off x="4828294" y="0"/>
          <a:ext cx="1187653" cy="415999"/>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altLang="zh-CN" sz="800" b="1" kern="1200" dirty="0">
              <a:latin typeface="微软雅黑" panose="020B0503020204020204" pitchFamily="34" charset="-122"/>
              <a:ea typeface="微软雅黑" panose="020B0503020204020204" pitchFamily="34" charset="-122"/>
            </a:rPr>
            <a:t>2025+ </a:t>
          </a:r>
        </a:p>
        <a:p>
          <a:pPr lvl="0" algn="ctr" defTabSz="355600">
            <a:lnSpc>
              <a:spcPct val="90000"/>
            </a:lnSpc>
            <a:spcBef>
              <a:spcPct val="0"/>
            </a:spcBef>
            <a:spcAft>
              <a:spcPct val="35000"/>
            </a:spcAft>
          </a:pPr>
          <a:r>
            <a:rPr lang="zh-CN" altLang="en-US" sz="800" b="1" kern="1200" dirty="0">
              <a:latin typeface="微软雅黑" panose="020B0503020204020204" pitchFamily="34" charset="-122"/>
              <a:ea typeface="微软雅黑" panose="020B0503020204020204" pitchFamily="34" charset="-122"/>
            </a:rPr>
            <a:t>元宇宙虚实界面</a:t>
          </a:r>
          <a:r>
            <a:rPr lang="en-US" altLang="zh-CN" sz="800" b="1" kern="1200" dirty="0">
              <a:latin typeface="微软雅黑" panose="020B0503020204020204" pitchFamily="34" charset="-122"/>
              <a:ea typeface="微软雅黑" panose="020B0503020204020204" pitchFamily="34" charset="-122"/>
            </a:rPr>
            <a:t> </a:t>
          </a:r>
          <a:endParaRPr lang="zh-CN" altLang="en-US" sz="800" b="1" kern="1200" dirty="0">
            <a:latin typeface="微软雅黑" panose="020B0503020204020204" pitchFamily="34" charset="-122"/>
            <a:ea typeface="微软雅黑" panose="020B0503020204020204" pitchFamily="34" charset="-122"/>
          </a:endParaRPr>
        </a:p>
      </dsp:txBody>
      <dsp:txXfrm>
        <a:off x="5036294" y="0"/>
        <a:ext cx="771654" cy="4159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B3DE50C4-7C8E-4845-9685-8FFFC7D1D19A}" type="datetimeFigureOut">
              <a:rPr kumimoji="1" lang="zh-CN" altLang="en-US" smtClean="0"/>
              <a:t>2023/3/9</a:t>
            </a:fld>
            <a:endParaRPr kumimoji="1"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C441173D-681C-D74E-B395-B929B8D16699}" type="slidenum">
              <a:rPr kumimoji="1" lang="zh-CN" altLang="en-US" smtClean="0"/>
              <a:t>‹#›</a:t>
            </a:fld>
            <a:endParaRPr kumimoji="1" lang="zh-CN" altLang="en-US"/>
          </a:p>
        </p:txBody>
      </p:sp>
    </p:spTree>
    <p:extLst>
      <p:ext uri="{BB962C8B-B14F-4D97-AF65-F5344CB8AC3E}">
        <p14:creationId xmlns:p14="http://schemas.microsoft.com/office/powerpoint/2010/main" val="2094412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03033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CLI</a:t>
            </a:r>
            <a:r>
              <a:rPr lang="zh-CN" altLang="en-US" dirty="0"/>
              <a:t>：自制示意图</a:t>
            </a:r>
            <a:endParaRPr lang="en-US" altLang="zh-CN" dirty="0"/>
          </a:p>
          <a:p>
            <a:r>
              <a:rPr lang="en-US" altLang="zh-CN" dirty="0"/>
              <a:t>GUI: https://www.digibarn.com/collections/screenshots/xerox-star-8010/</a:t>
            </a:r>
          </a:p>
          <a:p>
            <a:r>
              <a:rPr lang="en-US" altLang="zh-CN" dirty="0"/>
              <a:t>https://www.digibarn.com/notice/notice.cc.html </a:t>
            </a:r>
          </a:p>
          <a:p>
            <a:r>
              <a:rPr lang="en-US" altLang="zh-CN" dirty="0"/>
              <a:t>GUI + </a:t>
            </a:r>
            <a:r>
              <a:rPr lang="zh-CN" altLang="en-US" dirty="0"/>
              <a:t>触摸屏：</a:t>
            </a:r>
            <a:r>
              <a:rPr lang="en-US" altLang="zh-CN" dirty="0"/>
              <a:t>https://hdesign.ucd.huawei.com/resource/imageLibrary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NUI</a:t>
            </a:r>
            <a:r>
              <a:rPr lang="zh-CN" altLang="en-US" dirty="0"/>
              <a:t>多模 </a:t>
            </a:r>
            <a:r>
              <a:rPr lang="en-US" altLang="zh-CN" dirty="0"/>
              <a:t>+ </a:t>
            </a:r>
            <a:r>
              <a:rPr lang="zh-CN" altLang="en-US" dirty="0"/>
              <a:t>多屏：</a:t>
            </a:r>
            <a:r>
              <a:rPr lang="en-US" altLang="zh-CN" dirty="0"/>
              <a:t>《</a:t>
            </a:r>
            <a:r>
              <a:rPr lang="zh-CN" altLang="en-US" sz="1200" b="0" i="0" kern="1200" dirty="0">
                <a:solidFill>
                  <a:schemeClr val="tx1"/>
                </a:solidFill>
                <a:effectLst/>
                <a:latin typeface="+mn-lt"/>
                <a:ea typeface="+mn-ea"/>
                <a:cs typeface="+mn-cs"/>
              </a:rPr>
              <a:t>公司汇报提纲</a:t>
            </a:r>
            <a:r>
              <a:rPr lang="en-US" altLang="zh-CN" sz="1200" b="0" i="0" kern="1200" dirty="0">
                <a:solidFill>
                  <a:schemeClr val="tx1"/>
                </a:solidFill>
                <a:effectLst/>
                <a:latin typeface="+mn-lt"/>
                <a:ea typeface="+mn-ea"/>
                <a:cs typeface="+mn-cs"/>
              </a:rPr>
              <a:t>2022</a:t>
            </a:r>
            <a:r>
              <a:rPr lang="en-US" altLang="zh-CN" dirty="0"/>
              <a:t>》</a:t>
            </a:r>
          </a:p>
          <a:p>
            <a:r>
              <a:rPr lang="en-US" altLang="zh-CN" dirty="0"/>
              <a:t>XR</a:t>
            </a:r>
            <a:r>
              <a:rPr lang="zh-CN" altLang="en-US" dirty="0"/>
              <a:t>、脑机：</a:t>
            </a:r>
            <a:r>
              <a:rPr lang="en-US" altLang="zh-CN" dirty="0"/>
              <a:t>https://hdesign.ucd.huawei.com/resource/imageLibrary</a:t>
            </a:r>
          </a:p>
          <a:p>
            <a:r>
              <a:rPr lang="zh-CN" altLang="en-US" dirty="0"/>
              <a:t>虚实界面：</a:t>
            </a:r>
            <a:r>
              <a:rPr lang="en-US" altLang="zh-CN" dirty="0"/>
              <a:t>https://hdesign.ucd.huawei.com/resource/imageLibrary</a:t>
            </a:r>
          </a:p>
          <a:p>
            <a:r>
              <a:rPr lang="zh-CN" altLang="en-US" dirty="0"/>
              <a:t>不同设备交互：</a:t>
            </a:r>
            <a:r>
              <a:rPr lang="zh-CN" altLang="en-US" sz="1200" b="0" i="0" kern="1200" dirty="0">
                <a:solidFill>
                  <a:schemeClr val="tx1"/>
                </a:solidFill>
                <a:effectLst/>
                <a:latin typeface="+mn-lt"/>
                <a:ea typeface="+mn-ea"/>
                <a:cs typeface="+mn-cs"/>
              </a:rPr>
              <a:t>刘安琪 </a:t>
            </a:r>
            <a:r>
              <a:rPr lang="en-US" altLang="zh-CN" sz="1200" b="0" i="0" kern="1200" dirty="0">
                <a:solidFill>
                  <a:schemeClr val="tx1"/>
                </a:solidFill>
                <a:effectLst/>
                <a:latin typeface="+mn-lt"/>
                <a:ea typeface="+mn-ea"/>
                <a:cs typeface="+mn-cs"/>
              </a:rPr>
              <a:t>l00527253</a:t>
            </a:r>
            <a:r>
              <a:rPr lang="zh-CN" altLang="en-US" sz="1200" b="0" i="0" kern="1200" dirty="0">
                <a:solidFill>
                  <a:schemeClr val="tx1"/>
                </a:solidFill>
                <a:effectLst/>
                <a:latin typeface="+mn-lt"/>
                <a:ea typeface="+mn-ea"/>
                <a:cs typeface="+mn-cs"/>
              </a:rPr>
              <a:t>，</a:t>
            </a:r>
            <a:r>
              <a:rPr lang="en-US" altLang="zh-CN" dirty="0"/>
              <a:t>《</a:t>
            </a:r>
            <a:r>
              <a:rPr lang="zh-CN" altLang="en-US" sz="1200" b="0" i="0" kern="1200" dirty="0">
                <a:solidFill>
                  <a:schemeClr val="tx1"/>
                </a:solidFill>
                <a:effectLst/>
                <a:latin typeface="+mn-lt"/>
                <a:ea typeface="+mn-ea"/>
                <a:cs typeface="+mn-cs"/>
              </a:rPr>
              <a:t>面向多设备体验的</a:t>
            </a:r>
            <a:r>
              <a:rPr lang="en-US" altLang="zh-CN" sz="1200" b="0" i="0" kern="1200" dirty="0">
                <a:solidFill>
                  <a:schemeClr val="tx1"/>
                </a:solidFill>
                <a:effectLst/>
                <a:latin typeface="+mn-lt"/>
                <a:ea typeface="+mn-ea"/>
                <a:cs typeface="+mn-cs"/>
              </a:rPr>
              <a:t>UX</a:t>
            </a:r>
            <a:r>
              <a:rPr lang="zh-CN" altLang="en-US" sz="1200" b="0" i="0" kern="1200" dirty="0">
                <a:solidFill>
                  <a:schemeClr val="tx1"/>
                </a:solidFill>
                <a:effectLst/>
                <a:latin typeface="+mn-lt"/>
                <a:ea typeface="+mn-ea"/>
                <a:cs typeface="+mn-cs"/>
              </a:rPr>
              <a:t>设计</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14834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rPr>
              <a:t>参考文献：</a:t>
            </a: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 </a:t>
            </a:r>
            <a:r>
              <a:rPr lang="en-US" altLang="zh-CN" sz="1200" dirty="0">
                <a:solidFill>
                  <a:schemeClr val="bg1"/>
                </a:solidFill>
                <a:latin typeface="微软雅黑" panose="020B0503020204020204" pitchFamily="34" charset="-122"/>
                <a:ea typeface="微软雅黑" panose="020B0503020204020204" pitchFamily="34" charset="-122"/>
              </a:rPr>
              <a:t>Zhang, </a:t>
            </a:r>
            <a:r>
              <a:rPr lang="en-US" altLang="zh-CN" sz="1200" dirty="0" err="1">
                <a:solidFill>
                  <a:schemeClr val="bg1"/>
                </a:solidFill>
                <a:latin typeface="微软雅黑" panose="020B0503020204020204" pitchFamily="34" charset="-122"/>
                <a:ea typeface="微软雅黑" panose="020B0503020204020204" pitchFamily="34" charset="-122"/>
              </a:rPr>
              <a:t>Yiying</a:t>
            </a:r>
            <a:r>
              <a:rPr lang="en-US" altLang="zh-CN" sz="1200" dirty="0">
                <a:solidFill>
                  <a:schemeClr val="bg1"/>
                </a:solidFill>
                <a:latin typeface="微软雅黑" panose="020B0503020204020204" pitchFamily="34" charset="-122"/>
                <a:ea typeface="微软雅黑" panose="020B0503020204020204" pitchFamily="34" charset="-122"/>
              </a:rPr>
              <a:t>, and Yutong Huang. "Learned: Operating Systems." </a:t>
            </a:r>
            <a:r>
              <a:rPr lang="en-US" altLang="zh-CN" sz="1200" i="1" dirty="0">
                <a:solidFill>
                  <a:schemeClr val="bg1"/>
                </a:solidFill>
                <a:latin typeface="微软雅黑" panose="020B0503020204020204" pitchFamily="34" charset="-122"/>
                <a:ea typeface="微软雅黑" panose="020B0503020204020204" pitchFamily="34" charset="-122"/>
              </a:rPr>
              <a:t>ACM SIGOPS Operating Systems Review</a:t>
            </a:r>
            <a:r>
              <a:rPr lang="en-US" altLang="zh-CN" sz="1200" dirty="0">
                <a:solidFill>
                  <a:schemeClr val="bg1"/>
                </a:solidFill>
                <a:latin typeface="微软雅黑" panose="020B0503020204020204" pitchFamily="34" charset="-122"/>
                <a:ea typeface="微软雅黑" panose="020B0503020204020204" pitchFamily="34" charset="-122"/>
              </a:rPr>
              <a:t> 53.1 (2019): 40-45.</a:t>
            </a:r>
            <a:endParaRPr lang="en-GB" altLang="zh-CN" sz="12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08788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75431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01616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0770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81717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275784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271239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片 10" descr="/Users/yuesun/Desktop/Tech Summit 主kv-05.jpgTech Summit 主kv-05"/>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1905" y="635"/>
            <a:ext cx="12188190" cy="6856730"/>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descr="资源 2@4x"/>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358775" y="318135"/>
            <a:ext cx="2330450" cy="492760"/>
          </a:xfrm>
          <a:prstGeom prst="rect">
            <a:avLst/>
          </a:prstGeom>
        </p:spPr>
      </p:pic>
      <p:pic>
        <p:nvPicPr>
          <p:cNvPr id="12" name="图片 11" descr="/Users/yuesun/Desktop/资源 8@4x.png资源 8@4x"/>
          <p:cNvPicPr>
            <a:picLocks noChangeAspect="1"/>
          </p:cNvPicPr>
          <p:nvPr userDrawn="1"/>
        </p:nvPicPr>
        <p:blipFill>
          <a:blip r:embed="rId4" cstate="hqprint">
            <a:extLst>
              <a:ext uri="{28A0092B-C50C-407E-A947-70E740481C1C}">
                <a14:useLocalDpi xmlns:a14="http://schemas.microsoft.com/office/drawing/2010/main"/>
              </a:ext>
            </a:extLst>
          </a:blip>
          <a:srcRect/>
          <a:stretch>
            <a:fillRect/>
          </a:stretch>
        </p:blipFill>
        <p:spPr>
          <a:xfrm>
            <a:off x="9489440" y="329565"/>
            <a:ext cx="2439670" cy="615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pic>
        <p:nvPicPr>
          <p:cNvPr id="12" name="图片 11" descr="/Users/yoyo/Desktop/Tech Summit 主kv-07.jpgTech Summit 主kv-07"/>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0" y="0"/>
            <a:ext cx="12192000" cy="685863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11" name="图片 10" descr="资源 2@4x"/>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530715" y="305435"/>
            <a:ext cx="2330450" cy="4927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Users/yoyo/Desktop/Tech Summit 主kv-07.jpgTech Summit 主kv-07"/>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0" y="0"/>
            <a:ext cx="12192000" cy="6858635"/>
          </a:xfrm>
          <a:prstGeom prst="rect">
            <a:avLst/>
          </a:prstGeom>
        </p:spPr>
      </p:pic>
      <p:pic>
        <p:nvPicPr>
          <p:cNvPr id="9" name="图片 8" descr="资源 2@4x"/>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530715" y="305435"/>
            <a:ext cx="2330450" cy="49276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2023/3/9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2023/3/9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4.jpeg"/><Relationship Id="rId13" Type="http://schemas.openxmlformats.org/officeDocument/2006/relationships/image" Target="../media/image57.png"/><Relationship Id="rId18" Type="http://schemas.openxmlformats.org/officeDocument/2006/relationships/image" Target="../media/image60.png"/><Relationship Id="rId26" Type="http://schemas.openxmlformats.org/officeDocument/2006/relationships/image" Target="../media/image64.jpeg"/><Relationship Id="rId3" Type="http://schemas.openxmlformats.org/officeDocument/2006/relationships/image" Target="../media/image50.png"/><Relationship Id="rId21" Type="http://schemas.microsoft.com/office/2007/relationships/hdphoto" Target="../media/hdphoto7.wdp"/><Relationship Id="rId7" Type="http://schemas.openxmlformats.org/officeDocument/2006/relationships/image" Target="../media/image53.jpeg"/><Relationship Id="rId12" Type="http://schemas.microsoft.com/office/2007/relationships/hdphoto" Target="../media/hdphoto3.wdp"/><Relationship Id="rId17" Type="http://schemas.microsoft.com/office/2007/relationships/hdphoto" Target="../media/hdphoto5.wdp"/><Relationship Id="rId25" Type="http://schemas.microsoft.com/office/2007/relationships/hdphoto" Target="../media/hdphoto9.wdp"/><Relationship Id="rId2" Type="http://schemas.openxmlformats.org/officeDocument/2006/relationships/notesSlide" Target="../notesSlides/notesSlide7.xml"/><Relationship Id="rId16" Type="http://schemas.openxmlformats.org/officeDocument/2006/relationships/image" Target="../media/image59.png"/><Relationship Id="rId20" Type="http://schemas.openxmlformats.org/officeDocument/2006/relationships/image" Target="../media/image61.png"/><Relationship Id="rId29" Type="http://schemas.openxmlformats.org/officeDocument/2006/relationships/image" Target="../media/image67.jpeg"/><Relationship Id="rId1" Type="http://schemas.openxmlformats.org/officeDocument/2006/relationships/slideLayout" Target="../slideLayouts/slideLayout2.xml"/><Relationship Id="rId6" Type="http://schemas.openxmlformats.org/officeDocument/2006/relationships/image" Target="../media/image52.jpeg"/><Relationship Id="rId11" Type="http://schemas.openxmlformats.org/officeDocument/2006/relationships/image" Target="../media/image56.png"/><Relationship Id="rId24" Type="http://schemas.openxmlformats.org/officeDocument/2006/relationships/image" Target="../media/image63.png"/><Relationship Id="rId5" Type="http://schemas.openxmlformats.org/officeDocument/2006/relationships/image" Target="../media/image51.jpeg"/><Relationship Id="rId15" Type="http://schemas.microsoft.com/office/2007/relationships/hdphoto" Target="../media/hdphoto4.wdp"/><Relationship Id="rId23" Type="http://schemas.microsoft.com/office/2007/relationships/hdphoto" Target="../media/hdphoto8.wdp"/><Relationship Id="rId28" Type="http://schemas.openxmlformats.org/officeDocument/2006/relationships/image" Target="../media/image66.jpeg"/><Relationship Id="rId10" Type="http://schemas.microsoft.com/office/2007/relationships/hdphoto" Target="../media/hdphoto2.wdp"/><Relationship Id="rId19" Type="http://schemas.microsoft.com/office/2007/relationships/hdphoto" Target="../media/hdphoto6.wdp"/><Relationship Id="rId31" Type="http://schemas.openxmlformats.org/officeDocument/2006/relationships/image" Target="../media/image69.jpeg"/><Relationship Id="rId4" Type="http://schemas.microsoft.com/office/2007/relationships/hdphoto" Target="../media/hdphoto1.wdp"/><Relationship Id="rId9" Type="http://schemas.openxmlformats.org/officeDocument/2006/relationships/image" Target="../media/image55.png"/><Relationship Id="rId14" Type="http://schemas.openxmlformats.org/officeDocument/2006/relationships/image" Target="../media/image58.png"/><Relationship Id="rId22" Type="http://schemas.openxmlformats.org/officeDocument/2006/relationships/image" Target="../media/image62.png"/><Relationship Id="rId27" Type="http://schemas.openxmlformats.org/officeDocument/2006/relationships/image" Target="../media/image65.jpeg"/><Relationship Id="rId30" Type="http://schemas.openxmlformats.org/officeDocument/2006/relationships/image" Target="../media/image6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emf"/><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eg"/><Relationship Id="rId19"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emf"/></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36.jpeg"/><Relationship Id="rId18" Type="http://schemas.openxmlformats.org/officeDocument/2006/relationships/image" Target="../media/image41.png"/><Relationship Id="rId3" Type="http://schemas.openxmlformats.org/officeDocument/2006/relationships/image" Target="../media/image31.jpeg"/><Relationship Id="rId21" Type="http://schemas.openxmlformats.org/officeDocument/2006/relationships/image" Target="../media/image44.png"/><Relationship Id="rId7" Type="http://schemas.openxmlformats.org/officeDocument/2006/relationships/diagramLayout" Target="../diagrams/layout1.xml"/><Relationship Id="rId12" Type="http://schemas.openxmlformats.org/officeDocument/2006/relationships/image" Target="../media/image35.jpeg"/><Relationship Id="rId17" Type="http://schemas.openxmlformats.org/officeDocument/2006/relationships/image" Target="../media/image40.png"/><Relationship Id="rId2" Type="http://schemas.openxmlformats.org/officeDocument/2006/relationships/notesSlide" Target="../notesSlides/notesSlide1.xml"/><Relationship Id="rId16" Type="http://schemas.openxmlformats.org/officeDocument/2006/relationships/image" Target="../media/image39.jpe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34.jpeg"/><Relationship Id="rId5" Type="http://schemas.openxmlformats.org/officeDocument/2006/relationships/image" Target="../media/image33.png"/><Relationship Id="rId15" Type="http://schemas.openxmlformats.org/officeDocument/2006/relationships/image" Target="../media/image38.jpeg"/><Relationship Id="rId10" Type="http://schemas.microsoft.com/office/2007/relationships/diagramDrawing" Target="../diagrams/drawing1.xml"/><Relationship Id="rId19" Type="http://schemas.openxmlformats.org/officeDocument/2006/relationships/image" Target="../media/image42.png"/><Relationship Id="rId4" Type="http://schemas.openxmlformats.org/officeDocument/2006/relationships/image" Target="../media/image32.png"/><Relationship Id="rId9" Type="http://schemas.openxmlformats.org/officeDocument/2006/relationships/diagramColors" Target="../diagrams/colors1.xml"/><Relationship Id="rId14" Type="http://schemas.openxmlformats.org/officeDocument/2006/relationships/image" Target="../media/image3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大会标题Option1 75pt"/>
          <p:cNvSpPr txBox="1"/>
          <p:nvPr/>
        </p:nvSpPr>
        <p:spPr>
          <a:xfrm>
            <a:off x="1244898" y="2111598"/>
            <a:ext cx="10108535" cy="1010981"/>
          </a:xfrm>
          <a:prstGeom prst="rect">
            <a:avLst/>
          </a:prstGeom>
          <a:ln w="12700">
            <a:miter lim="400000"/>
          </a:ln>
        </p:spPr>
        <p:txBody>
          <a:bodyPr wrap="none" lIns="71437" tIns="71437" rIns="71437" bIns="71437" anchor="ctr">
            <a:spAutoFit/>
          </a:bodyPr>
          <a:lstStyle>
            <a:lvl1pPr defTabSz="695960">
              <a:lnSpc>
                <a:spcPct val="130000"/>
              </a:lnSpc>
              <a:defRPr sz="7500" b="0" spc="7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r>
              <a:rPr lang="zh-CN" altLang="en-US" sz="4800" b="1" dirty="0">
                <a:solidFill>
                  <a:schemeClr val="bg1"/>
                </a:solidFill>
                <a:latin typeface="微软雅黑" panose="020B0503020204020204" pitchFamily="34" charset="-122"/>
                <a:ea typeface="微软雅黑" panose="020B0503020204020204" pitchFamily="34" charset="-122"/>
                <a:cs typeface="Arial Regular" panose="020B0604020202090204" charset="0"/>
              </a:rPr>
              <a:t>终端操作系统十大技术挑战方向</a:t>
            </a:r>
          </a:p>
        </p:txBody>
      </p:sp>
      <p:sp>
        <p:nvSpPr>
          <p:cNvPr id="2" name="文本框 1">
            <a:extLst>
              <a:ext uri="{FF2B5EF4-FFF2-40B4-BE49-F238E27FC236}">
                <a16:creationId xmlns:a16="http://schemas.microsoft.com/office/drawing/2014/main" xmlns="" id="{225BBD21-0F03-41B6-B39C-9F56D118755B}"/>
              </a:ext>
            </a:extLst>
          </p:cNvPr>
          <p:cNvSpPr txBox="1"/>
          <p:nvPr/>
        </p:nvSpPr>
        <p:spPr>
          <a:xfrm>
            <a:off x="4625163" y="3622701"/>
            <a:ext cx="2161169" cy="338554"/>
          </a:xfrm>
          <a:prstGeom prst="rect">
            <a:avLst/>
          </a:prstGeom>
          <a:noFill/>
        </p:spPr>
        <p:txBody>
          <a:bodyPr wrap="non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2023.2.25 </a:t>
            </a:r>
            <a:r>
              <a:rPr lang="zh-CN" altLang="en-US" sz="1600" b="1" dirty="0">
                <a:solidFill>
                  <a:schemeClr val="bg1"/>
                </a:solidFill>
                <a:latin typeface="微软雅黑" panose="020B0503020204020204" pitchFamily="34" charset="-122"/>
                <a:ea typeface="微软雅黑" panose="020B0503020204020204" pitchFamily="34" charset="-122"/>
              </a:rPr>
              <a:t>中国</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深圳</a:t>
            </a:r>
          </a:p>
        </p:txBody>
      </p:sp>
      <p:sp>
        <p:nvSpPr>
          <p:cNvPr id="3" name="文本框 2">
            <a:extLst>
              <a:ext uri="{FF2B5EF4-FFF2-40B4-BE49-F238E27FC236}">
                <a16:creationId xmlns:a16="http://schemas.microsoft.com/office/drawing/2014/main" xmlns="" id="{471CA5CA-6107-4FE6-A967-7AC3B50B2FB4}"/>
              </a:ext>
            </a:extLst>
          </p:cNvPr>
          <p:cNvSpPr txBox="1"/>
          <p:nvPr/>
        </p:nvSpPr>
        <p:spPr>
          <a:xfrm>
            <a:off x="3983529" y="4159183"/>
            <a:ext cx="3756669" cy="338554"/>
          </a:xfrm>
          <a:prstGeom prst="rect">
            <a:avLst/>
          </a:prstGeom>
          <a:noFill/>
        </p:spPr>
        <p:txBody>
          <a:bodyPr wrap="non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OpenHarmony</a:t>
            </a:r>
            <a:r>
              <a:rPr lang="zh-CN" altLang="en-US" sz="1600" b="1" dirty="0">
                <a:solidFill>
                  <a:schemeClr val="bg1"/>
                </a:solidFill>
                <a:latin typeface="微软雅黑" panose="020B0503020204020204" pitchFamily="34" charset="-122"/>
                <a:ea typeface="微软雅黑" panose="020B0503020204020204" pitchFamily="34" charset="-122"/>
              </a:rPr>
              <a:t>项目群技术指导委员会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圆角 8">
            <a:extLst>
              <a:ext uri="{FF2B5EF4-FFF2-40B4-BE49-F238E27FC236}">
                <a16:creationId xmlns:a16="http://schemas.microsoft.com/office/drawing/2014/main" xmlns="" id="{6D511102-B048-40C0-95DE-31A6409F5FB8}"/>
              </a:ext>
            </a:extLst>
          </p:cNvPr>
          <p:cNvSpPr/>
          <p:nvPr/>
        </p:nvSpPr>
        <p:spPr>
          <a:xfrm>
            <a:off x="6738055" y="4600258"/>
            <a:ext cx="5336285" cy="209340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2" name="矩形: 圆角 8">
            <a:extLst>
              <a:ext uri="{FF2B5EF4-FFF2-40B4-BE49-F238E27FC236}">
                <a16:creationId xmlns:a16="http://schemas.microsoft.com/office/drawing/2014/main" xmlns="" id="{6D511102-B048-40C0-95DE-31A6409F5FB8}"/>
              </a:ext>
            </a:extLst>
          </p:cNvPr>
          <p:cNvSpPr/>
          <p:nvPr/>
        </p:nvSpPr>
        <p:spPr>
          <a:xfrm>
            <a:off x="6738056" y="3112246"/>
            <a:ext cx="5336285" cy="1422393"/>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1" name="矩形: 圆角 8">
            <a:extLst>
              <a:ext uri="{FF2B5EF4-FFF2-40B4-BE49-F238E27FC236}">
                <a16:creationId xmlns:a16="http://schemas.microsoft.com/office/drawing/2014/main" xmlns="" id="{6D511102-B048-40C0-95DE-31A6409F5FB8}"/>
              </a:ext>
            </a:extLst>
          </p:cNvPr>
          <p:cNvSpPr/>
          <p:nvPr/>
        </p:nvSpPr>
        <p:spPr>
          <a:xfrm>
            <a:off x="6754058" y="911330"/>
            <a:ext cx="5336285" cy="211216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0" name="矩形: 圆角 8">
            <a:extLst>
              <a:ext uri="{FF2B5EF4-FFF2-40B4-BE49-F238E27FC236}">
                <a16:creationId xmlns:a16="http://schemas.microsoft.com/office/drawing/2014/main" xmlns="" id="{6D511102-B048-40C0-95DE-31A6409F5FB8}"/>
              </a:ext>
            </a:extLst>
          </p:cNvPr>
          <p:cNvSpPr/>
          <p:nvPr/>
        </p:nvSpPr>
        <p:spPr>
          <a:xfrm>
            <a:off x="126637" y="1933093"/>
            <a:ext cx="6538598" cy="4781544"/>
          </a:xfrm>
          <a:prstGeom prst="roundRect">
            <a:avLst>
              <a:gd name="adj" fmla="val 21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矩形: 圆角 8">
            <a:extLst>
              <a:ext uri="{FF2B5EF4-FFF2-40B4-BE49-F238E27FC236}">
                <a16:creationId xmlns:a16="http://schemas.microsoft.com/office/drawing/2014/main" xmlns="" id="{6D511102-B048-40C0-95DE-31A6409F5FB8}"/>
              </a:ext>
            </a:extLst>
          </p:cNvPr>
          <p:cNvSpPr/>
          <p:nvPr/>
        </p:nvSpPr>
        <p:spPr>
          <a:xfrm>
            <a:off x="131886" y="921111"/>
            <a:ext cx="6538598" cy="921754"/>
          </a:xfrm>
          <a:prstGeom prst="roundRect">
            <a:avLst>
              <a:gd name="adj" fmla="val 12177"/>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p:nvPr/>
        </p:nvSpPr>
        <p:spPr>
          <a:xfrm>
            <a:off x="276838" y="20504"/>
            <a:ext cx="11885994" cy="585590"/>
          </a:xfrm>
          <a:prstGeom prst="rect">
            <a:avLst/>
          </a:prstGeom>
          <a:noFill/>
          <a:ln w="9525">
            <a:noFill/>
            <a:miter lim="800000"/>
          </a:ln>
        </p:spPr>
        <p:txBody>
          <a:bodyPr vert="horz" wrap="square" lIns="0" tIns="40033" rIns="80067" bIns="40033" numCol="1" anchor="ctr" anchorCtr="0" compatLnSpc="1"/>
          <a:lst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rPr>
              <a:t>8</a:t>
            </a:r>
            <a:r>
              <a:rPr lang="zh-CN" altLang="en-US" sz="2400" b="1" spc="300"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智慧化全场景的应用软件开发方法与工具链</a:t>
            </a:r>
          </a:p>
        </p:txBody>
      </p:sp>
      <p:sp>
        <p:nvSpPr>
          <p:cNvPr id="3" name="矩形 2"/>
          <p:cNvSpPr/>
          <p:nvPr/>
        </p:nvSpPr>
        <p:spPr>
          <a:xfrm>
            <a:off x="2619693" y="853984"/>
            <a:ext cx="1287533" cy="417358"/>
          </a:xfrm>
          <a:prstGeom prst="rect">
            <a:avLst/>
          </a:prstGeom>
        </p:spPr>
        <p:txBody>
          <a:bodyPr wrap="none">
            <a:spAutoFit/>
          </a:bodyPr>
          <a:lstStyle/>
          <a:p>
            <a:pPr algn="ctr">
              <a:lnSpc>
                <a:spcPct val="130000"/>
              </a:lnSpc>
            </a:pPr>
            <a:r>
              <a:rPr lang="zh-CN" altLang="en-US" b="1" spc="35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技术背景</a:t>
            </a:r>
          </a:p>
        </p:txBody>
      </p:sp>
      <p:grpSp>
        <p:nvGrpSpPr>
          <p:cNvPr id="4" name="组合 3"/>
          <p:cNvGrpSpPr/>
          <p:nvPr/>
        </p:nvGrpSpPr>
        <p:grpSpPr>
          <a:xfrm>
            <a:off x="92136" y="1813066"/>
            <a:ext cx="6647728" cy="4915125"/>
            <a:chOff x="91843" y="1396486"/>
            <a:chExt cx="6854567" cy="4952787"/>
          </a:xfrm>
        </p:grpSpPr>
        <p:sp>
          <p:nvSpPr>
            <p:cNvPr id="5" name="矩形 4"/>
            <p:cNvSpPr/>
            <p:nvPr/>
          </p:nvSpPr>
          <p:spPr>
            <a:xfrm>
              <a:off x="246110" y="1638679"/>
              <a:ext cx="3626689" cy="1815882"/>
            </a:xfrm>
            <a:prstGeom prst="rect">
              <a:avLst/>
            </a:prstGeom>
            <a:solidFill>
              <a:schemeClr val="accent4">
                <a:lumMod val="20000"/>
                <a:lumOff val="80000"/>
              </a:schemeClr>
            </a:solidFill>
          </p:spPr>
          <p:txBody>
            <a:bodyPr wrap="square">
              <a:spAutoFit/>
            </a:bodyPr>
            <a:lstStyle/>
            <a:p>
              <a:pPr defTabSz="913765">
                <a:lnSpc>
                  <a:spcPct val="150000"/>
                </a:lnSpc>
              </a:pPr>
              <a:r>
                <a:rPr lang="zh-CN" altLang="en-US" sz="1200" b="1" dirty="0">
                  <a:solidFill>
                    <a:srgbClr val="C00000"/>
                  </a:solidFill>
                  <a:latin typeface="微软雅黑" panose="020B0503020204020204" pitchFamily="34" charset="-122"/>
                  <a:ea typeface="微软雅黑" panose="020B0503020204020204" pitchFamily="34" charset="-122"/>
                </a:rPr>
                <a:t>趋势：业界主流</a:t>
              </a:r>
              <a:r>
                <a:rPr lang="en-US" altLang="zh-CN" sz="1200" b="1" dirty="0">
                  <a:solidFill>
                    <a:srgbClr val="C00000"/>
                  </a:solidFill>
                  <a:latin typeface="微软雅黑" panose="020B0503020204020204" pitchFamily="34" charset="-122"/>
                  <a:ea typeface="微软雅黑" panose="020B0503020204020204" pitchFamily="34" charset="-122"/>
                </a:rPr>
                <a:t>IDE</a:t>
              </a:r>
              <a:r>
                <a:rPr lang="zh-CN" altLang="en-US" sz="1200" b="1" dirty="0">
                  <a:solidFill>
                    <a:srgbClr val="C00000"/>
                  </a:solidFill>
                  <a:latin typeface="微软雅黑" panose="020B0503020204020204" pitchFamily="34" charset="-122"/>
                  <a:ea typeface="微软雅黑" panose="020B0503020204020204" pitchFamily="34" charset="-122"/>
                </a:rPr>
                <a:t>在智慧化领域持续深耕，不断扩展广度，但依然存在巨大的发展空间</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171450" indent="-171450" defTabSz="913765">
                <a:lnSpc>
                  <a:spcPct val="150000"/>
                </a:lnSpc>
                <a:spcBef>
                  <a:spcPts val="1200"/>
                </a:spcBef>
                <a:buFont typeface="Arial" panose="020B0604020202020204" pitchFamily="34" charset="0"/>
                <a:buChar char="•"/>
              </a:pPr>
              <a:r>
                <a:rPr lang="zh-CN" altLang="en-US" sz="1100" b="1" dirty="0">
                  <a:latin typeface="微软雅黑" panose="020B0503020204020204" pitchFamily="34" charset="-122"/>
                  <a:ea typeface="微软雅黑" panose="020B0503020204020204" pitchFamily="34" charset="-122"/>
                </a:rPr>
                <a:t>智慧化插件开发者数量激增（年增长率</a:t>
              </a:r>
              <a:r>
                <a:rPr lang="en-US" altLang="zh-CN" sz="1100" b="1" dirty="0">
                  <a:latin typeface="微软雅黑" panose="020B0503020204020204" pitchFamily="34" charset="-122"/>
                  <a:ea typeface="微软雅黑" panose="020B0503020204020204" pitchFamily="34" charset="-122"/>
                </a:rPr>
                <a:t>&gt;40%</a:t>
              </a:r>
              <a:r>
                <a:rPr lang="zh-CN" altLang="en-US" sz="1100" b="1" dirty="0">
                  <a:latin typeface="微软雅黑" panose="020B0503020204020204" pitchFamily="34" charset="-122"/>
                  <a:ea typeface="微软雅黑" panose="020B0503020204020204" pitchFamily="34" charset="-122"/>
                </a:rPr>
                <a:t>），但局限于编码场景</a:t>
              </a:r>
              <a:endParaRPr lang="en-US" altLang="zh-CN" sz="1100" b="1" dirty="0">
                <a:latin typeface="微软雅黑" panose="020B0503020204020204" pitchFamily="34" charset="-122"/>
                <a:ea typeface="微软雅黑" panose="020B0503020204020204" pitchFamily="34" charset="-122"/>
              </a:endParaRPr>
            </a:p>
            <a:p>
              <a:pPr marL="171450" indent="-171450" defTabSz="913765">
                <a:lnSpc>
                  <a:spcPct val="150000"/>
                </a:lnSpc>
                <a:buFont typeface="Arial" panose="020B0604020202020204" pitchFamily="34" charset="0"/>
                <a:buChar char="•"/>
              </a:pPr>
              <a:r>
                <a:rPr lang="zh-CN" altLang="en-US" sz="1100" b="1" dirty="0">
                  <a:latin typeface="微软雅黑" panose="020B0503020204020204" pitchFamily="34" charset="-122"/>
                  <a:ea typeface="微软雅黑" panose="020B0503020204020204" pitchFamily="34" charset="-122"/>
                </a:rPr>
                <a:t>主流</a:t>
              </a:r>
              <a:r>
                <a:rPr lang="en-US" altLang="zh-CN" sz="1100" b="1" dirty="0">
                  <a:latin typeface="微软雅黑" panose="020B0503020204020204" pitchFamily="34" charset="-122"/>
                  <a:ea typeface="微软雅黑" panose="020B0503020204020204" pitchFamily="34" charset="-122"/>
                </a:rPr>
                <a:t>IDE</a:t>
              </a:r>
              <a:r>
                <a:rPr lang="zh-CN" altLang="en-US" sz="1100" b="1" dirty="0">
                  <a:latin typeface="微软雅黑" panose="020B0503020204020204" pitchFamily="34" charset="-122"/>
                  <a:ea typeface="微软雅黑" panose="020B0503020204020204" pitchFamily="34" charset="-122"/>
                </a:rPr>
                <a:t>布局开发全流程智慧化，构建一整套高效、智慧的开发模式</a:t>
              </a:r>
              <a:endParaRPr lang="en-US" altLang="zh-CN" sz="1100" b="1" dirty="0">
                <a:latin typeface="微软雅黑" panose="020B0503020204020204" pitchFamily="34" charset="-122"/>
                <a:ea typeface="微软雅黑" panose="020B0503020204020204" pitchFamily="34" charset="-122"/>
              </a:endParaRPr>
            </a:p>
          </p:txBody>
        </p:sp>
        <p:sp>
          <p:nvSpPr>
            <p:cNvPr id="6" name="矩形 5"/>
            <p:cNvSpPr/>
            <p:nvPr/>
          </p:nvSpPr>
          <p:spPr>
            <a:xfrm>
              <a:off x="171343" y="5101606"/>
              <a:ext cx="571368" cy="46996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050">
                <a:solidFill>
                  <a:srgbClr val="666666"/>
                </a:solidFill>
              </a:endParaRPr>
            </a:p>
          </p:txBody>
        </p:sp>
        <p:sp>
          <p:nvSpPr>
            <p:cNvPr id="7" name="文本框 6"/>
            <p:cNvSpPr txBox="1"/>
            <p:nvPr/>
          </p:nvSpPr>
          <p:spPr>
            <a:xfrm>
              <a:off x="91843" y="5714395"/>
              <a:ext cx="641648" cy="604763"/>
            </a:xfrm>
            <a:prstGeom prst="rect">
              <a:avLst/>
            </a:prstGeom>
            <a:noFill/>
          </p:spPr>
          <p:txBody>
            <a:bodyPr wrap="none" rtlCol="0">
              <a:spAutoFit/>
            </a:bodyPr>
            <a:lstStyle/>
            <a:p>
              <a:pPr algn="ctr" defTabSz="913765">
                <a:lnSpc>
                  <a:spcPct val="150000"/>
                </a:lnSpc>
              </a:pPr>
              <a:r>
                <a:rPr lang="zh-CN" altLang="en-US" sz="1100" b="1" dirty="0">
                  <a:solidFill>
                    <a:srgbClr val="FFFF00"/>
                  </a:solidFill>
                  <a:latin typeface="Microsoft YaHei" panose="020B0503020204020204" pitchFamily="34" charset="-122"/>
                  <a:ea typeface="Microsoft YaHei" panose="020B0503020204020204" pitchFamily="34" charset="-122"/>
                </a:rPr>
                <a:t>无智慧</a:t>
              </a:r>
              <a:endParaRPr lang="en-US" altLang="zh-CN" sz="1100" b="1" dirty="0">
                <a:solidFill>
                  <a:srgbClr val="FFFF00"/>
                </a:solidFill>
                <a:latin typeface="Microsoft YaHei" panose="020B0503020204020204" pitchFamily="34" charset="-122"/>
                <a:ea typeface="Microsoft YaHei" panose="020B0503020204020204" pitchFamily="34" charset="-122"/>
              </a:endParaRPr>
            </a:p>
            <a:p>
              <a:pPr algn="ctr" defTabSz="913765">
                <a:lnSpc>
                  <a:spcPct val="150000"/>
                </a:lnSpc>
              </a:pPr>
              <a:r>
                <a:rPr lang="en-US" altLang="zh-CN" sz="1100" dirty="0">
                  <a:solidFill>
                    <a:schemeClr val="bg1"/>
                  </a:solidFill>
                  <a:latin typeface="Microsoft YaHei" panose="020B0503020204020204" pitchFamily="34" charset="-122"/>
                  <a:ea typeface="Microsoft YaHei" panose="020B0503020204020204" pitchFamily="34" charset="-122"/>
                </a:rPr>
                <a:t>~1980</a:t>
              </a:r>
              <a:endParaRPr lang="zh-CN" altLang="en-US" sz="1100" dirty="0">
                <a:solidFill>
                  <a:schemeClr val="bg1"/>
                </a:solidFill>
                <a:latin typeface="Microsoft YaHei" panose="020B0503020204020204" pitchFamily="34" charset="-122"/>
                <a:ea typeface="Microsoft YaHei" panose="020B0503020204020204" pitchFamily="34" charset="-122"/>
              </a:endParaRPr>
            </a:p>
          </p:txBody>
        </p:sp>
        <p:sp>
          <p:nvSpPr>
            <p:cNvPr id="8" name="文本框 7"/>
            <p:cNvSpPr txBox="1"/>
            <p:nvPr/>
          </p:nvSpPr>
          <p:spPr>
            <a:xfrm>
              <a:off x="93698" y="5154132"/>
              <a:ext cx="785746" cy="215444"/>
            </a:xfrm>
            <a:prstGeom prst="rect">
              <a:avLst/>
            </a:prstGeom>
            <a:noFill/>
          </p:spPr>
          <p:txBody>
            <a:bodyPr wrap="square" rtlCol="0">
              <a:spAutoFit/>
            </a:bodyPr>
            <a:lstStyle/>
            <a:p>
              <a:pPr defTabSz="913765"/>
              <a:r>
                <a:rPr lang="en-US" altLang="zh-CN" sz="800" dirty="0">
                  <a:solidFill>
                    <a:schemeClr val="bg1"/>
                  </a:solidFill>
                  <a:latin typeface="Microsoft YaHei" panose="020B0503020204020204" pitchFamily="34" charset="-122"/>
                  <a:ea typeface="Microsoft YaHei" panose="020B0503020204020204" pitchFamily="34" charset="-122"/>
                </a:rPr>
                <a:t>Vim/</a:t>
              </a:r>
              <a:r>
                <a:rPr lang="en-US" altLang="zh-CN" sz="800" dirty="0" err="1">
                  <a:solidFill>
                    <a:schemeClr val="bg1"/>
                  </a:solidFill>
                  <a:latin typeface="Microsoft YaHei" panose="020B0503020204020204" pitchFamily="34" charset="-122"/>
                  <a:ea typeface="Microsoft YaHei" panose="020B0503020204020204" pitchFamily="34" charset="-122"/>
                </a:rPr>
                <a:t>emacs</a:t>
              </a:r>
              <a:endParaRPr lang="zh-CN" altLang="en-US" sz="800" dirty="0">
                <a:solidFill>
                  <a:schemeClr val="bg1"/>
                </a:solidFill>
                <a:latin typeface="Microsoft YaHei" panose="020B0503020204020204" pitchFamily="34" charset="-122"/>
                <a:ea typeface="Microsoft YaHei" panose="020B0503020204020204" pitchFamily="34" charset="-122"/>
              </a:endParaRPr>
            </a:p>
          </p:txBody>
        </p:sp>
        <p:sp>
          <p:nvSpPr>
            <p:cNvPr id="9" name="右箭头 8"/>
            <p:cNvSpPr/>
            <p:nvPr/>
          </p:nvSpPr>
          <p:spPr>
            <a:xfrm>
              <a:off x="171343" y="5668149"/>
              <a:ext cx="6466683" cy="15683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600">
                <a:solidFill>
                  <a:srgbClr val="666666"/>
                </a:solidFill>
              </a:endParaRPr>
            </a:p>
          </p:txBody>
        </p:sp>
        <p:sp>
          <p:nvSpPr>
            <p:cNvPr id="10" name="文本框 9"/>
            <p:cNvSpPr txBox="1"/>
            <p:nvPr/>
          </p:nvSpPr>
          <p:spPr>
            <a:xfrm>
              <a:off x="107142" y="5331912"/>
              <a:ext cx="724218" cy="232601"/>
            </a:xfrm>
            <a:prstGeom prst="rect">
              <a:avLst/>
            </a:prstGeom>
            <a:noFill/>
          </p:spPr>
          <p:txBody>
            <a:bodyPr wrap="square" rtlCol="0">
              <a:spAutoFit/>
            </a:bodyPr>
            <a:lstStyle/>
            <a:p>
              <a:pPr defTabSz="913765"/>
              <a:r>
                <a:rPr lang="zh-CN" altLang="en-US" sz="900" dirty="0">
                  <a:solidFill>
                    <a:schemeClr val="bg1"/>
                  </a:solidFill>
                  <a:latin typeface="Microsoft YaHei" panose="020B0503020204020204" pitchFamily="34" charset="-122"/>
                  <a:ea typeface="Microsoft YaHei" panose="020B0503020204020204" pitchFamily="34" charset="-122"/>
                </a:rPr>
                <a:t>纯编辑器</a:t>
              </a:r>
            </a:p>
          </p:txBody>
        </p:sp>
        <p:sp>
          <p:nvSpPr>
            <p:cNvPr id="11" name="矩形 10"/>
            <p:cNvSpPr/>
            <p:nvPr/>
          </p:nvSpPr>
          <p:spPr>
            <a:xfrm>
              <a:off x="808813" y="4902342"/>
              <a:ext cx="742674" cy="66913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050">
                <a:solidFill>
                  <a:srgbClr val="666666"/>
                </a:solidFill>
              </a:endParaRPr>
            </a:p>
          </p:txBody>
        </p:sp>
        <p:sp>
          <p:nvSpPr>
            <p:cNvPr id="12" name="文本框 11"/>
            <p:cNvSpPr txBox="1"/>
            <p:nvPr/>
          </p:nvSpPr>
          <p:spPr>
            <a:xfrm>
              <a:off x="684801" y="5722974"/>
              <a:ext cx="985447" cy="604763"/>
            </a:xfrm>
            <a:prstGeom prst="rect">
              <a:avLst/>
            </a:prstGeom>
            <a:noFill/>
          </p:spPr>
          <p:txBody>
            <a:bodyPr wrap="none" rtlCol="0">
              <a:spAutoFit/>
            </a:bodyPr>
            <a:lstStyle/>
            <a:p>
              <a:pPr algn="ctr" defTabSz="913765">
                <a:lnSpc>
                  <a:spcPct val="150000"/>
                </a:lnSpc>
              </a:pPr>
              <a:r>
                <a:rPr lang="zh-CN" altLang="en-US" sz="1100" b="1" dirty="0">
                  <a:solidFill>
                    <a:srgbClr val="FFFF00"/>
                  </a:solidFill>
                  <a:latin typeface="Microsoft YaHei" panose="020B0503020204020204" pitchFamily="34" charset="-122"/>
                  <a:ea typeface="Microsoft YaHei" panose="020B0503020204020204" pitchFamily="34" charset="-122"/>
                </a:rPr>
                <a:t>少量智慧</a:t>
              </a:r>
              <a:endParaRPr lang="en-US" altLang="zh-CN" sz="1100" b="1" dirty="0">
                <a:solidFill>
                  <a:srgbClr val="FFFF00"/>
                </a:solidFill>
                <a:latin typeface="Microsoft YaHei" panose="020B0503020204020204" pitchFamily="34" charset="-122"/>
                <a:ea typeface="Microsoft YaHei" panose="020B0503020204020204" pitchFamily="34" charset="-122"/>
              </a:endParaRPr>
            </a:p>
            <a:p>
              <a:pPr algn="ctr" defTabSz="913765">
                <a:lnSpc>
                  <a:spcPct val="150000"/>
                </a:lnSpc>
              </a:pPr>
              <a:r>
                <a:rPr lang="en-US" altLang="zh-CN" sz="1100" dirty="0">
                  <a:solidFill>
                    <a:schemeClr val="bg1"/>
                  </a:solidFill>
                  <a:latin typeface="Microsoft YaHei" panose="020B0503020204020204" pitchFamily="34" charset="-122"/>
                  <a:ea typeface="Microsoft YaHei" panose="020B0503020204020204" pitchFamily="34" charset="-122"/>
                </a:rPr>
                <a:t>1980~2000</a:t>
              </a:r>
              <a:endParaRPr lang="zh-CN" altLang="en-US" sz="1100" dirty="0">
                <a:solidFill>
                  <a:schemeClr val="bg1"/>
                </a:solidFill>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761433" y="5036700"/>
              <a:ext cx="842302" cy="369284"/>
            </a:xfrm>
            <a:prstGeom prst="rect">
              <a:avLst/>
            </a:prstGeom>
            <a:noFill/>
          </p:spPr>
          <p:txBody>
            <a:bodyPr wrap="square" rtlCol="0">
              <a:spAutoFit/>
            </a:bodyPr>
            <a:lstStyle/>
            <a:p>
              <a:pPr marL="171450" indent="-171450" defTabSz="913765">
                <a:buFont typeface="Arial" panose="020B0604020202020204" pitchFamily="34" charset="0"/>
                <a:buChar char="•"/>
              </a:pPr>
              <a:r>
                <a:rPr lang="zh-CN" altLang="en-US" sz="900" dirty="0">
                  <a:solidFill>
                    <a:schemeClr val="bg1"/>
                  </a:solidFill>
                  <a:latin typeface="Microsoft YaHei" panose="020B0503020204020204" pitchFamily="34" charset="-122"/>
                  <a:ea typeface="Microsoft YaHei" panose="020B0503020204020204" pitchFamily="34" charset="-122"/>
                </a:rPr>
                <a:t>代码高亮</a:t>
              </a:r>
              <a:endParaRPr lang="en-US" altLang="zh-CN" sz="900" dirty="0">
                <a:solidFill>
                  <a:schemeClr val="bg1"/>
                </a:solidFill>
                <a:latin typeface="Microsoft YaHei" panose="020B0503020204020204" pitchFamily="34" charset="-122"/>
                <a:ea typeface="Microsoft YaHei" panose="020B0503020204020204" pitchFamily="34" charset="-122"/>
              </a:endParaRPr>
            </a:p>
            <a:p>
              <a:pPr marL="171450" indent="-171450" defTabSz="913765">
                <a:buFont typeface="Arial" panose="020B0604020202020204" pitchFamily="34" charset="0"/>
                <a:buChar char="•"/>
              </a:pPr>
              <a:r>
                <a:rPr lang="zh-CN" altLang="en-US" sz="900" dirty="0">
                  <a:solidFill>
                    <a:schemeClr val="bg1"/>
                  </a:solidFill>
                  <a:latin typeface="Microsoft YaHei" panose="020B0503020204020204" pitchFamily="34" charset="-122"/>
                  <a:ea typeface="Microsoft YaHei" panose="020B0503020204020204" pitchFamily="34" charset="-122"/>
                </a:rPr>
                <a:t>代码跳转</a:t>
              </a:r>
            </a:p>
          </p:txBody>
        </p:sp>
        <p:sp>
          <p:nvSpPr>
            <p:cNvPr id="14" name="文本框 13"/>
            <p:cNvSpPr txBox="1"/>
            <p:nvPr/>
          </p:nvSpPr>
          <p:spPr>
            <a:xfrm>
              <a:off x="1538360" y="5722974"/>
              <a:ext cx="985447" cy="604763"/>
            </a:xfrm>
            <a:prstGeom prst="rect">
              <a:avLst/>
            </a:prstGeom>
            <a:noFill/>
          </p:spPr>
          <p:txBody>
            <a:bodyPr wrap="none" rtlCol="0">
              <a:spAutoFit/>
            </a:bodyPr>
            <a:lstStyle/>
            <a:p>
              <a:pPr algn="ctr" defTabSz="913765">
                <a:lnSpc>
                  <a:spcPct val="150000"/>
                </a:lnSpc>
              </a:pPr>
              <a:r>
                <a:rPr lang="zh-CN" altLang="en-US" sz="1100" b="1" dirty="0">
                  <a:solidFill>
                    <a:srgbClr val="FFFF00"/>
                  </a:solidFill>
                  <a:latin typeface="Microsoft YaHei" panose="020B0503020204020204" pitchFamily="34" charset="-122"/>
                  <a:ea typeface="Microsoft YaHei" panose="020B0503020204020204" pitchFamily="34" charset="-122"/>
                </a:rPr>
                <a:t>部分智慧</a:t>
              </a:r>
              <a:endParaRPr lang="en-US" altLang="zh-CN" sz="1100" b="1" dirty="0">
                <a:solidFill>
                  <a:srgbClr val="FFFF00"/>
                </a:solidFill>
                <a:latin typeface="Microsoft YaHei" panose="020B0503020204020204" pitchFamily="34" charset="-122"/>
                <a:ea typeface="Microsoft YaHei" panose="020B0503020204020204" pitchFamily="34" charset="-122"/>
              </a:endParaRPr>
            </a:p>
            <a:p>
              <a:pPr algn="ctr" defTabSz="913765">
                <a:lnSpc>
                  <a:spcPct val="150000"/>
                </a:lnSpc>
              </a:pPr>
              <a:r>
                <a:rPr lang="en-US" altLang="zh-CN" sz="1100" dirty="0">
                  <a:solidFill>
                    <a:schemeClr val="bg1"/>
                  </a:solidFill>
                  <a:latin typeface="Microsoft YaHei" panose="020B0503020204020204" pitchFamily="34" charset="-122"/>
                  <a:ea typeface="Microsoft YaHei" panose="020B0503020204020204" pitchFamily="34" charset="-122"/>
                </a:rPr>
                <a:t>2000~2015</a:t>
              </a:r>
              <a:endParaRPr lang="zh-CN" altLang="en-US" sz="1100"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1623562" y="4599531"/>
              <a:ext cx="840583" cy="963561"/>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050">
                <a:solidFill>
                  <a:srgbClr val="666666"/>
                </a:solidFill>
              </a:endParaRPr>
            </a:p>
          </p:txBody>
        </p:sp>
        <p:sp>
          <p:nvSpPr>
            <p:cNvPr id="16" name="文本框 15"/>
            <p:cNvSpPr txBox="1"/>
            <p:nvPr/>
          </p:nvSpPr>
          <p:spPr>
            <a:xfrm>
              <a:off x="1569975" y="4786455"/>
              <a:ext cx="986116" cy="646247"/>
            </a:xfrm>
            <a:prstGeom prst="rect">
              <a:avLst/>
            </a:prstGeom>
            <a:noFill/>
          </p:spPr>
          <p:txBody>
            <a:bodyPr wrap="square" rtlCol="0">
              <a:spAutoFit/>
            </a:bodyPr>
            <a:lstStyle/>
            <a:p>
              <a:pPr marL="171450" indent="-171450" defTabSz="913765">
                <a:buFont typeface="Arial" panose="020B0604020202020204" pitchFamily="34" charset="0"/>
                <a:buChar char="•"/>
              </a:pPr>
              <a:r>
                <a:rPr lang="en-US" altLang="zh-CN" sz="900" dirty="0">
                  <a:solidFill>
                    <a:schemeClr val="bg1"/>
                  </a:solidFill>
                  <a:latin typeface="Microsoft YaHei" panose="020B0503020204020204" pitchFamily="34" charset="-122"/>
                  <a:ea typeface="Microsoft YaHei" panose="020B0503020204020204" pitchFamily="34" charset="-122"/>
                </a:rPr>
                <a:t>Token</a:t>
              </a:r>
              <a:r>
                <a:rPr lang="zh-CN" altLang="en-US" sz="900" dirty="0">
                  <a:solidFill>
                    <a:schemeClr val="bg1"/>
                  </a:solidFill>
                  <a:latin typeface="Microsoft YaHei" panose="020B0503020204020204" pitchFamily="34" charset="-122"/>
                  <a:ea typeface="Microsoft YaHei" panose="020B0503020204020204" pitchFamily="34" charset="-122"/>
                </a:rPr>
                <a:t>级别补全</a:t>
              </a:r>
              <a:endParaRPr lang="en-US" altLang="zh-CN" sz="900" dirty="0">
                <a:solidFill>
                  <a:schemeClr val="bg1"/>
                </a:solidFill>
                <a:latin typeface="Microsoft YaHei" panose="020B0503020204020204" pitchFamily="34" charset="-122"/>
                <a:ea typeface="Microsoft YaHei" panose="020B0503020204020204" pitchFamily="34" charset="-122"/>
              </a:endParaRPr>
            </a:p>
            <a:p>
              <a:pPr marL="171450" indent="-171450" defTabSz="913765">
                <a:buFont typeface="Arial" panose="020B0604020202020204" pitchFamily="34" charset="0"/>
                <a:buChar char="•"/>
              </a:pPr>
              <a:r>
                <a:rPr lang="en-US" altLang="zh-CN" sz="900" dirty="0">
                  <a:solidFill>
                    <a:schemeClr val="bg1"/>
                  </a:solidFill>
                  <a:latin typeface="Microsoft YaHei" panose="020B0503020204020204" pitchFamily="34" charset="-122"/>
                  <a:ea typeface="Microsoft YaHei" panose="020B0503020204020204" pitchFamily="34" charset="-122"/>
                </a:rPr>
                <a:t>Quick Fix</a:t>
              </a:r>
            </a:p>
            <a:p>
              <a:pPr marL="171450" indent="-171450" defTabSz="913765">
                <a:buFont typeface="Arial" panose="020B0604020202020204" pitchFamily="34" charset="0"/>
                <a:buChar char="•"/>
              </a:pPr>
              <a:r>
                <a:rPr lang="en-US" altLang="zh-CN" sz="900" dirty="0">
                  <a:solidFill>
                    <a:schemeClr val="bg1"/>
                  </a:solidFill>
                  <a:latin typeface="Microsoft YaHei" panose="020B0503020204020204" pitchFamily="34" charset="-122"/>
                  <a:ea typeface="Microsoft YaHei" panose="020B0503020204020204" pitchFamily="34" charset="-122"/>
                </a:rPr>
                <a:t>Refactor</a:t>
              </a:r>
              <a:endParaRPr lang="zh-CN" altLang="en-US" sz="900" dirty="0">
                <a:solidFill>
                  <a:schemeClr val="bg1"/>
                </a:solidFill>
                <a:latin typeface="Microsoft YaHei" panose="020B0503020204020204" pitchFamily="34" charset="-122"/>
                <a:ea typeface="Microsoft YaHei" panose="020B0503020204020204" pitchFamily="34" charset="-122"/>
              </a:endParaRPr>
            </a:p>
          </p:txBody>
        </p:sp>
        <p:sp>
          <p:nvSpPr>
            <p:cNvPr id="17" name="文本框 16"/>
            <p:cNvSpPr txBox="1"/>
            <p:nvPr/>
          </p:nvSpPr>
          <p:spPr>
            <a:xfrm>
              <a:off x="2697002" y="5737403"/>
              <a:ext cx="1063132" cy="604763"/>
            </a:xfrm>
            <a:prstGeom prst="rect">
              <a:avLst/>
            </a:prstGeom>
            <a:noFill/>
          </p:spPr>
          <p:txBody>
            <a:bodyPr wrap="none" rtlCol="0">
              <a:spAutoFit/>
            </a:bodyPr>
            <a:lstStyle/>
            <a:p>
              <a:pPr algn="ctr" defTabSz="913765">
                <a:lnSpc>
                  <a:spcPct val="150000"/>
                </a:lnSpc>
              </a:pPr>
              <a:r>
                <a:rPr lang="zh-CN" altLang="en-US" sz="1100" b="1" dirty="0">
                  <a:solidFill>
                    <a:srgbClr val="FFFF00"/>
                  </a:solidFill>
                  <a:latin typeface="Microsoft YaHei" panose="020B0503020204020204" pitchFamily="34" charset="-122"/>
                  <a:ea typeface="Microsoft YaHei" panose="020B0503020204020204" pitchFamily="34" charset="-122"/>
                </a:rPr>
                <a:t>编辑器智慧化</a:t>
              </a:r>
              <a:endParaRPr lang="en-US" altLang="zh-CN" sz="1100" b="1" dirty="0">
                <a:solidFill>
                  <a:srgbClr val="FFFF00"/>
                </a:solidFill>
                <a:latin typeface="Microsoft YaHei" panose="020B0503020204020204" pitchFamily="34" charset="-122"/>
                <a:ea typeface="Microsoft YaHei" panose="020B0503020204020204" pitchFamily="34" charset="-122"/>
              </a:endParaRPr>
            </a:p>
            <a:p>
              <a:pPr algn="ctr" defTabSz="913765">
                <a:lnSpc>
                  <a:spcPct val="150000"/>
                </a:lnSpc>
              </a:pPr>
              <a:r>
                <a:rPr lang="en-US" altLang="zh-CN" sz="1100" dirty="0">
                  <a:solidFill>
                    <a:schemeClr val="bg1"/>
                  </a:solidFill>
                  <a:latin typeface="Microsoft YaHei" panose="020B0503020204020204" pitchFamily="34" charset="-122"/>
                  <a:ea typeface="Microsoft YaHei" panose="020B0503020204020204" pitchFamily="34" charset="-122"/>
                </a:rPr>
                <a:t>2015~2021</a:t>
              </a:r>
              <a:endParaRPr lang="zh-CN" altLang="en-US" sz="1100" dirty="0">
                <a:solidFill>
                  <a:schemeClr val="bg1"/>
                </a:solidFill>
                <a:latin typeface="Microsoft YaHei" panose="020B0503020204020204" pitchFamily="34" charset="-122"/>
                <a:ea typeface="Microsoft YaHei" panose="020B0503020204020204" pitchFamily="34" charset="-122"/>
              </a:endParaRPr>
            </a:p>
          </p:txBody>
        </p:sp>
        <p:sp>
          <p:nvSpPr>
            <p:cNvPr id="18" name="矩形 17"/>
            <p:cNvSpPr/>
            <p:nvPr/>
          </p:nvSpPr>
          <p:spPr>
            <a:xfrm>
              <a:off x="2542411" y="3754865"/>
              <a:ext cx="1307737" cy="1808228"/>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050">
                <a:solidFill>
                  <a:srgbClr val="666666"/>
                </a:solidFill>
              </a:endParaRPr>
            </a:p>
          </p:txBody>
        </p:sp>
        <p:sp>
          <p:nvSpPr>
            <p:cNvPr id="19" name="文本框 18"/>
            <p:cNvSpPr txBox="1"/>
            <p:nvPr/>
          </p:nvSpPr>
          <p:spPr>
            <a:xfrm>
              <a:off x="2465989" y="5125735"/>
              <a:ext cx="1388081" cy="372162"/>
            </a:xfrm>
            <a:prstGeom prst="rect">
              <a:avLst/>
            </a:prstGeom>
            <a:noFill/>
          </p:spPr>
          <p:txBody>
            <a:bodyPr wrap="square" rtlCol="0">
              <a:spAutoFit/>
            </a:bodyPr>
            <a:lstStyle/>
            <a:p>
              <a:pPr marL="171450" indent="-171450" defTabSz="913765">
                <a:buFont typeface="Arial" panose="020B0604020202020204" pitchFamily="34" charset="0"/>
                <a:buChar char="•"/>
              </a:pPr>
              <a:r>
                <a:rPr lang="en-US" altLang="zh-CN" sz="900" dirty="0">
                  <a:solidFill>
                    <a:schemeClr val="bg1"/>
                  </a:solidFill>
                  <a:latin typeface="Microsoft YaHei" panose="020B0503020204020204" pitchFamily="34" charset="-122"/>
                  <a:ea typeface="Microsoft YaHei" panose="020B0503020204020204" pitchFamily="34" charset="-122"/>
                </a:rPr>
                <a:t>AI</a:t>
              </a:r>
              <a:r>
                <a:rPr lang="zh-CN" altLang="en-US" sz="900" dirty="0">
                  <a:solidFill>
                    <a:schemeClr val="bg1"/>
                  </a:solidFill>
                  <a:latin typeface="Microsoft YaHei" panose="020B0503020204020204" pitchFamily="34" charset="-122"/>
                  <a:ea typeface="Microsoft YaHei" panose="020B0503020204020204" pitchFamily="34" charset="-122"/>
                </a:rPr>
                <a:t>支持下的</a:t>
              </a:r>
              <a:r>
                <a:rPr lang="en-US" altLang="zh-CN" sz="900" dirty="0">
                  <a:solidFill>
                    <a:schemeClr val="bg1"/>
                  </a:solidFill>
                  <a:latin typeface="Microsoft YaHei" panose="020B0503020204020204" pitchFamily="34" charset="-122"/>
                  <a:ea typeface="Microsoft YaHei" panose="020B0503020204020204" pitchFamily="34" charset="-122"/>
                </a:rPr>
                <a:t>Token</a:t>
              </a:r>
              <a:r>
                <a:rPr lang="zh-CN" altLang="en-US" sz="900" dirty="0">
                  <a:solidFill>
                    <a:schemeClr val="bg1"/>
                  </a:solidFill>
                  <a:latin typeface="Microsoft YaHei" panose="020B0503020204020204" pitchFamily="34" charset="-122"/>
                  <a:ea typeface="Microsoft YaHei" panose="020B0503020204020204" pitchFamily="34" charset="-122"/>
                </a:rPr>
                <a:t>、</a:t>
              </a:r>
              <a:r>
                <a:rPr lang="en-US" altLang="zh-CN" sz="900" dirty="0">
                  <a:solidFill>
                    <a:schemeClr val="bg1"/>
                  </a:solidFill>
                  <a:latin typeface="Microsoft YaHei" panose="020B0503020204020204" pitchFamily="34" charset="-122"/>
                  <a:ea typeface="Microsoft YaHei" panose="020B0503020204020204" pitchFamily="34" charset="-122"/>
                </a:rPr>
                <a:t>API</a:t>
              </a:r>
              <a:r>
                <a:rPr lang="zh-CN" altLang="en-US" sz="900" dirty="0">
                  <a:solidFill>
                    <a:schemeClr val="bg1"/>
                  </a:solidFill>
                  <a:latin typeface="Microsoft YaHei" panose="020B0503020204020204" pitchFamily="34" charset="-122"/>
                  <a:ea typeface="Microsoft YaHei" panose="020B0503020204020204" pitchFamily="34" charset="-122"/>
                </a:rPr>
                <a:t>级别智慧化补全</a:t>
              </a:r>
            </a:p>
          </p:txBody>
        </p:sp>
        <p:sp>
          <p:nvSpPr>
            <p:cNvPr id="20" name="文本框 19"/>
            <p:cNvSpPr txBox="1"/>
            <p:nvPr/>
          </p:nvSpPr>
          <p:spPr>
            <a:xfrm>
              <a:off x="4771992" y="5744510"/>
              <a:ext cx="917678" cy="604763"/>
            </a:xfrm>
            <a:prstGeom prst="rect">
              <a:avLst/>
            </a:prstGeom>
            <a:noFill/>
          </p:spPr>
          <p:txBody>
            <a:bodyPr wrap="none" rtlCol="0">
              <a:spAutoFit/>
            </a:bodyPr>
            <a:lstStyle/>
            <a:p>
              <a:pPr algn="ctr" defTabSz="913765">
                <a:lnSpc>
                  <a:spcPct val="150000"/>
                </a:lnSpc>
              </a:pPr>
              <a:r>
                <a:rPr lang="zh-CN" altLang="en-US" sz="1100" b="1" dirty="0">
                  <a:solidFill>
                    <a:srgbClr val="FFFF00"/>
                  </a:solidFill>
                  <a:latin typeface="Microsoft YaHei" panose="020B0503020204020204" pitchFamily="34" charset="-122"/>
                  <a:ea typeface="Microsoft YaHei" panose="020B0503020204020204" pitchFamily="34" charset="-122"/>
                </a:rPr>
                <a:t>全面智慧化</a:t>
              </a:r>
              <a:endParaRPr lang="en-US" altLang="zh-CN" sz="1100" b="1" dirty="0">
                <a:solidFill>
                  <a:srgbClr val="FFFF00"/>
                </a:solidFill>
                <a:latin typeface="Microsoft YaHei" panose="020B0503020204020204" pitchFamily="34" charset="-122"/>
                <a:ea typeface="Microsoft YaHei" panose="020B0503020204020204" pitchFamily="34" charset="-122"/>
              </a:endParaRPr>
            </a:p>
            <a:p>
              <a:pPr algn="ctr" defTabSz="913765">
                <a:lnSpc>
                  <a:spcPct val="150000"/>
                </a:lnSpc>
              </a:pPr>
              <a:r>
                <a:rPr lang="en-US" altLang="zh-CN" sz="1100" dirty="0">
                  <a:solidFill>
                    <a:schemeClr val="bg1"/>
                  </a:solidFill>
                  <a:latin typeface="Microsoft YaHei" panose="020B0503020204020204" pitchFamily="34" charset="-122"/>
                  <a:ea typeface="Microsoft YaHei" panose="020B0503020204020204" pitchFamily="34" charset="-122"/>
                </a:rPr>
                <a:t>2022~</a:t>
              </a:r>
              <a:endParaRPr lang="zh-CN" altLang="en-US" sz="1100" dirty="0">
                <a:solidFill>
                  <a:schemeClr val="bg1"/>
                </a:solidFill>
                <a:latin typeface="Microsoft YaHei" panose="020B0503020204020204" pitchFamily="34" charset="-122"/>
                <a:ea typeface="Microsoft YaHei" panose="020B0503020204020204" pitchFamily="34" charset="-122"/>
              </a:endParaRPr>
            </a:p>
          </p:txBody>
        </p:sp>
        <p:sp>
          <p:nvSpPr>
            <p:cNvPr id="21" name="上箭头 20"/>
            <p:cNvSpPr/>
            <p:nvPr/>
          </p:nvSpPr>
          <p:spPr>
            <a:xfrm>
              <a:off x="6504676" y="1496383"/>
              <a:ext cx="196723" cy="4132416"/>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600">
                <a:solidFill>
                  <a:srgbClr val="666666"/>
                </a:solidFill>
              </a:endParaRPr>
            </a:p>
          </p:txBody>
        </p:sp>
        <p:sp>
          <p:nvSpPr>
            <p:cNvPr id="22" name="文本框 21"/>
            <p:cNvSpPr txBox="1"/>
            <p:nvPr/>
          </p:nvSpPr>
          <p:spPr>
            <a:xfrm>
              <a:off x="6267395" y="5847420"/>
              <a:ext cx="507765" cy="279121"/>
            </a:xfrm>
            <a:prstGeom prst="rect">
              <a:avLst/>
            </a:prstGeom>
            <a:noFill/>
          </p:spPr>
          <p:txBody>
            <a:bodyPr wrap="none" rtlCol="0">
              <a:spAutoFit/>
            </a:bodyPr>
            <a:lstStyle/>
            <a:p>
              <a:pPr defTabSz="913765"/>
              <a:r>
                <a:rPr lang="zh-CN" altLang="en-US" sz="1200" b="1" dirty="0">
                  <a:solidFill>
                    <a:schemeClr val="bg1"/>
                  </a:solidFill>
                  <a:latin typeface="Microsoft YaHei" panose="020B0503020204020204" pitchFamily="34" charset="-122"/>
                  <a:ea typeface="Microsoft YaHei" panose="020B0503020204020204" pitchFamily="34" charset="-122"/>
                </a:rPr>
                <a:t>深度</a:t>
              </a:r>
            </a:p>
          </p:txBody>
        </p:sp>
        <p:sp>
          <p:nvSpPr>
            <p:cNvPr id="23" name="文本框 22"/>
            <p:cNvSpPr txBox="1"/>
            <p:nvPr/>
          </p:nvSpPr>
          <p:spPr>
            <a:xfrm>
              <a:off x="6098419" y="1396486"/>
              <a:ext cx="507765" cy="279121"/>
            </a:xfrm>
            <a:prstGeom prst="rect">
              <a:avLst/>
            </a:prstGeom>
            <a:noFill/>
          </p:spPr>
          <p:txBody>
            <a:bodyPr wrap="none" rtlCol="0">
              <a:spAutoFit/>
            </a:bodyPr>
            <a:lstStyle/>
            <a:p>
              <a:pPr defTabSz="913765"/>
              <a:r>
                <a:rPr lang="zh-CN" altLang="en-US" sz="1200" b="1" dirty="0">
                  <a:solidFill>
                    <a:schemeClr val="bg1"/>
                  </a:solidFill>
                  <a:latin typeface="Microsoft YaHei" panose="020B0503020204020204" pitchFamily="34" charset="-122"/>
                  <a:ea typeface="Microsoft YaHei" panose="020B0503020204020204" pitchFamily="34" charset="-122"/>
                </a:rPr>
                <a:t>广度</a:t>
              </a:r>
            </a:p>
          </p:txBody>
        </p:sp>
        <p:sp>
          <p:nvSpPr>
            <p:cNvPr id="31" name="矩形 30"/>
            <p:cNvSpPr/>
            <p:nvPr/>
          </p:nvSpPr>
          <p:spPr>
            <a:xfrm>
              <a:off x="2471243" y="3863873"/>
              <a:ext cx="1474347" cy="1007939"/>
            </a:xfrm>
            <a:prstGeom prst="rect">
              <a:avLst/>
            </a:prstGeom>
            <a:noFill/>
          </p:spPr>
          <p:txBody>
            <a:bodyPr wrap="square">
              <a:spAutoFit/>
            </a:bodyPr>
            <a:lstStyle/>
            <a:p>
              <a:pPr marL="171450" indent="-171450" defTabSz="913765">
                <a:buFont typeface="Arial" panose="020B0604020202020204" pitchFamily="34" charset="0"/>
                <a:buChar char="•"/>
              </a:pPr>
              <a:r>
                <a:rPr lang="en-US" altLang="zh-CN" sz="900" dirty="0">
                  <a:solidFill>
                    <a:schemeClr val="bg1"/>
                  </a:solidFill>
                  <a:latin typeface="Microsoft YaHei" panose="020B0503020204020204" pitchFamily="34" charset="-122"/>
                  <a:ea typeface="Microsoft YaHei" panose="020B0503020204020204" pitchFamily="34" charset="-122"/>
                </a:rPr>
                <a:t> </a:t>
              </a:r>
              <a:r>
                <a:rPr lang="en-US" altLang="zh-CN" sz="900" dirty="0" err="1">
                  <a:solidFill>
                    <a:schemeClr val="bg1"/>
                  </a:solidFill>
                  <a:latin typeface="Microsoft YaHei" panose="020B0503020204020204" pitchFamily="34" charset="-122"/>
                  <a:ea typeface="Microsoft YaHei" panose="020B0503020204020204" pitchFamily="34" charset="-122"/>
                </a:rPr>
                <a:t>Codota</a:t>
              </a:r>
              <a:r>
                <a:rPr lang="zh-CN" altLang="en-US" sz="900" dirty="0">
                  <a:solidFill>
                    <a:schemeClr val="bg1"/>
                  </a:solidFill>
                  <a:latin typeface="Microsoft YaHei" panose="020B0503020204020204" pitchFamily="34" charset="-122"/>
                  <a:ea typeface="Microsoft YaHei" panose="020B0503020204020204" pitchFamily="34" charset="-122"/>
                </a:rPr>
                <a:t>：编码提效</a:t>
              </a:r>
              <a:r>
                <a:rPr lang="en-US" altLang="zh-CN" sz="900" dirty="0">
                  <a:solidFill>
                    <a:schemeClr val="bg1"/>
                  </a:solidFill>
                  <a:latin typeface="Microsoft YaHei" panose="020B0503020204020204" pitchFamily="34" charset="-122"/>
                  <a:ea typeface="Microsoft YaHei" panose="020B0503020204020204" pitchFamily="34" charset="-122"/>
                </a:rPr>
                <a:t>25%</a:t>
              </a:r>
              <a:r>
                <a:rPr lang="zh-CN" altLang="en-US" sz="900" dirty="0">
                  <a:solidFill>
                    <a:schemeClr val="bg1"/>
                  </a:solidFill>
                  <a:latin typeface="Microsoft YaHei" panose="020B0503020204020204" pitchFamily="34" charset="-122"/>
                  <a:ea typeface="Microsoft YaHei" panose="020B0503020204020204" pitchFamily="34" charset="-122"/>
                </a:rPr>
                <a:t>，月活开发者</a:t>
              </a:r>
              <a:r>
                <a:rPr lang="en-US" altLang="zh-CN" sz="900" dirty="0">
                  <a:solidFill>
                    <a:schemeClr val="bg1"/>
                  </a:solidFill>
                  <a:latin typeface="Microsoft YaHei" panose="020B0503020204020204" pitchFamily="34" charset="-122"/>
                  <a:ea typeface="Microsoft YaHei" panose="020B0503020204020204" pitchFamily="34" charset="-122"/>
                </a:rPr>
                <a:t>100+</a:t>
              </a:r>
              <a:r>
                <a:rPr lang="zh-CN" altLang="en-US" sz="900" dirty="0">
                  <a:solidFill>
                    <a:schemeClr val="bg1"/>
                  </a:solidFill>
                  <a:latin typeface="Microsoft YaHei" panose="020B0503020204020204" pitchFamily="34" charset="-122"/>
                  <a:ea typeface="Microsoft YaHei" panose="020B0503020204020204" pitchFamily="34" charset="-122"/>
                </a:rPr>
                <a:t>万</a:t>
              </a:r>
              <a:endParaRPr lang="en-US" altLang="zh-CN" sz="900" dirty="0">
                <a:solidFill>
                  <a:schemeClr val="bg1"/>
                </a:solidFill>
                <a:latin typeface="Microsoft YaHei" panose="020B0503020204020204" pitchFamily="34" charset="-122"/>
                <a:ea typeface="Microsoft YaHei" panose="020B0503020204020204" pitchFamily="34" charset="-122"/>
              </a:endParaRPr>
            </a:p>
            <a:p>
              <a:pPr marL="171450" indent="-171450" defTabSz="913765">
                <a:spcBef>
                  <a:spcPts val="600"/>
                </a:spcBef>
                <a:buFont typeface="Arial" panose="020B0604020202020204" pitchFamily="34" charset="0"/>
                <a:buChar char="•"/>
              </a:pPr>
              <a:r>
                <a:rPr lang="en-US" altLang="zh-CN" sz="900" dirty="0" err="1">
                  <a:solidFill>
                    <a:schemeClr val="bg1"/>
                  </a:solidFill>
                  <a:latin typeface="Microsoft YaHei" panose="020B0503020204020204" pitchFamily="34" charset="-122"/>
                  <a:ea typeface="Microsoft YaHei" panose="020B0503020204020204" pitchFamily="34" charset="-122"/>
                </a:rPr>
                <a:t>tabnine</a:t>
              </a:r>
              <a:r>
                <a:rPr lang="zh-CN" altLang="en-US" sz="900" dirty="0">
                  <a:solidFill>
                    <a:schemeClr val="bg1"/>
                  </a:solidFill>
                  <a:latin typeface="Microsoft YaHei" panose="020B0503020204020204" pitchFamily="34" charset="-122"/>
                  <a:ea typeface="Microsoft YaHei" panose="020B0503020204020204" pitchFamily="34" charset="-122"/>
                </a:rPr>
                <a:t>：每月自动完成</a:t>
              </a:r>
              <a:r>
                <a:rPr lang="en-US" altLang="zh-CN" sz="900" dirty="0">
                  <a:solidFill>
                    <a:schemeClr val="bg1"/>
                  </a:solidFill>
                  <a:latin typeface="Microsoft YaHei" panose="020B0503020204020204" pitchFamily="34" charset="-122"/>
                  <a:ea typeface="Microsoft YaHei" panose="020B0503020204020204" pitchFamily="34" charset="-122"/>
                </a:rPr>
                <a:t>400+</a:t>
              </a:r>
              <a:r>
                <a:rPr lang="zh-CN" altLang="en-US" sz="900" dirty="0">
                  <a:solidFill>
                    <a:schemeClr val="bg1"/>
                  </a:solidFill>
                  <a:latin typeface="Microsoft YaHei" panose="020B0503020204020204" pitchFamily="34" charset="-122"/>
                  <a:ea typeface="Microsoft YaHei" panose="020B0503020204020204" pitchFamily="34" charset="-122"/>
                </a:rPr>
                <a:t>万行代码，</a:t>
              </a:r>
              <a:r>
                <a:rPr lang="en-US" altLang="zh-CN" sz="900" dirty="0">
                  <a:solidFill>
                    <a:schemeClr val="bg1"/>
                  </a:solidFill>
                  <a:latin typeface="Microsoft YaHei" panose="020B0503020204020204" pitchFamily="34" charset="-122"/>
                  <a:ea typeface="Microsoft YaHei" panose="020B0503020204020204" pitchFamily="34" charset="-122"/>
                </a:rPr>
                <a:t>100+</a:t>
              </a:r>
              <a:r>
                <a:rPr lang="zh-CN" altLang="en-US" sz="900" dirty="0">
                  <a:solidFill>
                    <a:schemeClr val="bg1"/>
                  </a:solidFill>
                  <a:latin typeface="Microsoft YaHei" panose="020B0503020204020204" pitchFamily="34" charset="-122"/>
                  <a:ea typeface="Microsoft YaHei" panose="020B0503020204020204" pitchFamily="34" charset="-122"/>
                </a:rPr>
                <a:t>万开发者</a:t>
              </a:r>
            </a:p>
          </p:txBody>
        </p:sp>
        <p:sp>
          <p:nvSpPr>
            <p:cNvPr id="35" name="矩形 34"/>
            <p:cNvSpPr/>
            <p:nvPr/>
          </p:nvSpPr>
          <p:spPr>
            <a:xfrm>
              <a:off x="2467372" y="4902342"/>
              <a:ext cx="1327593" cy="232601"/>
            </a:xfrm>
            <a:prstGeom prst="rect">
              <a:avLst/>
            </a:prstGeom>
          </p:spPr>
          <p:txBody>
            <a:bodyPr wrap="none">
              <a:spAutoFit/>
            </a:bodyPr>
            <a:lstStyle/>
            <a:p>
              <a:pPr marL="171450" indent="-171450" defTabSz="913765">
                <a:buFont typeface="Arial" panose="020B0604020202020204" pitchFamily="34" charset="0"/>
                <a:buChar char="•"/>
              </a:pPr>
              <a:r>
                <a:rPr lang="zh-CN" altLang="en-US" sz="900" dirty="0">
                  <a:solidFill>
                    <a:schemeClr val="bg1"/>
                  </a:solidFill>
                  <a:latin typeface="Microsoft YaHei" panose="020B0503020204020204" pitchFamily="34" charset="-122"/>
                  <a:ea typeface="Microsoft YaHei" panose="020B0503020204020204" pitchFamily="34" charset="-122"/>
                </a:rPr>
                <a:t>开发者年增长</a:t>
              </a:r>
              <a:r>
                <a:rPr lang="en-US" altLang="zh-CN" sz="900" dirty="0">
                  <a:solidFill>
                    <a:schemeClr val="bg1"/>
                  </a:solidFill>
                  <a:latin typeface="Microsoft YaHei" panose="020B0503020204020204" pitchFamily="34" charset="-122"/>
                  <a:ea typeface="Microsoft YaHei" panose="020B0503020204020204" pitchFamily="34" charset="-122"/>
                </a:rPr>
                <a:t>40%</a:t>
              </a:r>
              <a:endParaRPr lang="zh-CN" altLang="en-US" sz="900" dirty="0">
                <a:solidFill>
                  <a:schemeClr val="bg1"/>
                </a:solidFill>
                <a:latin typeface="Microsoft YaHei" panose="020B0503020204020204" pitchFamily="34" charset="-122"/>
                <a:ea typeface="Microsoft YaHei" panose="020B0503020204020204" pitchFamily="34" charset="-122"/>
              </a:endParaRPr>
            </a:p>
          </p:txBody>
        </p:sp>
        <p:grpSp>
          <p:nvGrpSpPr>
            <p:cNvPr id="36" name="组合 35"/>
            <p:cNvGrpSpPr/>
            <p:nvPr/>
          </p:nvGrpSpPr>
          <p:grpSpPr>
            <a:xfrm>
              <a:off x="3919514" y="1631012"/>
              <a:ext cx="2493752" cy="3939124"/>
              <a:chOff x="5934648" y="1720336"/>
              <a:chExt cx="2247195" cy="3782679"/>
            </a:xfrm>
          </p:grpSpPr>
          <p:sp>
            <p:nvSpPr>
              <p:cNvPr id="41" name="矩形 40"/>
              <p:cNvSpPr/>
              <p:nvPr/>
            </p:nvSpPr>
            <p:spPr>
              <a:xfrm>
                <a:off x="5945812" y="1720336"/>
                <a:ext cx="2236031" cy="378267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endParaRPr lang="zh-CN" altLang="en-US" sz="1050">
                  <a:solidFill>
                    <a:srgbClr val="666666"/>
                  </a:solidFill>
                </a:endParaRPr>
              </a:p>
            </p:txBody>
          </p:sp>
          <p:sp>
            <p:nvSpPr>
              <p:cNvPr id="42" name="文本框 41"/>
              <p:cNvSpPr txBox="1"/>
              <p:nvPr/>
            </p:nvSpPr>
            <p:spPr>
              <a:xfrm>
                <a:off x="5952743" y="4290224"/>
                <a:ext cx="2104545" cy="246253"/>
              </a:xfrm>
              <a:prstGeom prst="rect">
                <a:avLst/>
              </a:prstGeom>
              <a:noFill/>
            </p:spPr>
            <p:txBody>
              <a:bodyPr wrap="square" rtlCol="0">
                <a:spAutoFit/>
              </a:bodyPr>
              <a:lstStyle/>
              <a:p>
                <a:pPr defTabSz="913765"/>
                <a:r>
                  <a:rPr lang="zh-CN" altLang="en-US" sz="1000" b="1" dirty="0">
                    <a:solidFill>
                      <a:schemeClr val="bg1"/>
                    </a:solidFill>
                    <a:latin typeface="Microsoft YaHei" panose="020B0503020204020204" pitchFamily="34" charset="-122"/>
                    <a:ea typeface="Microsoft YaHei" panose="020B0503020204020204" pitchFamily="34" charset="-122"/>
                  </a:rPr>
                  <a:t>识别开发者意图的片段代码自动生成</a:t>
                </a:r>
              </a:p>
            </p:txBody>
          </p:sp>
          <p:sp>
            <p:nvSpPr>
              <p:cNvPr id="43" name="文本框 42"/>
              <p:cNvSpPr txBox="1"/>
              <p:nvPr/>
            </p:nvSpPr>
            <p:spPr>
              <a:xfrm>
                <a:off x="5996883" y="3620331"/>
                <a:ext cx="2146221" cy="554070"/>
              </a:xfrm>
              <a:prstGeom prst="rect">
                <a:avLst/>
              </a:prstGeom>
              <a:solidFill>
                <a:srgbClr val="FFFFFF"/>
              </a:solidFill>
            </p:spPr>
            <p:txBody>
              <a:bodyPr wrap="square" rtlCol="0">
                <a:spAutoFit/>
              </a:bodyPr>
              <a:lstStyle/>
              <a:p>
                <a:pPr defTabSz="913765">
                  <a:lnSpc>
                    <a:spcPct val="150000"/>
                  </a:lnSpc>
                </a:pPr>
                <a:r>
                  <a:rPr lang="en-US" altLang="zh-CN" sz="1000" dirty="0">
                    <a:solidFill>
                      <a:srgbClr val="1D1D1A"/>
                    </a:solidFill>
                    <a:latin typeface="Microsoft YaHei" panose="020B0503020204020204" pitchFamily="34" charset="-122"/>
                    <a:ea typeface="Microsoft YaHei" panose="020B0503020204020204" pitchFamily="34" charset="-122"/>
                  </a:rPr>
                  <a:t>Warp</a:t>
                </a:r>
                <a:r>
                  <a:rPr lang="zh-CN" altLang="en-US" sz="1000" dirty="0">
                    <a:solidFill>
                      <a:srgbClr val="1D1D1A"/>
                    </a:solidFill>
                    <a:latin typeface="Microsoft YaHei" panose="020B0503020204020204" pitchFamily="34" charset="-122"/>
                    <a:ea typeface="Microsoft YaHei" panose="020B0503020204020204" pitchFamily="34" charset="-122"/>
                  </a:rPr>
                  <a:t>：为</a:t>
                </a:r>
                <a:r>
                  <a:rPr lang="en-US" altLang="zh-CN" sz="1000" dirty="0">
                    <a:solidFill>
                      <a:srgbClr val="1D1D1A"/>
                    </a:solidFill>
                    <a:latin typeface="Microsoft YaHei" panose="020B0503020204020204" pitchFamily="34" charset="-122"/>
                    <a:ea typeface="Microsoft YaHei" panose="020B0503020204020204" pitchFamily="34" charset="-122"/>
                  </a:rPr>
                  <a:t>Terminal</a:t>
                </a:r>
                <a:r>
                  <a:rPr lang="zh-CN" altLang="en-US" sz="1000" dirty="0">
                    <a:solidFill>
                      <a:srgbClr val="1D1D1A"/>
                    </a:solidFill>
                    <a:latin typeface="Microsoft YaHei" panose="020B0503020204020204" pitchFamily="34" charset="-122"/>
                    <a:ea typeface="Microsoft YaHei" panose="020B0503020204020204" pitchFamily="34" charset="-122"/>
                  </a:rPr>
                  <a:t>开发增效</a:t>
                </a:r>
                <a:r>
                  <a:rPr lang="en-US" altLang="zh-CN" sz="1000" dirty="0">
                    <a:solidFill>
                      <a:srgbClr val="1D1D1A"/>
                    </a:solidFill>
                    <a:latin typeface="Microsoft YaHei" panose="020B0503020204020204" pitchFamily="34" charset="-122"/>
                    <a:ea typeface="Microsoft YaHei" panose="020B0503020204020204" pitchFamily="34" charset="-122"/>
                  </a:rPr>
                  <a:t>40%</a:t>
                </a:r>
                <a:r>
                  <a:rPr lang="zh-CN" altLang="en-US" sz="1000" dirty="0">
                    <a:solidFill>
                      <a:srgbClr val="1D1D1A"/>
                    </a:solidFill>
                    <a:latin typeface="Microsoft YaHei" panose="020B0503020204020204" pitchFamily="34" charset="-122"/>
                    <a:ea typeface="Microsoft YaHei" panose="020B0503020204020204" pitchFamily="34" charset="-122"/>
                  </a:rPr>
                  <a:t>以上，在</a:t>
                </a:r>
                <a:r>
                  <a:rPr lang="en-US" altLang="zh-CN" sz="1000" dirty="0" err="1">
                    <a:solidFill>
                      <a:srgbClr val="1D1D1A"/>
                    </a:solidFill>
                    <a:latin typeface="Microsoft YaHei" panose="020B0503020204020204" pitchFamily="34" charset="-122"/>
                    <a:ea typeface="Microsoft YaHei" panose="020B0503020204020204" pitchFamily="34" charset="-122"/>
                  </a:rPr>
                  <a:t>github</a:t>
                </a:r>
                <a:r>
                  <a:rPr lang="zh-CN" altLang="en-US" sz="1000" dirty="0">
                    <a:solidFill>
                      <a:srgbClr val="1D1D1A"/>
                    </a:solidFill>
                    <a:latin typeface="Microsoft YaHei" panose="020B0503020204020204" pitchFamily="34" charset="-122"/>
                    <a:ea typeface="Microsoft YaHei" panose="020B0503020204020204" pitchFamily="34" charset="-122"/>
                  </a:rPr>
                  <a:t>上收获</a:t>
                </a:r>
                <a:r>
                  <a:rPr lang="en-US" altLang="zh-CN" sz="1000" b="1" dirty="0">
                    <a:solidFill>
                      <a:srgbClr val="1D1D1A"/>
                    </a:solidFill>
                    <a:latin typeface="Microsoft YaHei" panose="020B0503020204020204" pitchFamily="34" charset="-122"/>
                    <a:ea typeface="Microsoft YaHei" panose="020B0503020204020204" pitchFamily="34" charset="-122"/>
                  </a:rPr>
                  <a:t>7.4k</a:t>
                </a:r>
                <a:r>
                  <a:rPr lang="zh-CN" altLang="en-US" sz="1000" b="1" dirty="0">
                    <a:solidFill>
                      <a:srgbClr val="1D1D1A"/>
                    </a:solidFill>
                    <a:latin typeface="Microsoft YaHei" panose="020B0503020204020204" pitchFamily="34" charset="-122"/>
                    <a:ea typeface="Microsoft YaHei" panose="020B0503020204020204" pitchFamily="34" charset="-122"/>
                  </a:rPr>
                  <a:t>的</a:t>
                </a:r>
                <a:r>
                  <a:rPr lang="en-US" altLang="zh-CN" sz="1000" b="1" dirty="0">
                    <a:solidFill>
                      <a:srgbClr val="1D1D1A"/>
                    </a:solidFill>
                    <a:latin typeface="Microsoft YaHei" panose="020B0503020204020204" pitchFamily="34" charset="-122"/>
                    <a:ea typeface="Microsoft YaHei" panose="020B0503020204020204" pitchFamily="34" charset="-122"/>
                  </a:rPr>
                  <a:t>Star</a:t>
                </a:r>
                <a:endParaRPr lang="zh-CN" altLang="en-US" sz="1000" b="1" dirty="0">
                  <a:solidFill>
                    <a:srgbClr val="1D1D1A"/>
                  </a:solidFill>
                  <a:latin typeface="Microsoft YaHei" panose="020B0503020204020204" pitchFamily="34" charset="-122"/>
                  <a:ea typeface="Microsoft YaHei" panose="020B0503020204020204" pitchFamily="34" charset="-122"/>
                </a:endParaRPr>
              </a:p>
            </p:txBody>
          </p:sp>
          <p:sp>
            <p:nvSpPr>
              <p:cNvPr id="44" name="文本框 43"/>
              <p:cNvSpPr txBox="1"/>
              <p:nvPr/>
            </p:nvSpPr>
            <p:spPr>
              <a:xfrm>
                <a:off x="5974922" y="3329369"/>
                <a:ext cx="1815726" cy="254322"/>
              </a:xfrm>
              <a:prstGeom prst="rect">
                <a:avLst/>
              </a:prstGeom>
              <a:noFill/>
            </p:spPr>
            <p:txBody>
              <a:bodyPr wrap="square" rtlCol="0">
                <a:spAutoFit/>
              </a:bodyPr>
              <a:lstStyle/>
              <a:p>
                <a:pPr defTabSz="913765"/>
                <a:r>
                  <a:rPr lang="zh-CN" altLang="en-US" sz="1000" b="1" dirty="0">
                    <a:solidFill>
                      <a:schemeClr val="bg1"/>
                    </a:solidFill>
                    <a:latin typeface="Microsoft YaHei" panose="020B0503020204020204" pitchFamily="34" charset="-122"/>
                    <a:ea typeface="Microsoft YaHei" panose="020B0503020204020204" pitchFamily="34" charset="-122"/>
                  </a:rPr>
                  <a:t>支持</a:t>
                </a:r>
                <a:r>
                  <a:rPr lang="en-US" altLang="zh-CN" sz="1000" b="1" dirty="0">
                    <a:solidFill>
                      <a:schemeClr val="bg1"/>
                    </a:solidFill>
                    <a:latin typeface="Microsoft YaHei" panose="020B0503020204020204" pitchFamily="34" charset="-122"/>
                    <a:ea typeface="Microsoft YaHei" panose="020B0503020204020204" pitchFamily="34" charset="-122"/>
                  </a:rPr>
                  <a:t>Terminal</a:t>
                </a:r>
                <a:r>
                  <a:rPr lang="zh-CN" altLang="en-US" sz="1000" b="1" dirty="0">
                    <a:solidFill>
                      <a:schemeClr val="bg1"/>
                    </a:solidFill>
                    <a:latin typeface="Microsoft YaHei" panose="020B0503020204020204" pitchFamily="34" charset="-122"/>
                    <a:ea typeface="Microsoft YaHei" panose="020B0503020204020204" pitchFamily="34" charset="-122"/>
                  </a:rPr>
                  <a:t>指令行指导</a:t>
                </a:r>
              </a:p>
            </p:txBody>
          </p:sp>
          <p:sp>
            <p:nvSpPr>
              <p:cNvPr id="45" name="文本框 44"/>
              <p:cNvSpPr txBox="1"/>
              <p:nvPr/>
            </p:nvSpPr>
            <p:spPr>
              <a:xfrm>
                <a:off x="5934648" y="3028917"/>
                <a:ext cx="2210780" cy="254322"/>
              </a:xfrm>
              <a:prstGeom prst="rect">
                <a:avLst/>
              </a:prstGeom>
              <a:noFill/>
            </p:spPr>
            <p:txBody>
              <a:bodyPr wrap="square" rtlCol="0">
                <a:spAutoFit/>
              </a:bodyPr>
              <a:lstStyle/>
              <a:p>
                <a:pPr defTabSz="913765"/>
                <a:r>
                  <a:rPr lang="en-US" altLang="zh-CN" sz="1000" dirty="0">
                    <a:solidFill>
                      <a:schemeClr val="bg1"/>
                    </a:solidFill>
                    <a:latin typeface="Microsoft YaHei" panose="020B0503020204020204" pitchFamily="34" charset="-122"/>
                    <a:ea typeface="Microsoft YaHei" panose="020B0503020204020204" pitchFamily="34" charset="-122"/>
                  </a:rPr>
                  <a:t>AI</a:t>
                </a:r>
                <a:r>
                  <a:rPr lang="zh-CN" altLang="en-US" sz="1000" dirty="0">
                    <a:solidFill>
                      <a:schemeClr val="bg1"/>
                    </a:solidFill>
                    <a:latin typeface="Microsoft YaHei" panose="020B0503020204020204" pitchFamily="34" charset="-122"/>
                    <a:ea typeface="Microsoft YaHei" panose="020B0503020204020204" pitchFamily="34" charset="-122"/>
                  </a:rPr>
                  <a:t>支持代码</a:t>
                </a:r>
                <a:r>
                  <a:rPr lang="zh-CN" altLang="en-US" sz="1000" b="1" dirty="0">
                    <a:solidFill>
                      <a:schemeClr val="bg1"/>
                    </a:solidFill>
                    <a:latin typeface="Microsoft YaHei" panose="020B0503020204020204" pitchFamily="34" charset="-122"/>
                    <a:ea typeface="Microsoft YaHei" panose="020B0503020204020204" pitchFamily="34" charset="-122"/>
                  </a:rPr>
                  <a:t>缺陷自动检测，与自动修复</a:t>
                </a:r>
              </a:p>
            </p:txBody>
          </p:sp>
          <p:sp>
            <p:nvSpPr>
              <p:cNvPr id="46" name="矩形 45"/>
              <p:cNvSpPr/>
              <p:nvPr/>
            </p:nvSpPr>
            <p:spPr>
              <a:xfrm>
                <a:off x="6008598" y="4585947"/>
                <a:ext cx="2098068" cy="759435"/>
              </a:xfrm>
              <a:prstGeom prst="rect">
                <a:avLst/>
              </a:prstGeom>
              <a:solidFill>
                <a:srgbClr val="FFFFFF"/>
              </a:solidFill>
            </p:spPr>
            <p:txBody>
              <a:bodyPr wrap="square">
                <a:spAutoFit/>
              </a:bodyPr>
              <a:lstStyle/>
              <a:p>
                <a:pPr defTabSz="913765">
                  <a:lnSpc>
                    <a:spcPct val="150000"/>
                  </a:lnSpc>
                </a:pPr>
                <a:r>
                  <a:rPr lang="en-US" altLang="zh-CN" sz="1000" dirty="0">
                    <a:solidFill>
                      <a:srgbClr val="1D1D1A"/>
                    </a:solidFill>
                    <a:latin typeface="微软雅黑" panose="020B0503020204020204" pitchFamily="34" charset="-122"/>
                    <a:ea typeface="微软雅黑" panose="020B0503020204020204" pitchFamily="34" charset="-122"/>
                  </a:rPr>
                  <a:t>Copilot</a:t>
                </a:r>
                <a:r>
                  <a:rPr lang="zh-CN" altLang="en-US" sz="1000" dirty="0">
                    <a:solidFill>
                      <a:srgbClr val="1D1D1A"/>
                    </a:solidFill>
                    <a:latin typeface="微软雅黑" panose="020B0503020204020204" pitchFamily="34" charset="-122"/>
                    <a:ea typeface="微软雅黑" panose="020B0503020204020204" pitchFamily="34" charset="-122"/>
                  </a:rPr>
                  <a:t>：</a:t>
                </a:r>
                <a:r>
                  <a:rPr lang="zh-CN" altLang="en-US" sz="1000" b="1" dirty="0">
                    <a:solidFill>
                      <a:srgbClr val="1D1D1A"/>
                    </a:solidFill>
                    <a:latin typeface="微软雅黑" panose="020B0503020204020204" pitchFamily="34" charset="-122"/>
                    <a:ea typeface="微软雅黑" panose="020B0503020204020204" pitchFamily="34" charset="-122"/>
                    <a:cs typeface="+mn-ea"/>
                  </a:rPr>
                  <a:t>仅发布</a:t>
                </a:r>
                <a:r>
                  <a:rPr lang="en-US" altLang="zh-CN" sz="1000" b="1" dirty="0">
                    <a:solidFill>
                      <a:srgbClr val="1D1D1A"/>
                    </a:solidFill>
                    <a:latin typeface="微软雅黑" panose="020B0503020204020204" pitchFamily="34" charset="-122"/>
                    <a:ea typeface="微软雅黑" panose="020B0503020204020204" pitchFamily="34" charset="-122"/>
                    <a:cs typeface="+mn-ea"/>
                  </a:rPr>
                  <a:t>1</a:t>
                </a:r>
                <a:r>
                  <a:rPr lang="zh-CN" altLang="en-US" sz="1000" b="1" dirty="0">
                    <a:solidFill>
                      <a:srgbClr val="1D1D1A"/>
                    </a:solidFill>
                    <a:latin typeface="微软雅黑" panose="020B0503020204020204" pitchFamily="34" charset="-122"/>
                    <a:ea typeface="微软雅黑" panose="020B0503020204020204" pitchFamily="34" charset="-122"/>
                    <a:cs typeface="+mn-ea"/>
                  </a:rPr>
                  <a:t>年就拥有</a:t>
                </a:r>
                <a:r>
                  <a:rPr lang="en-US" altLang="zh-CN" sz="1000" b="1" dirty="0">
                    <a:solidFill>
                      <a:srgbClr val="1D1D1A"/>
                    </a:solidFill>
                    <a:latin typeface="微软雅黑" panose="020B0503020204020204" pitchFamily="34" charset="-122"/>
                    <a:ea typeface="微软雅黑" panose="020B0503020204020204" pitchFamily="34" charset="-122"/>
                    <a:cs typeface="+mn-ea"/>
                  </a:rPr>
                  <a:t>120+</a:t>
                </a:r>
                <a:r>
                  <a:rPr lang="zh-CN" altLang="en-US" sz="1000" b="1" dirty="0">
                    <a:solidFill>
                      <a:srgbClr val="1D1D1A"/>
                    </a:solidFill>
                    <a:latin typeface="微软雅黑" panose="020B0503020204020204" pitchFamily="34" charset="-122"/>
                    <a:ea typeface="微软雅黑" panose="020B0503020204020204" pitchFamily="34" charset="-122"/>
                    <a:cs typeface="+mn-ea"/>
                  </a:rPr>
                  <a:t>万开发者</a:t>
                </a:r>
                <a:r>
                  <a:rPr lang="zh-CN" altLang="en-US" sz="1000" dirty="0">
                    <a:solidFill>
                      <a:srgbClr val="1D1D1A"/>
                    </a:solidFill>
                    <a:latin typeface="微软雅黑" panose="020B0503020204020204" pitchFamily="34" charset="-122"/>
                    <a:ea typeface="微软雅黑" panose="020B0503020204020204" pitchFamily="34" charset="-122"/>
                    <a:cs typeface="+mn-ea"/>
                  </a:rPr>
                  <a:t>，启动</a:t>
                </a:r>
                <a:r>
                  <a:rPr lang="en-US" altLang="zh-CN" sz="1000" dirty="0" err="1">
                    <a:solidFill>
                      <a:srgbClr val="1D1D1A"/>
                    </a:solidFill>
                    <a:latin typeface="微软雅黑" panose="020B0503020204020204" pitchFamily="34" charset="-122"/>
                    <a:ea typeface="微软雅黑" panose="020B0503020204020204" pitchFamily="34" charset="-122"/>
                    <a:cs typeface="+mn-ea"/>
                  </a:rPr>
                  <a:t>GitHub</a:t>
                </a:r>
                <a:r>
                  <a:rPr lang="en-US" altLang="zh-CN" sz="1000" dirty="0">
                    <a:solidFill>
                      <a:srgbClr val="1D1D1A"/>
                    </a:solidFill>
                    <a:latin typeface="微软雅黑" panose="020B0503020204020204" pitchFamily="34" charset="-122"/>
                    <a:ea typeface="微软雅黑" panose="020B0503020204020204" pitchFamily="34" charset="-122"/>
                    <a:cs typeface="+mn-ea"/>
                  </a:rPr>
                  <a:t> Copilot</a:t>
                </a:r>
                <a:r>
                  <a:rPr lang="zh-CN" altLang="en-US" sz="1000" dirty="0">
                    <a:solidFill>
                      <a:srgbClr val="1D1D1A"/>
                    </a:solidFill>
                    <a:latin typeface="微软雅黑" panose="020B0503020204020204" pitchFamily="34" charset="-122"/>
                    <a:ea typeface="微软雅黑" panose="020B0503020204020204" pitchFamily="34" charset="-122"/>
                    <a:cs typeface="+mn-ea"/>
                  </a:rPr>
                  <a:t>的文件中，</a:t>
                </a:r>
                <a:r>
                  <a:rPr lang="en-US" altLang="zh-CN" sz="1000" dirty="0">
                    <a:solidFill>
                      <a:srgbClr val="1D1D1A"/>
                    </a:solidFill>
                    <a:latin typeface="微软雅黑" panose="020B0503020204020204" pitchFamily="34" charset="-122"/>
                    <a:ea typeface="微软雅黑" panose="020B0503020204020204" pitchFamily="34" charset="-122"/>
                    <a:cs typeface="+mn-ea"/>
                  </a:rPr>
                  <a:t>40%</a:t>
                </a:r>
                <a:r>
                  <a:rPr lang="zh-CN" altLang="en-US" sz="1000" dirty="0">
                    <a:solidFill>
                      <a:srgbClr val="1D1D1A"/>
                    </a:solidFill>
                    <a:latin typeface="微软雅黑" panose="020B0503020204020204" pitchFamily="34" charset="-122"/>
                    <a:ea typeface="微软雅黑" panose="020B0503020204020204" pitchFamily="34" charset="-122"/>
                    <a:cs typeface="+mn-ea"/>
                  </a:rPr>
                  <a:t>的代码是</a:t>
                </a:r>
                <a:r>
                  <a:rPr lang="en-US" altLang="zh-CN" sz="1000" dirty="0">
                    <a:solidFill>
                      <a:srgbClr val="1D1D1A"/>
                    </a:solidFill>
                    <a:latin typeface="微软雅黑" panose="020B0503020204020204" pitchFamily="34" charset="-122"/>
                    <a:ea typeface="微软雅黑" panose="020B0503020204020204" pitchFamily="34" charset="-122"/>
                    <a:cs typeface="+mn-ea"/>
                  </a:rPr>
                  <a:t>Copilot</a:t>
                </a:r>
                <a:r>
                  <a:rPr lang="zh-CN" altLang="en-US" sz="1000" dirty="0">
                    <a:solidFill>
                      <a:srgbClr val="1D1D1A"/>
                    </a:solidFill>
                    <a:latin typeface="微软雅黑" panose="020B0503020204020204" pitchFamily="34" charset="-122"/>
                    <a:ea typeface="微软雅黑" panose="020B0503020204020204" pitchFamily="34" charset="-122"/>
                    <a:cs typeface="+mn-ea"/>
                  </a:rPr>
                  <a:t>完成的</a:t>
                </a:r>
                <a:endParaRPr lang="en-US" altLang="zh-CN" sz="1000" dirty="0">
                  <a:solidFill>
                    <a:srgbClr val="1D1D1A"/>
                  </a:solidFill>
                  <a:latin typeface="微软雅黑" panose="020B0503020204020204" pitchFamily="34" charset="-122"/>
                  <a:ea typeface="微软雅黑" panose="020B0503020204020204" pitchFamily="34" charset="-122"/>
                  <a:cs typeface="+mn-ea"/>
                </a:endParaRPr>
              </a:p>
            </p:txBody>
          </p:sp>
          <p:cxnSp>
            <p:nvCxnSpPr>
              <p:cNvPr id="48" name="直接连接符 47"/>
              <p:cNvCxnSpPr/>
              <p:nvPr/>
            </p:nvCxnSpPr>
            <p:spPr>
              <a:xfrm>
                <a:off x="6058343" y="4228458"/>
                <a:ext cx="189334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77063" y="3288178"/>
                <a:ext cx="189334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974994" y="1963931"/>
                <a:ext cx="2165274" cy="892552"/>
              </a:xfrm>
              <a:prstGeom prst="rect">
                <a:avLst/>
              </a:prstGeom>
              <a:solidFill>
                <a:srgbClr val="FFFFFF"/>
              </a:solidFill>
            </p:spPr>
            <p:txBody>
              <a:bodyPr wrap="square" rtlCol="0">
                <a:spAutoFit/>
              </a:bodyPr>
              <a:lstStyle>
                <a:defPPr>
                  <a:defRPr lang="en-US"/>
                </a:defPPr>
                <a:lvl1pPr defTabSz="914400">
                  <a:lnSpc>
                    <a:spcPct val="150000"/>
                  </a:lnSpc>
                  <a:defRPr sz="1050">
                    <a:solidFill>
                      <a:srgbClr val="1D1D1A"/>
                    </a:solidFill>
                    <a:latin typeface="Microsoft YaHei" panose="020B0503020204020204" pitchFamily="34" charset="-122"/>
                    <a:ea typeface="Microsoft YaHei" panose="020B0503020204020204" pitchFamily="34" charset="-122"/>
                  </a:defRPr>
                </a:lvl1pPr>
              </a:lstStyle>
              <a:p>
                <a:pPr>
                  <a:lnSpc>
                    <a:spcPct val="130000"/>
                  </a:lnSpc>
                </a:pPr>
                <a:r>
                  <a:rPr lang="en-US" altLang="zh-CN" sz="1000" dirty="0" err="1"/>
                  <a:t>VSCode</a:t>
                </a:r>
                <a:r>
                  <a:rPr lang="zh-CN" altLang="en-US" sz="1000" dirty="0"/>
                  <a:t>：利用内置数据收集</a:t>
                </a:r>
                <a:r>
                  <a:rPr lang="en-US" altLang="zh-CN" sz="1000" dirty="0"/>
                  <a:t>Telemetry</a:t>
                </a:r>
                <a:r>
                  <a:rPr lang="zh-CN" altLang="en-US" sz="1000" dirty="0"/>
                  <a:t>模块</a:t>
                </a:r>
                <a:r>
                  <a:rPr lang="en-US" altLang="zh-CN" sz="1000" dirty="0"/>
                  <a:t> </a:t>
                </a:r>
                <a:r>
                  <a:rPr lang="zh-CN" altLang="en-US" sz="1000" dirty="0"/>
                  <a:t>，</a:t>
                </a:r>
                <a:r>
                  <a:rPr lang="zh-CN" altLang="en-US" sz="1000" b="1" dirty="0"/>
                  <a:t>打造数字化</a:t>
                </a:r>
                <a:r>
                  <a:rPr lang="en-US" altLang="zh-CN" sz="1000" b="1" dirty="0"/>
                  <a:t>IDE</a:t>
                </a:r>
                <a:r>
                  <a:rPr lang="zh-CN" altLang="en-US" sz="1000" b="1" dirty="0"/>
                  <a:t>模型</a:t>
                </a:r>
                <a:endParaRPr lang="en-US" altLang="zh-CN" sz="1000" b="1" dirty="0"/>
              </a:p>
              <a:p>
                <a:pPr>
                  <a:lnSpc>
                    <a:spcPct val="130000"/>
                  </a:lnSpc>
                </a:pPr>
                <a:r>
                  <a:rPr lang="en-US" altLang="zh-CN" sz="1000" dirty="0" err="1"/>
                  <a:t>Intellij</a:t>
                </a:r>
                <a:r>
                  <a:rPr lang="zh-CN" altLang="en-US" sz="1000" dirty="0"/>
                  <a:t>：</a:t>
                </a:r>
                <a:r>
                  <a:rPr lang="zh-CN" altLang="en-US" sz="1000" dirty="0">
                    <a:solidFill>
                      <a:schemeClr val="tx1"/>
                    </a:solidFill>
                    <a:latin typeface="微软雅黑" panose="020B0503020204020204" pitchFamily="34" charset="-122"/>
                    <a:ea typeface="微软雅黑" panose="020B0503020204020204" pitchFamily="34" charset="-122"/>
                  </a:rPr>
                  <a:t>成立了</a:t>
                </a:r>
                <a:r>
                  <a:rPr lang="en-US" altLang="zh-CN" sz="1000" dirty="0">
                    <a:solidFill>
                      <a:schemeClr val="tx1"/>
                    </a:solidFill>
                    <a:latin typeface="微软雅黑" panose="020B0503020204020204" pitchFamily="34" charset="-122"/>
                    <a:ea typeface="微软雅黑" panose="020B0503020204020204" pitchFamily="34" charset="-122"/>
                  </a:rPr>
                  <a:t>AI Lab</a:t>
                </a:r>
                <a:r>
                  <a:rPr lang="zh-CN" altLang="en-US" sz="1000" dirty="0">
                    <a:latin typeface="微软雅黑" panose="020B0503020204020204" pitchFamily="34" charset="-122"/>
                    <a:ea typeface="微软雅黑" panose="020B0503020204020204" pitchFamily="34" charset="-122"/>
                  </a:rPr>
                  <a:t>，</a:t>
                </a:r>
                <a:r>
                  <a:rPr lang="zh-CN" altLang="en-US" sz="1000" b="1" dirty="0">
                    <a:latin typeface="微软雅黑" panose="020B0503020204020204" pitchFamily="34" charset="-122"/>
                    <a:ea typeface="微软雅黑" panose="020B0503020204020204" pitchFamily="34" charset="-122"/>
                  </a:rPr>
                  <a:t>专注于全流程智慧化升级</a:t>
                </a:r>
                <a:endParaRPr lang="zh-CN" altLang="en-US" sz="1000" b="1" dirty="0"/>
              </a:p>
            </p:txBody>
          </p:sp>
          <p:sp>
            <p:nvSpPr>
              <p:cNvPr id="52" name="文本框 51"/>
              <p:cNvSpPr txBox="1"/>
              <p:nvPr/>
            </p:nvSpPr>
            <p:spPr>
              <a:xfrm>
                <a:off x="5962586" y="1720336"/>
                <a:ext cx="2177682" cy="253916"/>
              </a:xfrm>
              <a:prstGeom prst="rect">
                <a:avLst/>
              </a:prstGeom>
              <a:noFill/>
            </p:spPr>
            <p:txBody>
              <a:bodyPr wrap="square" rtlCol="0">
                <a:spAutoFit/>
              </a:bodyPr>
              <a:lstStyle/>
              <a:p>
                <a:pPr defTabSz="913765"/>
                <a:r>
                  <a:rPr lang="zh-CN" altLang="en-US" sz="1000" b="1" dirty="0">
                    <a:solidFill>
                      <a:schemeClr val="bg1"/>
                    </a:solidFill>
                    <a:latin typeface="微软雅黑" panose="020B0503020204020204" pitchFamily="34" charset="-122"/>
                    <a:ea typeface="微软雅黑" panose="020B0503020204020204" pitchFamily="34" charset="-122"/>
                  </a:rPr>
                  <a:t>主流</a:t>
                </a:r>
                <a:r>
                  <a:rPr lang="en-US" altLang="zh-CN" sz="1000" b="1" dirty="0">
                    <a:solidFill>
                      <a:schemeClr val="bg1"/>
                    </a:solidFill>
                    <a:latin typeface="微软雅黑" panose="020B0503020204020204" pitchFamily="34" charset="-122"/>
                    <a:ea typeface="微软雅黑" panose="020B0503020204020204" pitchFamily="34" charset="-122"/>
                  </a:rPr>
                  <a:t>IDE</a:t>
                </a:r>
                <a:r>
                  <a:rPr lang="zh-CN" altLang="en-US" sz="1000" b="1" dirty="0">
                    <a:solidFill>
                      <a:schemeClr val="bg1"/>
                    </a:solidFill>
                    <a:latin typeface="微软雅黑" panose="020B0503020204020204" pitchFamily="34" charset="-122"/>
                    <a:ea typeface="微软雅黑" panose="020B0503020204020204" pitchFamily="34" charset="-122"/>
                  </a:rPr>
                  <a:t>已经开始全流程智慧化布局</a:t>
                </a:r>
                <a:endParaRPr lang="zh-CN" altLang="en-US" sz="1000" b="1" dirty="0">
                  <a:solidFill>
                    <a:schemeClr val="bg1"/>
                  </a:solidFill>
                  <a:latin typeface="Microsoft YaHei" panose="020B0503020204020204" pitchFamily="34" charset="-122"/>
                  <a:ea typeface="Microsoft YaHei" panose="020B0503020204020204" pitchFamily="34" charset="-122"/>
                </a:endParaRPr>
              </a:p>
            </p:txBody>
          </p:sp>
          <p:cxnSp>
            <p:nvCxnSpPr>
              <p:cNvPr id="53" name="直接连接符 52"/>
              <p:cNvCxnSpPr/>
              <p:nvPr/>
            </p:nvCxnSpPr>
            <p:spPr>
              <a:xfrm>
                <a:off x="6077063" y="2942979"/>
                <a:ext cx="189334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254535" y="4307187"/>
              <a:ext cx="569387" cy="246221"/>
            </a:xfrm>
            <a:prstGeom prst="rect">
              <a:avLst/>
            </a:prstGeom>
            <a:noFill/>
          </p:spPr>
          <p:txBody>
            <a:bodyPr wrap="none" rtlCol="0">
              <a:spAutoFit/>
            </a:bodyPr>
            <a:lstStyle/>
            <a:p>
              <a:pPr defTabSz="913765"/>
              <a:r>
                <a:rPr lang="zh-CN" altLang="en-US" sz="1000" b="1" dirty="0">
                  <a:solidFill>
                    <a:schemeClr val="bg1"/>
                  </a:solidFill>
                  <a:latin typeface="Microsoft YaHei" panose="020B0503020204020204" pitchFamily="34" charset="-122"/>
                  <a:ea typeface="Microsoft YaHei" panose="020B0503020204020204" pitchFamily="34" charset="-122"/>
                </a:rPr>
                <a:t>编辑器</a:t>
              </a:r>
            </a:p>
          </p:txBody>
        </p:sp>
        <p:sp>
          <p:nvSpPr>
            <p:cNvPr id="38" name="文本框 37"/>
            <p:cNvSpPr txBox="1"/>
            <p:nvPr/>
          </p:nvSpPr>
          <p:spPr>
            <a:xfrm>
              <a:off x="6191073" y="3297488"/>
              <a:ext cx="755337" cy="246221"/>
            </a:xfrm>
            <a:prstGeom prst="rect">
              <a:avLst/>
            </a:prstGeom>
            <a:noFill/>
          </p:spPr>
          <p:txBody>
            <a:bodyPr wrap="none" rtlCol="0">
              <a:spAutoFit/>
            </a:bodyPr>
            <a:lstStyle/>
            <a:p>
              <a:pPr defTabSz="913765"/>
              <a:r>
                <a:rPr lang="en-US" altLang="zh-CN" sz="1000" b="1" dirty="0">
                  <a:solidFill>
                    <a:schemeClr val="bg1"/>
                  </a:solidFill>
                  <a:latin typeface="Microsoft YaHei" panose="020B0503020204020204" pitchFamily="34" charset="-122"/>
                  <a:ea typeface="Microsoft YaHei" panose="020B0503020204020204" pitchFamily="34" charset="-122"/>
                </a:rPr>
                <a:t>Terminal</a:t>
              </a:r>
              <a:endParaRPr lang="zh-CN" altLang="en-US" sz="1000" b="1" dirty="0">
                <a:solidFill>
                  <a:schemeClr val="bg1"/>
                </a:solidFill>
                <a:latin typeface="Microsoft YaHei" panose="020B0503020204020204" pitchFamily="34" charset="-122"/>
                <a:ea typeface="Microsoft YaHei" panose="020B0503020204020204" pitchFamily="34" charset="-122"/>
              </a:endParaRPr>
            </a:p>
          </p:txBody>
        </p:sp>
        <p:sp>
          <p:nvSpPr>
            <p:cNvPr id="39" name="文本框 38"/>
            <p:cNvSpPr txBox="1"/>
            <p:nvPr/>
          </p:nvSpPr>
          <p:spPr>
            <a:xfrm>
              <a:off x="6213301" y="3008186"/>
              <a:ext cx="697627" cy="246221"/>
            </a:xfrm>
            <a:prstGeom prst="rect">
              <a:avLst/>
            </a:prstGeom>
            <a:noFill/>
          </p:spPr>
          <p:txBody>
            <a:bodyPr wrap="none" rtlCol="0">
              <a:spAutoFit/>
            </a:bodyPr>
            <a:lstStyle/>
            <a:p>
              <a:pPr defTabSz="913765"/>
              <a:r>
                <a:rPr lang="zh-CN" altLang="en-US" sz="1000" b="1" dirty="0">
                  <a:solidFill>
                    <a:schemeClr val="bg1"/>
                  </a:solidFill>
                  <a:latin typeface="Microsoft YaHei" panose="020B0503020204020204" pitchFamily="34" charset="-122"/>
                  <a:ea typeface="Microsoft YaHei" panose="020B0503020204020204" pitchFamily="34" charset="-122"/>
                </a:rPr>
                <a:t>缺陷检测</a:t>
              </a:r>
            </a:p>
          </p:txBody>
        </p:sp>
        <p:sp>
          <p:nvSpPr>
            <p:cNvPr id="40" name="文本框 39"/>
            <p:cNvSpPr txBox="1"/>
            <p:nvPr/>
          </p:nvSpPr>
          <p:spPr>
            <a:xfrm>
              <a:off x="6275045" y="1923715"/>
              <a:ext cx="659155" cy="246221"/>
            </a:xfrm>
            <a:prstGeom prst="rect">
              <a:avLst/>
            </a:prstGeom>
            <a:noFill/>
          </p:spPr>
          <p:txBody>
            <a:bodyPr wrap="none" rtlCol="0">
              <a:spAutoFit/>
            </a:bodyPr>
            <a:lstStyle/>
            <a:p>
              <a:pPr defTabSz="913765"/>
              <a:r>
                <a:rPr lang="en-US" altLang="zh-CN" sz="1000" b="1" dirty="0">
                  <a:solidFill>
                    <a:schemeClr val="bg1"/>
                  </a:solidFill>
                  <a:latin typeface="Microsoft YaHei" panose="020B0503020204020204" pitchFamily="34" charset="-122"/>
                  <a:ea typeface="Microsoft YaHei" panose="020B0503020204020204" pitchFamily="34" charset="-122"/>
                </a:rPr>
                <a:t>IDE</a:t>
              </a:r>
              <a:r>
                <a:rPr lang="zh-CN" altLang="en-US" sz="1000" b="1" dirty="0">
                  <a:solidFill>
                    <a:schemeClr val="bg1"/>
                  </a:solidFill>
                  <a:latin typeface="Microsoft YaHei" panose="020B0503020204020204" pitchFamily="34" charset="-122"/>
                  <a:ea typeface="Microsoft YaHei" panose="020B0503020204020204" pitchFamily="34" charset="-122"/>
                </a:rPr>
                <a:t>底座</a:t>
              </a:r>
            </a:p>
          </p:txBody>
        </p:sp>
      </p:grpSp>
      <p:sp>
        <p:nvSpPr>
          <p:cNvPr id="54" name="矩形 53"/>
          <p:cNvSpPr/>
          <p:nvPr/>
        </p:nvSpPr>
        <p:spPr>
          <a:xfrm>
            <a:off x="6759220" y="1271141"/>
            <a:ext cx="5333023" cy="1775486"/>
          </a:xfrm>
          <a:prstGeom prst="rect">
            <a:avLst/>
          </a:prstGeom>
        </p:spPr>
        <p:txBody>
          <a:bodyPr wrap="square">
            <a:spAutoFit/>
          </a:bodyPr>
          <a:lstStyle/>
          <a:p>
            <a:pPr marL="284400" indent="-284400">
              <a:lnSpc>
                <a:spcPct val="120000"/>
              </a:lnSpc>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项目配置：</a:t>
            </a:r>
            <a:r>
              <a:rPr lang="zh-CN" altLang="en-US" sz="1400" dirty="0">
                <a:solidFill>
                  <a:schemeClr val="bg1"/>
                </a:solidFill>
                <a:latin typeface="微软雅黑" panose="020B0503020204020204" pitchFamily="34" charset="-122"/>
                <a:ea typeface="微软雅黑" panose="020B0503020204020204" pitchFamily="34" charset="-122"/>
              </a:rPr>
              <a:t>如何快速引导开发者完成环境配置、工具链配置、模板选择、三方库推荐等能力， 达成开箱即用的体验</a:t>
            </a:r>
            <a:endParaRPr lang="en-US" altLang="zh-CN" sz="1400" dirty="0">
              <a:solidFill>
                <a:schemeClr val="bg1"/>
              </a:solidFill>
              <a:latin typeface="微软雅黑" panose="020B0503020204020204" pitchFamily="34" charset="-122"/>
              <a:ea typeface="微软雅黑" panose="020B0503020204020204" pitchFamily="34" charset="-122"/>
            </a:endParaRPr>
          </a:p>
          <a:p>
            <a:pPr marL="284400" indent="-284400">
              <a:lnSpc>
                <a:spcPct val="120000"/>
              </a:lnSpc>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辅助编码：</a:t>
            </a:r>
            <a:r>
              <a:rPr lang="zh-CN" altLang="en-US" sz="1400" dirty="0">
                <a:solidFill>
                  <a:schemeClr val="bg1"/>
                </a:solidFill>
                <a:latin typeface="微软雅黑" panose="020B0503020204020204" pitchFamily="34" charset="-122"/>
                <a:ea typeface="微软雅黑" panose="020B0503020204020204" pitchFamily="34" charset="-122"/>
              </a:rPr>
              <a:t>如何智能解决领域编码知识问题，减少学习及问题解决成本；并通过智能缺陷检测工具及时发现潜在</a:t>
            </a:r>
            <a:r>
              <a:rPr lang="en-US" altLang="zh-CN" sz="1400" dirty="0">
                <a:solidFill>
                  <a:schemeClr val="bg1"/>
                </a:solidFill>
                <a:latin typeface="微软雅黑" panose="020B0503020204020204" pitchFamily="34" charset="-122"/>
                <a:ea typeface="微软雅黑" panose="020B0503020204020204" pitchFamily="34" charset="-122"/>
              </a:rPr>
              <a:t>bug</a:t>
            </a:r>
          </a:p>
          <a:p>
            <a:pPr marL="284400" indent="-284400">
              <a:lnSpc>
                <a:spcPct val="120000"/>
              </a:lnSpc>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智能调优：</a:t>
            </a:r>
            <a:r>
              <a:rPr lang="zh-CN" altLang="en-US" sz="1400" dirty="0">
                <a:solidFill>
                  <a:schemeClr val="bg1"/>
                </a:solidFill>
                <a:latin typeface="微软雅黑" panose="020B0503020204020204" pitchFamily="34" charset="-122"/>
                <a:ea typeface="微软雅黑" panose="020B0503020204020204" pitchFamily="34" charset="-122"/>
              </a:rPr>
              <a:t>如何通过</a:t>
            </a:r>
            <a:r>
              <a:rPr lang="en-US" altLang="zh-CN" sz="1400" dirty="0">
                <a:solidFill>
                  <a:schemeClr val="bg1"/>
                </a:solidFill>
                <a:latin typeface="微软雅黑" panose="020B0503020204020204" pitchFamily="34" charset="-122"/>
                <a:ea typeface="微软雅黑" panose="020B0503020204020204" pitchFamily="34" charset="-122"/>
              </a:rPr>
              <a:t>profiling</a:t>
            </a:r>
            <a:r>
              <a:rPr lang="zh-CN" altLang="en-US" sz="1400" dirty="0">
                <a:solidFill>
                  <a:schemeClr val="bg1"/>
                </a:solidFill>
                <a:latin typeface="微软雅黑" panose="020B0503020204020204" pitchFamily="34" charset="-122"/>
                <a:ea typeface="微软雅黑" panose="020B0503020204020204" pitchFamily="34" charset="-122"/>
              </a:rPr>
              <a:t>工具采集多维度数据并聚合分析，自动识别性能瓶颈问题，为开发者提供优化建议</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6725531" y="4938984"/>
            <a:ext cx="5260440" cy="1775486"/>
          </a:xfrm>
          <a:prstGeom prst="rect">
            <a:avLst/>
          </a:prstGeom>
        </p:spPr>
        <p:txBody>
          <a:bodyPr wrap="square">
            <a:spAutoFit/>
          </a:bodyPr>
          <a:lstStyle/>
          <a:p>
            <a:pPr marL="284400" indent="-28440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提供环境配置、工具链配置、模板选择、三方库推荐等能力，支撑终端系统多设备自适应开发需求</a:t>
            </a:r>
            <a:endParaRPr lang="en-US" altLang="zh-CN" sz="1400" dirty="0">
              <a:solidFill>
                <a:schemeClr val="bg1"/>
              </a:solidFill>
              <a:latin typeface="微软雅黑" panose="020B0503020204020204" pitchFamily="34" charset="-122"/>
              <a:ea typeface="微软雅黑" panose="020B0503020204020204" pitchFamily="34" charset="-122"/>
            </a:endParaRPr>
          </a:p>
          <a:p>
            <a:pPr marL="284400" indent="-28440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辅助编码功能满足准确性、安全性、稳定性、无漏洞；智能缺陷检测功能可分析出常见的安全隐患和</a:t>
            </a:r>
            <a:r>
              <a:rPr lang="en-US" altLang="zh-CN" sz="1400" dirty="0">
                <a:solidFill>
                  <a:schemeClr val="bg1"/>
                </a:solidFill>
                <a:latin typeface="微软雅黑" panose="020B0503020204020204" pitchFamily="34" charset="-122"/>
                <a:ea typeface="微软雅黑" panose="020B0503020204020204" pitchFamily="34" charset="-122"/>
              </a:rPr>
              <a:t>Bug</a:t>
            </a:r>
          </a:p>
          <a:p>
            <a:pPr marL="284400" indent="-28440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针对典型性能瓶颈场景如应用启动慢、渲染卡顿等， 自动识别性能瓶颈，为开发者提供优化建议</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6" name="500美元以上全球高端智能手机市场份额稳步增长"/>
          <p:cNvSpPr txBox="1"/>
          <p:nvPr/>
        </p:nvSpPr>
        <p:spPr>
          <a:xfrm>
            <a:off x="8533799" y="797760"/>
            <a:ext cx="1410651" cy="543878"/>
          </a:xfrm>
          <a:prstGeom prst="rect">
            <a:avLst/>
          </a:prstGeom>
          <a:ln w="12700">
            <a:miter lim="400000"/>
          </a:ln>
        </p:spPr>
        <p:txBody>
          <a:bodyPr wrap="square" lIns="108368" tIns="108368" rIns="108368" bIns="108368" anchor="ctr" anchorCtr="0">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defTabSz="914400"/>
            <a:r>
              <a:rPr lang="zh-CN" altLang="en-US" sz="1800" b="1" dirty="0">
                <a:solidFill>
                  <a:schemeClr val="bg1"/>
                </a:solidFill>
                <a:latin typeface="微软雅黑" panose="020B0503020204020204" pitchFamily="34" charset="-122"/>
                <a:ea typeface="微软雅黑" panose="020B0503020204020204" pitchFamily="34" charset="-122"/>
              </a:rPr>
              <a:t>挑战问题</a:t>
            </a:r>
            <a:endParaRPr sz="1800" b="1"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333640" y="3058360"/>
            <a:ext cx="1810967" cy="543878"/>
          </a:xfrm>
          <a:prstGeom prst="rect">
            <a:avLst/>
          </a:prstGeom>
          <a:ln w="12700">
            <a:miter lim="400000"/>
          </a:ln>
        </p:spPr>
        <p:txBody>
          <a:bodyPr wrap="square" lIns="108368" tIns="108368" rIns="108368" bIns="108368" anchor="ctr" anchorCtr="0">
            <a:spAutoFit/>
          </a:bodyPr>
          <a:lstStyle>
            <a:defPPr>
              <a:defRPr lang="zh-CN"/>
            </a:defPPr>
            <a:lvl1pPr defTabSz="695960">
              <a:lnSpc>
                <a:spcPct val="130000"/>
              </a:lnSpc>
              <a:defRPr b="1" spc="350">
                <a:solidFill>
                  <a:schemeClr val="bg1"/>
                </a:solidFill>
                <a:latin typeface="Source Han Sans CN Regular" panose="020B0600000000000000" charset="-122"/>
                <a:ea typeface="Source Han Sans CN Regular" panose="020B0600000000000000" charset="-122"/>
                <a:cs typeface="Source Han Sans CN Regular" panose="020B0600000000000000" charset="-122"/>
              </a:defRPr>
            </a:lvl1pPr>
          </a:lstStyle>
          <a:p>
            <a:pPr algn="ctr" defTabSz="914400"/>
            <a:r>
              <a:rPr lang="zh-CN" altLang="en-US" dirty="0">
                <a:latin typeface="微软雅黑" panose="020B0503020204020204" pitchFamily="34" charset="-122"/>
                <a:ea typeface="微软雅黑" panose="020B0503020204020204" pitchFamily="34" charset="-122"/>
                <a:sym typeface="FZLanTingHeiS-R-GB" panose="02000500000000000000" charset="-122"/>
              </a:rPr>
              <a:t>前沿进展</a:t>
            </a:r>
          </a:p>
        </p:txBody>
      </p:sp>
      <p:sp>
        <p:nvSpPr>
          <p:cNvPr id="58" name="文本框 57"/>
          <p:cNvSpPr txBox="1"/>
          <p:nvPr/>
        </p:nvSpPr>
        <p:spPr>
          <a:xfrm>
            <a:off x="8626759" y="4490561"/>
            <a:ext cx="1396737" cy="542531"/>
          </a:xfrm>
          <a:prstGeom prst="rect">
            <a:avLst/>
          </a:prstGeom>
          <a:ln w="12700">
            <a:miter lim="400000"/>
          </a:ln>
        </p:spPr>
        <p:txBody>
          <a:bodyPr wrap="square" lIns="108368" tIns="108368" rIns="108368" bIns="108368" anchor="ctr" anchorCtr="0">
            <a:spAutoFit/>
          </a:bodyPr>
          <a:lstStyle>
            <a:defPPr>
              <a:defRPr lang="zh-CN"/>
            </a:defPPr>
            <a:lvl1pPr defTabSz="695960">
              <a:lnSpc>
                <a:spcPct val="130000"/>
              </a:lnSpc>
              <a:defRPr b="1" spc="350">
                <a:solidFill>
                  <a:schemeClr val="bg1"/>
                </a:solidFill>
                <a:latin typeface="Source Han Sans CN Regular" panose="020B0600000000000000" charset="-122"/>
                <a:ea typeface="Source Han Sans CN Regular" panose="020B0600000000000000" charset="-122"/>
                <a:cs typeface="Source Han Sans CN Regular" panose="020B0600000000000000" charset="-122"/>
              </a:defRPr>
            </a:lvl1pPr>
          </a:lstStyle>
          <a:p>
            <a:pPr algn="ctr" defTabSz="914400"/>
            <a:r>
              <a:rPr lang="zh-CN" altLang="en-US" dirty="0">
                <a:latin typeface="微软雅黑" panose="020B0503020204020204" pitchFamily="34" charset="-122"/>
                <a:ea typeface="微软雅黑" panose="020B0503020204020204" pitchFamily="34" charset="-122"/>
                <a:sym typeface="FZLanTingHeiS-R-GB" panose="02000500000000000000" charset="-122"/>
              </a:rPr>
              <a:t>挑战目标</a:t>
            </a:r>
          </a:p>
        </p:txBody>
      </p:sp>
      <p:sp>
        <p:nvSpPr>
          <p:cNvPr id="59" name="文本框 58"/>
          <p:cNvSpPr txBox="1"/>
          <p:nvPr/>
        </p:nvSpPr>
        <p:spPr>
          <a:xfrm>
            <a:off x="6852117" y="3567979"/>
            <a:ext cx="5229469" cy="830612"/>
          </a:xfrm>
          <a:prstGeom prst="rect">
            <a:avLst/>
          </a:prstGeom>
          <a:noFill/>
        </p:spPr>
        <p:txBody>
          <a:bodyPr wrap="square" lIns="0" tIns="0" rIns="0" bIns="0" rtlCol="0">
            <a:spAutoFit/>
          </a:bodyPr>
          <a:lstStyle/>
          <a:p>
            <a:pPr marL="284400" indent="-284400" defTabSz="812800">
              <a:lnSpc>
                <a:spcPct val="120000"/>
              </a:lnSpc>
              <a:spcBef>
                <a:spcPts val="300"/>
              </a:spcBef>
              <a:spcAft>
                <a:spcPts val="300"/>
              </a:spcAft>
              <a:buFont typeface="Wingdings" panose="05000000000000000000" pitchFamily="2" charset="2"/>
              <a:buChar char="p"/>
            </a:pPr>
            <a:r>
              <a:rPr kumimoji="1" lang="zh-CN" altLang="en-US" sz="1400" dirty="0">
                <a:solidFill>
                  <a:schemeClr val="bg1"/>
                </a:solidFill>
                <a:latin typeface="微软雅黑" panose="020B0503020204020204" pitchFamily="34" charset="-122"/>
                <a:ea typeface="微软雅黑" panose="020B0503020204020204" pitchFamily="34" charset="-122"/>
                <a:sym typeface="Gill Sans" pitchFamily="-109" charset="0"/>
              </a:rPr>
              <a:t>当前主流</a:t>
            </a:r>
            <a:r>
              <a:rPr kumimoji="1" lang="en-US" altLang="zh-CN" sz="1400" dirty="0">
                <a:solidFill>
                  <a:schemeClr val="bg1"/>
                </a:solidFill>
                <a:latin typeface="微软雅黑" panose="020B0503020204020204" pitchFamily="34" charset="-122"/>
                <a:ea typeface="微软雅黑" panose="020B0503020204020204" pitchFamily="34" charset="-122"/>
                <a:sym typeface="Gill Sans" pitchFamily="-109" charset="0"/>
              </a:rPr>
              <a:t>IDE</a:t>
            </a:r>
            <a:r>
              <a:rPr kumimoji="1" lang="zh-CN" altLang="en-US" sz="1400" dirty="0">
                <a:solidFill>
                  <a:schemeClr val="bg1"/>
                </a:solidFill>
                <a:latin typeface="微软雅黑" panose="020B0503020204020204" pitchFamily="34" charset="-122"/>
                <a:ea typeface="微软雅黑" panose="020B0503020204020204" pitchFamily="34" charset="-122"/>
                <a:sym typeface="Gill Sans" pitchFamily="-109" charset="0"/>
              </a:rPr>
              <a:t>的智慧化场景主要在编码阶段，以代码补全和部分简单代码生成为主，缺少端到端开发流程上的智慧化辅助能力</a:t>
            </a:r>
            <a:endParaRPr kumimoji="1" lang="en-US" altLang="zh-CN" sz="140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4400" indent="-284400" defTabSz="812800">
              <a:lnSpc>
                <a:spcPct val="120000"/>
              </a:lnSpc>
              <a:spcBef>
                <a:spcPts val="300"/>
              </a:spcBef>
              <a:spcAft>
                <a:spcPts val="300"/>
              </a:spcAft>
              <a:buFont typeface="Wingdings" panose="05000000000000000000" pitchFamily="2" charset="2"/>
              <a:buChar char="p"/>
            </a:pPr>
            <a:r>
              <a:rPr kumimoji="1" lang="zh-CN" altLang="en-US" sz="1400" dirty="0">
                <a:solidFill>
                  <a:schemeClr val="bg1"/>
                </a:solidFill>
                <a:latin typeface="微软雅黑" panose="020B0503020204020204" pitchFamily="34" charset="-122"/>
                <a:ea typeface="微软雅黑" panose="020B0503020204020204" pitchFamily="34" charset="-122"/>
                <a:sym typeface="Gill Sans" pitchFamily="-109" charset="0"/>
              </a:rPr>
              <a:t>辅助工具生成的编码仍存在代码安全隐患、质量不佳等问题</a:t>
            </a:r>
          </a:p>
        </p:txBody>
      </p:sp>
      <p:sp>
        <p:nvSpPr>
          <p:cNvPr id="24" name="矩形 23">
            <a:extLst>
              <a:ext uri="{FF2B5EF4-FFF2-40B4-BE49-F238E27FC236}">
                <a16:creationId xmlns:a16="http://schemas.microsoft.com/office/drawing/2014/main" xmlns="" id="{0442D9A2-4DA0-4631-AB32-E8D6C2D88177}"/>
              </a:ext>
            </a:extLst>
          </p:cNvPr>
          <p:cNvSpPr/>
          <p:nvPr/>
        </p:nvSpPr>
        <p:spPr>
          <a:xfrm>
            <a:off x="211260" y="1199613"/>
            <a:ext cx="6379849" cy="587469"/>
          </a:xfrm>
          <a:prstGeom prst="rect">
            <a:avLst/>
          </a:prstGeom>
        </p:spPr>
        <p:txBody>
          <a:bodyPr wrap="square">
            <a:spAutoFit/>
          </a:bodyPr>
          <a:lstStyle/>
          <a:p>
            <a:pPr>
              <a:lnSpc>
                <a:spcPct val="120000"/>
              </a:lnSpc>
              <a:spcBef>
                <a:spcPts val="300"/>
              </a:spcBef>
              <a:spcAft>
                <a:spcPts val="300"/>
              </a:spcAft>
            </a:pPr>
            <a:r>
              <a:rPr lang="zh-CN" altLang="en-US" sz="1400" dirty="0">
                <a:solidFill>
                  <a:schemeClr val="bg1"/>
                </a:solidFill>
                <a:latin typeface="微软雅黑" panose="020B0503020204020204" pitchFamily="34" charset="-122"/>
                <a:ea typeface="微软雅黑" panose="020B0503020204020204" pitchFamily="34" charset="-122"/>
              </a:rPr>
              <a:t>操作系统和编程语言仍然在快速演进中，应用开发者有强烈的易上手、高效率开发的诉求，全场景智慧化辅助的工具链可助力生态快速构建和演进</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566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圆角 8">
            <a:extLst>
              <a:ext uri="{FF2B5EF4-FFF2-40B4-BE49-F238E27FC236}">
                <a16:creationId xmlns:a16="http://schemas.microsoft.com/office/drawing/2014/main" xmlns="" id="{97F518CD-2650-45F9-A17E-713A90765EF9}"/>
              </a:ext>
            </a:extLst>
          </p:cNvPr>
          <p:cNvSpPr/>
          <p:nvPr/>
        </p:nvSpPr>
        <p:spPr>
          <a:xfrm>
            <a:off x="185879" y="2517267"/>
            <a:ext cx="5266235" cy="2026721"/>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5" name="矩形: 圆角 8">
            <a:extLst>
              <a:ext uri="{FF2B5EF4-FFF2-40B4-BE49-F238E27FC236}">
                <a16:creationId xmlns:a16="http://schemas.microsoft.com/office/drawing/2014/main" xmlns="" id="{6D511102-B048-40C0-95DE-31A6409F5FB8}"/>
              </a:ext>
            </a:extLst>
          </p:cNvPr>
          <p:cNvSpPr/>
          <p:nvPr/>
        </p:nvSpPr>
        <p:spPr>
          <a:xfrm>
            <a:off x="197301" y="814937"/>
            <a:ext cx="5266235" cy="1646421"/>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圆角 85"/>
          <p:cNvSpPr/>
          <p:nvPr/>
        </p:nvSpPr>
        <p:spPr>
          <a:xfrm>
            <a:off x="192248" y="4614475"/>
            <a:ext cx="5253499" cy="2130731"/>
          </a:xfrm>
          <a:prstGeom prst="roundRect">
            <a:avLst>
              <a:gd name="adj" fmla="val 5564"/>
            </a:avLst>
          </a:prstGeom>
          <a:solidFill>
            <a:srgbClr val="000000">
              <a:alpha val="40000"/>
            </a:srgbClr>
          </a:solidFill>
          <a:ln>
            <a:noFill/>
          </a:ln>
        </p:spPr>
        <p:txBody>
          <a:bodyPr wrap="square" rtlCol="0">
            <a:noAutofit/>
          </a:bodyPr>
          <a:lstStyle/>
          <a:p>
            <a:pPr>
              <a:spcBef>
                <a:spcPts val="600"/>
              </a:spcBef>
              <a:spcAft>
                <a:spcPts val="600"/>
              </a:spcAft>
            </a:pP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135978" y="112794"/>
            <a:ext cx="10108402" cy="518836"/>
          </a:xfrm>
          <a:prstGeom prst="rect">
            <a:avLst/>
          </a:prstGeom>
          <a:ln w="12700">
            <a:miter lim="400000"/>
          </a:ln>
        </p:spPr>
        <p:txBody>
          <a:bodyPr lIns="0" tIns="0" rIns="0" bIns="0" anchor="ctr" anchorCtr="0">
            <a:normAutofit fontScale="25000" lnSpcReduction="20000"/>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96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96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9</a:t>
            </a:r>
            <a:r>
              <a:rPr lang="zh-CN" altLang="en-US" sz="96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9600" b="1" dirty="0">
                <a:solidFill>
                  <a:schemeClr val="bg1"/>
                </a:solidFill>
                <a:latin typeface="微软雅黑" panose="020B0503020204020204" pitchFamily="34" charset="-122"/>
                <a:ea typeface="微软雅黑" panose="020B0503020204020204" pitchFamily="34" charset="-122"/>
                <a:cs typeface="+mn-ea"/>
                <a:sym typeface="+mn-lt"/>
              </a:rPr>
              <a:t>跨设备、跨系统、跨平台的一次开发多端部署平台</a:t>
            </a:r>
          </a:p>
          <a:p>
            <a:pPr fontAlgn="ctr">
              <a:lnSpc>
                <a:spcPct val="100000"/>
              </a:lnSpc>
            </a:pP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a:xfrm>
            <a:off x="163411" y="787412"/>
            <a:ext cx="5266234" cy="1723549"/>
          </a:xfrm>
          <a:prstGeom prst="rect">
            <a:avLst/>
          </a:prstGeom>
        </p:spPr>
        <p:txBody>
          <a:bodyPr wrap="square">
            <a:spAutoFit/>
          </a:bodyPr>
          <a:lstStyle/>
          <a:p>
            <a:pPr lvl="0" algn="ctr" defTabSz="695960">
              <a:spcBef>
                <a:spcPts val="300"/>
              </a:spcBef>
              <a:spcAft>
                <a:spcPts val="300"/>
              </a:spcAft>
            </a:pPr>
            <a:r>
              <a:rPr lang="zh-CN" altLang="en-US" b="1" spc="35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技术背景</a:t>
            </a:r>
            <a:endParaRPr lang="en-US" altLang="zh-CN" b="1" spc="350" dirty="0">
              <a:solidFill>
                <a:schemeClr val="bg1"/>
              </a:solidFill>
              <a:latin typeface="微软雅黑" panose="020B0503020204020204" pitchFamily="34" charset="-122"/>
              <a:ea typeface="微软雅黑" panose="020B0503020204020204" pitchFamily="34" charset="-122"/>
              <a:sym typeface="FZLanTingHeiS-R-GB" panose="02000500000000000000" charset="-122"/>
            </a:endParaRPr>
          </a:p>
          <a:p>
            <a:pPr marL="285750" lvl="0" indent="-285750" algn="just">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端侧设备碎片化趋势加剧：</a:t>
            </a:r>
            <a:r>
              <a:rPr lang="zh-CN" altLang="en-US" sz="1250" dirty="0">
                <a:solidFill>
                  <a:prstClr val="white"/>
                </a:solidFill>
                <a:latin typeface="微软雅黑" panose="020B0503020204020204" pitchFamily="34" charset="-122"/>
                <a:ea typeface="微软雅黑" panose="020B0503020204020204" pitchFamily="34" charset="-122"/>
              </a:rPr>
              <a:t>随着芯片、设备形态、</a:t>
            </a:r>
            <a:r>
              <a:rPr lang="en-US" altLang="zh-CN" sz="1250" dirty="0">
                <a:solidFill>
                  <a:prstClr val="white"/>
                </a:solidFill>
                <a:latin typeface="微软雅黑" panose="020B0503020204020204" pitchFamily="34" charset="-122"/>
                <a:ea typeface="微软雅黑" panose="020B0503020204020204" pitchFamily="34" charset="-122"/>
              </a:rPr>
              <a:t>OS</a:t>
            </a:r>
            <a:r>
              <a:rPr lang="zh-CN" altLang="en-US" sz="1250" dirty="0">
                <a:solidFill>
                  <a:prstClr val="white"/>
                </a:solidFill>
                <a:latin typeface="微软雅黑" panose="020B0503020204020204" pitchFamily="34" charset="-122"/>
                <a:ea typeface="微软雅黑" panose="020B0503020204020204" pitchFamily="34" charset="-122"/>
              </a:rPr>
              <a:t>的多样化，</a:t>
            </a:r>
            <a:r>
              <a:rPr lang="en-US" altLang="zh-CN" sz="1250" dirty="0">
                <a:solidFill>
                  <a:prstClr val="white"/>
                </a:solidFill>
                <a:latin typeface="微软雅黑" panose="020B0503020204020204" pitchFamily="34" charset="-122"/>
                <a:ea typeface="微软雅黑" panose="020B0503020204020204" pitchFamily="34" charset="-122"/>
              </a:rPr>
              <a:t>App</a:t>
            </a:r>
            <a:r>
              <a:rPr lang="zh-CN" altLang="en-US" sz="1250" dirty="0">
                <a:solidFill>
                  <a:prstClr val="white"/>
                </a:solidFill>
                <a:latin typeface="微软雅黑" panose="020B0503020204020204" pitchFamily="34" charset="-122"/>
                <a:ea typeface="微软雅黑" panose="020B0503020204020204" pitchFamily="34" charset="-122"/>
              </a:rPr>
              <a:t>开发难度及成本面临巨大挑战。如何能一次开发多端部署，降低开发成本、实现业务快速部署上线成为操作系统的核心竞争力</a:t>
            </a:r>
            <a:r>
              <a:rPr lang="en-US" altLang="zh-CN" sz="1250" dirty="0">
                <a:solidFill>
                  <a:prstClr val="white"/>
                </a:solidFill>
                <a:latin typeface="微软雅黑" panose="020B0503020204020204" pitchFamily="34" charset="-122"/>
                <a:ea typeface="微软雅黑" panose="020B0503020204020204" pitchFamily="34" charset="-122"/>
              </a:rPr>
              <a:t> </a:t>
            </a:r>
          </a:p>
          <a:p>
            <a:pPr marL="285750" lvl="0" indent="-285750" algn="just">
              <a:spcBef>
                <a:spcPts val="300"/>
              </a:spcBef>
              <a:spcAft>
                <a:spcPts val="300"/>
              </a:spcAft>
              <a:buFont typeface="Wingdings" panose="05000000000000000000" pitchFamily="2" charset="2"/>
              <a:buChar char="p"/>
            </a:pPr>
            <a:r>
              <a:rPr lang="en-US" altLang="zh-CN" sz="1400" b="1" dirty="0">
                <a:solidFill>
                  <a:srgbClr val="FFFF00"/>
                </a:solidFill>
                <a:latin typeface="微软雅黑" panose="020B0503020204020204" pitchFamily="34" charset="-122"/>
                <a:ea typeface="微软雅黑" panose="020B0503020204020204" pitchFamily="34" charset="-122"/>
              </a:rPr>
              <a:t>OpenHarmony</a:t>
            </a:r>
            <a:r>
              <a:rPr lang="zh-CN" altLang="en-US" sz="1400" b="1" dirty="0">
                <a:solidFill>
                  <a:srgbClr val="FFFF00"/>
                </a:solidFill>
                <a:latin typeface="微软雅黑" panose="020B0503020204020204" pitchFamily="34" charset="-122"/>
                <a:ea typeface="微软雅黑" panose="020B0503020204020204" pitchFamily="34" charset="-122"/>
              </a:rPr>
              <a:t>打造万物互联的体验：</a:t>
            </a:r>
            <a:r>
              <a:rPr lang="zh-CN" altLang="en-US" sz="1250" dirty="0">
                <a:solidFill>
                  <a:prstClr val="white"/>
                </a:solidFill>
                <a:latin typeface="微软雅黑" panose="020B0503020204020204" pitchFamily="34" charset="-122"/>
                <a:ea typeface="微软雅黑" panose="020B0503020204020204" pitchFamily="34" charset="-122"/>
              </a:rPr>
              <a:t>随着折叠机、车机、平板、穿戴、智能家居等设备普及，屏幕规格、人机交互方式趋于多样化。应用跨设备流转需能灵活适配各种设备的用户界面（</a:t>
            </a:r>
            <a:r>
              <a:rPr lang="en-US" altLang="zh-CN" sz="1250" dirty="0">
                <a:solidFill>
                  <a:prstClr val="white"/>
                </a:solidFill>
                <a:latin typeface="微软雅黑" panose="020B0503020204020204" pitchFamily="34" charset="-122"/>
                <a:ea typeface="微软雅黑" panose="020B0503020204020204" pitchFamily="34" charset="-122"/>
              </a:rPr>
              <a:t>UI</a:t>
            </a:r>
            <a:r>
              <a:rPr lang="zh-CN" altLang="en-US" sz="1250" dirty="0">
                <a:solidFill>
                  <a:prstClr val="white"/>
                </a:solidFill>
                <a:latin typeface="微软雅黑" panose="020B0503020204020204" pitchFamily="34" charset="-122"/>
                <a:ea typeface="微软雅黑" panose="020B0503020204020204" pitchFamily="34" charset="-122"/>
              </a:rPr>
              <a:t>）差异</a:t>
            </a:r>
            <a:endParaRPr lang="en-US" altLang="zh-CN" sz="1250" dirty="0">
              <a:solidFill>
                <a:prstClr val="white"/>
              </a:solidFill>
              <a:latin typeface="微软雅黑" panose="020B0503020204020204" pitchFamily="34" charset="-122"/>
              <a:ea typeface="微软雅黑" panose="020B0503020204020204" pitchFamily="34" charset="-122"/>
            </a:endParaRPr>
          </a:p>
        </p:txBody>
      </p:sp>
      <p:sp>
        <p:nvSpPr>
          <p:cNvPr id="72" name="矩形: 圆角 86"/>
          <p:cNvSpPr/>
          <p:nvPr/>
        </p:nvSpPr>
        <p:spPr>
          <a:xfrm>
            <a:off x="5752570" y="3335573"/>
            <a:ext cx="6177878" cy="1977332"/>
          </a:xfrm>
          <a:prstGeom prst="roundRect">
            <a:avLst>
              <a:gd name="adj" fmla="val 5564"/>
            </a:avLst>
          </a:prstGeom>
          <a:solidFill>
            <a:srgbClr val="000000">
              <a:alpha val="40000"/>
            </a:srgbClr>
          </a:solidFill>
        </p:spPr>
        <p:txBody>
          <a:bodyPr wrap="square" rtlCol="0">
            <a:noAutofit/>
          </a:bodyPr>
          <a:lstStyle/>
          <a:p>
            <a:pPr algn="ctr" defTabSz="695960">
              <a:spcBef>
                <a:spcPts val="300"/>
              </a:spcBef>
              <a:spcAft>
                <a:spcPts val="300"/>
              </a:spcAft>
            </a:pPr>
            <a:r>
              <a:rPr lang="zh-CN" altLang="en-US" b="1" spc="350" dirty="0">
                <a:solidFill>
                  <a:schemeClr val="bg1"/>
                </a:solidFill>
                <a:latin typeface="微软雅黑" panose="020B0503020204020204" pitchFamily="34" charset="-122"/>
                <a:ea typeface="微软雅黑" panose="020B0503020204020204" pitchFamily="34" charset="-122"/>
              </a:rPr>
              <a:t>前沿进展</a:t>
            </a:r>
            <a:endParaRPr lang="en-US" altLang="zh-CN" b="1" spc="350" dirty="0">
              <a:solidFill>
                <a:schemeClr val="bg1"/>
              </a:solidFill>
              <a:latin typeface="微软雅黑" panose="020B0503020204020204" pitchFamily="34" charset="-122"/>
              <a:ea typeface="微软雅黑" panose="020B0503020204020204" pitchFamily="34" charset="-122"/>
            </a:endParaRPr>
          </a:p>
          <a:p>
            <a:pPr marL="285750" lvl="0" indent="-285750" algn="just">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跨平台框架：</a:t>
            </a:r>
            <a:r>
              <a:rPr lang="zh-CN" altLang="en-US" sz="1400" dirty="0">
                <a:solidFill>
                  <a:prstClr val="white"/>
                </a:solidFill>
                <a:latin typeface="微软雅黑" panose="020B0503020204020204" pitchFamily="34" charset="-122"/>
                <a:ea typeface="微软雅黑" panose="020B0503020204020204" pitchFamily="34" charset="-122"/>
              </a:rPr>
              <a:t>业界已有较多跨平台框架，但尚不能达到既有</a:t>
            </a:r>
            <a:r>
              <a:rPr lang="en-US" altLang="zh-CN" sz="1400" dirty="0">
                <a:solidFill>
                  <a:prstClr val="white"/>
                </a:solidFill>
                <a:latin typeface="微软雅黑" panose="020B0503020204020204" pitchFamily="34" charset="-122"/>
                <a:ea typeface="微软雅黑" panose="020B0503020204020204" pitchFamily="34" charset="-122"/>
              </a:rPr>
              <a:t>Native</a:t>
            </a:r>
            <a:r>
              <a:rPr lang="zh-CN" altLang="en-US" sz="1400" dirty="0">
                <a:solidFill>
                  <a:prstClr val="white"/>
                </a:solidFill>
                <a:latin typeface="微软雅黑" panose="020B0503020204020204" pitchFamily="34" charset="-122"/>
                <a:ea typeface="微软雅黑" panose="020B0503020204020204" pitchFamily="34" charset="-122"/>
              </a:rPr>
              <a:t>性能体验，又能简单高效开发</a:t>
            </a:r>
            <a:endParaRPr lang="en-US" altLang="zh-CN" sz="1400" dirty="0">
              <a:solidFill>
                <a:prstClr val="white"/>
              </a:solidFill>
              <a:latin typeface="微软雅黑" panose="020B0503020204020204" pitchFamily="34" charset="-122"/>
              <a:ea typeface="微软雅黑" panose="020B0503020204020204" pitchFamily="34" charset="-122"/>
            </a:endParaRPr>
          </a:p>
          <a:p>
            <a:pPr marL="285750" lvl="0" indent="-285750" algn="just">
              <a:spcBef>
                <a:spcPts val="300"/>
              </a:spcBef>
              <a:spcAft>
                <a:spcPts val="300"/>
              </a:spcAft>
              <a:buFont typeface="Wingdings" panose="05000000000000000000" pitchFamily="2" charset="2"/>
              <a:buChar char="p"/>
            </a:pPr>
            <a:r>
              <a:rPr lang="en-US" altLang="zh-CN" sz="1400" b="1" dirty="0">
                <a:solidFill>
                  <a:srgbClr val="FFFF00"/>
                </a:solidFill>
                <a:latin typeface="微软雅黑" panose="020B0503020204020204" pitchFamily="34" charset="-122"/>
                <a:ea typeface="微软雅黑" panose="020B0503020204020204" pitchFamily="34" charset="-122"/>
              </a:rPr>
              <a:t>UI</a:t>
            </a:r>
            <a:r>
              <a:rPr lang="zh-CN" altLang="en-US" sz="1400" b="1" dirty="0">
                <a:solidFill>
                  <a:srgbClr val="FFFF00"/>
                </a:solidFill>
                <a:latin typeface="微软雅黑" panose="020B0503020204020204" pitchFamily="34" charset="-122"/>
                <a:ea typeface="微软雅黑" panose="020B0503020204020204" pitchFamily="34" charset="-122"/>
              </a:rPr>
              <a:t>多端适配：</a:t>
            </a:r>
            <a:r>
              <a:rPr lang="zh-CN" altLang="en-US" sz="1400" dirty="0">
                <a:solidFill>
                  <a:schemeClr val="bg1"/>
                </a:solidFill>
                <a:latin typeface="微软雅黑" panose="020B0503020204020204" pitchFamily="34" charset="-122"/>
                <a:ea typeface="微软雅黑" panose="020B0503020204020204" pitchFamily="34" charset="-122"/>
              </a:rPr>
              <a:t>为适配不同的设备规格，</a:t>
            </a:r>
            <a:r>
              <a:rPr lang="zh-CN" altLang="en-US" sz="1400" dirty="0">
                <a:solidFill>
                  <a:prstClr val="white"/>
                </a:solidFill>
                <a:latin typeface="微软雅黑" panose="020B0503020204020204" pitchFamily="34" charset="-122"/>
                <a:ea typeface="微软雅黑" panose="020B0503020204020204" pitchFamily="34" charset="-122"/>
              </a:rPr>
              <a:t>业界通常采取多版本、多种</a:t>
            </a:r>
            <a:r>
              <a:rPr lang="en-US" altLang="zh-CN" sz="1400" dirty="0">
                <a:solidFill>
                  <a:prstClr val="white"/>
                </a:solidFill>
                <a:latin typeface="微软雅黑" panose="020B0503020204020204" pitchFamily="34" charset="-122"/>
                <a:ea typeface="微软雅黑" panose="020B0503020204020204" pitchFamily="34" charset="-122"/>
              </a:rPr>
              <a:t>UI</a:t>
            </a:r>
            <a:r>
              <a:rPr lang="zh-CN" altLang="en-US" sz="1400" dirty="0">
                <a:solidFill>
                  <a:prstClr val="white"/>
                </a:solidFill>
                <a:latin typeface="微软雅黑" panose="020B0503020204020204" pitchFamily="34" charset="-122"/>
                <a:ea typeface="微软雅黑" panose="020B0503020204020204" pitchFamily="34" charset="-122"/>
              </a:rPr>
              <a:t>模板、或复杂的响应式布局等方案。存在开发复杂、适配工作量大、灵活性不高等缺点。</a:t>
            </a:r>
            <a:r>
              <a:rPr lang="en-US" altLang="zh-CN" sz="1400" dirty="0">
                <a:solidFill>
                  <a:schemeClr val="bg1"/>
                </a:solidFill>
                <a:latin typeface="微软雅黑" panose="020B0503020204020204" pitchFamily="34" charset="-122"/>
                <a:ea typeface="微软雅黑" panose="020B0503020204020204" pitchFamily="34" charset="-122"/>
              </a:rPr>
              <a:t>OpenHarmony</a:t>
            </a:r>
            <a:r>
              <a:rPr lang="zh-CN" altLang="en-US" sz="1400" dirty="0">
                <a:solidFill>
                  <a:schemeClr val="bg1"/>
                </a:solidFill>
                <a:latin typeface="微软雅黑" panose="020B0503020204020204" pitchFamily="34" charset="-122"/>
                <a:ea typeface="微软雅黑" panose="020B0503020204020204" pitchFamily="34" charset="-122"/>
              </a:rPr>
              <a:t>当前提供自适应</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排版能力，但还有较大改进空间</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73" name="矩形: 圆角 88"/>
          <p:cNvSpPr/>
          <p:nvPr/>
        </p:nvSpPr>
        <p:spPr>
          <a:xfrm>
            <a:off x="5753864" y="5378133"/>
            <a:ext cx="6177879" cy="1362764"/>
          </a:xfrm>
          <a:prstGeom prst="roundRect">
            <a:avLst>
              <a:gd name="adj" fmla="val 5564"/>
            </a:avLst>
          </a:prstGeom>
          <a:solidFill>
            <a:srgbClr val="000000">
              <a:alpha val="40000"/>
            </a:srgbClr>
          </a:solidFill>
        </p:spPr>
        <p:txBody>
          <a:bodyPr wrap="square" rtlCol="0">
            <a:noAutofit/>
          </a:bodyPr>
          <a:lstStyle/>
          <a:p>
            <a:pPr lvl="0" indent="-271780" algn="ctr" defTabSz="695960">
              <a:spcBef>
                <a:spcPts val="300"/>
              </a:spcBef>
              <a:spcAft>
                <a:spcPts val="300"/>
              </a:spcAft>
            </a:pPr>
            <a:r>
              <a:rPr lang="zh-CN" altLang="en-US" b="1" spc="350" dirty="0">
                <a:solidFill>
                  <a:schemeClr val="bg1"/>
                </a:solidFill>
                <a:latin typeface="微软雅黑" panose="020B0503020204020204" pitchFamily="34" charset="-122"/>
                <a:ea typeface="微软雅黑" panose="020B0503020204020204" pitchFamily="34" charset="-122"/>
              </a:rPr>
              <a:t>挑战目标</a:t>
            </a:r>
            <a:endParaRPr lang="en-US" altLang="zh-CN" b="1" spc="350" dirty="0">
              <a:solidFill>
                <a:schemeClr val="bg1"/>
              </a:solidFill>
              <a:latin typeface="微软雅黑" panose="020B0503020204020204" pitchFamily="34" charset="-122"/>
              <a:ea typeface="微软雅黑" panose="020B0503020204020204" pitchFamily="34" charset="-122"/>
            </a:endParaRPr>
          </a:p>
          <a:p>
            <a:pPr marL="285750" indent="-285750" algn="just">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让开发者实现理想的一次开发、多端部署，并在性能、功能、和用户体验上损失最小</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lvl="0" indent="-285750" algn="just">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构建更先进的</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布局引擎以及相关配套开发工具，能够更加高效、灵活地适应多设备流转的跨端应用</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74" name="矩形: 圆角 94"/>
          <p:cNvSpPr/>
          <p:nvPr/>
        </p:nvSpPr>
        <p:spPr>
          <a:xfrm>
            <a:off x="5752570" y="813130"/>
            <a:ext cx="6177878" cy="2462460"/>
          </a:xfrm>
          <a:prstGeom prst="roundRect">
            <a:avLst>
              <a:gd name="adj" fmla="val 5564"/>
            </a:avLst>
          </a:prstGeom>
          <a:solidFill>
            <a:srgbClr val="000000">
              <a:alpha val="40000"/>
            </a:srgbClr>
          </a:solidFill>
        </p:spPr>
        <p:txBody>
          <a:bodyPr wrap="square" rtlCol="0">
            <a:noAutofit/>
          </a:bodyPr>
          <a:lstStyle/>
          <a:p>
            <a:pPr algn="ctr" defTabSz="695960">
              <a:spcBef>
                <a:spcPts val="300"/>
              </a:spcBef>
              <a:spcAft>
                <a:spcPts val="300"/>
              </a:spcAft>
            </a:pPr>
            <a:r>
              <a:rPr lang="zh-CN" altLang="en-US" b="1" spc="350" dirty="0">
                <a:solidFill>
                  <a:schemeClr val="bg1"/>
                </a:solidFill>
                <a:latin typeface="微软雅黑" panose="020B0503020204020204" pitchFamily="34" charset="-122"/>
                <a:ea typeface="微软雅黑" panose="020B0503020204020204" pitchFamily="34" charset="-122"/>
              </a:rPr>
              <a:t>挑战问题</a:t>
            </a:r>
            <a:endParaRPr lang="en-US" altLang="zh-CN" b="1" spc="350" dirty="0">
              <a:solidFill>
                <a:schemeClr val="bg1"/>
              </a:solidFill>
              <a:latin typeface="微软雅黑" panose="020B0503020204020204" pitchFamily="34" charset="-122"/>
              <a:ea typeface="微软雅黑" panose="020B0503020204020204" pitchFamily="34" charset="-122"/>
            </a:endParaRPr>
          </a:p>
          <a:p>
            <a:pPr marL="285750" lvl="1" indent="-285750" algn="just">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如何构建高性能跨平台的的语言运行时。</a:t>
            </a:r>
            <a:r>
              <a:rPr lang="zh-CN" altLang="en-US" sz="1400" dirty="0">
                <a:solidFill>
                  <a:schemeClr val="bg1"/>
                </a:solidFill>
                <a:latin typeface="微软雅黑" panose="020B0503020204020204" pitchFamily="34" charset="-122"/>
                <a:ea typeface="微软雅黑" panose="020B0503020204020204" pitchFamily="34" charset="-122"/>
              </a:rPr>
              <a:t>使得</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即能实现静态编译的高性能，又能适配多种不同芯片指令集</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lvl="1" indent="-285750" algn="just">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如何解决不同</a:t>
            </a:r>
            <a:r>
              <a:rPr lang="en-US" altLang="zh-CN" sz="1400" b="1" dirty="0">
                <a:solidFill>
                  <a:srgbClr val="FFFF00"/>
                </a:solidFill>
                <a:latin typeface="微软雅黑" panose="020B0503020204020204" pitchFamily="34" charset="-122"/>
                <a:ea typeface="微软雅黑" panose="020B0503020204020204" pitchFamily="34" charset="-122"/>
              </a:rPr>
              <a:t>OS</a:t>
            </a:r>
            <a:r>
              <a:rPr lang="zh-CN" altLang="en-US" sz="1400" b="1" dirty="0">
                <a:solidFill>
                  <a:srgbClr val="FFFF00"/>
                </a:solidFill>
                <a:latin typeface="微软雅黑" panose="020B0503020204020204" pitchFamily="34" charset="-122"/>
                <a:ea typeface="微软雅黑" panose="020B0503020204020204" pitchFamily="34" charset="-122"/>
              </a:rPr>
              <a:t>平台上应用开发的差异。</a:t>
            </a:r>
            <a:r>
              <a:rPr lang="zh-CN" altLang="en-US" sz="1400" dirty="0">
                <a:solidFill>
                  <a:schemeClr val="bg1"/>
                </a:solidFill>
                <a:latin typeface="微软雅黑" panose="020B0503020204020204" pitchFamily="34" charset="-122"/>
                <a:ea typeface="微软雅黑" panose="020B0503020204020204" pitchFamily="34" charset="-122"/>
              </a:rPr>
              <a:t>构建可适配主流</a:t>
            </a:r>
            <a:r>
              <a:rPr lang="en-US" altLang="zh-CN" sz="1400" dirty="0">
                <a:solidFill>
                  <a:schemeClr val="bg1"/>
                </a:solidFill>
                <a:latin typeface="微软雅黑" panose="020B0503020204020204" pitchFamily="34" charset="-122"/>
                <a:ea typeface="微软雅黑" panose="020B0503020204020204" pitchFamily="34" charset="-122"/>
              </a:rPr>
              <a:t>OS</a:t>
            </a:r>
            <a:r>
              <a:rPr lang="zh-CN" altLang="en-US" sz="1400" dirty="0">
                <a:solidFill>
                  <a:schemeClr val="bg1"/>
                </a:solidFill>
                <a:latin typeface="微软雅黑" panose="020B0503020204020204" pitchFamily="34" charset="-122"/>
                <a:ea typeface="微软雅黑" panose="020B0503020204020204" pitchFamily="34" charset="-122"/>
              </a:rPr>
              <a:t>的统一应用框架，并能无缝适配到</a:t>
            </a:r>
            <a:r>
              <a:rPr lang="en-US" altLang="zh-CN" sz="1400" dirty="0">
                <a:solidFill>
                  <a:schemeClr val="bg1"/>
                </a:solidFill>
                <a:latin typeface="微软雅黑" panose="020B0503020204020204" pitchFamily="34" charset="-122"/>
                <a:ea typeface="微软雅黑" panose="020B0503020204020204" pitchFamily="34" charset="-122"/>
              </a:rPr>
              <a:t>OS</a:t>
            </a:r>
            <a:r>
              <a:rPr lang="zh-CN" altLang="en-US" sz="1400" dirty="0">
                <a:solidFill>
                  <a:schemeClr val="bg1"/>
                </a:solidFill>
                <a:latin typeface="微软雅黑" panose="020B0503020204020204" pitchFamily="34" charset="-122"/>
                <a:ea typeface="微软雅黑" panose="020B0503020204020204" pitchFamily="34" charset="-122"/>
              </a:rPr>
              <a:t>原生应用框架</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lvl="1" indent="-285750" algn="just">
              <a:spcBef>
                <a:spcPts val="300"/>
              </a:spcBef>
              <a:spcAft>
                <a:spcPts val="300"/>
              </a:spcAft>
              <a:buFont typeface="Wingdings" panose="05000000000000000000" pitchFamily="2" charset="2"/>
              <a:buChar char="p"/>
            </a:pPr>
            <a:r>
              <a:rPr lang="en-US" altLang="zh-CN" sz="1400" b="1" dirty="0">
                <a:solidFill>
                  <a:srgbClr val="FFFF00"/>
                </a:solidFill>
                <a:latin typeface="微软雅黑" panose="020B0503020204020204" pitchFamily="34" charset="-122"/>
                <a:ea typeface="微软雅黑" panose="020B0503020204020204" pitchFamily="34" charset="-122"/>
              </a:rPr>
              <a:t>Native</a:t>
            </a:r>
            <a:r>
              <a:rPr lang="zh-CN" altLang="en-US" sz="1400" b="1" dirty="0">
                <a:solidFill>
                  <a:srgbClr val="FFFF00"/>
                </a:solidFill>
                <a:latin typeface="微软雅黑" panose="020B0503020204020204" pitchFamily="34" charset="-122"/>
                <a:ea typeface="微软雅黑" panose="020B0503020204020204" pitchFamily="34" charset="-122"/>
              </a:rPr>
              <a:t>能力对接。</a:t>
            </a:r>
            <a:r>
              <a:rPr lang="zh-CN" altLang="en-US" sz="1400" dirty="0">
                <a:solidFill>
                  <a:schemeClr val="bg1"/>
                </a:solidFill>
                <a:latin typeface="微软雅黑" panose="020B0503020204020204" pitchFamily="34" charset="-122"/>
                <a:ea typeface="微软雅黑" panose="020B0503020204020204" pitchFamily="34" charset="-122"/>
              </a:rPr>
              <a:t>能够高效、低成本地解决</a:t>
            </a:r>
            <a:r>
              <a:rPr lang="en-US" altLang="zh-CN" sz="1400" dirty="0">
                <a:solidFill>
                  <a:schemeClr val="bg1"/>
                </a:solidFill>
                <a:latin typeface="微软雅黑" panose="020B0503020204020204" pitchFamily="34" charset="-122"/>
                <a:ea typeface="微软雅黑" panose="020B0503020204020204" pitchFamily="34" charset="-122"/>
              </a:rPr>
              <a:t>OS</a:t>
            </a:r>
            <a:r>
              <a:rPr lang="zh-CN" altLang="en-US" sz="1400" dirty="0">
                <a:solidFill>
                  <a:schemeClr val="bg1"/>
                </a:solidFill>
                <a:latin typeface="微软雅黑" panose="020B0503020204020204" pitchFamily="34" charset="-122"/>
                <a:ea typeface="微软雅黑" panose="020B0503020204020204" pitchFamily="34" charset="-122"/>
              </a:rPr>
              <a:t>原生能力的接入、转换、翻译、适配工作</a:t>
            </a:r>
            <a:r>
              <a:rPr lang="zh-CN" altLang="en-US" sz="1400" b="1"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使得统一框架能够快速跟进各</a:t>
            </a:r>
            <a:r>
              <a:rPr lang="en-US" altLang="zh-CN" sz="1400" dirty="0">
                <a:solidFill>
                  <a:schemeClr val="bg1"/>
                </a:solidFill>
                <a:latin typeface="微软雅黑" panose="020B0503020204020204" pitchFamily="34" charset="-122"/>
                <a:ea typeface="微软雅黑" panose="020B0503020204020204" pitchFamily="34" charset="-122"/>
              </a:rPr>
              <a:t>OS</a:t>
            </a:r>
            <a:r>
              <a:rPr lang="zh-CN" altLang="en-US" sz="1400" dirty="0">
                <a:solidFill>
                  <a:schemeClr val="bg1"/>
                </a:solidFill>
                <a:latin typeface="微软雅黑" panose="020B0503020204020204" pitchFamily="34" charset="-122"/>
                <a:ea typeface="微软雅黑" panose="020B0503020204020204" pitchFamily="34" charset="-122"/>
              </a:rPr>
              <a:t>的演进节奏</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lvl="1" indent="-285750" algn="just">
              <a:spcBef>
                <a:spcPts val="300"/>
              </a:spcBef>
              <a:spcAft>
                <a:spcPts val="300"/>
              </a:spcAft>
              <a:buFont typeface="Wingdings" panose="05000000000000000000" pitchFamily="2" charset="2"/>
              <a:buChar char="p"/>
            </a:pPr>
            <a:r>
              <a:rPr lang="en-US" altLang="zh-CN" sz="1400" b="1" dirty="0">
                <a:solidFill>
                  <a:srgbClr val="FFFF00"/>
                </a:solidFill>
                <a:latin typeface="微软雅黑" panose="020B0503020204020204" pitchFamily="34" charset="-122"/>
                <a:ea typeface="微软雅黑" panose="020B0503020204020204" pitchFamily="34" charset="-122"/>
              </a:rPr>
              <a:t>UI</a:t>
            </a:r>
            <a:r>
              <a:rPr lang="zh-CN" altLang="en-US" sz="1400" b="1" dirty="0">
                <a:solidFill>
                  <a:srgbClr val="FFFF00"/>
                </a:solidFill>
                <a:latin typeface="微软雅黑" panose="020B0503020204020204" pitchFamily="34" charset="-122"/>
                <a:ea typeface="微软雅黑" panose="020B0503020204020204" pitchFamily="34" charset="-122"/>
              </a:rPr>
              <a:t>多端适配的开发工具。</a:t>
            </a:r>
            <a:r>
              <a:rPr lang="zh-CN" altLang="en-US" sz="1400" dirty="0">
                <a:solidFill>
                  <a:schemeClr val="bg1"/>
                </a:solidFill>
                <a:latin typeface="微软雅黑" panose="020B0503020204020204" pitchFamily="34" charset="-122"/>
                <a:ea typeface="微软雅黑" panose="020B0503020204020204" pitchFamily="34" charset="-122"/>
              </a:rPr>
              <a:t>简单、直观、高效的在开发态实现不同屏幕规格的适配，高效的自动化模拟各种规格的</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效果检测以及相应的修正</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1053" name="组合 1052">
            <a:extLst>
              <a:ext uri="{FF2B5EF4-FFF2-40B4-BE49-F238E27FC236}">
                <a16:creationId xmlns:a16="http://schemas.microsoft.com/office/drawing/2014/main" xmlns="" id="{3B10430B-7E28-4F86-9227-33E4A15007FE}"/>
              </a:ext>
            </a:extLst>
          </p:cNvPr>
          <p:cNvGrpSpPr/>
          <p:nvPr/>
        </p:nvGrpSpPr>
        <p:grpSpPr>
          <a:xfrm>
            <a:off x="231228" y="4630283"/>
            <a:ext cx="5172799" cy="2030938"/>
            <a:chOff x="231228" y="4584487"/>
            <a:chExt cx="5172799" cy="2076734"/>
          </a:xfrm>
        </p:grpSpPr>
        <p:pic>
          <p:nvPicPr>
            <p:cNvPr id="144" name="Picture 6" descr="华为手机无线投屏电脑模式_哔哩哔哩_bilibili">
              <a:extLst>
                <a:ext uri="{FF2B5EF4-FFF2-40B4-BE49-F238E27FC236}">
                  <a16:creationId xmlns:a16="http://schemas.microsoft.com/office/drawing/2014/main" xmlns="" id="{2080AA9A-6423-4971-A12D-C46027C1EB1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4339" b="82609" l="4049" r="68884"/>
                      </a14:imgEffect>
                    </a14:imgLayer>
                  </a14:imgProps>
                </a:ext>
                <a:ext uri="{28A0092B-C50C-407E-A947-70E740481C1C}">
                  <a14:useLocalDpi xmlns:a14="http://schemas.microsoft.com/office/drawing/2010/main" val="0"/>
                </a:ext>
              </a:extLst>
            </a:blip>
            <a:srcRect l="4722" t="15745" r="31330" b="17680"/>
            <a:stretch/>
          </p:blipFill>
          <p:spPr bwMode="auto">
            <a:xfrm>
              <a:off x="463334" y="4624692"/>
              <a:ext cx="2205523" cy="1076324"/>
            </a:xfrm>
            <a:prstGeom prst="rect">
              <a:avLst/>
            </a:prstGeom>
            <a:noFill/>
            <a:ln w="19050" cap="flat" cmpd="sng" algn="ctr">
              <a:noFill/>
              <a:prstDash val="solid"/>
              <a:round/>
              <a:headEnd type="none" w="med" len="med"/>
              <a:tailEnd type="none" w="med" len="med"/>
            </a:ln>
            <a:effectLst/>
            <a:extLst/>
          </p:spPr>
        </p:pic>
        <p:sp>
          <p:nvSpPr>
            <p:cNvPr id="101" name="矩形 100">
              <a:extLst>
                <a:ext uri="{FF2B5EF4-FFF2-40B4-BE49-F238E27FC236}">
                  <a16:creationId xmlns:a16="http://schemas.microsoft.com/office/drawing/2014/main" xmlns="" id="{7590C3BA-D7D8-41EB-8CC3-8B26B8EC4596}"/>
                </a:ext>
              </a:extLst>
            </p:cNvPr>
            <p:cNvSpPr/>
            <p:nvPr/>
          </p:nvSpPr>
          <p:spPr>
            <a:xfrm>
              <a:off x="1195420" y="6006189"/>
              <a:ext cx="2500122" cy="284267"/>
            </a:xfrm>
            <a:prstGeom prst="rect">
              <a:avLst/>
            </a:prstGeom>
            <a:solidFill>
              <a:schemeClr val="bg2">
                <a:lumMod val="90000"/>
              </a:scheme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xmlns="" id="{4314B045-8280-492E-B7A6-1BBE4DA6D7B0}"/>
                </a:ext>
              </a:extLst>
            </p:cNvPr>
            <p:cNvSpPr/>
            <p:nvPr/>
          </p:nvSpPr>
          <p:spPr>
            <a:xfrm>
              <a:off x="1505110" y="6068580"/>
              <a:ext cx="1252604" cy="209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529293" y="6084903"/>
              <a:ext cx="1207320" cy="156281"/>
              <a:chOff x="8014055" y="1839245"/>
              <a:chExt cx="1933283" cy="388037"/>
            </a:xfrm>
          </p:grpSpPr>
          <p:pic>
            <p:nvPicPr>
              <p:cNvPr id="53" name="Picture 12" descr="法国，世界第一大旅游目的地国- 法国在您身边"/>
              <p:cNvPicPr>
                <a:picLocks noChangeAspect="1" noChangeArrowheads="1"/>
              </p:cNvPicPr>
              <p:nvPr/>
            </p:nvPicPr>
            <p:blipFill>
              <a:blip r:embed="rId5" cstate="print"/>
              <a:srcRect/>
              <a:stretch>
                <a:fillRect/>
              </a:stretch>
            </p:blipFill>
            <p:spPr bwMode="auto">
              <a:xfrm>
                <a:off x="9580646" y="1907577"/>
                <a:ext cx="366692" cy="23874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8" descr="健康旅行的秘诀：50种轻松旅游的方法- Ask The Scientists"/>
              <p:cNvPicPr>
                <a:picLocks noChangeAspect="1" noChangeArrowheads="1"/>
              </p:cNvPicPr>
              <p:nvPr/>
            </p:nvPicPr>
            <p:blipFill rotWithShape="1">
              <a:blip r:embed="rId6" cstate="print"/>
              <a:srcRect/>
              <a:stretch>
                <a:fillRect/>
              </a:stretch>
            </p:blipFill>
            <p:spPr bwMode="auto">
              <a:xfrm>
                <a:off x="9257505" y="1872412"/>
                <a:ext cx="458730" cy="31035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6" descr="印尼旅游_印尼旅游攻略,景点,视频,微博,图片,自由行线路推荐_新浪旅游"/>
              <p:cNvPicPr>
                <a:picLocks noChangeAspect="1" noChangeArrowheads="1"/>
              </p:cNvPicPr>
              <p:nvPr/>
            </p:nvPicPr>
            <p:blipFill>
              <a:blip r:embed="rId7" cstate="print"/>
              <a:srcRect/>
              <a:stretch>
                <a:fillRect/>
              </a:stretch>
            </p:blipFill>
            <p:spPr bwMode="auto">
              <a:xfrm>
                <a:off x="8014055" y="1935045"/>
                <a:ext cx="350777" cy="19643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老街省新旅游产品深受游客的青睐| 旅游| Vietnam+ (VietnamPlus)"/>
              <p:cNvPicPr>
                <a:picLocks noChangeAspect="1" noChangeArrowheads="1"/>
              </p:cNvPicPr>
              <p:nvPr/>
            </p:nvPicPr>
            <p:blipFill>
              <a:blip r:embed="rId8" cstate="print"/>
              <a:srcRect/>
              <a:stretch>
                <a:fillRect/>
              </a:stretch>
            </p:blipFill>
            <p:spPr bwMode="auto">
              <a:xfrm>
                <a:off x="8255246" y="1877589"/>
                <a:ext cx="448100" cy="31838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华为手机无线投屏电脑模式_哔哩哔哩_bilibili"/>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0" b="100000" l="0" r="100000"/>
                        </a14:imgEffect>
                      </a14:imgLayer>
                    </a14:imgProps>
                  </a:ext>
                </a:extLst>
              </a:blip>
              <a:srcRect/>
              <a:stretch>
                <a:fillRect/>
              </a:stretch>
            </p:blipFill>
            <p:spPr bwMode="auto">
              <a:xfrm>
                <a:off x="8629976" y="1839245"/>
                <a:ext cx="698152" cy="388037"/>
              </a:xfrm>
              <a:prstGeom prst="rect">
                <a:avLst/>
              </a:prstGeom>
              <a:noFill/>
              <a:ln w="19050" cap="flat" cmpd="sng" algn="ctr">
                <a:noFill/>
                <a:prstDash val="solid"/>
                <a:round/>
                <a:headEnd type="none" w="med" len="med"/>
                <a:tailEnd type="none" w="med" len="med"/>
              </a:ln>
              <a:effectLst/>
              <a:scene3d>
                <a:camera prst="orthographicFront">
                  <a:rot lat="0" lon="0" rev="0"/>
                </a:camera>
                <a:lightRig rig="threePt" dir="t"/>
              </a:scene3d>
            </p:spPr>
          </p:pic>
        </p:grpSp>
        <p:sp>
          <p:nvSpPr>
            <p:cNvPr id="52" name="矩形 47"/>
            <p:cNvSpPr/>
            <p:nvPr/>
          </p:nvSpPr>
          <p:spPr bwMode="auto">
            <a:xfrm>
              <a:off x="1900008" y="6068580"/>
              <a:ext cx="460668" cy="193222"/>
            </a:xfrm>
            <a:custGeom>
              <a:avLst/>
              <a:gdLst>
                <a:gd name="connsiteX0" fmla="*/ 0 w 2159941"/>
                <a:gd name="connsiteY0" fmla="*/ 0 h 466418"/>
                <a:gd name="connsiteX1" fmla="*/ 2159941 w 2159941"/>
                <a:gd name="connsiteY1" fmla="*/ 0 h 466418"/>
                <a:gd name="connsiteX2" fmla="*/ 2159941 w 2159941"/>
                <a:gd name="connsiteY2" fmla="*/ 466418 h 466418"/>
                <a:gd name="connsiteX3" fmla="*/ 0 w 2159941"/>
                <a:gd name="connsiteY3" fmla="*/ 466418 h 466418"/>
                <a:gd name="connsiteX4" fmla="*/ 0 w 2159941"/>
                <a:gd name="connsiteY4" fmla="*/ 0 h 466418"/>
                <a:gd name="connsiteX0-1" fmla="*/ 0 w 2159941"/>
                <a:gd name="connsiteY0-2" fmla="*/ 0 h 506858"/>
                <a:gd name="connsiteX1-3" fmla="*/ 2159941 w 2159941"/>
                <a:gd name="connsiteY1-4" fmla="*/ 0 h 506858"/>
                <a:gd name="connsiteX2-5" fmla="*/ 2088047 w 2159941"/>
                <a:gd name="connsiteY2-6" fmla="*/ 506858 h 506858"/>
                <a:gd name="connsiteX3-7" fmla="*/ 0 w 2159941"/>
                <a:gd name="connsiteY3-8" fmla="*/ 466418 h 506858"/>
                <a:gd name="connsiteX4-9" fmla="*/ 0 w 2159941"/>
                <a:gd name="connsiteY4-10" fmla="*/ 0 h 506858"/>
                <a:gd name="connsiteX0-11" fmla="*/ 0 w 2117254"/>
                <a:gd name="connsiteY0-12" fmla="*/ 0 h 506858"/>
                <a:gd name="connsiteX1-13" fmla="*/ 2117254 w 2117254"/>
                <a:gd name="connsiteY1-14" fmla="*/ 31454 h 506858"/>
                <a:gd name="connsiteX2-15" fmla="*/ 2088047 w 2117254"/>
                <a:gd name="connsiteY2-16" fmla="*/ 506858 h 506858"/>
                <a:gd name="connsiteX3-17" fmla="*/ 0 w 2117254"/>
                <a:gd name="connsiteY3-18" fmla="*/ 466418 h 506858"/>
                <a:gd name="connsiteX4-19" fmla="*/ 0 w 2117254"/>
                <a:gd name="connsiteY4-20" fmla="*/ 0 h 506858"/>
                <a:gd name="connsiteX0-21" fmla="*/ 89867 w 2117254"/>
                <a:gd name="connsiteY0-22" fmla="*/ 0 h 486638"/>
                <a:gd name="connsiteX1-23" fmla="*/ 2117254 w 2117254"/>
                <a:gd name="connsiteY1-24" fmla="*/ 11234 h 486638"/>
                <a:gd name="connsiteX2-25" fmla="*/ 2088047 w 2117254"/>
                <a:gd name="connsiteY2-26" fmla="*/ 486638 h 486638"/>
                <a:gd name="connsiteX3-27" fmla="*/ 0 w 2117254"/>
                <a:gd name="connsiteY3-28" fmla="*/ 446198 h 486638"/>
                <a:gd name="connsiteX4-29" fmla="*/ 89867 w 2117254"/>
                <a:gd name="connsiteY4-30" fmla="*/ 0 h 486638"/>
                <a:gd name="connsiteX0-31" fmla="*/ 58414 w 2085801"/>
                <a:gd name="connsiteY0-32" fmla="*/ 0 h 486638"/>
                <a:gd name="connsiteX1-33" fmla="*/ 2085801 w 2085801"/>
                <a:gd name="connsiteY1-34" fmla="*/ 11234 h 486638"/>
                <a:gd name="connsiteX2-35" fmla="*/ 2056594 w 2085801"/>
                <a:gd name="connsiteY2-36" fmla="*/ 486638 h 486638"/>
                <a:gd name="connsiteX3-37" fmla="*/ 0 w 2085801"/>
                <a:gd name="connsiteY3-38" fmla="*/ 425978 h 486638"/>
                <a:gd name="connsiteX4-39" fmla="*/ 58414 w 2085801"/>
                <a:gd name="connsiteY4-40" fmla="*/ 0 h 486638"/>
                <a:gd name="connsiteX0-41" fmla="*/ 58414 w 2085801"/>
                <a:gd name="connsiteY0-42" fmla="*/ 0 h 530561"/>
                <a:gd name="connsiteX1-43" fmla="*/ 2085801 w 2085801"/>
                <a:gd name="connsiteY1-44" fmla="*/ 11234 h 530561"/>
                <a:gd name="connsiteX2-45" fmla="*/ 2054597 w 2085801"/>
                <a:gd name="connsiteY2-46" fmla="*/ 530561 h 530561"/>
                <a:gd name="connsiteX3-47" fmla="*/ 0 w 2085801"/>
                <a:gd name="connsiteY3-48" fmla="*/ 425978 h 530561"/>
                <a:gd name="connsiteX4-49" fmla="*/ 58414 w 2085801"/>
                <a:gd name="connsiteY4-50" fmla="*/ 0 h 530561"/>
                <a:gd name="connsiteX0-51" fmla="*/ 58414 w 2085801"/>
                <a:gd name="connsiteY0-52" fmla="*/ 0 h 530561"/>
                <a:gd name="connsiteX1-53" fmla="*/ 2085801 w 2085801"/>
                <a:gd name="connsiteY1-54" fmla="*/ 11234 h 530561"/>
                <a:gd name="connsiteX2-55" fmla="*/ 2054597 w 2085801"/>
                <a:gd name="connsiteY2-56" fmla="*/ 530561 h 530561"/>
                <a:gd name="connsiteX3-57" fmla="*/ 0 w 2085801"/>
                <a:gd name="connsiteY3-58" fmla="*/ 425978 h 530561"/>
                <a:gd name="connsiteX4-59" fmla="*/ 58414 w 2085801"/>
                <a:gd name="connsiteY4-60" fmla="*/ 0 h 530561"/>
                <a:gd name="connsiteX0-61" fmla="*/ 58414 w 2085801"/>
                <a:gd name="connsiteY0-62" fmla="*/ 0 h 479761"/>
                <a:gd name="connsiteX1-63" fmla="*/ 2085801 w 2085801"/>
                <a:gd name="connsiteY1-64" fmla="*/ 11234 h 479761"/>
                <a:gd name="connsiteX2-65" fmla="*/ 2054597 w 2085801"/>
                <a:gd name="connsiteY2-66" fmla="*/ 479761 h 479761"/>
                <a:gd name="connsiteX3-67" fmla="*/ 0 w 2085801"/>
                <a:gd name="connsiteY3-68" fmla="*/ 425978 h 479761"/>
                <a:gd name="connsiteX4-69" fmla="*/ 58414 w 2085801"/>
                <a:gd name="connsiteY4-70" fmla="*/ 0 h 4797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5801" h="479761">
                  <a:moveTo>
                    <a:pt x="58414" y="0"/>
                  </a:moveTo>
                  <a:lnTo>
                    <a:pt x="2085801" y="11234"/>
                  </a:lnTo>
                  <a:lnTo>
                    <a:pt x="2054597" y="479761"/>
                  </a:lnTo>
                  <a:lnTo>
                    <a:pt x="0" y="425978"/>
                  </a:lnTo>
                  <a:lnTo>
                    <a:pt x="58414" y="0"/>
                  </a:lnTo>
                  <a:close/>
                </a:path>
              </a:pathLst>
            </a:custGeom>
            <a:noFill/>
            <a:ln w="19050" cap="flat" cmpd="sng" algn="ctr">
              <a:solidFill>
                <a:srgbClr val="FF0000"/>
              </a:solidFill>
              <a:prstDash val="solid"/>
              <a:round/>
              <a:headEnd type="none" w="med" len="med"/>
              <a:tailEnd type="none" w="med" len="med"/>
            </a:ln>
            <a:effectLst>
              <a:glow rad="63500">
                <a:schemeClr val="bg1">
                  <a:alpha val="40000"/>
                </a:schemeClr>
              </a:glo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FrutigerNext LT BlackCn" pitchFamily="34" charset="0"/>
                <a:ea typeface="MS PGothic" pitchFamily="34" charset="-128"/>
              </a:endParaRPr>
            </a:p>
          </p:txBody>
        </p:sp>
        <p:grpSp>
          <p:nvGrpSpPr>
            <p:cNvPr id="7" name="组合 6"/>
            <p:cNvGrpSpPr/>
            <p:nvPr/>
          </p:nvGrpSpPr>
          <p:grpSpPr>
            <a:xfrm>
              <a:off x="3183814" y="4584487"/>
              <a:ext cx="425105" cy="701002"/>
              <a:chOff x="7424860" y="2273663"/>
              <a:chExt cx="1339170" cy="3775751"/>
            </a:xfrm>
          </p:grpSpPr>
          <p:pic>
            <p:nvPicPr>
              <p:cNvPr id="38" name="Picture 2" descr="HUAWEI Mate 50 - 华为官网"/>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ackgroundRemoval t="4950" b="99010" l="1042" r="100000">
                            <a14:foregroundMark x1="7292" y1="9901" x2="29167" y2="19802"/>
                            <a14:foregroundMark x1="29167" y1="19802" x2="54167" y2="45050"/>
                            <a14:foregroundMark x1="54167" y1="45050" x2="85417" y2="94059"/>
                            <a14:foregroundMark x1="85417" y1="94059" x2="90625" y2="95545"/>
                            <a14:foregroundMark x1="84375" y1="13366" x2="37500" y2="44554"/>
                            <a14:foregroundMark x1="37500" y1="44554" x2="4167" y2="91584"/>
                            <a14:foregroundMark x1="4167" y1="91584" x2="44792" y2="95050"/>
                            <a14:foregroundMark x1="44792" y1="95050" x2="44792" y2="95050"/>
                            <a14:foregroundMark x1="92708" y1="98020" x2="71875" y2="76238"/>
                            <a14:foregroundMark x1="93750" y1="98515" x2="92708" y2="98020"/>
                            <a14:foregroundMark x1="93750" y1="98515" x2="93750" y2="98515"/>
                            <a14:foregroundMark x1="93750" y1="99010" x2="93750" y2="98515"/>
                            <a14:foregroundMark x1="96875" y1="90099" x2="69792" y2="71287"/>
                            <a14:foregroundMark x1="89583" y1="99010" x2="50000" y2="97525"/>
                            <a14:foregroundMark x1="50000" y1="97525" x2="42708" y2="98515"/>
                            <a14:foregroundMark x1="9375" y1="99010" x2="86458" y2="99010"/>
                            <a14:foregroundMark x1="97917" y1="96535" x2="97917" y2="76733"/>
                            <a14:foregroundMark x1="97917" y1="72772" x2="97917" y2="63366"/>
                            <a14:foregroundMark x1="97917" y1="75743" x2="96875" y2="68812"/>
                            <a14:foregroundMark x1="96875" y1="61881" x2="96875" y2="53465"/>
                            <a14:foregroundMark x1="97917" y1="42574" x2="97917" y2="51485"/>
                            <a14:foregroundMark x1="97917" y1="15842" x2="97917" y2="9406"/>
                            <a14:foregroundMark x1="97917" y1="16337" x2="97917" y2="15842"/>
                            <a14:foregroundMark x1="91667" y1="14851" x2="55208" y2="8911"/>
                            <a14:foregroundMark x1="15625" y1="5446" x2="52083" y2="6436"/>
                            <a14:foregroundMark x1="52083" y1="6436" x2="76042" y2="5941"/>
                            <a14:foregroundMark x1="87500" y1="5941" x2="73958" y2="5941"/>
                            <a14:foregroundMark x1="7292" y1="99010" x2="3125" y2="96535"/>
                            <a14:foregroundMark x1="2083" y1="96040" x2="14583" y2="65842"/>
                            <a14:foregroundMark x1="14583" y1="65842" x2="10417" y2="48020"/>
                            <a14:foregroundMark x1="10417" y1="48020" x2="2083" y2="47030"/>
                            <a14:foregroundMark x1="2083" y1="94554" x2="5208" y2="86634"/>
                            <a14:foregroundMark x1="5208" y1="86634" x2="2083" y2="81683"/>
                            <a14:foregroundMark x1="2083" y1="94059" x2="3125" y2="84158"/>
                            <a14:foregroundMark x1="2083" y1="82178" x2="3125" y2="73267"/>
                            <a14:foregroundMark x1="2083" y1="71782" x2="3125" y2="67822"/>
                            <a14:foregroundMark x1="1042" y1="67327" x2="3125" y2="35644"/>
                            <a14:foregroundMark x1="2083" y1="35644" x2="3125" y2="19307"/>
                            <a14:foregroundMark x1="3125" y1="19307" x2="3125" y2="18812"/>
                            <a14:foregroundMark x1="3125" y1="17327" x2="1042" y2="11881"/>
                            <a14:foregroundMark x1="1042" y1="11386" x2="2083" y2="9406"/>
                            <a14:foregroundMark x1="3125" y1="8416" x2="7292" y2="6436"/>
                            <a14:foregroundMark x1="16667" y1="5941" x2="7292" y2="5941"/>
                            <a14:foregroundMark x1="88542" y1="5941" x2="92708" y2="6436"/>
                            <a14:foregroundMark x1="97917" y1="16832" x2="97917" y2="20297"/>
                            <a14:foregroundMark x1="97917" y1="9406" x2="97917" y2="14851"/>
                            <a14:foregroundMark x1="98958" y1="15842" x2="98958" y2="15347"/>
                            <a14:foregroundMark x1="97917" y1="21287" x2="97917" y2="33168"/>
                            <a14:foregroundMark x1="98958" y1="32178" x2="98958" y2="29208"/>
                            <a14:foregroundMark x1="98958" y1="28218" x2="98958" y2="23267"/>
                            <a14:foregroundMark x1="98958" y1="25248" x2="98958" y2="23267"/>
                            <a14:foregroundMark x1="97917" y1="33663" x2="97917" y2="41584"/>
                            <a14:foregroundMark x1="97917" y1="31683" x2="97917" y2="42574"/>
                            <a14:foregroundMark x1="98958" y1="43564" x2="98958" y2="55446"/>
                            <a14:foregroundMark x1="98958" y1="55941" x2="98958" y2="69307"/>
                            <a14:foregroundMark x1="98958" y1="39109" x2="98958" y2="39109"/>
                            <a14:foregroundMark x1="97917" y1="9406" x2="97917" y2="12376"/>
                            <a14:foregroundMark x1="97917" y1="80693" x2="97917" y2="96535"/>
                            <a14:foregroundMark x1="97917" y1="96535" x2="97917" y2="96535"/>
                            <a14:foregroundMark x1="97917" y1="87129" x2="97917" y2="94554"/>
                            <a14:foregroundMark x1="97917" y1="96040" x2="96875" y2="98020"/>
                            <a14:foregroundMark x1="96875" y1="98515" x2="96875" y2="98515"/>
                            <a14:foregroundMark x1="97917" y1="98020" x2="96875" y2="98515"/>
                            <a14:foregroundMark x1="97917" y1="96535" x2="97917" y2="98020"/>
                            <a14:backgroundMark x1="100000" y1="15842" x2="100000" y2="15842"/>
                            <a14:backgroundMark x1="100000" y1="15347" x2="100000" y2="15347"/>
                            <a14:backgroundMark x1="100000" y1="15842" x2="100000" y2="15842"/>
                            <a14:backgroundMark x1="100000" y1="15842" x2="100000" y2="15842"/>
                            <a14:backgroundMark x1="96875" y1="99010" x2="96875" y2="99010"/>
                            <a14:backgroundMark x1="97917" y1="98515" x2="97917" y2="98515"/>
                            <a14:backgroundMark x1="97917" y1="98020" x2="97917" y2="98020"/>
                            <a14:backgroundMark x1="97917" y1="98515" x2="97917" y2="98515"/>
                            <a14:backgroundMark x1="96875" y1="98515" x2="96875" y2="98515"/>
                            <a14:backgroundMark x1="96875" y1="98515" x2="96875" y2="98515"/>
                          </a14:backgroundRemoval>
                        </a14:imgEffect>
                      </a14:imgLayer>
                    </a14:imgProps>
                  </a:ext>
                </a:extLst>
              </a:blip>
              <a:srcRect/>
              <a:stretch>
                <a:fillRect/>
              </a:stretch>
            </p:blipFill>
            <p:spPr bwMode="auto">
              <a:xfrm>
                <a:off x="7424860" y="2273663"/>
                <a:ext cx="1339170" cy="3775751"/>
              </a:xfrm>
              <a:prstGeom prst="rect">
                <a:avLst/>
              </a:prstGeom>
              <a:noFill/>
              <a:extLst>
                <a:ext uri="{909E8E84-426E-40DD-AFC4-6F175D3DCCD1}">
                  <a14:hiddenFill xmlns:a14="http://schemas.microsoft.com/office/drawing/2010/main">
                    <a:solidFill>
                      <a:srgbClr val="FFFFFF"/>
                    </a:solidFill>
                  </a14:hiddenFill>
                </a:ext>
              </a:extLst>
            </p:spPr>
          </p:pic>
          <p:pic>
            <p:nvPicPr>
              <p:cNvPr id="39" name="图片 38"/>
              <p:cNvPicPr>
                <a:picLocks noChangeAspect="1"/>
              </p:cNvPicPr>
              <p:nvPr/>
            </p:nvPicPr>
            <p:blipFill rotWithShape="1">
              <a:blip r:embed="rId13" cstate="print"/>
              <a:srcRect/>
              <a:stretch>
                <a:fillRect/>
              </a:stretch>
            </p:blipFill>
            <p:spPr>
              <a:xfrm>
                <a:off x="7487811" y="2541277"/>
                <a:ext cx="1186842" cy="3447892"/>
              </a:xfrm>
              <a:prstGeom prst="roundRect">
                <a:avLst>
                  <a:gd name="adj" fmla="val 8182"/>
                </a:avLst>
              </a:prstGeom>
            </p:spPr>
          </p:pic>
          <p:pic>
            <p:nvPicPr>
              <p:cNvPr id="40" name="图片 39"/>
              <p:cNvPicPr>
                <a:picLocks noChangeAspect="1"/>
              </p:cNvPicPr>
              <p:nvPr/>
            </p:nvPicPr>
            <p:blipFill rotWithShape="1">
              <a:blip r:embed="rId13" cstate="print"/>
              <a:srcRect/>
              <a:stretch>
                <a:fillRect/>
              </a:stretch>
            </p:blipFill>
            <p:spPr>
              <a:xfrm>
                <a:off x="7488438" y="2539931"/>
                <a:ext cx="1001804" cy="3447897"/>
              </a:xfrm>
              <a:prstGeom prst="roundRect">
                <a:avLst>
                  <a:gd name="adj" fmla="val 8182"/>
                </a:avLst>
              </a:prstGeom>
            </p:spPr>
          </p:pic>
        </p:grpSp>
        <p:sp>
          <p:nvSpPr>
            <p:cNvPr id="37" name="矩形 36"/>
            <p:cNvSpPr/>
            <p:nvPr/>
          </p:nvSpPr>
          <p:spPr bwMode="auto">
            <a:xfrm>
              <a:off x="944097" y="4755210"/>
              <a:ext cx="1277554" cy="581409"/>
            </a:xfrm>
            <a:prstGeom prst="rect">
              <a:avLst/>
            </a:prstGeom>
            <a:noFill/>
            <a:ln w="19050" cap="flat" cmpd="sng" algn="ctr">
              <a:solidFill>
                <a:srgbClr val="FF0000"/>
              </a:solidFill>
              <a:prstDash val="solid"/>
              <a:round/>
              <a:headEnd type="none" w="med" len="med"/>
              <a:tailEnd type="none" w="med" len="med"/>
            </a:ln>
            <a:effectLst>
              <a:glow rad="63500">
                <a:schemeClr val="bg1">
                  <a:alpha val="40000"/>
                </a:schemeClr>
              </a:glo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FrutigerNext LT BlackCn" pitchFamily="34" charset="0"/>
                <a:ea typeface="MS PGothic" pitchFamily="34" charset="-128"/>
              </a:endParaRPr>
            </a:p>
          </p:txBody>
        </p:sp>
        <p:sp>
          <p:nvSpPr>
            <p:cNvPr id="9" name="矩形 8"/>
            <p:cNvSpPr/>
            <p:nvPr/>
          </p:nvSpPr>
          <p:spPr bwMode="auto">
            <a:xfrm>
              <a:off x="3141968" y="4593827"/>
              <a:ext cx="483033" cy="718054"/>
            </a:xfrm>
            <a:prstGeom prst="rect">
              <a:avLst/>
            </a:prstGeom>
            <a:noFill/>
            <a:ln w="19050" cap="flat" cmpd="sng" algn="ctr">
              <a:solidFill>
                <a:srgbClr val="FF0000"/>
              </a:solidFill>
              <a:prstDash val="solid"/>
              <a:round/>
              <a:headEnd type="none" w="med" len="med"/>
              <a:tailEnd type="none" w="med" len="med"/>
            </a:ln>
            <a:effectLst>
              <a:glow rad="63500">
                <a:schemeClr val="bg1">
                  <a:alpha val="40000"/>
                </a:schemeClr>
              </a:glo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FrutigerNext LT BlackCn" pitchFamily="34" charset="0"/>
                <a:ea typeface="MS PGothic" pitchFamily="34" charset="-128"/>
              </a:endParaRPr>
            </a:p>
          </p:txBody>
        </p:sp>
        <p:grpSp>
          <p:nvGrpSpPr>
            <p:cNvPr id="10" name="组合 9"/>
            <p:cNvGrpSpPr/>
            <p:nvPr/>
          </p:nvGrpSpPr>
          <p:grpSpPr>
            <a:xfrm>
              <a:off x="3820583" y="5351968"/>
              <a:ext cx="976203" cy="629573"/>
              <a:chOff x="4649153" y="748635"/>
              <a:chExt cx="1563196" cy="1563196"/>
            </a:xfrm>
          </p:grpSpPr>
          <p:grpSp>
            <p:nvGrpSpPr>
              <p:cNvPr id="32" name="组合 31"/>
              <p:cNvGrpSpPr/>
              <p:nvPr/>
            </p:nvGrpSpPr>
            <p:grpSpPr>
              <a:xfrm>
                <a:off x="4649153" y="748635"/>
                <a:ext cx="1563196" cy="1563196"/>
                <a:chOff x="4373781" y="830146"/>
                <a:chExt cx="1563196" cy="1563196"/>
              </a:xfrm>
            </p:grpSpPr>
            <p:pic>
              <p:nvPicPr>
                <p:cNvPr id="34" name="Picture 2" descr="GTR 3 Pro 智能手錶 國際版 - 無限黑"/>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Lst>
                </a:blip>
                <a:srcRect/>
                <a:stretch>
                  <a:fillRect/>
                </a:stretch>
              </p:blipFill>
              <p:spPr bwMode="auto">
                <a:xfrm>
                  <a:off x="4373781" y="830146"/>
                  <a:ext cx="1563196" cy="156319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华为手机无线投屏电脑模式_哔哩哔哩_bilibili"/>
                <p:cNvPicPr>
                  <a:picLocks noChangeAspect="1" noChangeArrowheads="1"/>
                </p:cNvPicPr>
                <p:nvPr/>
              </p:nvPicPr>
              <p:blipFill rotWithShape="1">
                <a:blip r:embed="rId16" cstate="print">
                  <a:extLst>
                    <a:ext uri="{BEBA8EAE-BF5A-486C-A8C5-ECC9F3942E4B}">
                      <a14:imgProps xmlns:a14="http://schemas.microsoft.com/office/drawing/2010/main">
                        <a14:imgLayer r:embed="rId17">
                          <a14:imgEffect>
                            <a14:backgroundRemoval t="0" b="100000" l="0" r="100000"/>
                          </a14:imgEffect>
                        </a14:imgLayer>
                      </a14:imgProps>
                    </a:ext>
                  </a:extLst>
                </a:blip>
                <a:srcRect/>
                <a:stretch>
                  <a:fillRect/>
                </a:stretch>
              </p:blipFill>
              <p:spPr bwMode="auto">
                <a:xfrm>
                  <a:off x="4790295" y="1234595"/>
                  <a:ext cx="733176" cy="748989"/>
                </a:xfrm>
                <a:prstGeom prst="ellipse">
                  <a:avLst/>
                </a:prstGeom>
                <a:noFill/>
                <a:ln w="19050" cap="flat" cmpd="sng" algn="ctr">
                  <a:noFill/>
                  <a:prstDash val="solid"/>
                  <a:round/>
                  <a:headEnd type="none" w="med" len="med"/>
                  <a:tailEnd type="none" w="med" len="med"/>
                </a:ln>
                <a:effectLst/>
              </p:spPr>
            </p:pic>
          </p:grpSp>
          <p:sp>
            <p:nvSpPr>
              <p:cNvPr id="33" name="椭圆 32"/>
              <p:cNvSpPr/>
              <p:nvPr/>
            </p:nvSpPr>
            <p:spPr>
              <a:xfrm>
                <a:off x="5040742" y="1153084"/>
                <a:ext cx="771128" cy="748989"/>
              </a:xfrm>
              <a:prstGeom prst="ellipse">
                <a:avLst/>
              </a:prstGeom>
              <a:noFill/>
              <a:ln w="19050" cap="flat" cmpd="sng" algn="ctr">
                <a:solidFill>
                  <a:srgbClr val="FF0000"/>
                </a:solidFill>
                <a:prstDash val="solid"/>
                <a:round/>
                <a:headEnd type="none" w="med" len="med"/>
                <a:tailEnd type="none" w="med" len="med"/>
              </a:ln>
              <a:effectLst>
                <a:glow rad="63500">
                  <a:schemeClr val="bg1">
                    <a:alpha val="40000"/>
                  </a:schemeClr>
                </a:glow>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1600">
                  <a:solidFill>
                    <a:schemeClr val="tx1"/>
                  </a:solidFill>
                  <a:latin typeface="FrutigerNext LT BlackCn" pitchFamily="34" charset="0"/>
                  <a:ea typeface="MS PGothic" pitchFamily="34" charset="-128"/>
                </a:endParaRPr>
              </a:p>
            </p:txBody>
          </p:sp>
        </p:grpSp>
        <p:pic>
          <p:nvPicPr>
            <p:cNvPr id="11" name="图片 10"/>
            <p:cNvPicPr>
              <a:picLocks noChangeAspect="1"/>
            </p:cNvPicPr>
            <p:nvPr/>
          </p:nvPicPr>
          <p:blipFill rotWithShape="1">
            <a:blip r:embed="rId18" cstate="print">
              <a:extLst>
                <a:ext uri="{BEBA8EAE-BF5A-486C-A8C5-ECC9F3942E4B}">
                  <a14:imgProps xmlns:a14="http://schemas.microsoft.com/office/drawing/2010/main">
                    <a14:imgLayer r:embed="rId19">
                      <a14:imgEffect>
                        <a14:backgroundRemoval t="2455" b="99717" l="1164" r="93695">
                          <a14:foregroundMark x1="2328" y1="3494" x2="30650" y2="21246"/>
                          <a14:foregroundMark x1="30650" y1="21246" x2="91562" y2="89896"/>
                          <a14:foregroundMark x1="64500" y1="11237" x2="65470" y2="49197"/>
                          <a14:foregroundMark x1="65470" y1="49197" x2="62949" y2="60529"/>
                          <a14:foregroundMark x1="62949" y1="60529" x2="59360" y2="63078"/>
                          <a14:foregroundMark x1="52279" y1="17469" x2="39961" y2="10009"/>
                          <a14:foregroundMark x1="39961" y1="10009" x2="30262" y2="7932"/>
                          <a14:foregroundMark x1="30262" y1="7932" x2="28710" y2="19547"/>
                          <a14:foregroundMark x1="28710" y1="19547" x2="39476" y2="21907"/>
                          <a14:foregroundMark x1="39476" y1="21907" x2="22405" y2="9160"/>
                          <a14:foregroundMark x1="22405" y1="9160" x2="15325" y2="16808"/>
                          <a14:foregroundMark x1="15325" y1="16808" x2="39088" y2="52502"/>
                          <a14:foregroundMark x1="39088" y1="52502" x2="61203" y2="57224"/>
                          <a14:foregroundMark x1="61203" y1="57224" x2="43938" y2="50047"/>
                          <a14:foregroundMark x1="43938" y1="50047" x2="36372" y2="55996"/>
                          <a14:foregroundMark x1="36372" y1="55996" x2="14161" y2="64023"/>
                          <a14:foregroundMark x1="14161" y1="64023" x2="11445" y2="72144"/>
                          <a14:foregroundMark x1="25412" y1="78093" x2="15616" y2="76110"/>
                          <a14:foregroundMark x1="15616" y1="76110" x2="6790" y2="69311"/>
                          <a14:foregroundMark x1="6790" y1="69311" x2="6693" y2="39377"/>
                          <a14:foregroundMark x1="6693" y1="39377" x2="6790" y2="15109"/>
                          <a14:foregroundMark x1="5141" y1="6043" x2="17459" y2="7082"/>
                          <a14:foregroundMark x1="17459" y1="7082" x2="29195" y2="6516"/>
                          <a14:foregroundMark x1="29195" y1="6516" x2="50630" y2="7743"/>
                          <a14:foregroundMark x1="50630" y1="7743" x2="60233" y2="7649"/>
                          <a14:foregroundMark x1="60233" y1="7649" x2="67410" y2="7649"/>
                          <a14:foregroundMark x1="74006" y1="5005" x2="74297" y2="39754"/>
                          <a14:foregroundMark x1="72745" y1="2927" x2="3977" y2="3305"/>
                          <a14:foregroundMark x1="2328" y1="3588" x2="2037" y2="32578"/>
                          <a14:foregroundMark x1="2231" y1="33617" x2="3298" y2="53258"/>
                          <a14:foregroundMark x1="3298" y1="53258" x2="2328" y2="59207"/>
                          <a14:foregroundMark x1="2716" y1="60529" x2="3880" y2="69688"/>
                          <a14:foregroundMark x1="3880" y1="69688" x2="2328" y2="78848"/>
                          <a14:foregroundMark x1="2328" y1="78848" x2="11251" y2="82342"/>
                          <a14:foregroundMark x1="11251" y1="82342" x2="30844" y2="82531"/>
                          <a14:foregroundMark x1="30844" y1="82531" x2="49855" y2="82247"/>
                          <a14:foregroundMark x1="49855" y1="82247" x2="78274" y2="83286"/>
                          <a14:foregroundMark x1="74685" y1="3399" x2="74976" y2="9915"/>
                          <a14:foregroundMark x1="74685" y1="11143" x2="74491" y2="30500"/>
                          <a14:foregroundMark x1="74297" y1="30123" x2="74588" y2="57035"/>
                          <a14:foregroundMark x1="74200" y1="53541" x2="74200" y2="27856"/>
                          <a14:foregroundMark x1="74491" y1="9443" x2="74297" y2="22096"/>
                          <a14:foregroundMark x1="73909" y1="58924" x2="74588" y2="67705"/>
                          <a14:foregroundMark x1="1649" y1="79603" x2="8535" y2="82814"/>
                          <a14:foregroundMark x1="2231" y1="2927" x2="11930" y2="3211"/>
                          <a14:foregroundMark x1="11930" y1="3211" x2="21726" y2="2738"/>
                          <a14:foregroundMark x1="21726" y1="2738" x2="40834" y2="3116"/>
                          <a14:foregroundMark x1="40834" y1="3116" x2="50145" y2="2644"/>
                          <a14:foregroundMark x1="50145" y1="2644" x2="59748" y2="3022"/>
                          <a14:foregroundMark x1="59748" y1="3022" x2="69059" y2="2927"/>
                          <a14:foregroundMark x1="69059" y1="2927" x2="74588" y2="2927"/>
                          <a14:foregroundMark x1="1164" y1="4249" x2="1843" y2="61568"/>
                          <a14:foregroundMark x1="2619" y1="2455" x2="1455" y2="3872"/>
                          <a14:foregroundMark x1="3880" y1="2738" x2="1261" y2="3683"/>
                          <a14:foregroundMark x1="74976" y1="10954" x2="74782" y2="21341"/>
                          <a14:foregroundMark x1="74976" y1="30028" x2="75073" y2="58168"/>
                          <a14:foregroundMark x1="75267" y1="54580" x2="86130" y2="64212"/>
                          <a14:foregroundMark x1="87100" y1="60529" x2="93210" y2="79037"/>
                          <a14:foregroundMark x1="93210" y1="79037" x2="93792" y2="88480"/>
                          <a14:foregroundMark x1="93792" y1="88480" x2="90495" y2="99811"/>
                          <a14:foregroundMark x1="36566" y1="83097" x2="46169" y2="82814"/>
                          <a14:foregroundMark x1="46169" y1="82814" x2="52085" y2="82814"/>
                          <a14:foregroundMark x1="3007" y1="83097" x2="12415" y2="83097"/>
                          <a14:foregroundMark x1="12415" y1="83097" x2="21629" y2="82814"/>
                          <a14:foregroundMark x1="21629" y1="82814" x2="31232" y2="82908"/>
                          <a14:foregroundMark x1="31232" y1="82908" x2="38021" y2="82814"/>
                          <a14:foregroundMark x1="2619" y1="83192" x2="1552" y2="80453"/>
                          <a14:foregroundMark x1="30650" y1="2833" x2="4074" y2="2644"/>
                        </a14:backgroundRemoval>
                      </a14:imgEffect>
                    </a14:imgLayer>
                  </a14:imgProps>
                </a:ext>
              </a:extLst>
            </a:blip>
            <a:srcRect/>
            <a:stretch>
              <a:fillRect/>
            </a:stretch>
          </p:blipFill>
          <p:spPr>
            <a:xfrm>
              <a:off x="4040494" y="4592502"/>
              <a:ext cx="1334697" cy="883845"/>
            </a:xfrm>
            <a:prstGeom prst="rect">
              <a:avLst/>
            </a:prstGeom>
          </p:spPr>
        </p:pic>
        <p:pic>
          <p:nvPicPr>
            <p:cNvPr id="31" name="图片 30"/>
            <p:cNvPicPr>
              <a:picLocks noChangeAspect="1"/>
            </p:cNvPicPr>
            <p:nvPr/>
          </p:nvPicPr>
          <p:blipFill rotWithShape="1">
            <a:blip r:embed="rId20" cstate="print">
              <a:extLst>
                <a:ext uri="{BEBA8EAE-BF5A-486C-A8C5-ECC9F3942E4B}">
                  <a14:imgProps xmlns:a14="http://schemas.microsoft.com/office/drawing/2010/main">
                    <a14:imgLayer r:embed="rId21">
                      <a14:imgEffect>
                        <a14:backgroundRemoval t="0" b="99171" l="0" r="79495">
                          <a14:foregroundMark x1="10726" y1="7735" x2="72555" y2="70442"/>
                          <a14:foregroundMark x1="0" y1="50276" x2="29022" y2="50829"/>
                          <a14:foregroundMark x1="17035" y1="2762" x2="17350" y2="5525"/>
                          <a14:foregroundMark x1="16719" y1="0" x2="16719" y2="2486"/>
                          <a14:foregroundMark x1="16404" y1="0" x2="16404" y2="0"/>
                          <a14:foregroundMark x1="63722" y1="0" x2="77603" y2="38398"/>
                          <a14:foregroundMark x1="77918" y1="38674" x2="79811" y2="66298"/>
                          <a14:foregroundMark x1="79811" y1="66298" x2="69085" y2="99448"/>
                          <a14:foregroundMark x1="11356" y1="8011" x2="10726" y2="19061"/>
                          <a14:foregroundMark x1="9148" y1="11050" x2="8517" y2="19337"/>
                          <a14:foregroundMark x1="10726" y1="9669" x2="7571" y2="20994"/>
                          <a14:foregroundMark x1="5047" y1="18785" x2="5994" y2="24586"/>
                          <a14:backgroundMark x1="1893" y1="0" x2="1262" y2="3591"/>
                          <a14:backgroundMark x1="7886" y1="0" x2="7886" y2="0"/>
                          <a14:backgroundMark x1="7571" y1="2762" x2="7571" y2="2762"/>
                          <a14:backgroundMark x1="3785" y1="1381" x2="3785" y2="1381"/>
                          <a14:backgroundMark x1="5678" y1="3591" x2="5678" y2="3591"/>
                          <a14:backgroundMark x1="9148" y1="4420" x2="9148" y2="4420"/>
                          <a14:backgroundMark x1="5994" y1="4144" x2="7886" y2="1934"/>
                          <a14:backgroundMark x1="4101" y1="0" x2="7256" y2="1657"/>
                          <a14:backgroundMark x1="1262" y1="5525" x2="0" y2="11602"/>
                        </a14:backgroundRemoval>
                      </a14:imgEffect>
                    </a14:imgLayer>
                  </a14:imgProps>
                </a:ext>
              </a:extLst>
            </a:blip>
            <a:srcRect/>
            <a:stretch>
              <a:fillRect/>
            </a:stretch>
          </p:blipFill>
          <p:spPr>
            <a:xfrm>
              <a:off x="4965315" y="5143987"/>
              <a:ext cx="409876" cy="301966"/>
            </a:xfrm>
            <a:prstGeom prst="rect">
              <a:avLst/>
            </a:prstGeom>
          </p:spPr>
        </p:pic>
        <p:pic>
          <p:nvPicPr>
            <p:cNvPr id="13" name="Picture 6" descr="华为全屋智能中控屏KV"/>
            <p:cNvPicPr>
              <a:picLocks noChangeAspect="1" noChangeArrowheads="1"/>
            </p:cNvPicPr>
            <p:nvPr/>
          </p:nvPicPr>
          <p:blipFill rotWithShape="1">
            <a:blip r:embed="rId22" cstate="print">
              <a:extLst>
                <a:ext uri="{BEBA8EAE-BF5A-486C-A8C5-ECC9F3942E4B}">
                  <a14:imgProps xmlns:a14="http://schemas.microsoft.com/office/drawing/2010/main">
                    <a14:imgLayer r:embed="rId23">
                      <a14:imgEffect>
                        <a14:backgroundRemoval t="7143" b="91667" l="2388" r="95522">
                          <a14:foregroundMark x1="2388" y1="8333" x2="2687" y2="86310"/>
                          <a14:foregroundMark x1="3881" y1="86310" x2="55821" y2="88095"/>
                          <a14:foregroundMark x1="55821" y1="88095" x2="79104" y2="87500"/>
                          <a14:foregroundMark x1="79104" y1="87500" x2="94030" y2="90476"/>
                          <a14:foregroundMark x1="95224" y1="90476" x2="95821" y2="10714"/>
                          <a14:foregroundMark x1="95821" y1="10714" x2="94328" y2="7738"/>
                          <a14:foregroundMark x1="3881" y1="90476" x2="14328" y2="88690"/>
                          <a14:foregroundMark x1="14328" y1="88690" x2="56119" y2="91071"/>
                          <a14:foregroundMark x1="56119" y1="91071" x2="66567" y2="91071"/>
                          <a14:foregroundMark x1="66567" y1="91071" x2="94328" y2="92262"/>
                          <a14:foregroundMark x1="11343" y1="89881" x2="22090" y2="89286"/>
                          <a14:foregroundMark x1="22090" y1="89286" x2="12239" y2="90476"/>
                        </a14:backgroundRemoval>
                      </a14:imgEffect>
                    </a14:imgLayer>
                  </a14:imgProps>
                </a:ext>
              </a:extLst>
            </a:blip>
            <a:srcRect/>
            <a:stretch>
              <a:fillRect/>
            </a:stretch>
          </p:blipFill>
          <p:spPr bwMode="auto">
            <a:xfrm>
              <a:off x="4022968" y="5933136"/>
              <a:ext cx="1381059" cy="5799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华为手机无线投屏电脑模式_哔哩哔哩_bilibili"/>
            <p:cNvPicPr>
              <a:picLocks noChangeAspect="1" noChangeArrowheads="1"/>
            </p:cNvPicPr>
            <p:nvPr/>
          </p:nvPicPr>
          <p:blipFill rotWithShape="1">
            <a:blip r:embed="rId24" cstate="print">
              <a:extLst>
                <a:ext uri="{BEBA8EAE-BF5A-486C-A8C5-ECC9F3942E4B}">
                  <a14:imgProps xmlns:a14="http://schemas.microsoft.com/office/drawing/2010/main">
                    <a14:imgLayer r:embed="rId25">
                      <a14:imgEffect>
                        <a14:backgroundRemoval t="0" b="100000" l="0" r="100000"/>
                      </a14:imgEffect>
                    </a14:imgLayer>
                  </a14:imgProps>
                </a:ext>
              </a:extLst>
            </a:blip>
            <a:srcRect/>
            <a:stretch>
              <a:fillRect/>
            </a:stretch>
          </p:blipFill>
          <p:spPr bwMode="auto">
            <a:xfrm>
              <a:off x="4408175" y="6076558"/>
              <a:ext cx="609395" cy="218438"/>
            </a:xfrm>
            <a:prstGeom prst="rect">
              <a:avLst/>
            </a:prstGeom>
            <a:noFill/>
            <a:ln w="19050" cap="flat" cmpd="sng" algn="ctr">
              <a:noFill/>
              <a:prstDash val="solid"/>
              <a:round/>
              <a:headEnd type="none" w="med" len="med"/>
              <a:tailEnd type="none" w="med" len="med"/>
            </a:ln>
            <a:effectLst/>
            <a:scene3d>
              <a:camera prst="orthographicFront">
                <a:rot lat="0" lon="0" rev="0"/>
              </a:camera>
              <a:lightRig rig="threePt" dir="t"/>
            </a:scene3d>
          </p:spPr>
        </p:pic>
        <p:sp>
          <p:nvSpPr>
            <p:cNvPr id="15" name="矩形 14"/>
            <p:cNvSpPr/>
            <p:nvPr/>
          </p:nvSpPr>
          <p:spPr bwMode="auto">
            <a:xfrm>
              <a:off x="4408175" y="6068580"/>
              <a:ext cx="619966" cy="226416"/>
            </a:xfrm>
            <a:prstGeom prst="rect">
              <a:avLst/>
            </a:prstGeom>
            <a:noFill/>
            <a:ln w="19050" cap="flat" cmpd="sng" algn="ctr">
              <a:solidFill>
                <a:srgbClr val="FF0000"/>
              </a:solidFill>
              <a:prstDash val="solid"/>
              <a:round/>
              <a:headEnd type="none" w="med" len="med"/>
              <a:tailEnd type="none" w="med" len="med"/>
            </a:ln>
            <a:effectLst>
              <a:glow rad="63500">
                <a:schemeClr val="bg1">
                  <a:alpha val="40000"/>
                </a:schemeClr>
              </a:glo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FrutigerNext LT BlackCn" pitchFamily="34" charset="0"/>
                <a:ea typeface="MS PGothic" pitchFamily="34" charset="-128"/>
              </a:endParaRPr>
            </a:p>
          </p:txBody>
        </p:sp>
        <p:sp>
          <p:nvSpPr>
            <p:cNvPr id="17" name="文本框 16"/>
            <p:cNvSpPr txBox="1"/>
            <p:nvPr/>
          </p:nvSpPr>
          <p:spPr>
            <a:xfrm>
              <a:off x="1235110" y="6354829"/>
              <a:ext cx="830483" cy="170010"/>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车机中控屏</a:t>
              </a:r>
            </a:p>
          </p:txBody>
        </p:sp>
        <p:sp>
          <p:nvSpPr>
            <p:cNvPr id="18" name="文本框 17"/>
            <p:cNvSpPr txBox="1"/>
            <p:nvPr/>
          </p:nvSpPr>
          <p:spPr>
            <a:xfrm>
              <a:off x="4305908" y="6491211"/>
              <a:ext cx="962116" cy="170010"/>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家居智能面板</a:t>
              </a:r>
            </a:p>
          </p:txBody>
        </p:sp>
        <p:sp>
          <p:nvSpPr>
            <p:cNvPr id="19" name="文本框 18"/>
            <p:cNvSpPr txBox="1"/>
            <p:nvPr/>
          </p:nvSpPr>
          <p:spPr>
            <a:xfrm>
              <a:off x="3649966" y="5594093"/>
              <a:ext cx="435584" cy="170010"/>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手表</a:t>
              </a:r>
            </a:p>
          </p:txBody>
        </p:sp>
        <p:sp>
          <p:nvSpPr>
            <p:cNvPr id="20" name="文本框 19"/>
            <p:cNvSpPr txBox="1"/>
            <p:nvPr/>
          </p:nvSpPr>
          <p:spPr>
            <a:xfrm>
              <a:off x="4327737" y="5335814"/>
              <a:ext cx="567218" cy="170010"/>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折叠机</a:t>
              </a:r>
            </a:p>
          </p:txBody>
        </p:sp>
        <p:sp>
          <p:nvSpPr>
            <p:cNvPr id="21" name="文本框 20"/>
            <p:cNvSpPr txBox="1"/>
            <p:nvPr/>
          </p:nvSpPr>
          <p:spPr>
            <a:xfrm>
              <a:off x="3443439" y="5326310"/>
              <a:ext cx="435584" cy="170010"/>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手机</a:t>
              </a:r>
            </a:p>
          </p:txBody>
        </p:sp>
        <p:cxnSp>
          <p:nvCxnSpPr>
            <p:cNvPr id="26" name="直接连接符 25"/>
            <p:cNvCxnSpPr/>
            <p:nvPr/>
          </p:nvCxnSpPr>
          <p:spPr>
            <a:xfrm>
              <a:off x="4444109" y="5677998"/>
              <a:ext cx="68974" cy="440606"/>
            </a:xfrm>
            <a:prstGeom prst="line">
              <a:avLst/>
            </a:prstGeom>
            <a:noFill/>
            <a:ln w="25400" cap="flat" cmpd="sng" algn="ctr">
              <a:solidFill>
                <a:srgbClr val="FF0000"/>
              </a:solidFill>
              <a:prstDash val="sysDash"/>
              <a:round/>
              <a:headEnd type="oval" w="med" len="med"/>
              <a:tailEnd type="oval" w="med" len="med"/>
            </a:ln>
            <a:effectLst>
              <a:glow rad="63500">
                <a:schemeClr val="bg1"/>
              </a:glow>
            </a:effectLst>
          </p:spPr>
        </p:cxnSp>
        <p:pic>
          <p:nvPicPr>
            <p:cNvPr id="1026" name="Picture 2" descr="C:\Users\l00399188\AppData\Roaming\eSpace_Desktop\UserData\l00399188\imagefiles\originalImgfiles\fullImageae73982d7c74c6ade8ce8c1c09277a1b1d82ec39.jpg">
              <a:extLst>
                <a:ext uri="{FF2B5EF4-FFF2-40B4-BE49-F238E27FC236}">
                  <a16:creationId xmlns:a16="http://schemas.microsoft.com/office/drawing/2014/main" xmlns="" id="{F4484D2B-36A1-427C-8FBE-B8702938AFDC}"/>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b="45155"/>
            <a:stretch/>
          </p:blipFill>
          <p:spPr bwMode="auto">
            <a:xfrm>
              <a:off x="4099033" y="4637724"/>
              <a:ext cx="883885" cy="661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00399188\AppData\Roaming\eSpace_Desktop\UserData\l00399188\imagefiles\originalImgfiles\fullImageae73982d7c74c6ade8ce8c1c09277a1b1d82ec39.jpg">
              <a:extLst>
                <a:ext uri="{FF2B5EF4-FFF2-40B4-BE49-F238E27FC236}">
                  <a16:creationId xmlns:a16="http://schemas.microsoft.com/office/drawing/2014/main" xmlns="" id="{7D7CD75B-298E-477C-9D11-A60601A91CB6}"/>
                </a:ext>
              </a:extLst>
            </p:cNvPr>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45145"/>
            <a:stretch/>
          </p:blipFill>
          <p:spPr bwMode="auto">
            <a:xfrm>
              <a:off x="3210601" y="4815963"/>
              <a:ext cx="353253" cy="36361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l00399188\AppData\Roaming\eSpace_Desktop\UserData\l00399188\imagefiles\originalImgfiles\fullImageae73982d7c74c6ade8ce8c1c09277a1b1d82ec39.jpg">
              <a:extLst>
                <a:ext uri="{FF2B5EF4-FFF2-40B4-BE49-F238E27FC236}">
                  <a16:creationId xmlns:a16="http://schemas.microsoft.com/office/drawing/2014/main" xmlns="" id="{2505D96D-14E7-4814-9652-1D6C8213F1FB}"/>
                </a:ext>
              </a:extLst>
            </p:cNvPr>
            <p:cNvPicPr>
              <a:picLocks noChangeAspect="1" noChangeArrowheads="1"/>
            </p:cNvPicPr>
            <p:nvPr/>
          </p:nvPicPr>
          <p:blipFill rotWithShape="1">
            <a:blip r:embed="rId28" cstate="print">
              <a:extLst>
                <a:ext uri="{28A0092B-C50C-407E-A947-70E740481C1C}">
                  <a14:useLocalDpi xmlns:a14="http://schemas.microsoft.com/office/drawing/2010/main" val="0"/>
                </a:ext>
              </a:extLst>
            </a:blip>
            <a:srcRect b="47747"/>
            <a:stretch/>
          </p:blipFill>
          <p:spPr bwMode="auto">
            <a:xfrm>
              <a:off x="1434404" y="4839161"/>
              <a:ext cx="746087" cy="31563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p:cNvCxnSpPr>
              <a:cxnSpLocks/>
            </p:cNvCxnSpPr>
            <p:nvPr/>
          </p:nvCxnSpPr>
          <p:spPr>
            <a:xfrm flipV="1">
              <a:off x="1866619" y="4994361"/>
              <a:ext cx="1576820" cy="27220"/>
            </a:xfrm>
            <a:prstGeom prst="line">
              <a:avLst/>
            </a:prstGeom>
            <a:noFill/>
            <a:ln w="9525" cap="flat" cmpd="sng" algn="ctr">
              <a:solidFill>
                <a:srgbClr val="FF0000"/>
              </a:solidFill>
              <a:prstDash val="sysDash"/>
              <a:round/>
              <a:headEnd type="oval" w="med" len="med"/>
              <a:tailEnd type="oval" w="med" len="med"/>
            </a:ln>
            <a:effectLst>
              <a:glow rad="63500">
                <a:schemeClr val="bg1"/>
              </a:glow>
            </a:effectLst>
          </p:spPr>
        </p:cxnSp>
        <p:pic>
          <p:nvPicPr>
            <p:cNvPr id="78" name="Picture 4" descr="C:\Users\l00399188\AppData\Roaming\eSpace_Desktop\UserData\l00399188\imagefiles\originalImgfiles\fullImageae73982d7c74c6ade8ce8c1c09277a1b1d82ec39.jpg">
              <a:extLst>
                <a:ext uri="{FF2B5EF4-FFF2-40B4-BE49-F238E27FC236}">
                  <a16:creationId xmlns:a16="http://schemas.microsoft.com/office/drawing/2014/main" xmlns="" id="{F7D81434-A03C-412D-96D3-9D77173CB35B}"/>
                </a:ext>
              </a:extLst>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b="47747"/>
            <a:stretch/>
          </p:blipFill>
          <p:spPr bwMode="auto">
            <a:xfrm>
              <a:off x="1909918" y="6089408"/>
              <a:ext cx="431318" cy="148293"/>
            </a:xfrm>
            <a:prstGeom prst="rect">
              <a:avLst/>
            </a:prstGeom>
            <a:noFill/>
            <a:extLst>
              <a:ext uri="{909E8E84-426E-40DD-AFC4-6F175D3DCCD1}">
                <a14:hiddenFill xmlns:a14="http://schemas.microsoft.com/office/drawing/2010/main">
                  <a:solidFill>
                    <a:srgbClr val="FFFFFF"/>
                  </a:solidFill>
                </a14:hiddenFill>
              </a:ext>
            </a:extLst>
          </p:spPr>
        </p:pic>
        <p:sp>
          <p:nvSpPr>
            <p:cNvPr id="76" name="矩形 75">
              <a:extLst>
                <a:ext uri="{FF2B5EF4-FFF2-40B4-BE49-F238E27FC236}">
                  <a16:creationId xmlns:a16="http://schemas.microsoft.com/office/drawing/2014/main" xmlns="" id="{02421D85-44B9-4BCE-91B4-01C6FC59BF9C}"/>
                </a:ext>
              </a:extLst>
            </p:cNvPr>
            <p:cNvSpPr/>
            <p:nvPr/>
          </p:nvSpPr>
          <p:spPr>
            <a:xfrm>
              <a:off x="1112044" y="4892277"/>
              <a:ext cx="153590"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xmlns="" id="{2D6597EB-7E92-42CE-996C-91E34258A50A}"/>
                </a:ext>
              </a:extLst>
            </p:cNvPr>
            <p:cNvSpPr/>
            <p:nvPr/>
          </p:nvSpPr>
          <p:spPr>
            <a:xfrm>
              <a:off x="1112043" y="4925528"/>
              <a:ext cx="362103"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D0FF118D-31DF-44CD-8ED4-465E86B98EEB}"/>
                </a:ext>
              </a:extLst>
            </p:cNvPr>
            <p:cNvSpPr/>
            <p:nvPr/>
          </p:nvSpPr>
          <p:spPr>
            <a:xfrm>
              <a:off x="1112044" y="4979231"/>
              <a:ext cx="252000"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xmlns="" id="{9E549653-A74B-4CB7-A0EE-F3FE534B4686}"/>
                </a:ext>
              </a:extLst>
            </p:cNvPr>
            <p:cNvSpPr/>
            <p:nvPr/>
          </p:nvSpPr>
          <p:spPr>
            <a:xfrm>
              <a:off x="1112043" y="5012482"/>
              <a:ext cx="362103"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xmlns="" id="{5E3ED162-77F0-40E2-8C8B-311D0941B3E4}"/>
                </a:ext>
              </a:extLst>
            </p:cNvPr>
            <p:cNvSpPr/>
            <p:nvPr/>
          </p:nvSpPr>
          <p:spPr>
            <a:xfrm>
              <a:off x="1109110" y="5070748"/>
              <a:ext cx="396000"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xmlns="" id="{3BA885CD-A4ED-4846-A42C-0A1C94AE90B1}"/>
                </a:ext>
              </a:extLst>
            </p:cNvPr>
            <p:cNvSpPr/>
            <p:nvPr/>
          </p:nvSpPr>
          <p:spPr>
            <a:xfrm>
              <a:off x="1109109" y="5103999"/>
              <a:ext cx="362103"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C2BC4493-1246-4ECF-9687-9C6FB8B4ECCE}"/>
                </a:ext>
              </a:extLst>
            </p:cNvPr>
            <p:cNvSpPr/>
            <p:nvPr/>
          </p:nvSpPr>
          <p:spPr>
            <a:xfrm>
              <a:off x="1109110" y="5156151"/>
              <a:ext cx="252000"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xmlns="" id="{31B3D3CC-CA0C-44D7-8589-1485E620D5C9}"/>
                </a:ext>
              </a:extLst>
            </p:cNvPr>
            <p:cNvSpPr/>
            <p:nvPr/>
          </p:nvSpPr>
          <p:spPr>
            <a:xfrm>
              <a:off x="1109109" y="5189402"/>
              <a:ext cx="362103"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282A8D2E-90CE-44F6-B39E-BD1D6CCDE243}"/>
                </a:ext>
              </a:extLst>
            </p:cNvPr>
            <p:cNvSpPr/>
            <p:nvPr/>
          </p:nvSpPr>
          <p:spPr>
            <a:xfrm>
              <a:off x="1109110" y="5241179"/>
              <a:ext cx="252000"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80ED4A97-A176-44C4-91D5-90D1AF35AC44}"/>
                </a:ext>
              </a:extLst>
            </p:cNvPr>
            <p:cNvSpPr/>
            <p:nvPr/>
          </p:nvSpPr>
          <p:spPr>
            <a:xfrm>
              <a:off x="1109109" y="5274430"/>
              <a:ext cx="362103" cy="25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xmlns="" id="{9A7352BF-D2E9-4232-AE1A-1B88627C2BA0}"/>
                </a:ext>
              </a:extLst>
            </p:cNvPr>
            <p:cNvSpPr/>
            <p:nvPr/>
          </p:nvSpPr>
          <p:spPr>
            <a:xfrm>
              <a:off x="542562" y="5870766"/>
              <a:ext cx="533691" cy="505440"/>
            </a:xfrm>
            <a:prstGeom prst="ellipse">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a:extLst>
                <a:ext uri="{FF2B5EF4-FFF2-40B4-BE49-F238E27FC236}">
                  <a16:creationId xmlns:a16="http://schemas.microsoft.com/office/drawing/2014/main" xmlns="" id="{476224F6-9C14-4A29-9AFB-5A63061CD9E4}"/>
                </a:ext>
              </a:extLst>
            </p:cNvPr>
            <p:cNvCxnSpPr>
              <a:cxnSpLocks/>
              <a:stCxn id="80" idx="1"/>
            </p:cNvCxnSpPr>
            <p:nvPr/>
          </p:nvCxnSpPr>
          <p:spPr>
            <a:xfrm>
              <a:off x="620719" y="5944786"/>
              <a:ext cx="159035" cy="167638"/>
            </a:xfrm>
            <a:prstGeom prst="line">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a:extLst>
                <a:ext uri="{FF2B5EF4-FFF2-40B4-BE49-F238E27FC236}">
                  <a16:creationId xmlns:a16="http://schemas.microsoft.com/office/drawing/2014/main" xmlns="" id="{689C8526-DBDD-421C-84D4-F2C64E1A979B}"/>
                </a:ext>
              </a:extLst>
            </p:cNvPr>
            <p:cNvCxnSpPr>
              <a:cxnSpLocks/>
              <a:endCxn id="80" idx="7"/>
            </p:cNvCxnSpPr>
            <p:nvPr/>
          </p:nvCxnSpPr>
          <p:spPr>
            <a:xfrm flipV="1">
              <a:off x="815515" y="5944786"/>
              <a:ext cx="182581" cy="167638"/>
            </a:xfrm>
            <a:prstGeom prst="line">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a:extLst>
                <a:ext uri="{FF2B5EF4-FFF2-40B4-BE49-F238E27FC236}">
                  <a16:creationId xmlns:a16="http://schemas.microsoft.com/office/drawing/2014/main" xmlns="" id="{D46E9C90-88A9-41CD-99C1-BEF38B6C9CEE}"/>
                </a:ext>
              </a:extLst>
            </p:cNvPr>
            <p:cNvCxnSpPr>
              <a:cxnSpLocks/>
              <a:endCxn id="80" idx="4"/>
            </p:cNvCxnSpPr>
            <p:nvPr/>
          </p:nvCxnSpPr>
          <p:spPr>
            <a:xfrm>
              <a:off x="804760" y="6123486"/>
              <a:ext cx="4648" cy="252720"/>
            </a:xfrm>
            <a:prstGeom prst="line">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直接连接符 107">
              <a:extLst>
                <a:ext uri="{FF2B5EF4-FFF2-40B4-BE49-F238E27FC236}">
                  <a16:creationId xmlns:a16="http://schemas.microsoft.com/office/drawing/2014/main" xmlns="" id="{E217E664-6F25-425B-8D52-BD0A2F114E27}"/>
                </a:ext>
              </a:extLst>
            </p:cNvPr>
            <p:cNvCxnSpPr>
              <a:cxnSpLocks/>
            </p:cNvCxnSpPr>
            <p:nvPr/>
          </p:nvCxnSpPr>
          <p:spPr>
            <a:xfrm>
              <a:off x="542562" y="5712392"/>
              <a:ext cx="655726" cy="293797"/>
            </a:xfrm>
            <a:prstGeom prst="lin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直接连接符 110">
              <a:extLst>
                <a:ext uri="{FF2B5EF4-FFF2-40B4-BE49-F238E27FC236}">
                  <a16:creationId xmlns:a16="http://schemas.microsoft.com/office/drawing/2014/main" xmlns="" id="{D4E04DB5-E163-4CE4-A026-4E227A46A098}"/>
                </a:ext>
              </a:extLst>
            </p:cNvPr>
            <p:cNvCxnSpPr>
              <a:cxnSpLocks/>
            </p:cNvCxnSpPr>
            <p:nvPr/>
          </p:nvCxnSpPr>
          <p:spPr>
            <a:xfrm>
              <a:off x="3695542" y="5816512"/>
              <a:ext cx="0" cy="306974"/>
            </a:xfrm>
            <a:prstGeom prst="lin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直接连接符 115">
              <a:extLst>
                <a:ext uri="{FF2B5EF4-FFF2-40B4-BE49-F238E27FC236}">
                  <a16:creationId xmlns:a16="http://schemas.microsoft.com/office/drawing/2014/main" xmlns="" id="{8624C387-A254-43AC-B50A-CE55B267D0BA}"/>
                </a:ext>
              </a:extLst>
            </p:cNvPr>
            <p:cNvCxnSpPr>
              <a:cxnSpLocks/>
            </p:cNvCxnSpPr>
            <p:nvPr/>
          </p:nvCxnSpPr>
          <p:spPr>
            <a:xfrm>
              <a:off x="542562" y="5712392"/>
              <a:ext cx="3152980" cy="104120"/>
            </a:xfrm>
            <a:prstGeom prst="lin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直接连接符 119">
              <a:extLst>
                <a:ext uri="{FF2B5EF4-FFF2-40B4-BE49-F238E27FC236}">
                  <a16:creationId xmlns:a16="http://schemas.microsoft.com/office/drawing/2014/main" xmlns="" id="{5B80C44B-17F0-4F5B-A5F7-6306202D35D0}"/>
                </a:ext>
              </a:extLst>
            </p:cNvPr>
            <p:cNvCxnSpPr>
              <a:cxnSpLocks/>
            </p:cNvCxnSpPr>
            <p:nvPr/>
          </p:nvCxnSpPr>
          <p:spPr>
            <a:xfrm flipH="1">
              <a:off x="231228" y="5712392"/>
              <a:ext cx="319347" cy="578064"/>
            </a:xfrm>
            <a:prstGeom prst="lin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3" name="直接连接符 122">
              <a:extLst>
                <a:ext uri="{FF2B5EF4-FFF2-40B4-BE49-F238E27FC236}">
                  <a16:creationId xmlns:a16="http://schemas.microsoft.com/office/drawing/2014/main" xmlns="" id="{EEC37C54-BB78-4A32-BE91-3EA5931B797E}"/>
                </a:ext>
              </a:extLst>
            </p:cNvPr>
            <p:cNvCxnSpPr>
              <a:cxnSpLocks/>
              <a:stCxn id="101" idx="2"/>
            </p:cNvCxnSpPr>
            <p:nvPr/>
          </p:nvCxnSpPr>
          <p:spPr>
            <a:xfrm flipH="1">
              <a:off x="231229" y="6290456"/>
              <a:ext cx="2214252" cy="0"/>
            </a:xfrm>
            <a:prstGeom prst="lin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6" name="文本框 15"/>
            <p:cNvSpPr txBox="1"/>
            <p:nvPr/>
          </p:nvSpPr>
          <p:spPr>
            <a:xfrm>
              <a:off x="1306162" y="5522715"/>
              <a:ext cx="567218" cy="170010"/>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智慧屏</a:t>
              </a:r>
            </a:p>
          </p:txBody>
        </p:sp>
        <p:cxnSp>
          <p:nvCxnSpPr>
            <p:cNvPr id="24" name="直接连接符 23"/>
            <p:cNvCxnSpPr>
              <a:cxnSpLocks/>
            </p:cNvCxnSpPr>
            <p:nvPr/>
          </p:nvCxnSpPr>
          <p:spPr>
            <a:xfrm>
              <a:off x="3443439" y="4997522"/>
              <a:ext cx="795255" cy="577194"/>
            </a:xfrm>
            <a:prstGeom prst="line">
              <a:avLst/>
            </a:prstGeom>
            <a:noFill/>
            <a:ln w="9525" cap="flat" cmpd="sng" algn="ctr">
              <a:solidFill>
                <a:srgbClr val="FF0000"/>
              </a:solidFill>
              <a:prstDash val="sysDash"/>
              <a:round/>
              <a:headEnd type="oval" w="med" len="med"/>
              <a:tailEnd type="oval" w="med" len="med"/>
            </a:ln>
            <a:effectLst>
              <a:glow rad="63500">
                <a:schemeClr val="bg1"/>
              </a:glow>
            </a:effectLst>
          </p:spPr>
        </p:cxnSp>
        <p:cxnSp>
          <p:nvCxnSpPr>
            <p:cNvPr id="28" name="直接连接符 27"/>
            <p:cNvCxnSpPr>
              <a:cxnSpLocks/>
            </p:cNvCxnSpPr>
            <p:nvPr/>
          </p:nvCxnSpPr>
          <p:spPr>
            <a:xfrm flipV="1">
              <a:off x="3443439" y="4923149"/>
              <a:ext cx="705597" cy="74373"/>
            </a:xfrm>
            <a:prstGeom prst="line">
              <a:avLst/>
            </a:prstGeom>
            <a:noFill/>
            <a:ln w="9525" cap="flat" cmpd="sng" algn="ctr">
              <a:solidFill>
                <a:srgbClr val="FF0000"/>
              </a:solidFill>
              <a:prstDash val="sysDash"/>
              <a:round/>
              <a:headEnd type="oval" w="med" len="med"/>
              <a:tailEnd type="oval" w="med" len="med"/>
            </a:ln>
            <a:effectLst>
              <a:glow rad="63500">
                <a:schemeClr val="bg1"/>
              </a:glow>
            </a:effectLst>
          </p:spPr>
        </p:cxnSp>
        <p:cxnSp>
          <p:nvCxnSpPr>
            <p:cNvPr id="29" name="直接连接符 28"/>
            <p:cNvCxnSpPr>
              <a:cxnSpLocks/>
            </p:cNvCxnSpPr>
            <p:nvPr/>
          </p:nvCxnSpPr>
          <p:spPr>
            <a:xfrm flipV="1">
              <a:off x="2222048" y="4997522"/>
              <a:ext cx="1221391" cy="1126389"/>
            </a:xfrm>
            <a:prstGeom prst="line">
              <a:avLst/>
            </a:prstGeom>
            <a:noFill/>
            <a:ln w="9525" cap="flat" cmpd="sng" algn="ctr">
              <a:solidFill>
                <a:srgbClr val="FF0000"/>
              </a:solidFill>
              <a:prstDash val="sysDash"/>
              <a:round/>
              <a:headEnd type="oval" w="med" len="med"/>
              <a:tailEnd type="oval" w="med" len="med"/>
            </a:ln>
            <a:effectLst>
              <a:glow rad="63500">
                <a:schemeClr val="bg1"/>
              </a:glow>
            </a:effectLst>
          </p:spPr>
        </p:cxnSp>
        <p:pic>
          <p:nvPicPr>
            <p:cNvPr id="158" name="Picture 2" descr="C:\Users\l00399188\AppData\Roaming\eSpace_Desktop\UserData\l00399188\imagefiles\originalImgfiles\fullImageae73982d7c74c6ade8ce8c1c09277a1b1d82ec39.jpg">
              <a:extLst>
                <a:ext uri="{FF2B5EF4-FFF2-40B4-BE49-F238E27FC236}">
                  <a16:creationId xmlns:a16="http://schemas.microsoft.com/office/drawing/2014/main" xmlns="" id="{467A19C6-64C8-450A-9D9B-CA7A823A0F6B}"/>
                </a:ext>
              </a:extLst>
            </p:cNvPr>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b="45155"/>
            <a:stretch/>
          </p:blipFill>
          <p:spPr bwMode="auto">
            <a:xfrm>
              <a:off x="4173865" y="5611524"/>
              <a:ext cx="236165" cy="176847"/>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C:\Users\l00399188\AppData\Roaming\eSpace_Desktop\UserData\l00399188\imagefiles\originalImgfiles\fullImageae73982d7c74c6ade8ce8c1c09277a1b1d82ec39.jpg">
              <a:extLst>
                <a:ext uri="{FF2B5EF4-FFF2-40B4-BE49-F238E27FC236}">
                  <a16:creationId xmlns:a16="http://schemas.microsoft.com/office/drawing/2014/main" xmlns="" id="{C422D00B-277D-4D2F-9FA3-5A24B9929B5F}"/>
                </a:ext>
              </a:extLst>
            </p:cNvPr>
            <p:cNvPicPr>
              <a:picLocks noChangeAspect="1" noChangeArrowheads="1"/>
            </p:cNvPicPr>
            <p:nvPr/>
          </p:nvPicPr>
          <p:blipFill rotWithShape="1">
            <a:blip r:embed="rId31" cstate="print">
              <a:extLst>
                <a:ext uri="{28A0092B-C50C-407E-A947-70E740481C1C}">
                  <a14:useLocalDpi xmlns:a14="http://schemas.microsoft.com/office/drawing/2010/main" val="0"/>
                </a:ext>
              </a:extLst>
            </a:blip>
            <a:srcRect b="45155"/>
            <a:stretch/>
          </p:blipFill>
          <p:spPr bwMode="auto">
            <a:xfrm>
              <a:off x="4449860" y="6092534"/>
              <a:ext cx="567710" cy="176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2" name="组合 91">
            <a:extLst>
              <a:ext uri="{FF2B5EF4-FFF2-40B4-BE49-F238E27FC236}">
                <a16:creationId xmlns:a16="http://schemas.microsoft.com/office/drawing/2014/main" xmlns="" id="{FF773966-FB2E-49FA-896E-0B709936CCA2}"/>
              </a:ext>
            </a:extLst>
          </p:cNvPr>
          <p:cNvGrpSpPr/>
          <p:nvPr/>
        </p:nvGrpSpPr>
        <p:grpSpPr>
          <a:xfrm>
            <a:off x="246945" y="2556135"/>
            <a:ext cx="4843824" cy="1967344"/>
            <a:chOff x="228136" y="502815"/>
            <a:chExt cx="5367967" cy="2906128"/>
          </a:xfrm>
        </p:grpSpPr>
        <p:sp>
          <p:nvSpPr>
            <p:cNvPr id="94" name="矩形: 圆角 8">
              <a:extLst>
                <a:ext uri="{FF2B5EF4-FFF2-40B4-BE49-F238E27FC236}">
                  <a16:creationId xmlns:a16="http://schemas.microsoft.com/office/drawing/2014/main" xmlns="" id="{E1FBE1A4-C982-4506-B237-B6776AF2A84C}"/>
                </a:ext>
              </a:extLst>
            </p:cNvPr>
            <p:cNvSpPr/>
            <p:nvPr/>
          </p:nvSpPr>
          <p:spPr>
            <a:xfrm>
              <a:off x="228136" y="502815"/>
              <a:ext cx="5313176" cy="2623100"/>
            </a:xfrm>
            <a:prstGeom prst="roundRect">
              <a:avLst>
                <a:gd name="adj" fmla="val 5564"/>
              </a:avLst>
            </a:prstGeom>
            <a:noFill/>
          </p:spPr>
          <p:txBody>
            <a:bodyPr wrap="square" rtlCol="0">
              <a:noAutofit/>
            </a:bodyPr>
            <a:lstStyle/>
            <a:p>
              <a:pPr algn="ctr">
                <a:spcBef>
                  <a:spcPts val="600"/>
                </a:spcBef>
                <a:spcAft>
                  <a:spcPts val="600"/>
                </a:spcAft>
              </a:pPr>
              <a:r>
                <a:rPr lang="zh-CN" altLang="en-US" sz="1400" b="1" dirty="0">
                  <a:solidFill>
                    <a:schemeClr val="bg1"/>
                  </a:solidFill>
                  <a:cs typeface="+mn-ea"/>
                  <a:sym typeface="+mn-lt"/>
                </a:rPr>
                <a:t>跨端</a:t>
              </a:r>
              <a:r>
                <a:rPr lang="en-US" altLang="zh-CN" sz="1400" b="1" dirty="0">
                  <a:solidFill>
                    <a:schemeClr val="bg1"/>
                  </a:solidFill>
                  <a:cs typeface="+mn-ea"/>
                  <a:sym typeface="+mn-lt"/>
                </a:rPr>
                <a:t>App</a:t>
              </a:r>
              <a:r>
                <a:rPr lang="zh-CN" altLang="en-US" sz="1400" b="1" dirty="0">
                  <a:solidFill>
                    <a:schemeClr val="bg1"/>
                  </a:solidFill>
                  <a:cs typeface="+mn-ea"/>
                  <a:sym typeface="+mn-lt"/>
                </a:rPr>
                <a:t>面临指令集、设备形态、</a:t>
              </a:r>
              <a:r>
                <a:rPr lang="en-US" altLang="zh-CN" sz="1400" b="1" dirty="0">
                  <a:solidFill>
                    <a:schemeClr val="bg1"/>
                  </a:solidFill>
                  <a:cs typeface="+mn-ea"/>
                  <a:sym typeface="+mn-lt"/>
                </a:rPr>
                <a:t>OS</a:t>
              </a:r>
              <a:r>
                <a:rPr lang="zh-CN" altLang="en-US" sz="1400" b="1" dirty="0">
                  <a:solidFill>
                    <a:schemeClr val="bg1"/>
                  </a:solidFill>
                  <a:cs typeface="+mn-ea"/>
                  <a:sym typeface="+mn-lt"/>
                </a:rPr>
                <a:t>多样化</a:t>
              </a:r>
            </a:p>
          </p:txBody>
        </p:sp>
        <p:sp>
          <p:nvSpPr>
            <p:cNvPr id="95" name="等腰三角形 94">
              <a:extLst>
                <a:ext uri="{FF2B5EF4-FFF2-40B4-BE49-F238E27FC236}">
                  <a16:creationId xmlns:a16="http://schemas.microsoft.com/office/drawing/2014/main" xmlns="" id="{C38D4CA8-2319-4EFB-9294-B281A5919329}"/>
                </a:ext>
              </a:extLst>
            </p:cNvPr>
            <p:cNvSpPr/>
            <p:nvPr/>
          </p:nvSpPr>
          <p:spPr bwMode="auto">
            <a:xfrm>
              <a:off x="710270" y="3043863"/>
              <a:ext cx="212765" cy="131427"/>
            </a:xfrm>
            <a:prstGeom prst="triangle">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none" lIns="79200" tIns="39600" rIns="79200" bIns="39600" numCol="1" spcCol="0" rtlCol="0" fromWordArt="0" anchor="ctr" anchorCtr="0" forceAA="0" compatLnSpc="1">
              <a:noAutofit/>
            </a:bodyPr>
            <a:lstStyle/>
            <a:p>
              <a:pPr algn="ctr" defTabSz="802005" fontAlgn="base">
                <a:spcBef>
                  <a:spcPts val="600"/>
                </a:spcBef>
                <a:spcAft>
                  <a:spcPts val="600"/>
                </a:spcAft>
              </a:pPr>
              <a:endParaRPr lang="zh-CN" altLang="en-US" sz="1200" dirty="0">
                <a:solidFill>
                  <a:srgbClr val="000000"/>
                </a:solidFill>
                <a:cs typeface="+mn-ea"/>
                <a:sym typeface="+mn-lt"/>
              </a:endParaRPr>
            </a:p>
          </p:txBody>
        </p:sp>
        <p:cxnSp>
          <p:nvCxnSpPr>
            <p:cNvPr id="96" name="直接连接符 95">
              <a:extLst>
                <a:ext uri="{FF2B5EF4-FFF2-40B4-BE49-F238E27FC236}">
                  <a16:creationId xmlns:a16="http://schemas.microsoft.com/office/drawing/2014/main" xmlns="" id="{82D45563-A482-4D53-97AE-C7C3233E7544}"/>
                </a:ext>
              </a:extLst>
            </p:cNvPr>
            <p:cNvCxnSpPr>
              <a:cxnSpLocks/>
              <a:stCxn id="95" idx="0"/>
            </p:cNvCxnSpPr>
            <p:nvPr/>
          </p:nvCxnSpPr>
          <p:spPr bwMode="auto">
            <a:xfrm>
              <a:off x="816653" y="3043863"/>
              <a:ext cx="3058391" cy="0"/>
            </a:xfrm>
            <a:prstGeom prst="line">
              <a:avLst/>
            </a:prstGeom>
            <a:noFill/>
            <a:ln w="9525" cap="flat" cmpd="sng" algn="ctr">
              <a:solidFill>
                <a:srgbClr val="FFFFFF"/>
              </a:solidFill>
              <a:prstDash val="solid"/>
              <a:round/>
              <a:headEnd type="none" w="med" len="med"/>
              <a:tailEnd type="arrow" w="med" len="med"/>
            </a:ln>
            <a:effectLst/>
          </p:spPr>
        </p:cxnSp>
        <p:cxnSp>
          <p:nvCxnSpPr>
            <p:cNvPr id="97" name="直接连接符 96">
              <a:extLst>
                <a:ext uri="{FF2B5EF4-FFF2-40B4-BE49-F238E27FC236}">
                  <a16:creationId xmlns:a16="http://schemas.microsoft.com/office/drawing/2014/main" xmlns="" id="{31FDB5F5-DF70-47FA-9F30-95D2756CBD91}"/>
                </a:ext>
              </a:extLst>
            </p:cNvPr>
            <p:cNvCxnSpPr>
              <a:stCxn id="95" idx="0"/>
              <a:endCxn id="104" idx="2"/>
            </p:cNvCxnSpPr>
            <p:nvPr/>
          </p:nvCxnSpPr>
          <p:spPr bwMode="auto">
            <a:xfrm flipV="1">
              <a:off x="816653" y="1590695"/>
              <a:ext cx="4623" cy="1453168"/>
            </a:xfrm>
            <a:prstGeom prst="line">
              <a:avLst/>
            </a:prstGeom>
            <a:noFill/>
            <a:ln w="9525" cap="flat" cmpd="sng" algn="ctr">
              <a:solidFill>
                <a:srgbClr val="FFFFFF"/>
              </a:solidFill>
              <a:prstDash val="solid"/>
              <a:round/>
              <a:headEnd type="none" w="med" len="med"/>
              <a:tailEnd type="arrow" w="med" len="med"/>
            </a:ln>
            <a:effectLst/>
          </p:spPr>
        </p:cxnSp>
        <p:cxnSp>
          <p:nvCxnSpPr>
            <p:cNvPr id="98" name="直接连接符 97">
              <a:extLst>
                <a:ext uri="{FF2B5EF4-FFF2-40B4-BE49-F238E27FC236}">
                  <a16:creationId xmlns:a16="http://schemas.microsoft.com/office/drawing/2014/main" xmlns="" id="{6E52DA1C-9A61-4864-A042-994AF175CC1B}"/>
                </a:ext>
              </a:extLst>
            </p:cNvPr>
            <p:cNvCxnSpPr>
              <a:cxnSpLocks/>
            </p:cNvCxnSpPr>
            <p:nvPr/>
          </p:nvCxnSpPr>
          <p:spPr bwMode="auto">
            <a:xfrm flipV="1">
              <a:off x="814247" y="1304892"/>
              <a:ext cx="2927368" cy="1742262"/>
            </a:xfrm>
            <a:prstGeom prst="line">
              <a:avLst/>
            </a:prstGeom>
            <a:noFill/>
            <a:ln w="9525" cap="flat" cmpd="sng" algn="ctr">
              <a:solidFill>
                <a:srgbClr val="FFFFFF"/>
              </a:solidFill>
              <a:prstDash val="solid"/>
              <a:round/>
              <a:headEnd type="none" w="med" len="med"/>
              <a:tailEnd type="arrow" w="med" len="med"/>
            </a:ln>
            <a:effectLst/>
          </p:spPr>
        </p:cxnSp>
        <p:sp>
          <p:nvSpPr>
            <p:cNvPr id="100" name="文本框 99">
              <a:extLst>
                <a:ext uri="{FF2B5EF4-FFF2-40B4-BE49-F238E27FC236}">
                  <a16:creationId xmlns:a16="http://schemas.microsoft.com/office/drawing/2014/main" xmlns="" id="{7F50D2E5-8642-4820-A46D-786FAA1099A9}"/>
                </a:ext>
              </a:extLst>
            </p:cNvPr>
            <p:cNvSpPr txBox="1"/>
            <p:nvPr/>
          </p:nvSpPr>
          <p:spPr>
            <a:xfrm>
              <a:off x="3882473" y="2953917"/>
              <a:ext cx="557740" cy="272786"/>
            </a:xfrm>
            <a:prstGeom prst="rect">
              <a:avLst/>
            </a:prstGeom>
            <a:noFill/>
          </p:spPr>
          <p:txBody>
            <a:bodyPr wrap="square" lIns="0" tIns="0" rIns="0" bIns="0" rtlCol="0">
              <a:spAutoFit/>
            </a:bodyPr>
            <a:lstStyle>
              <a:defPPr>
                <a:defRPr lang="zh-CN"/>
              </a:defPPr>
              <a:lvl1pPr marR="0" lvl="0" indent="0" algn="ctr" fontAlgn="base">
                <a:lnSpc>
                  <a:spcPct val="100000"/>
                </a:lnSpc>
                <a:spcBef>
                  <a:spcPts val="600"/>
                </a:spcBef>
                <a:spcAft>
                  <a:spcPts val="600"/>
                </a:spcAft>
                <a:buClrTx/>
                <a:buSzTx/>
                <a:buFontTx/>
                <a:buNone/>
                <a:defRPr kumimoji="0" sz="1200" u="none" strike="noStrike" kern="0" cap="none" spc="0" normalizeH="0" baseline="0">
                  <a:ln>
                    <a:noFill/>
                  </a:ln>
                  <a:solidFill>
                    <a:schemeClr val="accent4">
                      <a:lumMod val="60000"/>
                      <a:lumOff val="40000"/>
                    </a:schemeClr>
                  </a:solidFill>
                  <a:effectLst/>
                  <a:uLnTx/>
                  <a:uFillTx/>
                  <a:latin typeface="Source Han Sans CN Regular" panose="020B0500000000000000" pitchFamily="34" charset="-128"/>
                  <a:ea typeface="Source Han Sans CN Regular" panose="020B0500000000000000" pitchFamily="34" charset="-128"/>
                </a:defRPr>
              </a:lvl1pPr>
            </a:lstStyle>
            <a:p>
              <a:r>
                <a:rPr lang="zh-CN" altLang="en-US" b="1" dirty="0">
                  <a:latin typeface="+mn-lt"/>
                  <a:ea typeface="+mn-ea"/>
                  <a:cs typeface="+mn-ea"/>
                  <a:sym typeface="+mn-lt"/>
                </a:rPr>
                <a:t> </a:t>
              </a:r>
              <a:r>
                <a:rPr lang="zh-CN" altLang="en-US" b="1" dirty="0">
                  <a:solidFill>
                    <a:srgbClr val="FFFF00"/>
                  </a:solidFill>
                  <a:latin typeface="+mn-lt"/>
                  <a:ea typeface="+mn-ea"/>
                  <a:cs typeface="+mn-ea"/>
                  <a:sym typeface="+mn-lt"/>
                </a:rPr>
                <a:t>跨</a:t>
              </a:r>
              <a:r>
                <a:rPr lang="en-US" altLang="zh-CN" b="1" dirty="0">
                  <a:solidFill>
                    <a:srgbClr val="FFFF00"/>
                  </a:solidFill>
                  <a:latin typeface="+mn-lt"/>
                  <a:ea typeface="+mn-ea"/>
                  <a:cs typeface="+mn-ea"/>
                  <a:sym typeface="+mn-lt"/>
                </a:rPr>
                <a:t>OS</a:t>
              </a:r>
              <a:endParaRPr lang="zh-CN" altLang="en-US" b="1" dirty="0">
                <a:solidFill>
                  <a:srgbClr val="FFFF00"/>
                </a:solidFill>
                <a:latin typeface="+mn-lt"/>
                <a:ea typeface="+mn-ea"/>
                <a:cs typeface="+mn-ea"/>
                <a:sym typeface="+mn-lt"/>
              </a:endParaRPr>
            </a:p>
          </p:txBody>
        </p:sp>
        <p:sp>
          <p:nvSpPr>
            <p:cNvPr id="104" name="文本框 103">
              <a:extLst>
                <a:ext uri="{FF2B5EF4-FFF2-40B4-BE49-F238E27FC236}">
                  <a16:creationId xmlns:a16="http://schemas.microsoft.com/office/drawing/2014/main" xmlns="" id="{E442C0D5-72D8-4E72-9473-8A9EE94F3D82}"/>
                </a:ext>
              </a:extLst>
            </p:cNvPr>
            <p:cNvSpPr txBox="1"/>
            <p:nvPr/>
          </p:nvSpPr>
          <p:spPr>
            <a:xfrm>
              <a:off x="359611" y="1362363"/>
              <a:ext cx="923330" cy="228332"/>
            </a:xfrm>
            <a:prstGeom prst="rect">
              <a:avLst/>
            </a:prstGeom>
            <a:noFill/>
          </p:spPr>
          <p:txBody>
            <a:bodyPr wrap="none" lIns="0" tIns="0" rIns="0" bIns="0" rtlCol="0">
              <a:noAutofit/>
            </a:bodyPr>
            <a:lstStyle>
              <a:defPPr>
                <a:defRPr lang="en-US"/>
              </a:defPPr>
              <a:lvl1pPr algn="r">
                <a:defRPr sz="1050">
                  <a:solidFill>
                    <a:schemeClr val="tx1"/>
                  </a:solidFill>
                  <a:latin typeface="Arial Narrow" panose="020B0606020202030204" pitchFamily="34" charset="0"/>
                  <a:ea typeface="微软雅黑" panose="020B0503020204020204" pitchFamily="34" charset="-122"/>
                </a:defRPr>
              </a:lvl1pPr>
            </a:lstStyle>
            <a:p>
              <a:pPr marL="0" marR="0" lvl="0" indent="0" algn="r" defTabSz="914400" eaLnBrk="1" fontAlgn="base" latinLnBrk="0" hangingPunct="1">
                <a:lnSpc>
                  <a:spcPct val="100000"/>
                </a:lnSpc>
                <a:spcBef>
                  <a:spcPts val="600"/>
                </a:spcBef>
                <a:spcAft>
                  <a:spcPts val="600"/>
                </a:spcAft>
                <a:buClrTx/>
                <a:buSzTx/>
                <a:buFontTx/>
                <a:buNone/>
                <a:defRPr/>
              </a:pPr>
              <a:r>
                <a:rPr kumimoji="0" lang="zh-CN" altLang="en-US" sz="1200" b="1" u="none" strike="noStrike" kern="0" cap="none" spc="0" normalizeH="0" baseline="0" noProof="0" dirty="0">
                  <a:ln>
                    <a:noFill/>
                  </a:ln>
                  <a:solidFill>
                    <a:srgbClr val="FFFF00"/>
                  </a:solidFill>
                  <a:effectLst/>
                  <a:uLnTx/>
                  <a:uFillTx/>
                  <a:latin typeface="+mn-lt"/>
                  <a:ea typeface="+mn-ea"/>
                  <a:cs typeface="+mn-ea"/>
                  <a:sym typeface="+mn-lt"/>
                </a:rPr>
                <a:t>跨芯片指令集</a:t>
              </a:r>
            </a:p>
          </p:txBody>
        </p:sp>
        <p:sp>
          <p:nvSpPr>
            <p:cNvPr id="105" name="文本框 104">
              <a:extLst>
                <a:ext uri="{FF2B5EF4-FFF2-40B4-BE49-F238E27FC236}">
                  <a16:creationId xmlns:a16="http://schemas.microsoft.com/office/drawing/2014/main" xmlns="" id="{970574F3-DDDC-464F-A3BE-7D5CB63B39EF}"/>
                </a:ext>
              </a:extLst>
            </p:cNvPr>
            <p:cNvSpPr txBox="1"/>
            <p:nvPr/>
          </p:nvSpPr>
          <p:spPr>
            <a:xfrm>
              <a:off x="3741615" y="1066653"/>
              <a:ext cx="1067422" cy="210404"/>
            </a:xfrm>
            <a:prstGeom prst="rect">
              <a:avLst/>
            </a:prstGeom>
            <a:noFill/>
          </p:spPr>
          <p:txBody>
            <a:bodyPr wrap="square" lIns="0" tIns="0" rIns="0" bIns="0" rtlCol="0">
              <a:spAutoFit/>
            </a:bodyPr>
            <a:lstStyle>
              <a:defPPr>
                <a:defRPr lang="en-US"/>
              </a:defPPr>
              <a:lvl1pPr algn="r">
                <a:defRPr sz="1050">
                  <a:solidFill>
                    <a:schemeClr val="tx1"/>
                  </a:solidFill>
                  <a:latin typeface="Arial Narrow" panose="020B0606020202030204" pitchFamily="34" charset="0"/>
                  <a:ea typeface="微软雅黑" panose="020B0503020204020204" pitchFamily="34" charset="-122"/>
                </a:defRPr>
              </a:lvl1pPr>
            </a:lstStyle>
            <a:p>
              <a:pPr marL="0" marR="0" lvl="0" indent="0" algn="ctr" defTabSz="914400" eaLnBrk="1" fontAlgn="base" latinLnBrk="0" hangingPunct="1">
                <a:lnSpc>
                  <a:spcPct val="100000"/>
                </a:lnSpc>
                <a:spcBef>
                  <a:spcPts val="600"/>
                </a:spcBef>
                <a:spcAft>
                  <a:spcPts val="600"/>
                </a:spcAft>
                <a:buClrTx/>
                <a:buSzTx/>
                <a:buFontTx/>
                <a:buNone/>
                <a:defRPr/>
              </a:pPr>
              <a:r>
                <a:rPr kumimoji="0" lang="zh-CN" altLang="en-US" sz="1200" u="none" strike="noStrike" kern="0" cap="none" spc="0" normalizeH="0" baseline="0" noProof="0" dirty="0">
                  <a:ln>
                    <a:noFill/>
                  </a:ln>
                  <a:solidFill>
                    <a:schemeClr val="accent4">
                      <a:lumMod val="60000"/>
                      <a:lumOff val="40000"/>
                    </a:schemeClr>
                  </a:solidFill>
                  <a:effectLst/>
                  <a:uLnTx/>
                  <a:uFillTx/>
                  <a:latin typeface="+mn-lt"/>
                  <a:ea typeface="+mn-ea"/>
                  <a:cs typeface="+mn-ea"/>
                  <a:sym typeface="+mn-lt"/>
                </a:rPr>
                <a:t> 跨设备形态</a:t>
              </a:r>
            </a:p>
          </p:txBody>
        </p:sp>
        <p:sp>
          <p:nvSpPr>
            <p:cNvPr id="106" name="文本框 105">
              <a:extLst>
                <a:ext uri="{FF2B5EF4-FFF2-40B4-BE49-F238E27FC236}">
                  <a16:creationId xmlns:a16="http://schemas.microsoft.com/office/drawing/2014/main" xmlns="" id="{212BEC33-BDF7-4C5F-8238-6BF23F46F36C}"/>
                </a:ext>
              </a:extLst>
            </p:cNvPr>
            <p:cNvSpPr txBox="1"/>
            <p:nvPr/>
          </p:nvSpPr>
          <p:spPr>
            <a:xfrm rot="20120057">
              <a:off x="805478" y="2123062"/>
              <a:ext cx="2244800" cy="184104"/>
            </a:xfrm>
            <a:prstGeom prst="rect">
              <a:avLst/>
            </a:prstGeom>
            <a:noFill/>
          </p:spPr>
          <p:txBody>
            <a:bodyPr wrap="none" lIns="0" tIns="0" rIns="0" bIns="0" rtlCol="0">
              <a:spAutoFit/>
            </a:bodyPr>
            <a:lstStyle/>
            <a:p>
              <a:pPr fontAlgn="base">
                <a:spcBef>
                  <a:spcPts val="600"/>
                </a:spcBef>
                <a:spcAft>
                  <a:spcPts val="600"/>
                </a:spcAft>
              </a:pPr>
              <a:r>
                <a:rPr lang="en-US" altLang="zh-CN" sz="1050" dirty="0">
                  <a:solidFill>
                    <a:srgbClr val="FFFFFF"/>
                  </a:solidFill>
                  <a:cs typeface="+mn-ea"/>
                  <a:sym typeface="+mn-lt"/>
                </a:rPr>
                <a:t>IOT    </a:t>
              </a:r>
              <a:r>
                <a:rPr lang="zh-CN" altLang="en-US" sz="1050" dirty="0">
                  <a:solidFill>
                    <a:srgbClr val="FFFFFF"/>
                  </a:solidFill>
                  <a:cs typeface="+mn-ea"/>
                  <a:sym typeface="+mn-lt"/>
                </a:rPr>
                <a:t>车机    手机    平板    </a:t>
              </a:r>
              <a:r>
                <a:rPr lang="en-US" altLang="zh-CN" sz="1050" dirty="0">
                  <a:solidFill>
                    <a:srgbClr val="FFFFFF"/>
                  </a:solidFill>
                  <a:cs typeface="+mn-ea"/>
                  <a:sym typeface="+mn-lt"/>
                </a:rPr>
                <a:t>PC    </a:t>
              </a:r>
              <a:r>
                <a:rPr lang="zh-CN" altLang="en-US" sz="1050" dirty="0">
                  <a:solidFill>
                    <a:srgbClr val="FFFFFF"/>
                  </a:solidFill>
                  <a:cs typeface="+mn-ea"/>
                  <a:sym typeface="+mn-lt"/>
                </a:rPr>
                <a:t>电视</a:t>
              </a:r>
            </a:p>
          </p:txBody>
        </p:sp>
        <p:sp>
          <p:nvSpPr>
            <p:cNvPr id="107" name="爆炸形: 8 pt  19">
              <a:extLst>
                <a:ext uri="{FF2B5EF4-FFF2-40B4-BE49-F238E27FC236}">
                  <a16:creationId xmlns:a16="http://schemas.microsoft.com/office/drawing/2014/main" xmlns="" id="{09573E11-26B2-4877-B1FB-A8C7BAA56B90}"/>
                </a:ext>
              </a:extLst>
            </p:cNvPr>
            <p:cNvSpPr/>
            <p:nvPr/>
          </p:nvSpPr>
          <p:spPr>
            <a:xfrm>
              <a:off x="3759368" y="1590696"/>
              <a:ext cx="1836735" cy="1211339"/>
            </a:xfrm>
            <a:prstGeom prst="irregularSeal1">
              <a:avLst/>
            </a:prstGeom>
            <a:solidFill>
              <a:schemeClr val="accent4">
                <a:lumMod val="60000"/>
                <a:lumOff val="40000"/>
              </a:schemeClr>
            </a:solidFill>
          </p:spPr>
          <p:txBody>
            <a:bodyPr rot="0" spcFirstLastPara="0" vertOverflow="overflow" horzOverflow="overflow" vert="horz" wrap="none" lIns="91440" tIns="45720" rIns="91440" bIns="45720" numCol="1" spcCol="0" rtlCol="0" fromWordArt="0" anchor="ctr" anchorCtr="0" forceAA="0" compatLnSpc="1">
              <a:noAutofit/>
            </a:bodyPr>
            <a:lstStyle/>
            <a:p>
              <a:pPr lvl="0" algn="ctr"/>
              <a:r>
                <a:rPr lang="zh-CN" altLang="en-US" sz="1100" b="1" dirty="0">
                  <a:cs typeface="+mn-ea"/>
                  <a:sym typeface="+mn-lt"/>
                </a:rPr>
                <a:t> 一个</a:t>
              </a:r>
              <a:r>
                <a:rPr lang="en-US" altLang="zh-CN" sz="1100" b="1" dirty="0">
                  <a:cs typeface="+mn-ea"/>
                  <a:sym typeface="+mn-lt"/>
                </a:rPr>
                <a:t>App</a:t>
              </a:r>
              <a:r>
                <a:rPr lang="zh-CN" altLang="en-US" sz="1100" b="1" dirty="0">
                  <a:cs typeface="+mn-ea"/>
                  <a:sym typeface="+mn-lt"/>
                </a:rPr>
                <a:t>，</a:t>
              </a:r>
              <a:endParaRPr lang="en-US" altLang="zh-CN" sz="1100" b="1" dirty="0">
                <a:cs typeface="+mn-ea"/>
                <a:sym typeface="+mn-lt"/>
              </a:endParaRPr>
            </a:p>
            <a:p>
              <a:pPr lvl="0" algn="ctr"/>
              <a:r>
                <a:rPr lang="en-US" altLang="zh-CN" sz="1100" b="1" dirty="0">
                  <a:cs typeface="+mn-ea"/>
                  <a:sym typeface="+mn-lt"/>
                </a:rPr>
                <a:t>M * N * P</a:t>
              </a:r>
              <a:r>
                <a:rPr lang="zh-CN" altLang="en-US" sz="1100" b="1" dirty="0">
                  <a:cs typeface="+mn-ea"/>
                  <a:sym typeface="+mn-lt"/>
                </a:rPr>
                <a:t>个版本</a:t>
              </a:r>
              <a:endParaRPr lang="zh-CN" altLang="en-US" sz="1400" b="1" dirty="0">
                <a:cs typeface="+mn-ea"/>
                <a:sym typeface="+mn-lt"/>
              </a:endParaRPr>
            </a:p>
          </p:txBody>
        </p:sp>
        <p:sp>
          <p:nvSpPr>
            <p:cNvPr id="109" name="文本框 108">
              <a:extLst>
                <a:ext uri="{FF2B5EF4-FFF2-40B4-BE49-F238E27FC236}">
                  <a16:creationId xmlns:a16="http://schemas.microsoft.com/office/drawing/2014/main" xmlns="" id="{532A4898-72F4-4FCF-8D5D-06320589293A}"/>
                </a:ext>
              </a:extLst>
            </p:cNvPr>
            <p:cNvSpPr txBox="1"/>
            <p:nvPr/>
          </p:nvSpPr>
          <p:spPr>
            <a:xfrm>
              <a:off x="664524" y="1633470"/>
              <a:ext cx="923330" cy="228332"/>
            </a:xfrm>
            <a:prstGeom prst="rect">
              <a:avLst/>
            </a:prstGeom>
            <a:noFill/>
          </p:spPr>
          <p:txBody>
            <a:bodyPr wrap="none" lIns="0" tIns="0" rIns="0" bIns="0" rtlCol="0">
              <a:noAutofit/>
            </a:bodyPr>
            <a:lstStyle>
              <a:defPPr>
                <a:defRPr lang="en-US"/>
              </a:defPPr>
              <a:lvl1pPr algn="r">
                <a:defRPr sz="1050">
                  <a:solidFill>
                    <a:schemeClr val="tx1"/>
                  </a:solidFill>
                  <a:latin typeface="Arial Narrow" panose="020B0606020202030204" pitchFamily="34" charset="0"/>
                  <a:ea typeface="微软雅黑" panose="020B0503020204020204" pitchFamily="34" charset="-122"/>
                </a:defRPr>
              </a:lvl1pPr>
            </a:lstStyle>
            <a:p>
              <a:pPr marL="0" marR="0" lvl="0" indent="0" algn="ctr" defTabSz="914400" eaLnBrk="1" fontAlgn="base" latinLnBrk="0" hangingPunct="1">
                <a:lnSpc>
                  <a:spcPct val="100000"/>
                </a:lnSpc>
                <a:spcBef>
                  <a:spcPts val="600"/>
                </a:spcBef>
                <a:spcAft>
                  <a:spcPts val="600"/>
                </a:spcAft>
                <a:buClrTx/>
                <a:buSzTx/>
                <a:buFontTx/>
                <a:buNone/>
                <a:defRPr/>
              </a:pPr>
              <a:r>
                <a:rPr kumimoji="0" lang="en-US" altLang="zh-CN" sz="1200" b="1" u="none" strike="noStrike" kern="0" cap="none" spc="0" normalizeH="0" baseline="0" noProof="0" dirty="0">
                  <a:ln>
                    <a:noFill/>
                  </a:ln>
                  <a:solidFill>
                    <a:srgbClr val="FFFF00"/>
                  </a:solidFill>
                  <a:effectLst/>
                  <a:uLnTx/>
                  <a:uFillTx/>
                  <a:latin typeface="+mn-lt"/>
                  <a:ea typeface="+mn-ea"/>
                  <a:cs typeface="+mn-ea"/>
                  <a:sym typeface="+mn-lt"/>
                </a:rPr>
                <a:t>(N</a:t>
              </a:r>
              <a:r>
                <a:rPr kumimoji="0" lang="zh-CN" altLang="en-US" sz="1200" b="1" u="none" strike="noStrike" kern="0" cap="none" spc="0" normalizeH="0" baseline="0" noProof="0" dirty="0">
                  <a:ln>
                    <a:noFill/>
                  </a:ln>
                  <a:solidFill>
                    <a:srgbClr val="FFFF00"/>
                  </a:solidFill>
                  <a:effectLst/>
                  <a:uLnTx/>
                  <a:uFillTx/>
                  <a:latin typeface="+mn-lt"/>
                  <a:ea typeface="+mn-ea"/>
                  <a:cs typeface="+mn-ea"/>
                  <a:sym typeface="+mn-lt"/>
                </a:rPr>
                <a:t>个</a:t>
              </a:r>
              <a:r>
                <a:rPr kumimoji="0" lang="en-US" altLang="zh-CN" sz="1200" b="1" u="none" strike="noStrike" kern="0" cap="none" spc="0" normalizeH="0" baseline="0" noProof="0" dirty="0">
                  <a:ln>
                    <a:noFill/>
                  </a:ln>
                  <a:solidFill>
                    <a:srgbClr val="FFFF00"/>
                  </a:solidFill>
                  <a:effectLst/>
                  <a:uLnTx/>
                  <a:uFillTx/>
                  <a:latin typeface="+mn-lt"/>
                  <a:ea typeface="+mn-ea"/>
                  <a:cs typeface="+mn-ea"/>
                  <a:sym typeface="+mn-lt"/>
                </a:rPr>
                <a:t>)</a:t>
              </a:r>
              <a:endParaRPr kumimoji="0" lang="zh-CN" altLang="en-US" sz="1200" b="1" u="none" strike="noStrike" kern="0" cap="none" spc="0" normalizeH="0" baseline="0" noProof="0" dirty="0">
                <a:ln>
                  <a:noFill/>
                </a:ln>
                <a:solidFill>
                  <a:srgbClr val="FFFF00"/>
                </a:solidFill>
                <a:effectLst/>
                <a:uLnTx/>
                <a:uFillTx/>
                <a:latin typeface="+mn-lt"/>
                <a:ea typeface="+mn-ea"/>
                <a:cs typeface="+mn-ea"/>
                <a:sym typeface="+mn-lt"/>
              </a:endParaRPr>
            </a:p>
          </p:txBody>
        </p:sp>
        <p:sp>
          <p:nvSpPr>
            <p:cNvPr id="110" name="文本框 109">
              <a:extLst>
                <a:ext uri="{FF2B5EF4-FFF2-40B4-BE49-F238E27FC236}">
                  <a16:creationId xmlns:a16="http://schemas.microsoft.com/office/drawing/2014/main" xmlns="" id="{8D443AB8-DD07-4F6E-A959-9397A46D4698}"/>
                </a:ext>
              </a:extLst>
            </p:cNvPr>
            <p:cNvSpPr txBox="1"/>
            <p:nvPr/>
          </p:nvSpPr>
          <p:spPr>
            <a:xfrm>
              <a:off x="3741615" y="3180611"/>
              <a:ext cx="923330" cy="228332"/>
            </a:xfrm>
            <a:prstGeom prst="rect">
              <a:avLst/>
            </a:prstGeom>
            <a:noFill/>
          </p:spPr>
          <p:txBody>
            <a:bodyPr wrap="none" lIns="0" tIns="0" rIns="0" bIns="0" rtlCol="0">
              <a:noAutofit/>
            </a:bodyPr>
            <a:lstStyle>
              <a:defPPr>
                <a:defRPr lang="en-US"/>
              </a:defPPr>
              <a:lvl1pPr algn="r">
                <a:defRPr sz="1050">
                  <a:solidFill>
                    <a:schemeClr val="tx1"/>
                  </a:solidFill>
                  <a:latin typeface="Arial Narrow" panose="020B0606020202030204" pitchFamily="34" charset="0"/>
                  <a:ea typeface="微软雅黑" panose="020B0503020204020204" pitchFamily="34" charset="-122"/>
                </a:defRPr>
              </a:lvl1pPr>
            </a:lstStyle>
            <a:p>
              <a:pPr marL="0" marR="0" lvl="0" indent="0" algn="ctr" defTabSz="914400" eaLnBrk="1" fontAlgn="base" latinLnBrk="0" hangingPunct="1">
                <a:lnSpc>
                  <a:spcPct val="100000"/>
                </a:lnSpc>
                <a:spcBef>
                  <a:spcPts val="600"/>
                </a:spcBef>
                <a:spcAft>
                  <a:spcPts val="600"/>
                </a:spcAft>
                <a:buClrTx/>
                <a:buSzTx/>
                <a:buFontTx/>
                <a:buNone/>
                <a:defRPr/>
              </a:pPr>
              <a:r>
                <a:rPr kumimoji="0" lang="en-US" altLang="zh-CN" sz="1200" b="1" u="none" strike="noStrike" kern="0" cap="none" spc="0" normalizeH="0" baseline="0" noProof="0" dirty="0">
                  <a:ln>
                    <a:noFill/>
                  </a:ln>
                  <a:solidFill>
                    <a:srgbClr val="FFFF00"/>
                  </a:solidFill>
                  <a:effectLst/>
                  <a:uLnTx/>
                  <a:uFillTx/>
                  <a:latin typeface="+mn-lt"/>
                  <a:ea typeface="+mn-ea"/>
                  <a:cs typeface="+mn-ea"/>
                  <a:sym typeface="+mn-lt"/>
                </a:rPr>
                <a:t>(M</a:t>
              </a:r>
              <a:r>
                <a:rPr kumimoji="0" lang="zh-CN" altLang="en-US" sz="1200" b="1" u="none" strike="noStrike" kern="0" cap="none" spc="0" normalizeH="0" baseline="0" noProof="0" dirty="0">
                  <a:ln>
                    <a:noFill/>
                  </a:ln>
                  <a:solidFill>
                    <a:srgbClr val="FFFF00"/>
                  </a:solidFill>
                  <a:effectLst/>
                  <a:uLnTx/>
                  <a:uFillTx/>
                  <a:latin typeface="+mn-lt"/>
                  <a:ea typeface="+mn-ea"/>
                  <a:cs typeface="+mn-ea"/>
                  <a:sym typeface="+mn-lt"/>
                </a:rPr>
                <a:t>个</a:t>
              </a:r>
              <a:r>
                <a:rPr kumimoji="0" lang="en-US" altLang="zh-CN" sz="1200" b="1" u="none" strike="noStrike" kern="0" cap="none" spc="0" normalizeH="0" baseline="0" noProof="0" dirty="0">
                  <a:ln>
                    <a:noFill/>
                  </a:ln>
                  <a:solidFill>
                    <a:srgbClr val="FFFF00"/>
                  </a:solidFill>
                  <a:effectLst/>
                  <a:uLnTx/>
                  <a:uFillTx/>
                  <a:latin typeface="+mn-lt"/>
                  <a:ea typeface="+mn-ea"/>
                  <a:cs typeface="+mn-ea"/>
                  <a:sym typeface="+mn-lt"/>
                </a:rPr>
                <a:t>)</a:t>
              </a:r>
              <a:endParaRPr kumimoji="0" lang="zh-CN" altLang="en-US" sz="1200" b="1" u="none" strike="noStrike" kern="0" cap="none" spc="0" normalizeH="0" baseline="0" noProof="0" dirty="0">
                <a:ln>
                  <a:noFill/>
                </a:ln>
                <a:solidFill>
                  <a:srgbClr val="FFFF00"/>
                </a:solidFill>
                <a:effectLst/>
                <a:uLnTx/>
                <a:uFillTx/>
                <a:latin typeface="+mn-lt"/>
                <a:ea typeface="+mn-ea"/>
                <a:cs typeface="+mn-ea"/>
                <a:sym typeface="+mn-lt"/>
              </a:endParaRPr>
            </a:p>
          </p:txBody>
        </p:sp>
        <p:sp>
          <p:nvSpPr>
            <p:cNvPr id="112" name="文本框 111">
              <a:extLst>
                <a:ext uri="{FF2B5EF4-FFF2-40B4-BE49-F238E27FC236}">
                  <a16:creationId xmlns:a16="http://schemas.microsoft.com/office/drawing/2014/main" xmlns="" id="{F6AB97DB-730B-415E-BC16-85457E498268}"/>
                </a:ext>
              </a:extLst>
            </p:cNvPr>
            <p:cNvSpPr txBox="1"/>
            <p:nvPr/>
          </p:nvSpPr>
          <p:spPr>
            <a:xfrm>
              <a:off x="4510140" y="1046582"/>
              <a:ext cx="923330" cy="228332"/>
            </a:xfrm>
            <a:prstGeom prst="rect">
              <a:avLst/>
            </a:prstGeom>
            <a:noFill/>
          </p:spPr>
          <p:txBody>
            <a:bodyPr wrap="none" lIns="0" tIns="0" rIns="0" bIns="0" rtlCol="0">
              <a:noAutofit/>
            </a:bodyPr>
            <a:lstStyle>
              <a:defPPr>
                <a:defRPr lang="en-US"/>
              </a:defPPr>
              <a:lvl1pPr algn="r">
                <a:defRPr sz="1050">
                  <a:solidFill>
                    <a:schemeClr val="tx1"/>
                  </a:solidFill>
                  <a:latin typeface="Arial Narrow" panose="020B0606020202030204" pitchFamily="34" charset="0"/>
                  <a:ea typeface="微软雅黑" panose="020B0503020204020204" pitchFamily="34" charset="-122"/>
                </a:defRPr>
              </a:lvl1pPr>
            </a:lstStyle>
            <a:p>
              <a:pPr marL="0" marR="0" lvl="0" indent="0" algn="ctr" defTabSz="914400" eaLnBrk="1" fontAlgn="base" latinLnBrk="0" hangingPunct="1">
                <a:lnSpc>
                  <a:spcPct val="100000"/>
                </a:lnSpc>
                <a:spcBef>
                  <a:spcPts val="600"/>
                </a:spcBef>
                <a:spcAft>
                  <a:spcPts val="600"/>
                </a:spcAft>
                <a:buClrTx/>
                <a:buSzTx/>
                <a:buFontTx/>
                <a:buNone/>
                <a:defRPr/>
              </a:pPr>
              <a:r>
                <a:rPr kumimoji="0" lang="en-US" altLang="zh-CN" sz="1200" u="none" strike="noStrike" kern="0" cap="none" spc="0" normalizeH="0" baseline="0" noProof="0" dirty="0">
                  <a:ln>
                    <a:noFill/>
                  </a:ln>
                  <a:solidFill>
                    <a:schemeClr val="accent4">
                      <a:lumMod val="60000"/>
                      <a:lumOff val="40000"/>
                    </a:schemeClr>
                  </a:solidFill>
                  <a:effectLst/>
                  <a:uLnTx/>
                  <a:uFillTx/>
                  <a:latin typeface="+mn-lt"/>
                  <a:ea typeface="+mn-ea"/>
                  <a:cs typeface="+mn-ea"/>
                  <a:sym typeface="+mn-lt"/>
                </a:rPr>
                <a:t>(P</a:t>
              </a:r>
              <a:r>
                <a:rPr kumimoji="0" lang="zh-CN" altLang="en-US" sz="1200" u="none" strike="noStrike" kern="0" cap="none" spc="0" normalizeH="0" baseline="0" noProof="0" dirty="0">
                  <a:ln>
                    <a:noFill/>
                  </a:ln>
                  <a:solidFill>
                    <a:schemeClr val="accent4">
                      <a:lumMod val="60000"/>
                      <a:lumOff val="40000"/>
                    </a:schemeClr>
                  </a:solidFill>
                  <a:effectLst/>
                  <a:uLnTx/>
                  <a:uFillTx/>
                  <a:latin typeface="+mn-lt"/>
                  <a:ea typeface="+mn-ea"/>
                  <a:cs typeface="+mn-ea"/>
                  <a:sym typeface="+mn-lt"/>
                </a:rPr>
                <a:t>个</a:t>
              </a:r>
              <a:r>
                <a:rPr kumimoji="0" lang="en-US" altLang="zh-CN" sz="1200" u="none" strike="noStrike" kern="0" cap="none" spc="0" normalizeH="0" baseline="0" noProof="0" dirty="0">
                  <a:ln>
                    <a:noFill/>
                  </a:ln>
                  <a:solidFill>
                    <a:schemeClr val="accent4">
                      <a:lumMod val="60000"/>
                      <a:lumOff val="40000"/>
                    </a:schemeClr>
                  </a:solidFill>
                  <a:effectLst/>
                  <a:uLnTx/>
                  <a:uFillTx/>
                  <a:latin typeface="+mn-lt"/>
                  <a:ea typeface="+mn-ea"/>
                  <a:cs typeface="+mn-ea"/>
                  <a:sym typeface="+mn-lt"/>
                </a:rPr>
                <a:t>)</a:t>
              </a:r>
              <a:endParaRPr kumimoji="0" lang="zh-CN" altLang="en-US" sz="1200" u="none" strike="noStrike" kern="0" cap="none" spc="0" normalizeH="0" baseline="0" noProof="0" dirty="0">
                <a:ln>
                  <a:noFill/>
                </a:ln>
                <a:solidFill>
                  <a:schemeClr val="accent4">
                    <a:lumMod val="60000"/>
                    <a:lumOff val="40000"/>
                  </a:schemeClr>
                </a:solidFill>
                <a:effectLst/>
                <a:uLnTx/>
                <a:uFillTx/>
                <a:latin typeface="+mn-lt"/>
                <a:ea typeface="+mn-ea"/>
                <a:cs typeface="+mn-ea"/>
                <a:sym typeface="+mn-lt"/>
              </a:endParaRPr>
            </a:p>
          </p:txBody>
        </p:sp>
      </p:grpSp>
    </p:spTree>
    <p:extLst>
      <p:ext uri="{BB962C8B-B14F-4D97-AF65-F5344CB8AC3E}">
        <p14:creationId xmlns:p14="http://schemas.microsoft.com/office/powerpoint/2010/main" val="105325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8">
            <a:extLst>
              <a:ext uri="{FF2B5EF4-FFF2-40B4-BE49-F238E27FC236}">
                <a16:creationId xmlns:a16="http://schemas.microsoft.com/office/drawing/2014/main" xmlns="" id="{6D511102-B048-40C0-95DE-31A6409F5FB8}"/>
              </a:ext>
            </a:extLst>
          </p:cNvPr>
          <p:cNvSpPr/>
          <p:nvPr/>
        </p:nvSpPr>
        <p:spPr>
          <a:xfrm>
            <a:off x="6278138" y="4645162"/>
            <a:ext cx="5620884" cy="180190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0" name="矩形: 圆角 8">
            <a:extLst>
              <a:ext uri="{FF2B5EF4-FFF2-40B4-BE49-F238E27FC236}">
                <a16:creationId xmlns:a16="http://schemas.microsoft.com/office/drawing/2014/main" xmlns="" id="{6D511102-B048-40C0-95DE-31A6409F5FB8}"/>
              </a:ext>
            </a:extLst>
          </p:cNvPr>
          <p:cNvSpPr/>
          <p:nvPr/>
        </p:nvSpPr>
        <p:spPr>
          <a:xfrm>
            <a:off x="6304206" y="2964529"/>
            <a:ext cx="5582994" cy="1631575"/>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9" name="矩形: 圆角 8">
            <a:extLst>
              <a:ext uri="{FF2B5EF4-FFF2-40B4-BE49-F238E27FC236}">
                <a16:creationId xmlns:a16="http://schemas.microsoft.com/office/drawing/2014/main" xmlns="" id="{6D511102-B048-40C0-95DE-31A6409F5FB8}"/>
              </a:ext>
            </a:extLst>
          </p:cNvPr>
          <p:cNvSpPr/>
          <p:nvPr/>
        </p:nvSpPr>
        <p:spPr>
          <a:xfrm>
            <a:off x="6304206" y="900748"/>
            <a:ext cx="5594816" cy="2014723"/>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矩形: 圆角 8">
            <a:extLst>
              <a:ext uri="{FF2B5EF4-FFF2-40B4-BE49-F238E27FC236}">
                <a16:creationId xmlns:a16="http://schemas.microsoft.com/office/drawing/2014/main" xmlns="" id="{6D511102-B048-40C0-95DE-31A6409F5FB8}"/>
              </a:ext>
            </a:extLst>
          </p:cNvPr>
          <p:cNvSpPr/>
          <p:nvPr/>
        </p:nvSpPr>
        <p:spPr>
          <a:xfrm>
            <a:off x="122146" y="4251984"/>
            <a:ext cx="5999800" cy="219508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7" name="矩形: 圆角 8">
            <a:extLst>
              <a:ext uri="{FF2B5EF4-FFF2-40B4-BE49-F238E27FC236}">
                <a16:creationId xmlns:a16="http://schemas.microsoft.com/office/drawing/2014/main" xmlns="" id="{6D511102-B048-40C0-95DE-31A6409F5FB8}"/>
              </a:ext>
            </a:extLst>
          </p:cNvPr>
          <p:cNvSpPr/>
          <p:nvPr/>
        </p:nvSpPr>
        <p:spPr>
          <a:xfrm>
            <a:off x="158741" y="900748"/>
            <a:ext cx="5963205" cy="3268821"/>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252107" y="70849"/>
            <a:ext cx="9715889" cy="570300"/>
          </a:xfrm>
          <a:prstGeom prst="rect">
            <a:avLst/>
          </a:prstGeom>
          <a:ln w="12700">
            <a:miter lim="400000"/>
          </a:ln>
        </p:spPr>
        <p:txBody>
          <a:bodyPr lIns="0" tIns="0" rIns="0" bIns="0" anchor="ctr" anchorCtr="0">
            <a:no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10</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高开发效率、分布式协同的统一驱动框架</a:t>
            </a:r>
          </a:p>
        </p:txBody>
      </p:sp>
      <p:sp>
        <p:nvSpPr>
          <p:cNvPr id="3" name="矩形 2"/>
          <p:cNvSpPr/>
          <p:nvPr/>
        </p:nvSpPr>
        <p:spPr>
          <a:xfrm>
            <a:off x="2536762" y="946190"/>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rPr>
              <a:t>技术背景</a:t>
            </a:r>
          </a:p>
        </p:txBody>
      </p:sp>
      <p:sp>
        <p:nvSpPr>
          <p:cNvPr id="4" name="500美元以上全球高端智能手机市场份额稳步增长"/>
          <p:cNvSpPr txBox="1"/>
          <p:nvPr/>
        </p:nvSpPr>
        <p:spPr>
          <a:xfrm>
            <a:off x="8459901" y="855967"/>
            <a:ext cx="1410651" cy="543878"/>
          </a:xfrm>
          <a:prstGeom prst="rect">
            <a:avLst/>
          </a:prstGeom>
          <a:ln w="12700">
            <a:miter lim="400000"/>
          </a:ln>
        </p:spPr>
        <p:txBody>
          <a:bodyPr wrap="square" lIns="108368" tIns="108368" rIns="108368" bIns="108368" anchor="ctr" anchorCtr="0">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r>
              <a:rPr lang="zh-CN" altLang="en-US" sz="1800"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rPr>
              <a:t>挑战问题</a:t>
            </a:r>
            <a:endParaRPr sz="1800"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endParaRPr>
          </a:p>
        </p:txBody>
      </p:sp>
      <p:sp>
        <p:nvSpPr>
          <p:cNvPr id="5" name="文本框 4"/>
          <p:cNvSpPr txBox="1"/>
          <p:nvPr/>
        </p:nvSpPr>
        <p:spPr>
          <a:xfrm>
            <a:off x="6304206" y="1353795"/>
            <a:ext cx="5641845" cy="1538883"/>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开发效率：</a:t>
            </a:r>
            <a:r>
              <a:rPr lang="zh-CN" altLang="en-US" sz="1400" dirty="0">
                <a:solidFill>
                  <a:schemeClr val="bg1"/>
                </a:solidFill>
                <a:latin typeface="微软雅黑" panose="020B0503020204020204" pitchFamily="34" charset="-122"/>
                <a:ea typeface="微软雅黑" panose="020B0503020204020204" pitchFamily="34" charset="-122"/>
              </a:rPr>
              <a:t>如何提供良好的驱动模型，丰富的开发接口，吸引更多开发者，扩展设备生态？如何原生的实现跨设备访问的驱动</a:t>
            </a:r>
            <a:endParaRPr lang="en-US" altLang="zh-CN" sz="1400" b="1" dirty="0">
              <a:solidFill>
                <a:schemeClr val="bg1"/>
              </a:solidFill>
              <a:latin typeface="微软雅黑" panose="020B0503020204020204" pitchFamily="34" charset="-122"/>
              <a:ea typeface="微软雅黑" panose="020B0503020204020204" pitchFamily="34" charset="-122"/>
            </a:endParaRPr>
          </a:p>
          <a:p>
            <a:pPr marL="285750" indent="-285750">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维护成本：</a:t>
            </a:r>
            <a:r>
              <a:rPr lang="zh-CN" altLang="en-US" sz="1400" dirty="0">
                <a:solidFill>
                  <a:schemeClr val="bg1"/>
                </a:solidFill>
                <a:latin typeface="微软雅黑" panose="020B0503020204020204" pitchFamily="34" charset="-122"/>
                <a:ea typeface="微软雅黑" panose="020B0503020204020204" pitchFamily="34" charset="-122"/>
              </a:rPr>
              <a:t>如何构建跨平台驱动开发环境，提供稳定的接口规范，支撑驱动的快速迁移与低成本维护？</a:t>
            </a:r>
            <a:endParaRPr lang="en-US" altLang="zh-CN" sz="1400" b="1" dirty="0">
              <a:solidFill>
                <a:schemeClr val="bg1"/>
              </a:solidFill>
              <a:latin typeface="微软雅黑" panose="020B0503020204020204" pitchFamily="34" charset="-122"/>
              <a:ea typeface="微软雅黑" panose="020B0503020204020204" pitchFamily="34" charset="-122"/>
            </a:endParaRPr>
          </a:p>
          <a:p>
            <a:pPr marL="285750" indent="-285750">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安全</a:t>
            </a:r>
            <a:r>
              <a:rPr lang="zh-CN" altLang="en-US" sz="1400" dirty="0">
                <a:solidFill>
                  <a:srgbClr val="FFFF00"/>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驱动需操作硬件及系统敏感资源，权限较高，驱动的漏洞会给全系统带来安全风险，如何构建高安全、高性能的驱动？</a:t>
            </a:r>
          </a:p>
        </p:txBody>
      </p:sp>
      <p:sp>
        <p:nvSpPr>
          <p:cNvPr id="6" name="文本框 5"/>
          <p:cNvSpPr txBox="1"/>
          <p:nvPr/>
        </p:nvSpPr>
        <p:spPr>
          <a:xfrm>
            <a:off x="8442671" y="2853199"/>
            <a:ext cx="1410651" cy="543878"/>
          </a:xfrm>
          <a:prstGeom prst="rect">
            <a:avLst/>
          </a:prstGeom>
          <a:ln w="12700">
            <a:miter lim="400000"/>
          </a:ln>
        </p:spPr>
        <p:txBody>
          <a:bodyPr wrap="square" lIns="108368" tIns="108368" rIns="108368" bIns="108368" anchor="ctr" anchorCtr="0">
            <a:spAutoFit/>
          </a:bodyPr>
          <a:lstStyle>
            <a:defPPr>
              <a:defRPr lang="zh-CN"/>
            </a:defPPr>
            <a:lvl1pPr defTabSz="695960">
              <a:lnSpc>
                <a:spcPct val="130000"/>
              </a:lnSpc>
              <a:defRPr b="1" spc="350">
                <a:solidFill>
                  <a:schemeClr val="bg1"/>
                </a:solidFill>
                <a:latin typeface="Source Han Sans CN Regular" panose="020B0600000000000000" charset="-122"/>
                <a:ea typeface="Source Han Sans CN Regular" panose="020B0600000000000000" charset="-122"/>
                <a:cs typeface="Source Han Sans CN Regular" panose="020B0600000000000000" charset="-122"/>
              </a:defRPr>
            </a:lvl1pPr>
          </a:lstStyle>
          <a:p>
            <a:r>
              <a:rPr lang="zh-CN" altLang="en-US" dirty="0">
                <a:latin typeface="微软雅黑" panose="020B0503020204020204" pitchFamily="34" charset="-122"/>
                <a:ea typeface="微软雅黑" panose="020B0503020204020204" pitchFamily="34" charset="-122"/>
              </a:rPr>
              <a:t>前沿进展</a:t>
            </a:r>
          </a:p>
        </p:txBody>
      </p:sp>
      <p:sp>
        <p:nvSpPr>
          <p:cNvPr id="7" name="文本框 6"/>
          <p:cNvSpPr txBox="1"/>
          <p:nvPr/>
        </p:nvSpPr>
        <p:spPr>
          <a:xfrm>
            <a:off x="8242512" y="4556967"/>
            <a:ext cx="1810967" cy="543878"/>
          </a:xfrm>
          <a:prstGeom prst="rect">
            <a:avLst/>
          </a:prstGeom>
          <a:ln w="12700">
            <a:miter lim="400000"/>
          </a:ln>
        </p:spPr>
        <p:txBody>
          <a:bodyPr wrap="square" lIns="108368" tIns="108368" rIns="108368" bIns="108368" anchor="ctr" anchorCtr="0">
            <a:spAutoFit/>
          </a:bodyPr>
          <a:lstStyle>
            <a:defPPr>
              <a:defRPr lang="zh-CN"/>
            </a:defPPr>
            <a:lvl1pPr defTabSz="695960">
              <a:lnSpc>
                <a:spcPct val="130000"/>
              </a:lnSpc>
              <a:defRPr b="1" spc="350">
                <a:solidFill>
                  <a:schemeClr val="bg1"/>
                </a:solidFill>
                <a:latin typeface="Source Han Sans CN Regular" panose="020B0600000000000000" charset="-122"/>
                <a:ea typeface="Source Han Sans CN Regular" panose="020B0600000000000000" charset="-122"/>
                <a:cs typeface="Source Han Sans CN Regular" panose="020B0600000000000000" charset="-122"/>
              </a:defRPr>
            </a:lvl1pPr>
          </a:lstStyle>
          <a:p>
            <a:pPr algn="ctr"/>
            <a:r>
              <a:rPr lang="zh-CN" altLang="en-US" dirty="0">
                <a:latin typeface="微软雅黑" panose="020B0503020204020204" pitchFamily="34" charset="-122"/>
                <a:ea typeface="微软雅黑" panose="020B0503020204020204" pitchFamily="34" charset="-122"/>
              </a:rPr>
              <a:t>挑战目标</a:t>
            </a:r>
          </a:p>
        </p:txBody>
      </p:sp>
      <p:sp>
        <p:nvSpPr>
          <p:cNvPr id="8" name="矩形 7"/>
          <p:cNvSpPr/>
          <p:nvPr/>
        </p:nvSpPr>
        <p:spPr>
          <a:xfrm>
            <a:off x="175373" y="2120425"/>
            <a:ext cx="5893346" cy="2046714"/>
          </a:xfrm>
          <a:prstGeom prst="rect">
            <a:avLst/>
          </a:prstGeom>
        </p:spPr>
        <p:txBody>
          <a:bodyPr wrap="square">
            <a:spAutoFit/>
          </a:bodyPr>
          <a:lstStyle/>
          <a:p>
            <a:pPr marL="285750" indent="-285750">
              <a:spcBef>
                <a:spcPts val="300"/>
              </a:spcBef>
              <a:spcAft>
                <a:spcPts val="300"/>
              </a:spcAft>
              <a:buClr>
                <a:schemeClr val="bg1"/>
              </a:buClr>
              <a:buFont typeface="Wingdings" panose="05000000000000000000" pitchFamily="2" charset="2"/>
              <a:buChar char="p"/>
            </a:pPr>
            <a:r>
              <a:rPr lang="zh-CN" altLang="en-US" sz="1400" dirty="0">
                <a:solidFill>
                  <a:schemeClr val="bg1"/>
                </a:solidFill>
                <a:latin typeface="微软雅黑" pitchFamily="34" charset="-122"/>
                <a:ea typeface="微软雅黑" pitchFamily="34" charset="-122"/>
              </a:rPr>
              <a:t>不同操作系统各自独立构建驱动架构，与内核其他组件强耦合，难以跨系统共享</a:t>
            </a:r>
            <a:endParaRPr lang="en-US" altLang="zh-CN" sz="1400" dirty="0">
              <a:solidFill>
                <a:schemeClr val="bg1"/>
              </a:solidFill>
              <a:latin typeface="微软雅黑" pitchFamily="34" charset="-122"/>
              <a:ea typeface="微软雅黑" pitchFamily="34" charset="-122"/>
            </a:endParaRPr>
          </a:p>
          <a:p>
            <a:pPr marL="285750" indent="-285750">
              <a:spcBef>
                <a:spcPts val="300"/>
              </a:spcBef>
              <a:spcAft>
                <a:spcPts val="300"/>
              </a:spcAft>
              <a:buClr>
                <a:schemeClr val="bg1"/>
              </a:buClr>
              <a:buFont typeface="Wingdings" panose="05000000000000000000" pitchFamily="2" charset="2"/>
              <a:buChar char="p"/>
            </a:pPr>
            <a:r>
              <a:rPr lang="zh-CN" altLang="en-US" sz="1400" dirty="0">
                <a:solidFill>
                  <a:schemeClr val="bg1"/>
                </a:solidFill>
                <a:latin typeface="微软雅黑" pitchFamily="34" charset="-122"/>
                <a:ea typeface="微软雅黑" pitchFamily="34" charset="-122"/>
              </a:rPr>
              <a:t>驱动开发模型和设备硬件模型匹配度不高，系统仅提供较为底层的接口，开发者需完成大量细节工作</a:t>
            </a:r>
            <a:endParaRPr lang="en-US" altLang="zh-CN" sz="1400" dirty="0">
              <a:solidFill>
                <a:schemeClr val="bg1"/>
              </a:solidFill>
              <a:latin typeface="微软雅黑" pitchFamily="34" charset="-122"/>
              <a:ea typeface="微软雅黑" pitchFamily="34" charset="-122"/>
            </a:endParaRPr>
          </a:p>
          <a:p>
            <a:pPr marL="285750" indent="-285750">
              <a:spcBef>
                <a:spcPts val="300"/>
              </a:spcBef>
              <a:spcAft>
                <a:spcPts val="300"/>
              </a:spcAft>
              <a:buClr>
                <a:schemeClr val="bg1"/>
              </a:buClr>
              <a:buFont typeface="Wingdings" panose="05000000000000000000" pitchFamily="2" charset="2"/>
              <a:buChar char="p"/>
            </a:pPr>
            <a:r>
              <a:rPr lang="zh-CN" altLang="en-US" sz="1400" dirty="0">
                <a:solidFill>
                  <a:schemeClr val="bg1"/>
                </a:solidFill>
                <a:latin typeface="微软雅黑" pitchFamily="34" charset="-122"/>
                <a:ea typeface="微软雅黑" pitchFamily="34" charset="-122"/>
              </a:rPr>
              <a:t>驱动程序与内核及应用程序间的接口未有效的规范化，面临着跨版本迁移难，维护成本高等挑战，厂商需要投入大量的精力适配和维护</a:t>
            </a:r>
            <a:endParaRPr lang="en-US" altLang="zh-CN" sz="1400" dirty="0">
              <a:solidFill>
                <a:schemeClr val="bg1"/>
              </a:solidFill>
              <a:latin typeface="微软雅黑" pitchFamily="34" charset="-122"/>
              <a:ea typeface="微软雅黑" pitchFamily="34" charset="-122"/>
            </a:endParaRPr>
          </a:p>
          <a:p>
            <a:pPr marL="285750" indent="-285750">
              <a:spcBef>
                <a:spcPts val="300"/>
              </a:spcBef>
              <a:spcAft>
                <a:spcPts val="300"/>
              </a:spcAft>
              <a:buClr>
                <a:schemeClr val="bg1"/>
              </a:buClr>
              <a:buFont typeface="Wingdings" panose="05000000000000000000" pitchFamily="2" charset="2"/>
              <a:buChar char="p"/>
            </a:pPr>
            <a:r>
              <a:rPr lang="zh-CN" altLang="en-US" sz="1400" dirty="0">
                <a:solidFill>
                  <a:schemeClr val="bg1"/>
                </a:solidFill>
                <a:latin typeface="微软雅黑" pitchFamily="34" charset="-122"/>
                <a:ea typeface="微软雅黑" pitchFamily="34" charset="-122"/>
              </a:rPr>
              <a:t>驱动框架基于单机设计，难以实现便捷及原生的跨设备访问及多设备协同</a:t>
            </a:r>
            <a:endParaRPr lang="en-US" altLang="zh-CN" sz="1400" dirty="0">
              <a:solidFill>
                <a:schemeClr val="bg1"/>
              </a:solidFill>
              <a:latin typeface="微软雅黑" pitchFamily="34" charset="-122"/>
              <a:ea typeface="微软雅黑" pitchFamily="34" charset="-122"/>
            </a:endParaRPr>
          </a:p>
        </p:txBody>
      </p:sp>
      <p:sp>
        <p:nvSpPr>
          <p:cNvPr id="37" name="文本框 36"/>
          <p:cNvSpPr txBox="1"/>
          <p:nvPr/>
        </p:nvSpPr>
        <p:spPr>
          <a:xfrm>
            <a:off x="215634" y="1278875"/>
            <a:ext cx="5893346" cy="846001"/>
          </a:xfrm>
          <a:prstGeom prst="rect">
            <a:avLst/>
          </a:prstGeom>
          <a:noFill/>
        </p:spPr>
        <p:txBody>
          <a:bodyPr wrap="square" rtlCol="0">
            <a:spAutoFit/>
          </a:bodyPr>
          <a:lstStyle/>
          <a:p>
            <a:pPr>
              <a:lnSpc>
                <a:spcPct val="120000"/>
              </a:lnSpc>
            </a:pPr>
            <a:r>
              <a:rPr lang="zh-CN" altLang="en-US" sz="1400" b="1" dirty="0">
                <a:solidFill>
                  <a:schemeClr val="bg1"/>
                </a:solidFill>
                <a:latin typeface="微软雅黑" panose="020B0503020204020204" pitchFamily="34" charset="-122"/>
                <a:ea typeface="微软雅黑" panose="020B0503020204020204" pitchFamily="34" charset="-122"/>
              </a:rPr>
              <a:t>万物智联时代，智能终端上的外设及传感器等器件品类不断增多，驱动程序需在不同系统间、不同版本间迁移和维护，成本十分高昂。同时传统的驱动程序框架难以实现原生的跨设备访问</a:t>
            </a:r>
          </a:p>
        </p:txBody>
      </p:sp>
      <p:sp>
        <p:nvSpPr>
          <p:cNvPr id="38" name="文本框 37"/>
          <p:cNvSpPr txBox="1"/>
          <p:nvPr/>
        </p:nvSpPr>
        <p:spPr>
          <a:xfrm>
            <a:off x="6304206" y="5037778"/>
            <a:ext cx="5510198" cy="1400383"/>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p"/>
            </a:pPr>
            <a:r>
              <a:rPr lang="zh-CN" altLang="en-US" sz="1400" kern="0" dirty="0">
                <a:solidFill>
                  <a:schemeClr val="bg1"/>
                </a:solidFill>
                <a:latin typeface="微软雅黑" panose="020B0503020204020204" pitchFamily="34" charset="-122"/>
                <a:ea typeface="Source Han Sans CN Bold" panose="020B0600000000000000"/>
              </a:rPr>
              <a:t>跨</a:t>
            </a:r>
            <a:r>
              <a:rPr lang="en-US" altLang="zh-CN" sz="1400" kern="0" dirty="0">
                <a:solidFill>
                  <a:schemeClr val="bg1"/>
                </a:solidFill>
                <a:latin typeface="微软雅黑" panose="020B0503020204020204" pitchFamily="34" charset="-122"/>
                <a:ea typeface="Source Han Sans CN Bold" panose="020B0600000000000000"/>
              </a:rPr>
              <a:t>OS</a:t>
            </a:r>
            <a:r>
              <a:rPr lang="zh-CN" altLang="en-US" sz="1400" kern="0" dirty="0">
                <a:solidFill>
                  <a:schemeClr val="bg1"/>
                </a:solidFill>
                <a:latin typeface="微软雅黑" panose="020B0503020204020204" pitchFamily="34" charset="-122"/>
                <a:ea typeface="Source Han Sans CN Bold" panose="020B0600000000000000"/>
              </a:rPr>
              <a:t>的统一驱动开发框架，提供良好的设备建模及丰富的开发接口，并形成规范，在版本演进的同时保持稳定</a:t>
            </a:r>
            <a:endParaRPr lang="en-US" altLang="zh-CN" sz="1400" kern="0" dirty="0">
              <a:solidFill>
                <a:schemeClr val="bg1"/>
              </a:solidFill>
              <a:latin typeface="微软雅黑" panose="020B0503020204020204" pitchFamily="34" charset="-122"/>
              <a:ea typeface="Source Han Sans CN Bold" panose="020B0600000000000000"/>
            </a:endParaRPr>
          </a:p>
          <a:p>
            <a:pPr marL="285750" indent="-285750">
              <a:spcBef>
                <a:spcPts val="300"/>
              </a:spcBef>
              <a:spcAft>
                <a:spcPts val="300"/>
              </a:spcAft>
              <a:buFont typeface="Wingdings" panose="05000000000000000000" pitchFamily="2" charset="2"/>
              <a:buChar char="p"/>
            </a:pPr>
            <a:r>
              <a:rPr lang="zh-CN" altLang="en-US" sz="1400" kern="0" dirty="0">
                <a:solidFill>
                  <a:schemeClr val="bg1"/>
                </a:solidFill>
                <a:latin typeface="微软雅黑" panose="020B0503020204020204" pitchFamily="34" charset="-122"/>
                <a:ea typeface="微软雅黑" panose="020B0503020204020204" pitchFamily="34" charset="-122"/>
              </a:rPr>
              <a:t>可根据</a:t>
            </a:r>
            <a:r>
              <a:rPr lang="zh-CN" altLang="zh-CN" sz="1400" kern="0" dirty="0">
                <a:solidFill>
                  <a:schemeClr val="bg1"/>
                </a:solidFill>
                <a:latin typeface="微软雅黑" panose="020B0503020204020204" pitchFamily="34" charset="-122"/>
                <a:ea typeface="微软雅黑" panose="020B0503020204020204" pitchFamily="34" charset="-122"/>
              </a:rPr>
              <a:t>器件手册等文档自动生成</a:t>
            </a:r>
            <a:r>
              <a:rPr lang="zh-CN" altLang="en-US" sz="1400" kern="0" dirty="0">
                <a:solidFill>
                  <a:schemeClr val="bg1"/>
                </a:solidFill>
                <a:latin typeface="微软雅黑" panose="020B0503020204020204" pitchFamily="34" charset="-122"/>
                <a:ea typeface="微软雅黑" panose="020B0503020204020204" pitchFamily="34" charset="-122"/>
              </a:rPr>
              <a:t>部分</a:t>
            </a:r>
            <a:r>
              <a:rPr lang="zh-CN" altLang="zh-CN" sz="1400" kern="0" dirty="0">
                <a:solidFill>
                  <a:schemeClr val="bg1"/>
                </a:solidFill>
                <a:latin typeface="微软雅黑" panose="020B0503020204020204" pitchFamily="34" charset="-122"/>
                <a:ea typeface="微软雅黑" panose="020B0503020204020204" pitchFamily="34" charset="-122"/>
              </a:rPr>
              <a:t>代码</a:t>
            </a:r>
            <a:endParaRPr lang="en-US" altLang="zh-CN" sz="1400" kern="0" dirty="0">
              <a:solidFill>
                <a:schemeClr val="bg1"/>
              </a:solidFill>
              <a:latin typeface="微软雅黑" panose="020B0503020204020204" pitchFamily="34" charset="-122"/>
              <a:ea typeface="Source Han Sans CN Bold" panose="020B0600000000000000"/>
            </a:endParaRPr>
          </a:p>
          <a:p>
            <a:pPr marL="285750" indent="-285750">
              <a:spcBef>
                <a:spcPts val="300"/>
              </a:spcBef>
              <a:spcAft>
                <a:spcPts val="300"/>
              </a:spcAft>
              <a:buFont typeface="Wingdings" panose="05000000000000000000" pitchFamily="2" charset="2"/>
              <a:buChar char="p"/>
            </a:pPr>
            <a:r>
              <a:rPr lang="zh-CN" altLang="en-US" sz="1400" kern="0" dirty="0">
                <a:solidFill>
                  <a:schemeClr val="bg1"/>
                </a:solidFill>
                <a:latin typeface="微软雅黑" panose="020B0503020204020204" pitchFamily="34" charset="-122"/>
                <a:ea typeface="Source Han Sans CN Bold" panose="020B0600000000000000"/>
              </a:rPr>
              <a:t>提供原生的远端硬件访问框架，实现分布式协同</a:t>
            </a:r>
            <a:endParaRPr lang="en-US" altLang="zh-CN" sz="1400" kern="0" dirty="0">
              <a:solidFill>
                <a:schemeClr val="bg1"/>
              </a:solidFill>
              <a:latin typeface="微软雅黑" panose="020B0503020204020204" pitchFamily="34" charset="-122"/>
              <a:ea typeface="Source Han Sans CN Bold" panose="020B0600000000000000"/>
            </a:endParaRPr>
          </a:p>
          <a:p>
            <a:pPr marL="285750" indent="-285750">
              <a:spcBef>
                <a:spcPts val="300"/>
              </a:spcBef>
              <a:spcAft>
                <a:spcPts val="300"/>
              </a:spcAft>
              <a:buFont typeface="Wingdings" panose="05000000000000000000" pitchFamily="2" charset="2"/>
              <a:buChar char="p"/>
            </a:pPr>
            <a:r>
              <a:rPr lang="zh-CN" altLang="en-US" sz="1400" kern="0" dirty="0">
                <a:solidFill>
                  <a:schemeClr val="bg1"/>
                </a:solidFill>
                <a:latin typeface="微软雅黑" panose="020B0503020204020204" pitchFamily="34" charset="-122"/>
                <a:ea typeface="微软雅黑" panose="020B0503020204020204" pitchFamily="34" charset="-122"/>
              </a:rPr>
              <a:t>提供基础隔离方案，降低驱动漏洞导致的安全风险</a:t>
            </a:r>
          </a:p>
        </p:txBody>
      </p:sp>
      <p:sp>
        <p:nvSpPr>
          <p:cNvPr id="39" name="文本框 38"/>
          <p:cNvSpPr txBox="1"/>
          <p:nvPr/>
        </p:nvSpPr>
        <p:spPr>
          <a:xfrm>
            <a:off x="6304206" y="3295776"/>
            <a:ext cx="5682697" cy="1246495"/>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部分社区在探索接口统一和稳定的用户态驱动框架，同时驱动开发语言向多种高级语言拓展，学术界有针对驱动自动合成方案的研究</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spcBef>
                <a:spcPts val="300"/>
              </a:spcBef>
              <a:spcAft>
                <a:spcPts val="300"/>
              </a:spcAft>
              <a:buFont typeface="Wingdings" panose="05000000000000000000" pitchFamily="2" charset="2"/>
              <a:buChar char="p"/>
            </a:pPr>
            <a:r>
              <a:rPr lang="en-US" altLang="zh-CN" sz="1400" dirty="0">
                <a:solidFill>
                  <a:schemeClr val="bg1"/>
                </a:solidFill>
                <a:latin typeface="微软雅黑" panose="020B0503020204020204" pitchFamily="34" charset="-122"/>
                <a:ea typeface="微软雅黑" panose="020B0503020204020204" pitchFamily="34" charset="-122"/>
              </a:rPr>
              <a:t>OpenHarmony</a:t>
            </a:r>
            <a:r>
              <a:rPr lang="zh-CN" altLang="en-US" sz="1400" dirty="0">
                <a:solidFill>
                  <a:schemeClr val="bg1"/>
                </a:solidFill>
                <a:latin typeface="微软雅黑" panose="020B0503020204020204" pitchFamily="34" charset="-122"/>
                <a:ea typeface="微软雅黑" panose="020B0503020204020204" pitchFamily="34" charset="-122"/>
              </a:rPr>
              <a:t>社区提供的</a:t>
            </a:r>
            <a:r>
              <a:rPr lang="en-US" altLang="zh-CN" sz="1400" dirty="0">
                <a:solidFill>
                  <a:schemeClr val="bg1"/>
                </a:solidFill>
                <a:latin typeface="微软雅黑" panose="020B0503020204020204" pitchFamily="34" charset="-122"/>
                <a:ea typeface="微软雅黑" panose="020B0503020204020204" pitchFamily="34" charset="-122"/>
              </a:rPr>
              <a:t>HDF</a:t>
            </a:r>
            <a:r>
              <a:rPr lang="zh-CN" altLang="en-US" sz="1400" dirty="0">
                <a:solidFill>
                  <a:schemeClr val="bg1"/>
                </a:solidFill>
                <a:latin typeface="微软雅黑" panose="020B0503020204020204" pitchFamily="34" charset="-122"/>
                <a:ea typeface="微软雅黑" panose="020B0503020204020204" pitchFamily="34" charset="-122"/>
              </a:rPr>
              <a:t>框架可实现部分驱动在多个内核间的统一，并针对主流设备进行了建模。同时基于分布式软总线实现了硬件互助。</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02654" y="4305686"/>
            <a:ext cx="5893346" cy="523220"/>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如何构建统一驱动平台，使得驱动的开发、迁移和维护成本大规模缩减，降低设备及系统的集成难度，成为核心挑战。</a:t>
            </a:r>
          </a:p>
        </p:txBody>
      </p:sp>
      <p:sp>
        <p:nvSpPr>
          <p:cNvPr id="43" name="Oval 67"/>
          <p:cNvSpPr>
            <a:spLocks noChangeArrowheads="1"/>
          </p:cNvSpPr>
          <p:nvPr/>
        </p:nvSpPr>
        <p:spPr bwMode="auto">
          <a:xfrm>
            <a:off x="202654" y="4911320"/>
            <a:ext cx="1263367" cy="1286818"/>
          </a:xfrm>
          <a:prstGeom prst="ellipse">
            <a:avLst/>
          </a:prstGeom>
          <a:gradFill rotWithShape="1">
            <a:gsLst>
              <a:gs pos="0">
                <a:schemeClr val="accent3">
                  <a:lumMod val="75000"/>
                </a:schemeClr>
              </a:gs>
              <a:gs pos="100000">
                <a:srgbClr val="432800"/>
              </a:gs>
            </a:gsLst>
            <a:path path="rect">
              <a:fillToRect r="100000" b="100000"/>
            </a:path>
          </a:gradFill>
          <a:ln>
            <a:noFill/>
          </a:ln>
          <a:extLst/>
        </p:spPr>
        <p:txBody>
          <a:bodyPr wrap="none" anchor="ctr" anchorCtr="1"/>
          <a:lstStyle/>
          <a:p>
            <a:pPr algn="ctr" defTabSz="914524" latinLnBrk="1">
              <a:spcBef>
                <a:spcPct val="0"/>
              </a:spcBef>
            </a:pPr>
            <a:r>
              <a:rPr lang="zh-CN" altLang="en-US" sz="1400" b="1" dirty="0">
                <a:solidFill>
                  <a:schemeClr val="bg1"/>
                </a:solidFill>
                <a:latin typeface="微软雅黑" panose="020B0503020204020204" pitchFamily="34" charset="-122"/>
                <a:ea typeface="微软雅黑" panose="020B0503020204020204" pitchFamily="34" charset="-122"/>
              </a:rPr>
              <a:t>驱动平台底座</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defTabSz="914524" latinLnBrk="1">
              <a:spcBef>
                <a:spcPct val="0"/>
              </a:spcBef>
            </a:pPr>
            <a:r>
              <a:rPr lang="zh-CN" altLang="en-US" sz="1400" b="1" dirty="0">
                <a:solidFill>
                  <a:schemeClr val="bg1"/>
                </a:solidFill>
                <a:latin typeface="微软雅黑" panose="020B0503020204020204" pitchFamily="34" charset="-122"/>
                <a:ea typeface="微软雅黑" panose="020B0503020204020204" pitchFamily="34" charset="-122"/>
              </a:rPr>
              <a:t>不统一</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44" name="Oval 65"/>
          <p:cNvSpPr>
            <a:spLocks noChangeArrowheads="1"/>
          </p:cNvSpPr>
          <p:nvPr/>
        </p:nvSpPr>
        <p:spPr bwMode="auto">
          <a:xfrm>
            <a:off x="1622212" y="4911320"/>
            <a:ext cx="1263367" cy="1285200"/>
          </a:xfrm>
          <a:prstGeom prst="ellipse">
            <a:avLst/>
          </a:prstGeom>
          <a:gradFill rotWithShape="1">
            <a:gsLst>
              <a:gs pos="0">
                <a:srgbClr val="CC99FF"/>
              </a:gs>
              <a:gs pos="100000">
                <a:srgbClr val="362843"/>
              </a:gs>
            </a:gsLst>
            <a:path path="rect">
              <a:fillToRect r="100000" b="100000"/>
            </a:path>
          </a:gra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nchorCtr="1"/>
          <a:lstStyle/>
          <a:p>
            <a:pPr algn="ctr" defTabSz="914524" latinLnBrk="1"/>
            <a:r>
              <a:rPr lang="zh-CN" altLang="en-US" sz="1400" b="1" dirty="0">
                <a:solidFill>
                  <a:schemeClr val="bg1"/>
                </a:solidFill>
                <a:latin typeface="微软雅黑" panose="020B0503020204020204" pitchFamily="34" charset="-122"/>
                <a:ea typeface="微软雅黑" panose="020B0503020204020204" pitchFamily="34" charset="-122"/>
              </a:rPr>
              <a:t>驱动模型抽象</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defTabSz="914524" latinLnBrk="1"/>
            <a:r>
              <a:rPr lang="zh-CN" altLang="en-US" sz="1400" b="1" dirty="0">
                <a:solidFill>
                  <a:schemeClr val="bg1"/>
                </a:solidFill>
                <a:latin typeface="微软雅黑" panose="020B0503020204020204" pitchFamily="34" charset="-122"/>
                <a:ea typeface="微软雅黑" panose="020B0503020204020204" pitchFamily="34" charset="-122"/>
              </a:rPr>
              <a:t>不合理</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45" name="Oval 67"/>
          <p:cNvSpPr>
            <a:spLocks noChangeArrowheads="1"/>
          </p:cNvSpPr>
          <p:nvPr/>
        </p:nvSpPr>
        <p:spPr bwMode="auto">
          <a:xfrm>
            <a:off x="3090760" y="4903959"/>
            <a:ext cx="1263367" cy="1285200"/>
          </a:xfrm>
          <a:prstGeom prst="ellipse">
            <a:avLst/>
          </a:prstGeom>
          <a:gradFill rotWithShape="1">
            <a:gsLst>
              <a:gs pos="0">
                <a:srgbClr val="99CCFF"/>
              </a:gs>
              <a:gs pos="100000">
                <a:srgbClr val="283643"/>
              </a:gs>
            </a:gsLst>
            <a:path path="rect">
              <a:fillToRect r="100000" b="100000"/>
            </a:path>
          </a:gra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914524" latinLnBrk="1">
              <a:spcBef>
                <a:spcPct val="0"/>
              </a:spcBef>
              <a:buNone/>
            </a:pPr>
            <a:r>
              <a:rPr lang="zh-CN" altLang="en-US" sz="1400" b="1" dirty="0">
                <a:solidFill>
                  <a:schemeClr val="bg1"/>
                </a:solidFill>
                <a:latin typeface="微软雅黑" panose="020B0503020204020204" pitchFamily="34" charset="-122"/>
                <a:ea typeface="微软雅黑" panose="020B0503020204020204" pitchFamily="34" charset="-122"/>
              </a:rPr>
              <a:t>驱动框架难以</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defTabSz="914524" latinLnBrk="1">
              <a:spcBef>
                <a:spcPct val="0"/>
              </a:spcBef>
              <a:buNone/>
            </a:pPr>
            <a:r>
              <a:rPr lang="zh-CN" altLang="en-US" sz="1400" b="1" dirty="0">
                <a:solidFill>
                  <a:schemeClr val="bg1"/>
                </a:solidFill>
                <a:latin typeface="微软雅黑" panose="020B0503020204020204" pitchFamily="34" charset="-122"/>
                <a:ea typeface="微软雅黑" panose="020B0503020204020204" pitchFamily="34" charset="-122"/>
              </a:rPr>
              <a:t>多设备协同</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46" name="Oval 66"/>
          <p:cNvSpPr>
            <a:spLocks noChangeArrowheads="1"/>
          </p:cNvSpPr>
          <p:nvPr/>
        </p:nvSpPr>
        <p:spPr bwMode="auto">
          <a:xfrm>
            <a:off x="4624429" y="4959444"/>
            <a:ext cx="1263367" cy="1263600"/>
          </a:xfrm>
          <a:prstGeom prst="ellipse">
            <a:avLst/>
          </a:prstGeom>
          <a:gradFill rotWithShape="1">
            <a:gsLst>
              <a:gs pos="0">
                <a:srgbClr val="0066FF"/>
              </a:gs>
              <a:gs pos="100000">
                <a:srgbClr val="432800"/>
              </a:gs>
            </a:gsLst>
            <a:path path="rect">
              <a:fillToRect r="100000" b="100000"/>
            </a:path>
          </a:gradFill>
          <a:ln>
            <a:noFill/>
          </a:ln>
          <a:extLst/>
        </p:spPr>
        <p:txBody>
          <a:bodyPr wrap="none"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914524" latinLnBrk="1">
              <a:spcBef>
                <a:spcPct val="0"/>
              </a:spcBef>
              <a:buNone/>
            </a:pPr>
            <a:r>
              <a:rPr lang="zh-CN" altLang="en-US" sz="1400" b="1" dirty="0">
                <a:solidFill>
                  <a:schemeClr val="bg1"/>
                </a:solidFill>
                <a:latin typeface="微软雅黑" panose="020B0503020204020204" pitchFamily="34" charset="-122"/>
                <a:ea typeface="微软雅黑" panose="020B0503020204020204" pitchFamily="34" charset="-122"/>
              </a:rPr>
              <a:t>应用操作接口</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defTabSz="914524" latinLnBrk="1">
              <a:spcBef>
                <a:spcPct val="0"/>
              </a:spcBef>
              <a:buNone/>
            </a:pPr>
            <a:r>
              <a:rPr lang="zh-CN" altLang="en-US" sz="1400" b="1" dirty="0">
                <a:solidFill>
                  <a:schemeClr val="bg1"/>
                </a:solidFill>
                <a:latin typeface="微软雅黑" panose="020B0503020204020204" pitchFamily="34" charset="-122"/>
                <a:ea typeface="微软雅黑" panose="020B0503020204020204" pitchFamily="34" charset="-122"/>
              </a:rPr>
              <a:t>不统一</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239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大会标题Option1 75pt"/>
          <p:cNvSpPr txBox="1"/>
          <p:nvPr/>
        </p:nvSpPr>
        <p:spPr>
          <a:xfrm>
            <a:off x="5204088" y="1250234"/>
            <a:ext cx="1856740" cy="1342390"/>
          </a:xfrm>
          <a:prstGeom prst="rect">
            <a:avLst/>
          </a:prstGeom>
          <a:ln w="12700">
            <a:miter lim="400000"/>
          </a:ln>
        </p:spPr>
        <p:txBody>
          <a:bodyPr wrap="none" lIns="71437" tIns="71437" rIns="71437" bIns="71437" anchor="ctr">
            <a:spAutoFit/>
          </a:bodyPr>
          <a:lstStyle>
            <a:lvl1pPr defTabSz="695960">
              <a:lnSpc>
                <a:spcPct val="130000"/>
              </a:lnSpc>
              <a:defRPr sz="7500" b="0" spc="7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a:r>
              <a:rPr lang="zh-CN" sz="6000" b="1" dirty="0">
                <a:solidFill>
                  <a:schemeClr val="bg1"/>
                </a:solidFill>
                <a:latin typeface="Source Han Sans CN Bold" panose="020B0A00000000000000" charset="-122"/>
                <a:ea typeface="Source Han Sans CN Bold" panose="020B0A00000000000000" charset="-122"/>
                <a:cs typeface="Arial Regular" panose="020B0604020202090204" charset="0"/>
              </a:rPr>
              <a:t>谢谢</a:t>
            </a:r>
          </a:p>
        </p:txBody>
      </p:sp>
      <p:sp>
        <p:nvSpPr>
          <p:cNvPr id="228" name="更多信息："/>
          <p:cNvSpPr txBox="1"/>
          <p:nvPr/>
        </p:nvSpPr>
        <p:spPr>
          <a:xfrm>
            <a:off x="4335740" y="4386670"/>
            <a:ext cx="3449528" cy="381635"/>
          </a:xfrm>
          <a:prstGeom prst="rect">
            <a:avLst/>
          </a:prstGeom>
          <a:ln w="12700">
            <a:miter lim="400000"/>
          </a:ln>
        </p:spPr>
        <p:txBody>
          <a:bodyPr wrap="square" lIns="71437" tIns="71437" rIns="71437" bIns="71437" anchor="ctr">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a:r>
              <a:rPr lang="zh-CN" sz="1200" dirty="0">
                <a:solidFill>
                  <a:schemeClr val="bg1"/>
                </a:solidFill>
                <a:latin typeface="Source Han Sans CN Regular" panose="020B0A00000000000000" charset="-122"/>
                <a:ea typeface="Source Han Sans CN Regular" panose="020B0A00000000000000" charset="-122"/>
              </a:rPr>
              <a:t>官网网址</a:t>
            </a:r>
            <a:r>
              <a:rPr sz="1200" dirty="0">
                <a:solidFill>
                  <a:schemeClr val="bg1"/>
                </a:solidFill>
                <a:latin typeface="Source Han Sans CN Regular" panose="020B0A00000000000000" charset="-122"/>
                <a:ea typeface="Source Han Sans CN Regular" panose="020B0A00000000000000" charset="-122"/>
              </a:rPr>
              <a:t>：</a:t>
            </a:r>
            <a:r>
              <a:rPr sz="1200" u="sng" dirty="0">
                <a:solidFill>
                  <a:schemeClr val="bg1"/>
                </a:solidFill>
                <a:latin typeface="Arial Regular" panose="020B0604020202090204" charset="0"/>
                <a:ea typeface="微软雅黑" panose="020B0703020204020201" charset="-122"/>
                <a:cs typeface="Arial Regular" panose="020B0604020202090204" charset="0"/>
                <a:sym typeface="+mn-ea"/>
              </a:rPr>
              <a:t>www.openharmony.cn</a:t>
            </a:r>
          </a:p>
        </p:txBody>
      </p:sp>
      <p:pic>
        <p:nvPicPr>
          <p:cNvPr id="13" name="图片 12" descr="资源 3"/>
          <p:cNvPicPr>
            <a:picLocks noChangeAspect="1"/>
          </p:cNvPicPr>
          <p:nvPr/>
        </p:nvPicPr>
        <p:blipFill>
          <a:blip r:embed="rId2"/>
          <a:stretch>
            <a:fillRect/>
          </a:stretch>
        </p:blipFill>
        <p:spPr>
          <a:xfrm>
            <a:off x="6212698" y="2763641"/>
            <a:ext cx="1572570" cy="1596041"/>
          </a:xfrm>
          <a:prstGeom prst="rect">
            <a:avLst/>
          </a:prstGeom>
        </p:spPr>
      </p:pic>
      <p:sp>
        <p:nvSpPr>
          <p:cNvPr id="14" name="更多信息："/>
          <p:cNvSpPr txBox="1"/>
          <p:nvPr/>
        </p:nvSpPr>
        <p:spPr>
          <a:xfrm>
            <a:off x="5300409" y="4734005"/>
            <a:ext cx="1520190" cy="381635"/>
          </a:xfrm>
          <a:prstGeom prst="rect">
            <a:avLst/>
          </a:prstGeom>
          <a:ln w="12700">
            <a:miter lim="400000"/>
          </a:ln>
        </p:spPr>
        <p:txBody>
          <a:bodyPr wrap="none" lIns="71437" tIns="71437" rIns="71437" bIns="71437" anchor="ctr">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a:r>
              <a:rPr sz="1200" dirty="0">
                <a:solidFill>
                  <a:schemeClr val="bg1"/>
                </a:solidFill>
                <a:latin typeface="Source Han Sans CN Regular" panose="020B0A00000000000000" charset="-122"/>
                <a:ea typeface="Source Han Sans CN Regular" panose="020B0A00000000000000" charset="-122"/>
              </a:rPr>
              <a:t>关注官方公众号</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3943" y="2763156"/>
            <a:ext cx="1596526" cy="1596526"/>
          </a:xfrm>
          <a:prstGeom prst="rect">
            <a:avLst/>
          </a:prstGeom>
        </p:spPr>
      </p:pic>
    </p:spTree>
    <p:extLst>
      <p:ext uri="{BB962C8B-B14F-4D97-AF65-F5344CB8AC3E}">
        <p14:creationId xmlns:p14="http://schemas.microsoft.com/office/powerpoint/2010/main" val="353339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8">
            <a:extLst>
              <a:ext uri="{FF2B5EF4-FFF2-40B4-BE49-F238E27FC236}">
                <a16:creationId xmlns:a16="http://schemas.microsoft.com/office/drawing/2014/main" xmlns="" id="{2EBB1CB3-3445-4E06-AB6C-22F3DB64392E}"/>
              </a:ext>
            </a:extLst>
          </p:cNvPr>
          <p:cNvSpPr/>
          <p:nvPr/>
        </p:nvSpPr>
        <p:spPr>
          <a:xfrm>
            <a:off x="1186374" y="3336866"/>
            <a:ext cx="9183522" cy="142712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0" name="矩形: 圆角 8">
            <a:extLst>
              <a:ext uri="{FF2B5EF4-FFF2-40B4-BE49-F238E27FC236}">
                <a16:creationId xmlns:a16="http://schemas.microsoft.com/office/drawing/2014/main" xmlns="" id="{57401A37-6B34-4629-B42B-AAF6E318E755}"/>
              </a:ext>
            </a:extLst>
          </p:cNvPr>
          <p:cNvSpPr/>
          <p:nvPr/>
        </p:nvSpPr>
        <p:spPr>
          <a:xfrm>
            <a:off x="1186377" y="4892455"/>
            <a:ext cx="9183522" cy="1516589"/>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9" name="矩形: 圆角 8">
            <a:extLst>
              <a:ext uri="{FF2B5EF4-FFF2-40B4-BE49-F238E27FC236}">
                <a16:creationId xmlns:a16="http://schemas.microsoft.com/office/drawing/2014/main" xmlns="" id="{6D511102-B048-40C0-95DE-31A6409F5FB8}"/>
              </a:ext>
            </a:extLst>
          </p:cNvPr>
          <p:cNvSpPr/>
          <p:nvPr/>
        </p:nvSpPr>
        <p:spPr>
          <a:xfrm>
            <a:off x="1186378" y="1025159"/>
            <a:ext cx="9183518" cy="2216647"/>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2217204" y="1137698"/>
            <a:ext cx="8472452" cy="466391"/>
          </a:xfrm>
          <a:prstGeom prst="rect">
            <a:avLst/>
          </a:prstGeom>
          <a:ln w="12700">
            <a:miter lim="400000"/>
          </a:ln>
        </p:spPr>
        <p:txBody>
          <a:bodyPr lIns="0" tIns="0" rIns="0" bIns="0" anchor="ctr" anchorCtr="0">
            <a:no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1800" b="1"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1800" b="1"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1</a:t>
            </a:r>
            <a:r>
              <a:rPr lang="zh-CN" altLang="en-US" sz="1800" b="1"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以用户为中心、场景感知的应用软件新形态</a:t>
            </a:r>
            <a:endParaRPr lang="zh-CN" altLang="en-US" sz="1800" b="1"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 name="Option1 : 标题 50pt"/>
          <p:cNvSpPr txBox="1"/>
          <p:nvPr/>
        </p:nvSpPr>
        <p:spPr>
          <a:xfrm>
            <a:off x="2219824" y="1642148"/>
            <a:ext cx="8782031" cy="529637"/>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b="1" i="1" spc="500">
                <a:solidFill>
                  <a:schemeClr val="tx1">
                    <a:lumMod val="50000"/>
                    <a:lumOff val="50000"/>
                  </a:schemeClr>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i="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挑战方向</a:t>
            </a:r>
            <a:r>
              <a:rPr lang="en-US" altLang="zh-CN" i="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2</a:t>
            </a:r>
            <a:r>
              <a:rPr lang="zh-CN" altLang="en-US" i="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a:t>
            </a:r>
            <a:r>
              <a:rPr lang="zh-CN" altLang="en-US" i="0" dirty="0">
                <a:solidFill>
                  <a:schemeClr val="bg1"/>
                </a:solidFill>
                <a:latin typeface="微软雅黑" panose="020B0503020204020204" pitchFamily="34" charset="-122"/>
                <a:ea typeface="微软雅黑" panose="020B0503020204020204" pitchFamily="34" charset="-122"/>
                <a:sym typeface="+mn-lt"/>
              </a:rPr>
              <a:t>多设备协同、多元化操控的自然交互体验</a:t>
            </a:r>
          </a:p>
        </p:txBody>
      </p:sp>
      <p:sp>
        <p:nvSpPr>
          <p:cNvPr id="4" name="Option1 : 标题 50pt"/>
          <p:cNvSpPr txBox="1"/>
          <p:nvPr/>
        </p:nvSpPr>
        <p:spPr>
          <a:xfrm>
            <a:off x="2219823" y="2209844"/>
            <a:ext cx="7691401" cy="464584"/>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b="1" i="1" spc="500">
                <a:solidFill>
                  <a:schemeClr val="tx1">
                    <a:lumMod val="50000"/>
                    <a:lumOff val="50000"/>
                  </a:schemeClr>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i="0" dirty="0">
                <a:solidFill>
                  <a:schemeClr val="bg1"/>
                </a:solidFill>
                <a:latin typeface="微软雅黑" panose="020B0503020204020204" pitchFamily="34" charset="-122"/>
                <a:ea typeface="微软雅黑" panose="020B0503020204020204" pitchFamily="34" charset="-122"/>
              </a:rPr>
              <a:t>挑战方向</a:t>
            </a:r>
            <a:r>
              <a:rPr lang="en-US" altLang="zh-CN" i="0" dirty="0">
                <a:solidFill>
                  <a:schemeClr val="bg1"/>
                </a:solidFill>
                <a:latin typeface="微软雅黑" panose="020B0503020204020204" pitchFamily="34" charset="-122"/>
                <a:ea typeface="微软雅黑" panose="020B0503020204020204" pitchFamily="34" charset="-122"/>
              </a:rPr>
              <a:t>3</a:t>
            </a:r>
            <a:r>
              <a:rPr lang="zh-CN" altLang="en-US" i="0" dirty="0">
                <a:solidFill>
                  <a:schemeClr val="bg1"/>
                </a:solidFill>
                <a:latin typeface="微软雅黑" panose="020B0503020204020204" pitchFamily="34" charset="-122"/>
                <a:ea typeface="微软雅黑" panose="020B0503020204020204" pitchFamily="34" charset="-122"/>
              </a:rPr>
              <a:t>：</a:t>
            </a:r>
            <a:r>
              <a:rPr lang="zh-CN" altLang="en-US" i="0" dirty="0">
                <a:solidFill>
                  <a:schemeClr val="bg1"/>
                </a:solidFill>
                <a:latin typeface="微软雅黑" panose="020B0503020204020204" pitchFamily="34" charset="-122"/>
                <a:ea typeface="微软雅黑" panose="020B0503020204020204" pitchFamily="34" charset="-122"/>
                <a:cs typeface="+mn-ea"/>
                <a:sym typeface="+mn-lt"/>
              </a:rPr>
              <a:t>用户与负载感知的操作系统资源供给方法</a:t>
            </a:r>
          </a:p>
        </p:txBody>
      </p:sp>
      <p:sp>
        <p:nvSpPr>
          <p:cNvPr id="5" name="Option1 : 标题 50pt"/>
          <p:cNvSpPr txBox="1"/>
          <p:nvPr/>
        </p:nvSpPr>
        <p:spPr>
          <a:xfrm>
            <a:off x="2217204" y="2693366"/>
            <a:ext cx="8472452" cy="451885"/>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sz="2000" b="1" spc="500">
                <a:solidFill>
                  <a:schemeClr val="bg1"/>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sz="1800" dirty="0">
                <a:latin typeface="微软雅黑" panose="020B0503020204020204" pitchFamily="34" charset="-122"/>
                <a:ea typeface="微软雅黑" panose="020B0503020204020204" pitchFamily="34" charset="-122"/>
              </a:rPr>
              <a:t>挑战方向</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mn-ea"/>
                <a:sym typeface="+mn-lt"/>
              </a:rPr>
              <a:t>高能效、极简抽象的异构运行环境</a:t>
            </a:r>
          </a:p>
        </p:txBody>
      </p:sp>
      <p:sp>
        <p:nvSpPr>
          <p:cNvPr id="6" name="Option1 : 标题 50pt"/>
          <p:cNvSpPr txBox="1"/>
          <p:nvPr/>
        </p:nvSpPr>
        <p:spPr>
          <a:xfrm>
            <a:off x="2204591" y="4865559"/>
            <a:ext cx="7694020" cy="439128"/>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sz="2000" b="1" spc="500">
                <a:solidFill>
                  <a:schemeClr val="bg1"/>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sz="1800" dirty="0">
                <a:latin typeface="微软雅黑" panose="020B0503020204020204" pitchFamily="34" charset="-122"/>
                <a:ea typeface="微软雅黑" panose="020B0503020204020204" pitchFamily="34" charset="-122"/>
              </a:rPr>
              <a:t>挑战方向</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mn-ea"/>
                <a:sym typeface="+mn-lt"/>
              </a:rPr>
              <a:t>智慧化全场景的应用软件开发方法与工具链</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Option1 : 标题 50pt"/>
          <p:cNvSpPr txBox="1"/>
          <p:nvPr/>
        </p:nvSpPr>
        <p:spPr>
          <a:xfrm>
            <a:off x="2207209" y="5380070"/>
            <a:ext cx="8233028" cy="401592"/>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sz="2000" b="1" spc="500">
                <a:solidFill>
                  <a:schemeClr val="bg1"/>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sz="1800" dirty="0">
                <a:latin typeface="微软雅黑" panose="020B0503020204020204" pitchFamily="34" charset="-122"/>
                <a:ea typeface="微软雅黑" panose="020B0503020204020204" pitchFamily="34" charset="-122"/>
              </a:rPr>
              <a:t>挑战方向</a:t>
            </a:r>
            <a:r>
              <a:rPr lang="en-US" altLang="zh-CN" sz="1800" dirty="0">
                <a:latin typeface="微软雅黑" panose="020B0503020204020204" pitchFamily="34" charset="-122"/>
                <a:ea typeface="微软雅黑" panose="020B0503020204020204" pitchFamily="34" charset="-122"/>
              </a:rPr>
              <a:t>9</a:t>
            </a:r>
            <a:r>
              <a:rPr lang="zh-CN" alt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mn-ea"/>
                <a:sym typeface="+mn-lt"/>
              </a:rPr>
              <a:t>跨设备、跨系统、跨平台的一次开发多端部署平台</a:t>
            </a:r>
          </a:p>
        </p:txBody>
      </p:sp>
      <p:sp>
        <p:nvSpPr>
          <p:cNvPr id="8" name="Option1 : 标题 50pt"/>
          <p:cNvSpPr txBox="1"/>
          <p:nvPr/>
        </p:nvSpPr>
        <p:spPr>
          <a:xfrm>
            <a:off x="2216816" y="5857045"/>
            <a:ext cx="7694020" cy="466392"/>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b="1" i="1" spc="500">
                <a:solidFill>
                  <a:schemeClr val="tx1">
                    <a:lumMod val="50000"/>
                    <a:lumOff val="50000"/>
                  </a:schemeClr>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i="0" dirty="0">
                <a:solidFill>
                  <a:schemeClr val="bg1"/>
                </a:solidFill>
                <a:latin typeface="微软雅黑" panose="020B0503020204020204" pitchFamily="34" charset="-122"/>
                <a:ea typeface="微软雅黑" panose="020B0503020204020204" pitchFamily="34" charset="-122"/>
              </a:rPr>
              <a:t>挑战方向</a:t>
            </a:r>
            <a:r>
              <a:rPr lang="en-US" altLang="zh-CN" i="0" dirty="0">
                <a:solidFill>
                  <a:schemeClr val="bg1"/>
                </a:solidFill>
                <a:latin typeface="微软雅黑" panose="020B0503020204020204" pitchFamily="34" charset="-122"/>
                <a:ea typeface="微软雅黑" panose="020B0503020204020204" pitchFamily="34" charset="-122"/>
              </a:rPr>
              <a:t>10</a:t>
            </a:r>
            <a:r>
              <a:rPr lang="zh-CN" altLang="en-US" dirty="0">
                <a:solidFill>
                  <a:schemeClr val="bg1"/>
                </a:solidFill>
                <a:latin typeface="微软雅黑" panose="020B0503020204020204" pitchFamily="34" charset="-122"/>
                <a:ea typeface="微软雅黑" panose="020B0503020204020204" pitchFamily="34" charset="-122"/>
                <a:cs typeface="+mn-ea"/>
              </a:rPr>
              <a:t>：</a:t>
            </a:r>
            <a:r>
              <a:rPr lang="zh-CN" altLang="en-US" i="0" dirty="0">
                <a:solidFill>
                  <a:schemeClr val="bg1"/>
                </a:solidFill>
                <a:latin typeface="微软雅黑" panose="020B0503020204020204" pitchFamily="34" charset="-122"/>
                <a:ea typeface="微软雅黑" panose="020B0503020204020204" pitchFamily="34" charset="-122"/>
                <a:cs typeface="+mn-ea"/>
                <a:sym typeface="+mn-lt"/>
              </a:rPr>
              <a:t>高开发效率、分布式协同的统一驱动框架</a:t>
            </a:r>
          </a:p>
        </p:txBody>
      </p:sp>
      <p:sp>
        <p:nvSpPr>
          <p:cNvPr id="9" name="Option1 : 标题 50pt"/>
          <p:cNvSpPr txBox="1"/>
          <p:nvPr/>
        </p:nvSpPr>
        <p:spPr>
          <a:xfrm>
            <a:off x="2204591" y="4323092"/>
            <a:ext cx="7913095" cy="410687"/>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sz="2000" b="1" spc="500">
                <a:solidFill>
                  <a:schemeClr val="bg1"/>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sz="1800" dirty="0">
                <a:latin typeface="微软雅黑" panose="020B0503020204020204" pitchFamily="34" charset="-122"/>
                <a:ea typeface="微软雅黑" panose="020B0503020204020204" pitchFamily="34" charset="-122"/>
              </a:rPr>
              <a:t>挑战方向</a:t>
            </a: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a:t>
            </a:r>
            <a:r>
              <a:rPr lang="zh-CN" altLang="en-US" sz="1800" spc="300" dirty="0">
                <a:latin typeface="微软雅黑" panose="020B0503020204020204" pitchFamily="34" charset="-122"/>
                <a:ea typeface="微软雅黑" panose="020B0503020204020204" pitchFamily="34" charset="-122"/>
                <a:sym typeface="+mn-lt"/>
              </a:rPr>
              <a:t>适用于超级终端的分布式多级安全架构</a:t>
            </a:r>
          </a:p>
        </p:txBody>
      </p:sp>
      <p:sp>
        <p:nvSpPr>
          <p:cNvPr id="10" name="左大括号 9"/>
          <p:cNvSpPr/>
          <p:nvPr/>
        </p:nvSpPr>
        <p:spPr>
          <a:xfrm>
            <a:off x="1952431" y="1292491"/>
            <a:ext cx="159391" cy="1760239"/>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11" name="文本框 10"/>
          <p:cNvSpPr txBox="1"/>
          <p:nvPr/>
        </p:nvSpPr>
        <p:spPr>
          <a:xfrm>
            <a:off x="1303915" y="1509577"/>
            <a:ext cx="553998" cy="1323439"/>
          </a:xfrm>
          <a:prstGeom prst="rect">
            <a:avLst/>
          </a:prstGeom>
          <a:noFill/>
        </p:spPr>
        <p:txBody>
          <a:bodyPr vert="eaVert" wrap="none" rtlCol="0">
            <a:spAutoFit/>
          </a:bodyPr>
          <a:lstStyle/>
          <a:p>
            <a:r>
              <a:rPr lang="zh-CN" altLang="en-US" sz="2400" b="1" dirty="0">
                <a:solidFill>
                  <a:srgbClr val="FFFF00"/>
                </a:solidFill>
                <a:latin typeface="微软雅黑" panose="020B0503020204020204" pitchFamily="34" charset="-122"/>
                <a:ea typeface="微软雅黑" panose="020B0503020204020204" pitchFamily="34" charset="-122"/>
              </a:rPr>
              <a:t>极致体验</a:t>
            </a:r>
          </a:p>
        </p:txBody>
      </p:sp>
      <p:sp>
        <p:nvSpPr>
          <p:cNvPr id="12" name="左大括号 11"/>
          <p:cNvSpPr/>
          <p:nvPr/>
        </p:nvSpPr>
        <p:spPr>
          <a:xfrm>
            <a:off x="1939817" y="5019218"/>
            <a:ext cx="159391" cy="111391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13" name="文本框 12"/>
          <p:cNvSpPr txBox="1"/>
          <p:nvPr/>
        </p:nvSpPr>
        <p:spPr>
          <a:xfrm>
            <a:off x="1268772" y="4935416"/>
            <a:ext cx="553998" cy="1372333"/>
          </a:xfrm>
          <a:prstGeom prst="rect">
            <a:avLst/>
          </a:prstGeom>
          <a:noFill/>
        </p:spPr>
        <p:txBody>
          <a:bodyPr vert="eaVert" wrap="square" rtlCol="0">
            <a:spAutoFit/>
          </a:bodyPr>
          <a:lstStyle>
            <a:defPPr>
              <a:defRPr lang="zh-CN"/>
            </a:defPPr>
            <a:lvl1pPr>
              <a:defRPr sz="2400" b="1">
                <a:solidFill>
                  <a:schemeClr val="bg1"/>
                </a:solidFill>
                <a:ea typeface="Source Han Sans CN Bold" panose="020B0600000000000000"/>
              </a:defRPr>
            </a:lvl1pPr>
          </a:lstStyle>
          <a:p>
            <a:r>
              <a:rPr lang="zh-CN" altLang="en-US" dirty="0">
                <a:solidFill>
                  <a:srgbClr val="FFFF00"/>
                </a:solidFill>
                <a:latin typeface="微软雅黑" panose="020B0503020204020204" pitchFamily="34" charset="-122"/>
                <a:ea typeface="微软雅黑" panose="020B0503020204020204" pitchFamily="34" charset="-122"/>
              </a:rPr>
              <a:t>极简开发</a:t>
            </a:r>
          </a:p>
        </p:txBody>
      </p:sp>
      <p:sp>
        <p:nvSpPr>
          <p:cNvPr id="14" name="左大括号 13"/>
          <p:cNvSpPr/>
          <p:nvPr/>
        </p:nvSpPr>
        <p:spPr>
          <a:xfrm>
            <a:off x="1941094" y="3481466"/>
            <a:ext cx="159391" cy="1101106"/>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15" name="文本框 14"/>
          <p:cNvSpPr txBox="1"/>
          <p:nvPr/>
        </p:nvSpPr>
        <p:spPr>
          <a:xfrm>
            <a:off x="1268769" y="3403362"/>
            <a:ext cx="553998" cy="1323439"/>
          </a:xfrm>
          <a:prstGeom prst="rect">
            <a:avLst/>
          </a:prstGeom>
          <a:noFill/>
        </p:spPr>
        <p:txBody>
          <a:bodyPr vert="eaVert" wrap="none" rtlCol="0">
            <a:spAutoFit/>
          </a:bodyPr>
          <a:lstStyle>
            <a:defPPr>
              <a:defRPr lang="zh-CN"/>
            </a:defPPr>
            <a:lvl1pPr>
              <a:defRPr sz="2400" b="1">
                <a:solidFill>
                  <a:schemeClr val="bg1"/>
                </a:solidFill>
                <a:ea typeface="Source Han Sans CN Bold" panose="020B0600000000000000"/>
              </a:defRPr>
            </a:lvl1pPr>
          </a:lstStyle>
          <a:p>
            <a:r>
              <a:rPr lang="zh-CN" altLang="en-US" dirty="0">
                <a:solidFill>
                  <a:srgbClr val="FFFF00"/>
                </a:solidFill>
                <a:latin typeface="微软雅黑" panose="020B0503020204020204" pitchFamily="34" charset="-122"/>
                <a:ea typeface="微软雅黑" panose="020B0503020204020204" pitchFamily="34" charset="-122"/>
              </a:rPr>
              <a:t>纯净安全</a:t>
            </a:r>
          </a:p>
        </p:txBody>
      </p:sp>
      <p:sp>
        <p:nvSpPr>
          <p:cNvPr id="16" name="Option1 : 标题 50pt"/>
          <p:cNvSpPr txBox="1"/>
          <p:nvPr/>
        </p:nvSpPr>
        <p:spPr>
          <a:xfrm>
            <a:off x="3029578" y="156210"/>
            <a:ext cx="4872453" cy="791714"/>
          </a:xfrm>
          <a:prstGeom prst="rect">
            <a:avLst/>
          </a:prstGeom>
          <a:ln w="12700">
            <a:miter lim="400000"/>
          </a:ln>
        </p:spPr>
        <p:txBody>
          <a:bodyPr lIns="0" tIns="0" rIns="0" bIns="0" anchor="ctr" anchorCtr="0">
            <a:normAutofit fontScale="92500"/>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r>
              <a:rPr lang="zh-CN" altLang="en-US" sz="2400" b="1" dirty="0">
                <a:solidFill>
                  <a:schemeClr val="bg1"/>
                </a:solidFill>
                <a:latin typeface="微软雅黑" panose="020B0503020204020204" pitchFamily="34" charset="-122"/>
                <a:ea typeface="微软雅黑" panose="020B0503020204020204" pitchFamily="34" charset="-122"/>
                <a:cs typeface="Arial Regular" panose="020B0604020202090204" charset="0"/>
              </a:rPr>
              <a:t>终端操作系统十大技术挑战方向</a:t>
            </a:r>
          </a:p>
        </p:txBody>
      </p:sp>
      <p:sp>
        <p:nvSpPr>
          <p:cNvPr id="17" name="Option1 : 标题 50pt"/>
          <p:cNvSpPr txBox="1"/>
          <p:nvPr/>
        </p:nvSpPr>
        <p:spPr>
          <a:xfrm>
            <a:off x="2204591" y="3328136"/>
            <a:ext cx="7310320" cy="401593"/>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sz="2000" b="1" spc="500">
                <a:solidFill>
                  <a:schemeClr val="bg1"/>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sz="1800" dirty="0">
                <a:latin typeface="微软雅黑" panose="020B0503020204020204" pitchFamily="34" charset="-122"/>
                <a:ea typeface="微软雅黑" panose="020B0503020204020204" pitchFamily="34" charset="-122"/>
              </a:rPr>
              <a:t>挑战方向</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a:t>
            </a:r>
            <a:r>
              <a:rPr lang="zh-CN" altLang="en-US" sz="1800" spc="300" dirty="0">
                <a:latin typeface="微软雅黑" panose="020B0503020204020204" pitchFamily="34" charset="-122"/>
                <a:ea typeface="微软雅黑" panose="020B0503020204020204" pitchFamily="34" charset="-122"/>
              </a:rPr>
              <a:t>全生命周期的数据防泄漏与隐私保护机制</a:t>
            </a:r>
          </a:p>
        </p:txBody>
      </p:sp>
      <p:sp>
        <p:nvSpPr>
          <p:cNvPr id="18" name="Option1 : 标题 50pt"/>
          <p:cNvSpPr txBox="1"/>
          <p:nvPr/>
        </p:nvSpPr>
        <p:spPr>
          <a:xfrm>
            <a:off x="2204591" y="3790810"/>
            <a:ext cx="7471972" cy="466392"/>
          </a:xfrm>
          <a:prstGeom prst="rect">
            <a:avLst/>
          </a:prstGeom>
          <a:ln w="12700">
            <a:miter lim="400000"/>
          </a:ln>
        </p:spPr>
        <p:txBody>
          <a:bodyPr lIns="0" tIns="0" rIns="0" bIns="0" anchor="ctr" anchorCtr="0">
            <a:noAutofit/>
          </a:bodyPr>
          <a:lstStyle>
            <a:defPPr>
              <a:defRPr lang="zh-CN"/>
            </a:defPPr>
            <a:lvl1pPr defTabSz="695960" fontAlgn="ctr">
              <a:lnSpc>
                <a:spcPct val="130000"/>
              </a:lnSpc>
              <a:defRPr sz="2000" b="1" spc="500">
                <a:solidFill>
                  <a:schemeClr val="bg1"/>
                </a:solidFill>
                <a:latin typeface="Source Han Sans CN Bold" panose="020B0600000000000000" charset="-122"/>
                <a:ea typeface="Source Han Sans CN Bold" panose="020B0600000000000000"/>
                <a:cs typeface="Source Han Sans CN Bold" panose="020B0600000000000000" charset="-122"/>
              </a:defRPr>
            </a:lvl1pPr>
          </a:lstStyle>
          <a:p>
            <a:pPr>
              <a:lnSpc>
                <a:spcPct val="100000"/>
              </a:lnSpc>
            </a:pPr>
            <a:r>
              <a:rPr lang="zh-CN" altLang="en-US" sz="1800" dirty="0">
                <a:latin typeface="微软雅黑" panose="020B0503020204020204" pitchFamily="34" charset="-122"/>
                <a:ea typeface="微软雅黑" panose="020B0503020204020204" pitchFamily="34" charset="-122"/>
              </a:rPr>
              <a:t>挑战方向</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a:t>
            </a:r>
            <a:r>
              <a:rPr lang="zh-CN" altLang="en-US" sz="1800" spc="300" dirty="0">
                <a:latin typeface="微软雅黑" panose="020B0503020204020204" pitchFamily="34" charset="-122"/>
                <a:ea typeface="微软雅黑" panose="020B0503020204020204" pitchFamily="34" charset="-122"/>
                <a:sym typeface="+mn-lt"/>
              </a:rPr>
              <a:t>全栈协同的操作系统漏洞消减及防御方法</a:t>
            </a:r>
          </a:p>
        </p:txBody>
      </p:sp>
    </p:spTree>
    <p:extLst>
      <p:ext uri="{BB962C8B-B14F-4D97-AF65-F5344CB8AC3E}">
        <p14:creationId xmlns:p14="http://schemas.microsoft.com/office/powerpoint/2010/main" val="157580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圆角 8">
            <a:extLst>
              <a:ext uri="{FF2B5EF4-FFF2-40B4-BE49-F238E27FC236}">
                <a16:creationId xmlns:a16="http://schemas.microsoft.com/office/drawing/2014/main" xmlns="" id="{6D511102-B048-40C0-95DE-31A6409F5FB8}"/>
              </a:ext>
            </a:extLst>
          </p:cNvPr>
          <p:cNvSpPr/>
          <p:nvPr/>
        </p:nvSpPr>
        <p:spPr>
          <a:xfrm>
            <a:off x="6386842" y="4863658"/>
            <a:ext cx="5653157" cy="1797293"/>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矩形: 圆角 8">
            <a:extLst>
              <a:ext uri="{FF2B5EF4-FFF2-40B4-BE49-F238E27FC236}">
                <a16:creationId xmlns:a16="http://schemas.microsoft.com/office/drawing/2014/main" xmlns="" id="{6D511102-B048-40C0-95DE-31A6409F5FB8}"/>
              </a:ext>
            </a:extLst>
          </p:cNvPr>
          <p:cNvSpPr/>
          <p:nvPr/>
        </p:nvSpPr>
        <p:spPr>
          <a:xfrm>
            <a:off x="6395052" y="3333896"/>
            <a:ext cx="5653157" cy="1405335"/>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2" name="矩形: 圆角 8">
            <a:extLst>
              <a:ext uri="{FF2B5EF4-FFF2-40B4-BE49-F238E27FC236}">
                <a16:creationId xmlns:a16="http://schemas.microsoft.com/office/drawing/2014/main" xmlns="" id="{6D511102-B048-40C0-95DE-31A6409F5FB8}"/>
              </a:ext>
            </a:extLst>
          </p:cNvPr>
          <p:cNvSpPr/>
          <p:nvPr/>
        </p:nvSpPr>
        <p:spPr>
          <a:xfrm>
            <a:off x="6395052" y="1019586"/>
            <a:ext cx="5653158" cy="2231559"/>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1" name="矩形: 圆角 8">
            <a:extLst>
              <a:ext uri="{FF2B5EF4-FFF2-40B4-BE49-F238E27FC236}">
                <a16:creationId xmlns:a16="http://schemas.microsoft.com/office/drawing/2014/main" xmlns="" id="{6D511102-B048-40C0-95DE-31A6409F5FB8}"/>
              </a:ext>
            </a:extLst>
          </p:cNvPr>
          <p:cNvSpPr/>
          <p:nvPr/>
        </p:nvSpPr>
        <p:spPr>
          <a:xfrm>
            <a:off x="246595" y="3201182"/>
            <a:ext cx="6053782" cy="3459769"/>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0" name="矩形: 圆角 8">
            <a:extLst>
              <a:ext uri="{FF2B5EF4-FFF2-40B4-BE49-F238E27FC236}">
                <a16:creationId xmlns:a16="http://schemas.microsoft.com/office/drawing/2014/main" xmlns="" id="{6D511102-B048-40C0-95DE-31A6409F5FB8}"/>
              </a:ext>
            </a:extLst>
          </p:cNvPr>
          <p:cNvSpPr/>
          <p:nvPr/>
        </p:nvSpPr>
        <p:spPr>
          <a:xfrm>
            <a:off x="253545" y="1001181"/>
            <a:ext cx="6054367" cy="2118453"/>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384179" y="69293"/>
            <a:ext cx="9480831" cy="532982"/>
          </a:xfrm>
          <a:prstGeom prst="rect">
            <a:avLst/>
          </a:prstGeom>
          <a:ln w="12700">
            <a:miter lim="400000"/>
          </a:ln>
        </p:spPr>
        <p:txBody>
          <a:bodyPr lIns="0" tIns="0" rIns="0" bIns="0" anchor="ctr" anchorCtr="0">
            <a:no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1</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spc="300" dirty="0">
                <a:solidFill>
                  <a:schemeClr val="bg1"/>
                </a:solidFill>
                <a:latin typeface="微软雅黑" panose="020B0503020204020204" pitchFamily="34" charset="-122"/>
                <a:ea typeface="微软雅黑" panose="020B0503020204020204" pitchFamily="34" charset="-122"/>
                <a:sym typeface="+mn-lt"/>
              </a:rPr>
              <a:t>以用户为中心、场景感知的应用软件新形态</a:t>
            </a:r>
          </a:p>
        </p:txBody>
      </p:sp>
      <p:sp>
        <p:nvSpPr>
          <p:cNvPr id="3" name="文本框 2"/>
          <p:cNvSpPr txBox="1"/>
          <p:nvPr/>
        </p:nvSpPr>
        <p:spPr>
          <a:xfrm>
            <a:off x="2628521" y="1019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技术背景</a:t>
            </a:r>
          </a:p>
        </p:txBody>
      </p:sp>
      <p:sp>
        <p:nvSpPr>
          <p:cNvPr id="4" name="文本框 3"/>
          <p:cNvSpPr txBox="1"/>
          <p:nvPr/>
        </p:nvSpPr>
        <p:spPr>
          <a:xfrm>
            <a:off x="8587977" y="1023352"/>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挑战问题</a:t>
            </a:r>
          </a:p>
        </p:txBody>
      </p:sp>
      <p:sp>
        <p:nvSpPr>
          <p:cNvPr id="5" name="文本框 4"/>
          <p:cNvSpPr txBox="1"/>
          <p:nvPr/>
        </p:nvSpPr>
        <p:spPr>
          <a:xfrm>
            <a:off x="8587977" y="3378339"/>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前沿进展</a:t>
            </a:r>
          </a:p>
        </p:txBody>
      </p:sp>
      <p:sp>
        <p:nvSpPr>
          <p:cNvPr id="6" name="文本框 5"/>
          <p:cNvSpPr txBox="1"/>
          <p:nvPr/>
        </p:nvSpPr>
        <p:spPr>
          <a:xfrm>
            <a:off x="8667632" y="4918790"/>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挑战目标</a:t>
            </a:r>
          </a:p>
        </p:txBody>
      </p:sp>
      <p:sp>
        <p:nvSpPr>
          <p:cNvPr id="102" name="文本框 101"/>
          <p:cNvSpPr txBox="1"/>
          <p:nvPr/>
        </p:nvSpPr>
        <p:spPr>
          <a:xfrm>
            <a:off x="6444872" y="1412216"/>
            <a:ext cx="5455986" cy="1775486"/>
          </a:xfrm>
          <a:prstGeom prst="rect">
            <a:avLst/>
          </a:prstGeom>
          <a:noFill/>
        </p:spPr>
        <p:txBody>
          <a:bodyPr wrap="square" rtlCol="0">
            <a:spAutoFit/>
          </a:bodyPr>
          <a:lstStyle/>
          <a:p>
            <a:pPr>
              <a:lnSpc>
                <a:spcPct val="120000"/>
              </a:lnSpc>
              <a:spcBef>
                <a:spcPts val="300"/>
              </a:spcBef>
              <a:spcAft>
                <a:spcPts val="300"/>
              </a:spcAft>
            </a:pPr>
            <a:r>
              <a:rPr lang="zh-CN" altLang="en-US" sz="1400" b="1" dirty="0">
                <a:solidFill>
                  <a:srgbClr val="FFFF00"/>
                </a:solidFill>
                <a:latin typeface="微软雅黑" panose="020B0503020204020204" pitchFamily="34" charset="-122"/>
                <a:ea typeface="微软雅黑" panose="020B0503020204020204" pitchFamily="34" charset="-122"/>
              </a:rPr>
              <a:t>如何打破应用软件边界，提供组合及直达服务？</a:t>
            </a:r>
            <a:endParaRPr lang="en-US" altLang="zh-CN" sz="1400" b="1" dirty="0">
              <a:solidFill>
                <a:srgbClr val="FFFF00"/>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当前手机应用软件以</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为中心、以设备为边界，</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间协作、跨设备的开发难度高，用户体验不佳，需操作系统提供能力支持</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spcBef>
                <a:spcPts val="300"/>
              </a:spcBef>
              <a:spcAft>
                <a:spcPts val="300"/>
              </a:spcAft>
            </a:pPr>
            <a:r>
              <a:rPr lang="zh-CN" altLang="en-US" sz="1400" b="1" dirty="0">
                <a:solidFill>
                  <a:srgbClr val="FFFF00"/>
                </a:solidFill>
                <a:latin typeface="微软雅黑" panose="020B0503020204020204" pitchFamily="34" charset="-122"/>
                <a:ea typeface="微软雅黑" panose="020B0503020204020204" pitchFamily="34" charset="-122"/>
              </a:rPr>
              <a:t>如何安全高效的实现“服务找人，服务随人走”？</a:t>
            </a:r>
            <a:endParaRPr lang="en-US" altLang="zh-CN" sz="1400" b="1" dirty="0">
              <a:solidFill>
                <a:srgbClr val="FFFF00"/>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通过多维度信息实时感知场景及需求的变化，组合出最合适的应用软件页面，主动将合适的服务提供给用户</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460913" y="5383798"/>
            <a:ext cx="5505013" cy="1181477"/>
          </a:xfrm>
          <a:prstGeom prst="rect">
            <a:avLst/>
          </a:prstGeom>
          <a:noFill/>
        </p:spPr>
        <p:txBody>
          <a:bodyPr wrap="square" rtlCol="0">
            <a:spAutoFit/>
          </a:bodyPr>
          <a:lstStyle/>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构建原子化服务开发框架，可将来自不同开发者的服务按需组合，并实现无缝的跨设备协作</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精准的用户需求变化感知模型及推荐模型，实现“服务找人，服务随人走”</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6440392" y="3739608"/>
            <a:ext cx="5505013" cy="922945"/>
          </a:xfrm>
          <a:prstGeom prst="rect">
            <a:avLst/>
          </a:prstGeom>
          <a:noFill/>
        </p:spPr>
        <p:txBody>
          <a:bodyPr wrap="square" rtlCol="0">
            <a:spAutoFit/>
          </a:bodyPr>
          <a:lstStyle/>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当前</a:t>
            </a:r>
            <a:r>
              <a:rPr lang="en-US" altLang="zh-CN" sz="1400" dirty="0" err="1">
                <a:solidFill>
                  <a:schemeClr val="bg1"/>
                </a:solidFill>
                <a:latin typeface="微软雅黑" panose="020B0503020204020204" pitchFamily="34" charset="-122"/>
                <a:ea typeface="微软雅黑" panose="020B0503020204020204" pitchFamily="34" charset="-122"/>
              </a:rPr>
              <a:t>OpenHarmony</a:t>
            </a:r>
            <a:r>
              <a:rPr lang="zh-CN" altLang="en-US" sz="1400" dirty="0">
                <a:solidFill>
                  <a:schemeClr val="bg1"/>
                </a:solidFill>
                <a:latin typeface="微软雅黑" panose="020B0503020204020204" pitchFamily="34" charset="-122"/>
                <a:ea typeface="微软雅黑" panose="020B0503020204020204" pitchFamily="34" charset="-122"/>
              </a:rPr>
              <a:t>已构建分布式软总线及原子化服务框架，初步具备跨</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协作、多设备协同的能力</a:t>
            </a:r>
            <a:endParaRPr lang="en-US" altLang="zh-CN" sz="1400"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主流系统具备一定的</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智能推荐能力，但精准度有待提升</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7614" y="1336288"/>
            <a:ext cx="6062763" cy="1760482"/>
          </a:xfrm>
          <a:prstGeom prst="rect">
            <a:avLst/>
          </a:prstGeom>
          <a:noFill/>
        </p:spPr>
        <p:txBody>
          <a:bodyPr wrap="square" rtlCol="0">
            <a:spAutoFit/>
          </a:bodyPr>
          <a:lstStyle/>
          <a:p>
            <a:pPr marL="285750" indent="-285750">
              <a:lnSpc>
                <a:spcPct val="125000"/>
              </a:lnSpc>
              <a:spcBef>
                <a:spcPts val="300"/>
              </a:spcBef>
              <a:spcAft>
                <a:spcPts val="300"/>
              </a:spcAft>
              <a:buFont typeface="Wingdings" panose="05000000000000000000" pitchFamily="2" charset="2"/>
              <a:buChar char="p"/>
            </a:pPr>
            <a:r>
              <a:rPr lang="en-US" altLang="zh-CN" sz="1400" b="1" dirty="0">
                <a:solidFill>
                  <a:srgbClr val="FFFF00"/>
                </a:solidFill>
                <a:latin typeface="微软雅黑" panose="020B0503020204020204" pitchFamily="34" charset="-122"/>
                <a:ea typeface="微软雅黑" panose="020B0503020204020204" pitchFamily="34" charset="-122"/>
              </a:rPr>
              <a:t>PC</a:t>
            </a:r>
            <a:r>
              <a:rPr lang="zh-CN" altLang="en-US" sz="1400" b="1" dirty="0">
                <a:solidFill>
                  <a:srgbClr val="FFFF00"/>
                </a:solidFill>
                <a:latin typeface="微软雅黑" panose="020B0503020204020204" pitchFamily="34" charset="-122"/>
                <a:ea typeface="微软雅黑" panose="020B0503020204020204" pitchFamily="34" charset="-122"/>
              </a:rPr>
              <a:t>及移动互联网时代：</a:t>
            </a:r>
            <a:r>
              <a:rPr lang="zh-CN" altLang="en-US" sz="1400" dirty="0">
                <a:solidFill>
                  <a:schemeClr val="bg1"/>
                </a:solidFill>
                <a:latin typeface="微软雅黑" panose="020B0503020204020204" pitchFamily="34" charset="-122"/>
                <a:ea typeface="微软雅黑" panose="020B0503020204020204" pitchFamily="34" charset="-122"/>
              </a:rPr>
              <a:t>软件服务以</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中心、以设备为边界，依赖用户输入，被动的提供服务。设备的感知能力有限，无法通过行为和场景感知主动提供服务。</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万物智联时代：</a:t>
            </a:r>
            <a:r>
              <a:rPr lang="zh-CN" altLang="en-US" sz="1400" dirty="0">
                <a:solidFill>
                  <a:schemeClr val="bg1"/>
                </a:solidFill>
                <a:latin typeface="微软雅黑" panose="020B0503020204020204" pitchFamily="34" charset="-122"/>
                <a:ea typeface="微软雅黑" panose="020B0503020204020204" pitchFamily="34" charset="-122"/>
              </a:rPr>
              <a:t>设备算力及感知能力剧增，多设备可协同提供服务，以</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为中心的服务模式制约了用户体验。需构建一种服务按场景智能组合、最短路径直达、多设备可协同的应用软件形态，来实现体验的跃迁。</a:t>
            </a:r>
            <a:endParaRPr lang="en-US" altLang="zh-CN" sz="1400" dirty="0">
              <a:solidFill>
                <a:schemeClr val="bg1"/>
              </a:solidFill>
              <a:latin typeface="微软雅黑" panose="020B0503020204020204" pitchFamily="34" charset="-122"/>
              <a:ea typeface="微软雅黑" panose="020B0503020204020204" pitchFamily="34" charset="-122"/>
            </a:endParaRPr>
          </a:p>
        </p:txBody>
      </p:sp>
      <p:cxnSp>
        <p:nvCxnSpPr>
          <p:cNvPr id="65" name="直接连接符 64">
            <a:extLst>
              <a:ext uri="{FF2B5EF4-FFF2-40B4-BE49-F238E27FC236}">
                <a16:creationId xmlns:a16="http://schemas.microsoft.com/office/drawing/2014/main" xmlns="" id="{7F81931D-EB47-4A57-83A5-225F1C60C64D}"/>
              </a:ext>
            </a:extLst>
          </p:cNvPr>
          <p:cNvCxnSpPr>
            <a:cxnSpLocks/>
            <a:endCxn id="77" idx="4"/>
          </p:cNvCxnSpPr>
          <p:nvPr/>
        </p:nvCxnSpPr>
        <p:spPr>
          <a:xfrm flipV="1">
            <a:off x="4147467" y="3863365"/>
            <a:ext cx="1456355" cy="1087200"/>
          </a:xfrm>
          <a:prstGeom prst="line">
            <a:avLst/>
          </a:prstGeom>
          <a:ln w="3175">
            <a:solidFill>
              <a:schemeClr val="bg1">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73CAB32D-4426-4E80-A778-F2260BC0BEA4}"/>
              </a:ext>
            </a:extLst>
          </p:cNvPr>
          <p:cNvCxnSpPr>
            <a:cxnSpLocks/>
            <a:endCxn id="80" idx="4"/>
          </p:cNvCxnSpPr>
          <p:nvPr/>
        </p:nvCxnSpPr>
        <p:spPr>
          <a:xfrm flipV="1">
            <a:off x="3731533" y="3863365"/>
            <a:ext cx="736279" cy="1064012"/>
          </a:xfrm>
          <a:prstGeom prst="line">
            <a:avLst/>
          </a:prstGeom>
          <a:ln w="3175">
            <a:solidFill>
              <a:schemeClr val="bg1">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7" name="图片 66">
            <a:extLst>
              <a:ext uri="{FF2B5EF4-FFF2-40B4-BE49-F238E27FC236}">
                <a16:creationId xmlns:a16="http://schemas.microsoft.com/office/drawing/2014/main" xmlns="" id="{884E2D5C-87B1-48E6-83E2-304F01ECF26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56662" y="3411915"/>
            <a:ext cx="333616" cy="265721"/>
          </a:xfrm>
          <a:prstGeom prst="rect">
            <a:avLst/>
          </a:prstGeom>
        </p:spPr>
      </p:pic>
      <p:sp>
        <p:nvSpPr>
          <p:cNvPr id="68" name="同心圆 107">
            <a:extLst>
              <a:ext uri="{FF2B5EF4-FFF2-40B4-BE49-F238E27FC236}">
                <a16:creationId xmlns:a16="http://schemas.microsoft.com/office/drawing/2014/main" xmlns="" id="{5F2364B1-D91B-4F53-9D65-C99BCF3C3B5C}"/>
              </a:ext>
            </a:extLst>
          </p:cNvPr>
          <p:cNvSpPr/>
          <p:nvPr/>
        </p:nvSpPr>
        <p:spPr>
          <a:xfrm>
            <a:off x="682284" y="3229630"/>
            <a:ext cx="670209" cy="633735"/>
          </a:xfrm>
          <a:prstGeom prst="donut">
            <a:avLst>
              <a:gd name="adj" fmla="val 10725"/>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xmlns="" id="{43D66CA9-2574-4EC7-8894-D19E415B8A32}"/>
              </a:ext>
            </a:extLst>
          </p:cNvPr>
          <p:cNvSpPr txBox="1"/>
          <p:nvPr/>
        </p:nvSpPr>
        <p:spPr>
          <a:xfrm>
            <a:off x="635574" y="3722461"/>
            <a:ext cx="769246" cy="169277"/>
          </a:xfrm>
          <a:prstGeom prst="rect">
            <a:avLst/>
          </a:prstGeom>
          <a:solidFill>
            <a:srgbClr val="332197"/>
          </a:solidFill>
          <a:ln>
            <a:noFill/>
          </a:ln>
        </p:spPr>
        <p:txBody>
          <a:bodyPr wrap="square" lIns="0" tIns="0" rIns="0" bIns="0" rtlCol="0" anchor="ctr" anchorCtr="0">
            <a:spAutoFit/>
          </a:bodyPr>
          <a:lstStyle/>
          <a:p>
            <a:pPr algn="ctr" defTabSz="914400"/>
            <a:r>
              <a:rPr lang="zh-CN" altLang="en-US" sz="1100" b="1" dirty="0">
                <a:solidFill>
                  <a:schemeClr val="bg1"/>
                </a:solidFill>
                <a:latin typeface="微软雅黑" panose="020B0503020204020204" pitchFamily="34" charset="-122"/>
                <a:ea typeface="微软雅黑" panose="020B0503020204020204" pitchFamily="34" charset="-122"/>
              </a:rPr>
              <a:t>娱乐与服务</a:t>
            </a:r>
          </a:p>
        </p:txBody>
      </p:sp>
      <p:pic>
        <p:nvPicPr>
          <p:cNvPr id="70" name="图片 69">
            <a:extLst>
              <a:ext uri="{FF2B5EF4-FFF2-40B4-BE49-F238E27FC236}">
                <a16:creationId xmlns:a16="http://schemas.microsoft.com/office/drawing/2014/main" xmlns="" id="{5C0ED60C-9786-4374-958E-7143E471B307}"/>
              </a:ext>
            </a:extLst>
          </p:cNvPr>
          <p:cNvPicPr>
            <a:picLocks noChangeAspect="1"/>
          </p:cNvPicPr>
          <p:nvPr/>
        </p:nvPicPr>
        <p:blipFill>
          <a:blip r:embed="rId3" cstate="screen"/>
          <a:stretch>
            <a:fillRect/>
          </a:stretch>
        </p:blipFill>
        <p:spPr>
          <a:xfrm>
            <a:off x="1925120" y="3411915"/>
            <a:ext cx="408583" cy="256554"/>
          </a:xfrm>
          <a:prstGeom prst="rect">
            <a:avLst/>
          </a:prstGeom>
        </p:spPr>
      </p:pic>
      <p:sp>
        <p:nvSpPr>
          <p:cNvPr id="71" name="同心圆 110">
            <a:extLst>
              <a:ext uri="{FF2B5EF4-FFF2-40B4-BE49-F238E27FC236}">
                <a16:creationId xmlns:a16="http://schemas.microsoft.com/office/drawing/2014/main" xmlns="" id="{D20697AD-F769-43C0-96C8-C44672FF28E8}"/>
              </a:ext>
            </a:extLst>
          </p:cNvPr>
          <p:cNvSpPr/>
          <p:nvPr/>
        </p:nvSpPr>
        <p:spPr>
          <a:xfrm>
            <a:off x="1785780" y="3229630"/>
            <a:ext cx="670209" cy="633735"/>
          </a:xfrm>
          <a:prstGeom prst="donut">
            <a:avLst>
              <a:gd name="adj" fmla="val 107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xmlns="" id="{3E2FB876-E9F7-40E2-BF64-79B205D2F618}"/>
              </a:ext>
            </a:extLst>
          </p:cNvPr>
          <p:cNvSpPr txBox="1"/>
          <p:nvPr/>
        </p:nvSpPr>
        <p:spPr>
          <a:xfrm>
            <a:off x="1770058" y="3727772"/>
            <a:ext cx="754766" cy="169277"/>
          </a:xfrm>
          <a:prstGeom prst="rect">
            <a:avLst/>
          </a:prstGeom>
          <a:solidFill>
            <a:srgbClr val="332197"/>
          </a:solidFill>
          <a:ln>
            <a:noFill/>
          </a:ln>
        </p:spPr>
        <p:txBody>
          <a:bodyPr wrap="square" lIns="0" tIns="0" rIns="0" bIns="0" rtlCol="0" anchor="ctr" anchorCtr="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zh-CN" altLang="en-US" sz="1100" b="1" dirty="0"/>
              <a:t>办公与服务</a:t>
            </a:r>
          </a:p>
        </p:txBody>
      </p:sp>
      <p:pic>
        <p:nvPicPr>
          <p:cNvPr id="73" name="图片 72">
            <a:extLst>
              <a:ext uri="{FF2B5EF4-FFF2-40B4-BE49-F238E27FC236}">
                <a16:creationId xmlns:a16="http://schemas.microsoft.com/office/drawing/2014/main" xmlns="" id="{8D177EDA-C77E-4D1E-8DEF-621BBEB57093}"/>
              </a:ext>
            </a:extLst>
          </p:cNvPr>
          <p:cNvPicPr>
            <a:picLocks noChangeAspect="1"/>
          </p:cNvPicPr>
          <p:nvPr/>
        </p:nvPicPr>
        <p:blipFill>
          <a:blip r:embed="rId4" cstate="screen"/>
          <a:stretch>
            <a:fillRect/>
          </a:stretch>
        </p:blipFill>
        <p:spPr>
          <a:xfrm>
            <a:off x="3109810" y="3411915"/>
            <a:ext cx="429060" cy="232775"/>
          </a:xfrm>
          <a:prstGeom prst="rect">
            <a:avLst/>
          </a:prstGeom>
        </p:spPr>
      </p:pic>
      <p:sp>
        <p:nvSpPr>
          <p:cNvPr id="74" name="同心圆 117">
            <a:extLst>
              <a:ext uri="{FF2B5EF4-FFF2-40B4-BE49-F238E27FC236}">
                <a16:creationId xmlns:a16="http://schemas.microsoft.com/office/drawing/2014/main" xmlns="" id="{2BC31A89-4437-4E6D-B1C4-23CB30DB62DB}"/>
              </a:ext>
            </a:extLst>
          </p:cNvPr>
          <p:cNvSpPr/>
          <p:nvPr/>
        </p:nvSpPr>
        <p:spPr>
          <a:xfrm>
            <a:off x="2985719" y="3229630"/>
            <a:ext cx="670209" cy="633735"/>
          </a:xfrm>
          <a:prstGeom prst="donut">
            <a:avLst>
              <a:gd name="adj" fmla="val 107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xmlns="" id="{D1EAEF08-6D0E-4441-8383-979331151A25}"/>
              </a:ext>
            </a:extLst>
          </p:cNvPr>
          <p:cNvSpPr txBox="1"/>
          <p:nvPr/>
        </p:nvSpPr>
        <p:spPr>
          <a:xfrm>
            <a:off x="2876244" y="3715822"/>
            <a:ext cx="921359" cy="169277"/>
          </a:xfrm>
          <a:prstGeom prst="rect">
            <a:avLst/>
          </a:prstGeom>
          <a:solidFill>
            <a:srgbClr val="332197"/>
          </a:solidFill>
          <a:ln>
            <a:noFill/>
          </a:ln>
        </p:spPr>
        <p:txBody>
          <a:bodyPr wrap="square" lIns="0" tIns="0" rIns="0" bIns="0" rtlCol="0" anchor="ctr" anchorCtr="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zh-CN" altLang="en-US" sz="1100" b="1" dirty="0"/>
              <a:t>运动健康服务</a:t>
            </a:r>
          </a:p>
        </p:txBody>
      </p:sp>
      <p:pic>
        <p:nvPicPr>
          <p:cNvPr id="76" name="Picture 10" descr="电动汽车充电站商业| EDF - bob官方体育登陆">
            <a:extLst>
              <a:ext uri="{FF2B5EF4-FFF2-40B4-BE49-F238E27FC236}">
                <a16:creationId xmlns:a16="http://schemas.microsoft.com/office/drawing/2014/main" xmlns="" id="{251C1A98-505C-46C6-8590-E0B99BD816A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385337" y="3411915"/>
            <a:ext cx="405591" cy="319599"/>
          </a:xfrm>
          <a:prstGeom prst="rect">
            <a:avLst/>
          </a:prstGeom>
          <a:noFill/>
          <a:extLst>
            <a:ext uri="{909E8E84-426E-40DD-AFC4-6F175D3DCCD1}">
              <a14:hiddenFill xmlns:a14="http://schemas.microsoft.com/office/drawing/2010/main">
                <a:solidFill>
                  <a:srgbClr val="FFFFFF"/>
                </a:solidFill>
              </a14:hiddenFill>
            </a:ext>
          </a:extLst>
        </p:spPr>
      </p:pic>
      <p:sp>
        <p:nvSpPr>
          <p:cNvPr id="77" name="同心圆 120">
            <a:extLst>
              <a:ext uri="{FF2B5EF4-FFF2-40B4-BE49-F238E27FC236}">
                <a16:creationId xmlns:a16="http://schemas.microsoft.com/office/drawing/2014/main" xmlns="" id="{2AE874BA-B51A-40B6-82FC-1C2FC3AE0967}"/>
              </a:ext>
            </a:extLst>
          </p:cNvPr>
          <p:cNvSpPr/>
          <p:nvPr/>
        </p:nvSpPr>
        <p:spPr>
          <a:xfrm>
            <a:off x="5268717" y="3229630"/>
            <a:ext cx="670209" cy="633735"/>
          </a:xfrm>
          <a:prstGeom prst="donut">
            <a:avLst>
              <a:gd name="adj" fmla="val 10725"/>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xmlns="" id="{8D814B29-6FEA-4E14-8765-4F642FC1B2C8}"/>
              </a:ext>
            </a:extLst>
          </p:cNvPr>
          <p:cNvSpPr txBox="1"/>
          <p:nvPr/>
        </p:nvSpPr>
        <p:spPr>
          <a:xfrm>
            <a:off x="5260071" y="3716032"/>
            <a:ext cx="781692" cy="169277"/>
          </a:xfrm>
          <a:prstGeom prst="rect">
            <a:avLst/>
          </a:prstGeom>
          <a:solidFill>
            <a:srgbClr val="332197"/>
          </a:solidFill>
          <a:ln>
            <a:noFill/>
          </a:ln>
        </p:spPr>
        <p:txBody>
          <a:bodyPr wrap="square" lIns="0" tIns="0" rIns="0" bIns="0" rtlCol="0" anchor="ctr" anchorCtr="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zh-CN" altLang="en-US" sz="1100" b="1" dirty="0"/>
              <a:t>出行与服务</a:t>
            </a:r>
          </a:p>
        </p:txBody>
      </p:sp>
      <p:pic>
        <p:nvPicPr>
          <p:cNvPr id="79" name="Picture 2" descr="打造智慧家庭你需要這5大智能家居解決方案">
            <a:extLst>
              <a:ext uri="{FF2B5EF4-FFF2-40B4-BE49-F238E27FC236}">
                <a16:creationId xmlns:a16="http://schemas.microsoft.com/office/drawing/2014/main" xmlns="" id="{9B8BE89A-CBD7-4FBC-970C-9DA20000B5E5}"/>
              </a:ext>
            </a:extLst>
          </p:cNvPr>
          <p:cNvPicPr>
            <a:picLocks noChangeAspect="1" noChangeArrowheads="1"/>
          </p:cNvPicPr>
          <p:nvPr/>
        </p:nvPicPr>
        <p:blipFill>
          <a:blip r:embed="rId6" cstate="screen"/>
          <a:srcRect/>
          <a:stretch>
            <a:fillRect/>
          </a:stretch>
        </p:blipFill>
        <p:spPr bwMode="auto">
          <a:xfrm>
            <a:off x="4277248" y="3411915"/>
            <a:ext cx="387577" cy="221727"/>
          </a:xfrm>
          <a:prstGeom prst="rect">
            <a:avLst/>
          </a:prstGeom>
          <a:noFill/>
          <a:extLst>
            <a:ext uri="{909E8E84-426E-40DD-AFC4-6F175D3DCCD1}">
              <a14:hiddenFill xmlns:a14="http://schemas.microsoft.com/office/drawing/2010/main">
                <a:solidFill>
                  <a:srgbClr val="FFFFFF"/>
                </a:solidFill>
              </a14:hiddenFill>
            </a:ext>
          </a:extLst>
        </p:spPr>
      </p:pic>
      <p:sp>
        <p:nvSpPr>
          <p:cNvPr id="80" name="同心圆 125">
            <a:extLst>
              <a:ext uri="{FF2B5EF4-FFF2-40B4-BE49-F238E27FC236}">
                <a16:creationId xmlns:a16="http://schemas.microsoft.com/office/drawing/2014/main" xmlns="" id="{E678047C-D117-4AB9-9198-BBC68312C0EF}"/>
              </a:ext>
            </a:extLst>
          </p:cNvPr>
          <p:cNvSpPr/>
          <p:nvPr/>
        </p:nvSpPr>
        <p:spPr>
          <a:xfrm>
            <a:off x="4132707" y="3229630"/>
            <a:ext cx="670209" cy="633735"/>
          </a:xfrm>
          <a:prstGeom prst="donut">
            <a:avLst>
              <a:gd name="adj" fmla="val 10725"/>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xmlns="" id="{A674A036-DDCF-4C23-8901-168C823C9EC6}"/>
              </a:ext>
            </a:extLst>
          </p:cNvPr>
          <p:cNvSpPr txBox="1"/>
          <p:nvPr/>
        </p:nvSpPr>
        <p:spPr>
          <a:xfrm>
            <a:off x="4096829" y="3719933"/>
            <a:ext cx="781692" cy="169277"/>
          </a:xfrm>
          <a:prstGeom prst="rect">
            <a:avLst/>
          </a:prstGeom>
          <a:solidFill>
            <a:srgbClr val="332197"/>
          </a:solidFill>
          <a:ln>
            <a:noFill/>
          </a:ln>
        </p:spPr>
        <p:txBody>
          <a:bodyPr wrap="square" lIns="0" tIns="0" rIns="0" bIns="0" rtlCol="0" anchor="ctr" anchorCtr="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zh-CN" altLang="en-US" sz="1100" b="1" dirty="0"/>
              <a:t>家居与服务</a:t>
            </a:r>
          </a:p>
        </p:txBody>
      </p:sp>
      <p:pic>
        <p:nvPicPr>
          <p:cNvPr id="82" name="图片 81">
            <a:extLst>
              <a:ext uri="{FF2B5EF4-FFF2-40B4-BE49-F238E27FC236}">
                <a16:creationId xmlns:a16="http://schemas.microsoft.com/office/drawing/2014/main" xmlns="" id="{D2159603-B7AA-41B8-B9B3-50DD600320F8}"/>
              </a:ext>
            </a:extLst>
          </p:cNvPr>
          <p:cNvPicPr>
            <a:picLocks noChangeAspect="1"/>
          </p:cNvPicPr>
          <p:nvPr/>
        </p:nvPicPr>
        <p:blipFill>
          <a:blip r:embed="rId7" cstate="screen">
            <a:clrChange>
              <a:clrFrom>
                <a:srgbClr val="FFFFFF"/>
              </a:clrFrom>
              <a:clrTo>
                <a:srgbClr val="FFFFFF">
                  <a:alpha val="0"/>
                </a:srgbClr>
              </a:clrTo>
            </a:clrChange>
            <a:duotone>
              <a:schemeClr val="bg2">
                <a:shade val="45000"/>
                <a:satMod val="135000"/>
              </a:schemeClr>
              <a:prstClr val="white"/>
            </a:duotone>
          </a:blip>
          <a:stretch>
            <a:fillRect/>
          </a:stretch>
        </p:blipFill>
        <p:spPr>
          <a:xfrm>
            <a:off x="1448237" y="4033414"/>
            <a:ext cx="287240" cy="198684"/>
          </a:xfrm>
          <a:prstGeom prst="rect">
            <a:avLst/>
          </a:prstGeom>
        </p:spPr>
      </p:pic>
      <p:sp>
        <p:nvSpPr>
          <p:cNvPr id="83" name="文本框 82">
            <a:extLst>
              <a:ext uri="{FF2B5EF4-FFF2-40B4-BE49-F238E27FC236}">
                <a16:creationId xmlns:a16="http://schemas.microsoft.com/office/drawing/2014/main" xmlns="" id="{DD1347CF-8749-497B-91BF-C06057583F44}"/>
              </a:ext>
            </a:extLst>
          </p:cNvPr>
          <p:cNvSpPr txBox="1"/>
          <p:nvPr/>
        </p:nvSpPr>
        <p:spPr>
          <a:xfrm>
            <a:off x="864973" y="4270198"/>
            <a:ext cx="1038747" cy="138499"/>
          </a:xfrm>
          <a:prstGeom prst="rect">
            <a:avLst/>
          </a:prstGeom>
          <a:noFill/>
          <a:ln>
            <a:noFill/>
          </a:ln>
        </p:spPr>
        <p:txBody>
          <a:bodyPr wrap="none" lIns="0" tIns="0" rIns="0" bIns="0" rtlCol="0" anchor="ctr" anchorCtr="0">
            <a:spAutoFit/>
          </a:bodyPr>
          <a:lstStyle/>
          <a:p>
            <a:pPr algn="ctr" defTabSz="914400"/>
            <a:r>
              <a:rPr lang="zh-CN" altLang="en-US" sz="900" b="1" dirty="0">
                <a:solidFill>
                  <a:schemeClr val="bg1"/>
                </a:solidFill>
                <a:latin typeface="微软雅黑" panose="020B0503020204020204" pitchFamily="34" charset="-122"/>
                <a:ea typeface="微软雅黑" panose="020B0503020204020204" pitchFamily="34" charset="-122"/>
              </a:rPr>
              <a:t>动作捕捉、智能遥控</a:t>
            </a:r>
          </a:p>
        </p:txBody>
      </p:sp>
      <p:pic>
        <p:nvPicPr>
          <p:cNvPr id="84" name="图片 83">
            <a:extLst>
              <a:ext uri="{FF2B5EF4-FFF2-40B4-BE49-F238E27FC236}">
                <a16:creationId xmlns:a16="http://schemas.microsoft.com/office/drawing/2014/main" xmlns="" id="{5F0C8344-606E-41A7-87D8-0FAC4C03A519}"/>
              </a:ext>
            </a:extLst>
          </p:cNvPr>
          <p:cNvPicPr>
            <a:picLocks noChangeAspect="1"/>
          </p:cNvPicPr>
          <p:nvPr/>
        </p:nvPicPr>
        <p:blipFill>
          <a:blip r:embed="rId8" cstate="screen">
            <a:clrChange>
              <a:clrFrom>
                <a:srgbClr val="FFFFFF"/>
              </a:clrFrom>
              <a:clrTo>
                <a:srgbClr val="FFFFFF">
                  <a:alpha val="0"/>
                </a:srgbClr>
              </a:clrTo>
            </a:clrChange>
            <a:duotone>
              <a:schemeClr val="bg2">
                <a:shade val="45000"/>
                <a:satMod val="135000"/>
              </a:schemeClr>
              <a:prstClr val="white"/>
            </a:duotone>
          </a:blip>
          <a:stretch>
            <a:fillRect/>
          </a:stretch>
        </p:blipFill>
        <p:spPr>
          <a:xfrm>
            <a:off x="1048640" y="4089503"/>
            <a:ext cx="334385" cy="147607"/>
          </a:xfrm>
          <a:prstGeom prst="rect">
            <a:avLst/>
          </a:prstGeom>
        </p:spPr>
      </p:pic>
      <p:sp>
        <p:nvSpPr>
          <p:cNvPr id="85" name="Freeform 156">
            <a:extLst>
              <a:ext uri="{FF2B5EF4-FFF2-40B4-BE49-F238E27FC236}">
                <a16:creationId xmlns:a16="http://schemas.microsoft.com/office/drawing/2014/main" xmlns="" id="{C64FE585-AB2D-42D7-90B8-F24F15371A82}"/>
              </a:ext>
            </a:extLst>
          </p:cNvPr>
          <p:cNvSpPr/>
          <p:nvPr/>
        </p:nvSpPr>
        <p:spPr bwMode="auto">
          <a:xfrm>
            <a:off x="1956137" y="4118171"/>
            <a:ext cx="226434" cy="89433"/>
          </a:xfrm>
          <a:custGeom>
            <a:avLst/>
            <a:gdLst>
              <a:gd name="T0" fmla="*/ 40 w 192"/>
              <a:gd name="T1" fmla="*/ 113 h 113"/>
              <a:gd name="T2" fmla="*/ 21 w 192"/>
              <a:gd name="T3" fmla="*/ 113 h 113"/>
              <a:gd name="T4" fmla="*/ 0 w 192"/>
              <a:gd name="T5" fmla="*/ 92 h 113"/>
              <a:gd name="T6" fmla="*/ 0 w 192"/>
              <a:gd name="T7" fmla="*/ 21 h 113"/>
              <a:gd name="T8" fmla="*/ 21 w 192"/>
              <a:gd name="T9" fmla="*/ 0 h 113"/>
              <a:gd name="T10" fmla="*/ 171 w 192"/>
              <a:gd name="T11" fmla="*/ 0 h 113"/>
              <a:gd name="T12" fmla="*/ 192 w 192"/>
              <a:gd name="T13" fmla="*/ 21 h 113"/>
              <a:gd name="T14" fmla="*/ 192 w 192"/>
              <a:gd name="T15" fmla="*/ 92 h 113"/>
              <a:gd name="T16" fmla="*/ 171 w 192"/>
              <a:gd name="T17" fmla="*/ 113 h 113"/>
              <a:gd name="T18" fmla="*/ 153 w 192"/>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13">
                <a:moveTo>
                  <a:pt x="40" y="113"/>
                </a:moveTo>
                <a:cubicBezTo>
                  <a:pt x="21" y="113"/>
                  <a:pt x="21" y="113"/>
                  <a:pt x="21" y="113"/>
                </a:cubicBezTo>
                <a:cubicBezTo>
                  <a:pt x="10" y="113"/>
                  <a:pt x="0" y="103"/>
                  <a:pt x="0" y="92"/>
                </a:cubicBezTo>
                <a:cubicBezTo>
                  <a:pt x="0" y="21"/>
                  <a:pt x="0" y="21"/>
                  <a:pt x="0" y="21"/>
                </a:cubicBezTo>
                <a:cubicBezTo>
                  <a:pt x="0" y="10"/>
                  <a:pt x="10" y="0"/>
                  <a:pt x="21" y="0"/>
                </a:cubicBezTo>
                <a:cubicBezTo>
                  <a:pt x="171" y="0"/>
                  <a:pt x="171" y="0"/>
                  <a:pt x="171" y="0"/>
                </a:cubicBezTo>
                <a:cubicBezTo>
                  <a:pt x="183" y="0"/>
                  <a:pt x="192" y="10"/>
                  <a:pt x="192" y="21"/>
                </a:cubicBezTo>
                <a:cubicBezTo>
                  <a:pt x="192" y="92"/>
                  <a:pt x="192" y="92"/>
                  <a:pt x="192" y="92"/>
                </a:cubicBezTo>
                <a:cubicBezTo>
                  <a:pt x="192" y="103"/>
                  <a:pt x="183" y="113"/>
                  <a:pt x="171" y="113"/>
                </a:cubicBezTo>
                <a:cubicBezTo>
                  <a:pt x="153" y="113"/>
                  <a:pt x="153" y="113"/>
                  <a:pt x="153" y="113"/>
                </a:cubicBezTo>
              </a:path>
            </a:pathLst>
          </a:custGeom>
          <a:noFill/>
          <a:ln w="9525" cap="flat">
            <a:solidFill>
              <a:schemeClr val="tx1">
                <a:lumMod val="50000"/>
                <a:lumOff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914400">
              <a:defRPr/>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86" name="Freeform 157">
            <a:extLst>
              <a:ext uri="{FF2B5EF4-FFF2-40B4-BE49-F238E27FC236}">
                <a16:creationId xmlns:a16="http://schemas.microsoft.com/office/drawing/2014/main" xmlns="" id="{84DBDFD9-3E7E-4320-A6F1-3422EEFDA758}"/>
              </a:ext>
            </a:extLst>
          </p:cNvPr>
          <p:cNvSpPr/>
          <p:nvPr/>
        </p:nvSpPr>
        <p:spPr bwMode="auto">
          <a:xfrm>
            <a:off x="1992441" y="4166694"/>
            <a:ext cx="153827" cy="61820"/>
          </a:xfrm>
          <a:custGeom>
            <a:avLst/>
            <a:gdLst>
              <a:gd name="T0" fmla="*/ 250 w 250"/>
              <a:gd name="T1" fmla="*/ 150 h 150"/>
              <a:gd name="T2" fmla="*/ 0 w 250"/>
              <a:gd name="T3" fmla="*/ 150 h 150"/>
              <a:gd name="T4" fmla="*/ 28 w 250"/>
              <a:gd name="T5" fmla="*/ 0 h 150"/>
              <a:gd name="T6" fmla="*/ 222 w 250"/>
              <a:gd name="T7" fmla="*/ 0 h 150"/>
              <a:gd name="T8" fmla="*/ 250 w 250"/>
              <a:gd name="T9" fmla="*/ 150 h 150"/>
            </a:gdLst>
            <a:ahLst/>
            <a:cxnLst>
              <a:cxn ang="0">
                <a:pos x="T0" y="T1"/>
              </a:cxn>
              <a:cxn ang="0">
                <a:pos x="T2" y="T3"/>
              </a:cxn>
              <a:cxn ang="0">
                <a:pos x="T4" y="T5"/>
              </a:cxn>
              <a:cxn ang="0">
                <a:pos x="T6" y="T7"/>
              </a:cxn>
              <a:cxn ang="0">
                <a:pos x="T8" y="T9"/>
              </a:cxn>
            </a:cxnLst>
            <a:rect l="0" t="0" r="r" b="b"/>
            <a:pathLst>
              <a:path w="250" h="150">
                <a:moveTo>
                  <a:pt x="250" y="150"/>
                </a:moveTo>
                <a:lnTo>
                  <a:pt x="0" y="150"/>
                </a:lnTo>
                <a:lnTo>
                  <a:pt x="28" y="0"/>
                </a:lnTo>
                <a:lnTo>
                  <a:pt x="222" y="0"/>
                </a:lnTo>
                <a:lnTo>
                  <a:pt x="250" y="150"/>
                </a:lnTo>
                <a:close/>
              </a:path>
            </a:pathLst>
          </a:custGeom>
          <a:noFill/>
          <a:ln w="9525" cap="flat">
            <a:solidFill>
              <a:schemeClr val="tx1">
                <a:lumMod val="50000"/>
                <a:lumOff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914400">
              <a:defRPr/>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87" name="Freeform 158">
            <a:extLst>
              <a:ext uri="{FF2B5EF4-FFF2-40B4-BE49-F238E27FC236}">
                <a16:creationId xmlns:a16="http://schemas.microsoft.com/office/drawing/2014/main" xmlns="" id="{941FCAE1-35EA-4C65-9AB0-F32E1FCFE56F}"/>
              </a:ext>
            </a:extLst>
          </p:cNvPr>
          <p:cNvSpPr/>
          <p:nvPr/>
        </p:nvSpPr>
        <p:spPr bwMode="auto">
          <a:xfrm>
            <a:off x="1986605" y="4081120"/>
            <a:ext cx="157519" cy="32971"/>
          </a:xfrm>
          <a:custGeom>
            <a:avLst/>
            <a:gdLst>
              <a:gd name="T0" fmla="*/ 26 w 256"/>
              <a:gd name="T1" fmla="*/ 80 h 80"/>
              <a:gd name="T2" fmla="*/ 0 w 256"/>
              <a:gd name="T3" fmla="*/ 80 h 80"/>
              <a:gd name="T4" fmla="*/ 0 w 256"/>
              <a:gd name="T5" fmla="*/ 0 h 80"/>
              <a:gd name="T6" fmla="*/ 256 w 256"/>
              <a:gd name="T7" fmla="*/ 0 h 80"/>
              <a:gd name="T8" fmla="*/ 256 w 256"/>
              <a:gd name="T9" fmla="*/ 80 h 80"/>
              <a:gd name="T10" fmla="*/ 226 w 256"/>
              <a:gd name="T11" fmla="*/ 80 h 80"/>
            </a:gdLst>
            <a:ahLst/>
            <a:cxnLst>
              <a:cxn ang="0">
                <a:pos x="T0" y="T1"/>
              </a:cxn>
              <a:cxn ang="0">
                <a:pos x="T2" y="T3"/>
              </a:cxn>
              <a:cxn ang="0">
                <a:pos x="T4" y="T5"/>
              </a:cxn>
              <a:cxn ang="0">
                <a:pos x="T6" y="T7"/>
              </a:cxn>
              <a:cxn ang="0">
                <a:pos x="T8" y="T9"/>
              </a:cxn>
              <a:cxn ang="0">
                <a:pos x="T10" y="T11"/>
              </a:cxn>
            </a:cxnLst>
            <a:rect l="0" t="0" r="r" b="b"/>
            <a:pathLst>
              <a:path w="256" h="80">
                <a:moveTo>
                  <a:pt x="26" y="80"/>
                </a:moveTo>
                <a:lnTo>
                  <a:pt x="0" y="80"/>
                </a:lnTo>
                <a:lnTo>
                  <a:pt x="0" y="0"/>
                </a:lnTo>
                <a:lnTo>
                  <a:pt x="256" y="0"/>
                </a:lnTo>
                <a:lnTo>
                  <a:pt x="256" y="80"/>
                </a:lnTo>
                <a:lnTo>
                  <a:pt x="226" y="80"/>
                </a:lnTo>
              </a:path>
            </a:pathLst>
          </a:custGeom>
          <a:noFill/>
          <a:ln w="9525" cap="flat">
            <a:solidFill>
              <a:schemeClr val="tx1">
                <a:lumMod val="50000"/>
                <a:lumOff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914400">
              <a:defRPr/>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88" name="Rectangle 159">
            <a:extLst>
              <a:ext uri="{FF2B5EF4-FFF2-40B4-BE49-F238E27FC236}">
                <a16:creationId xmlns:a16="http://schemas.microsoft.com/office/drawing/2014/main" xmlns="" id="{BA1503AA-49FE-47B1-9DFF-85019F477E8A}"/>
              </a:ext>
            </a:extLst>
          </p:cNvPr>
          <p:cNvSpPr>
            <a:spLocks noChangeArrowheads="1"/>
          </p:cNvSpPr>
          <p:nvPr/>
        </p:nvSpPr>
        <p:spPr bwMode="auto">
          <a:xfrm>
            <a:off x="2008646" y="4092255"/>
            <a:ext cx="109525" cy="30910"/>
          </a:xfrm>
          <a:prstGeom prst="rect">
            <a:avLst/>
          </a:prstGeom>
          <a:noFill/>
          <a:ln w="9525" cap="flat">
            <a:solidFill>
              <a:schemeClr val="tx1">
                <a:lumMod val="50000"/>
                <a:lumOff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914400">
              <a:defRPr/>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xmlns="" id="{780AE524-B66F-49B4-A448-E73FD8A5C1B9}"/>
              </a:ext>
            </a:extLst>
          </p:cNvPr>
          <p:cNvSpPr txBox="1"/>
          <p:nvPr/>
        </p:nvSpPr>
        <p:spPr>
          <a:xfrm>
            <a:off x="2020955" y="4270994"/>
            <a:ext cx="461666" cy="138499"/>
          </a:xfrm>
          <a:prstGeom prst="rect">
            <a:avLst/>
          </a:prstGeom>
          <a:noFill/>
          <a:ln>
            <a:noFill/>
          </a:ln>
        </p:spPr>
        <p:txBody>
          <a:bodyPr wrap="none" lIns="0" tIns="0" rIns="0" bIns="0" rtlCol="0" anchor="ctr" anchorCtr="0">
            <a:spAutoFit/>
          </a:bodyPr>
          <a:lstStyle/>
          <a:p>
            <a:pPr algn="ctr" defTabSz="914400"/>
            <a:r>
              <a:rPr lang="zh-CN" altLang="en-US" sz="900" b="1" dirty="0">
                <a:solidFill>
                  <a:schemeClr val="bg1"/>
                </a:solidFill>
                <a:latin typeface="微软雅黑" panose="020B0503020204020204" pitchFamily="34" charset="-122"/>
                <a:ea typeface="微软雅黑" panose="020B0503020204020204" pitchFamily="34" charset="-122"/>
              </a:rPr>
              <a:t>智能外设</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pic>
        <p:nvPicPr>
          <p:cNvPr id="90" name="图片 89">
            <a:extLst>
              <a:ext uri="{FF2B5EF4-FFF2-40B4-BE49-F238E27FC236}">
                <a16:creationId xmlns:a16="http://schemas.microsoft.com/office/drawing/2014/main" xmlns="" id="{01DEA1D1-8EEE-41B5-955E-D1D9F13A7FA9}"/>
              </a:ext>
            </a:extLst>
          </p:cNvPr>
          <p:cNvPicPr>
            <a:picLocks noChangeAspect="1"/>
          </p:cNvPicPr>
          <p:nvPr/>
        </p:nvPicPr>
        <p:blipFill>
          <a:blip r:embed="rId9" cstate="screen">
            <a:duotone>
              <a:schemeClr val="bg2">
                <a:shade val="45000"/>
                <a:satMod val="135000"/>
              </a:schemeClr>
              <a:prstClr val="white"/>
            </a:duotone>
          </a:blip>
          <a:stretch>
            <a:fillRect/>
          </a:stretch>
        </p:blipFill>
        <p:spPr>
          <a:xfrm>
            <a:off x="2318947" y="4034607"/>
            <a:ext cx="255866" cy="191744"/>
          </a:xfrm>
          <a:prstGeom prst="rect">
            <a:avLst/>
          </a:prstGeom>
        </p:spPr>
      </p:pic>
      <p:pic>
        <p:nvPicPr>
          <p:cNvPr id="91" name="Picture 22" descr="扫地机器人图标-有SVG,PNG,EPS格式-寻图标">
            <a:extLst>
              <a:ext uri="{FF2B5EF4-FFF2-40B4-BE49-F238E27FC236}">
                <a16:creationId xmlns:a16="http://schemas.microsoft.com/office/drawing/2014/main" xmlns="" id="{7A3E62FD-59A7-480F-A228-E74DE7870188}"/>
              </a:ext>
            </a:extLst>
          </p:cNvPr>
          <p:cNvPicPr>
            <a:picLocks noChangeAspect="1" noChangeArrowheads="1"/>
          </p:cNvPicPr>
          <p:nvPr/>
        </p:nvPicPr>
        <p:blipFill>
          <a:blip r:embed="rId10" cstate="screen">
            <a:duotone>
              <a:schemeClr val="bg2">
                <a:shade val="45000"/>
                <a:satMod val="135000"/>
              </a:schemeClr>
              <a:prstClr val="white"/>
            </a:duotone>
          </a:blip>
          <a:srcRect/>
          <a:stretch>
            <a:fillRect/>
          </a:stretch>
        </p:blipFill>
        <p:spPr bwMode="auto">
          <a:xfrm>
            <a:off x="3114284" y="4124767"/>
            <a:ext cx="165302" cy="110719"/>
          </a:xfrm>
          <a:prstGeom prst="rect">
            <a:avLst/>
          </a:prstGeom>
          <a:noFill/>
          <a:extLst>
            <a:ext uri="{909E8E84-426E-40DD-AFC4-6F175D3DCCD1}">
              <a14:hiddenFill xmlns:a14="http://schemas.microsoft.com/office/drawing/2010/main">
                <a:solidFill>
                  <a:srgbClr val="FFFFFF"/>
                </a:solidFill>
              </a14:hiddenFill>
            </a:ext>
          </a:extLst>
        </p:spPr>
      </p:pic>
      <p:pic>
        <p:nvPicPr>
          <p:cNvPr id="92" name="图片 91">
            <a:extLst>
              <a:ext uri="{FF2B5EF4-FFF2-40B4-BE49-F238E27FC236}">
                <a16:creationId xmlns:a16="http://schemas.microsoft.com/office/drawing/2014/main" xmlns="" id="{7E45176F-2739-4FC4-89B5-2737915247EC}"/>
              </a:ext>
            </a:extLst>
          </p:cNvPr>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910277" y="4106812"/>
            <a:ext cx="185147" cy="124010"/>
          </a:xfrm>
          <a:prstGeom prst="rect">
            <a:avLst/>
          </a:prstGeom>
        </p:spPr>
      </p:pic>
      <p:pic>
        <p:nvPicPr>
          <p:cNvPr id="93" name="图片 92">
            <a:extLst>
              <a:ext uri="{FF2B5EF4-FFF2-40B4-BE49-F238E27FC236}">
                <a16:creationId xmlns:a16="http://schemas.microsoft.com/office/drawing/2014/main" xmlns="" id="{9695943E-1F3D-47BE-95A3-3D1B979D2AC1}"/>
              </a:ext>
            </a:extLst>
          </p:cNvPr>
          <p:cNvPicPr>
            <a:picLocks noChangeAspect="1"/>
          </p:cNvPicPr>
          <p:nvPr/>
        </p:nvPicPr>
        <p:blipFill>
          <a:blip r:embed="rId12" cstate="screen">
            <a:duotone>
              <a:schemeClr val="bg2">
                <a:shade val="45000"/>
                <a:satMod val="135000"/>
              </a:schemeClr>
              <a:prstClr val="white"/>
            </a:duotone>
          </a:blip>
          <a:stretch>
            <a:fillRect/>
          </a:stretch>
        </p:blipFill>
        <p:spPr>
          <a:xfrm>
            <a:off x="3305327" y="4125329"/>
            <a:ext cx="109175" cy="107166"/>
          </a:xfrm>
          <a:prstGeom prst="rect">
            <a:avLst/>
          </a:prstGeom>
        </p:spPr>
      </p:pic>
      <p:pic>
        <p:nvPicPr>
          <p:cNvPr id="94" name="图片 93">
            <a:extLst>
              <a:ext uri="{FF2B5EF4-FFF2-40B4-BE49-F238E27FC236}">
                <a16:creationId xmlns:a16="http://schemas.microsoft.com/office/drawing/2014/main" xmlns="" id="{5D2EAE16-BFEA-4687-9819-C7902C9DE8EC}"/>
              </a:ext>
            </a:extLst>
          </p:cNvPr>
          <p:cNvPicPr>
            <a:picLocks noChangeAspect="1"/>
          </p:cNvPicPr>
          <p:nvPr/>
        </p:nvPicPr>
        <p:blipFill>
          <a:blip r:embed="rId13" cstate="screen">
            <a:duotone>
              <a:schemeClr val="bg2">
                <a:shade val="45000"/>
                <a:satMod val="135000"/>
              </a:schemeClr>
              <a:prstClr val="white"/>
            </a:duotone>
          </a:blip>
          <a:stretch>
            <a:fillRect/>
          </a:stretch>
        </p:blipFill>
        <p:spPr>
          <a:xfrm>
            <a:off x="3442673" y="4128155"/>
            <a:ext cx="202856" cy="74438"/>
          </a:xfrm>
          <a:prstGeom prst="rect">
            <a:avLst/>
          </a:prstGeom>
        </p:spPr>
      </p:pic>
      <p:sp>
        <p:nvSpPr>
          <p:cNvPr id="95" name="文本框 94">
            <a:extLst>
              <a:ext uri="{FF2B5EF4-FFF2-40B4-BE49-F238E27FC236}">
                <a16:creationId xmlns:a16="http://schemas.microsoft.com/office/drawing/2014/main" xmlns="" id="{E76CCDAE-D866-45E0-9A1E-046F8FF671F0}"/>
              </a:ext>
            </a:extLst>
          </p:cNvPr>
          <p:cNvSpPr txBox="1"/>
          <p:nvPr/>
        </p:nvSpPr>
        <p:spPr>
          <a:xfrm>
            <a:off x="2695709" y="4272575"/>
            <a:ext cx="1038746" cy="138499"/>
          </a:xfrm>
          <a:prstGeom prst="rect">
            <a:avLst/>
          </a:prstGeom>
          <a:noFill/>
          <a:ln>
            <a:noFill/>
          </a:ln>
        </p:spPr>
        <p:txBody>
          <a:bodyPr wrap="none" lIns="0" tIns="0" rIns="0" bIns="0" rtlCol="0" anchor="ctr" anchorCtr="0">
            <a:spAutoFit/>
          </a:bodyPr>
          <a:lstStyle/>
          <a:p>
            <a:pPr algn="r" defTabSz="914400"/>
            <a:r>
              <a:rPr lang="zh-CN" altLang="en-US" sz="900" b="1" dirty="0">
                <a:solidFill>
                  <a:schemeClr val="bg1"/>
                </a:solidFill>
                <a:latin typeface="微软雅黑" panose="020B0503020204020204" pitchFamily="34" charset="-122"/>
                <a:ea typeface="微软雅黑" panose="020B0503020204020204" pitchFamily="34" charset="-122"/>
              </a:rPr>
              <a:t>光温水净等感知控制</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96" name="Freeform 50">
            <a:extLst>
              <a:ext uri="{FF2B5EF4-FFF2-40B4-BE49-F238E27FC236}">
                <a16:creationId xmlns:a16="http://schemas.microsoft.com/office/drawing/2014/main" xmlns="" id="{AB811379-F4FE-4C1C-B473-9CFC0BA08FED}"/>
              </a:ext>
            </a:extLst>
          </p:cNvPr>
          <p:cNvSpPr/>
          <p:nvPr/>
        </p:nvSpPr>
        <p:spPr bwMode="auto">
          <a:xfrm>
            <a:off x="2751048" y="4141742"/>
            <a:ext cx="101190" cy="86424"/>
          </a:xfrm>
          <a:custGeom>
            <a:avLst/>
            <a:gdLst>
              <a:gd name="T0" fmla="*/ 133 w 133"/>
              <a:gd name="T1" fmla="*/ 67 h 196"/>
              <a:gd name="T2" fmla="*/ 66 w 133"/>
              <a:gd name="T3" fmla="*/ 0 h 196"/>
              <a:gd name="T4" fmla="*/ 0 w 133"/>
              <a:gd name="T5" fmla="*/ 67 h 196"/>
              <a:gd name="T6" fmla="*/ 40 w 133"/>
              <a:gd name="T7" fmla="*/ 128 h 196"/>
              <a:gd name="T8" fmla="*/ 40 w 133"/>
              <a:gd name="T9" fmla="*/ 181 h 196"/>
              <a:gd name="T10" fmla="*/ 93 w 133"/>
              <a:gd name="T11" fmla="*/ 181 h 196"/>
              <a:gd name="T12" fmla="*/ 93 w 133"/>
              <a:gd name="T13" fmla="*/ 128 h 196"/>
              <a:gd name="T14" fmla="*/ 133 w 133"/>
              <a:gd name="T15" fmla="*/ 67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96">
                <a:moveTo>
                  <a:pt x="133" y="67"/>
                </a:moveTo>
                <a:cubicBezTo>
                  <a:pt x="133" y="30"/>
                  <a:pt x="103" y="0"/>
                  <a:pt x="66" y="0"/>
                </a:cubicBezTo>
                <a:cubicBezTo>
                  <a:pt x="29" y="0"/>
                  <a:pt x="0" y="30"/>
                  <a:pt x="0" y="67"/>
                </a:cubicBezTo>
                <a:cubicBezTo>
                  <a:pt x="0" y="94"/>
                  <a:pt x="16" y="117"/>
                  <a:pt x="40" y="128"/>
                </a:cubicBezTo>
                <a:cubicBezTo>
                  <a:pt x="40" y="145"/>
                  <a:pt x="40" y="163"/>
                  <a:pt x="40" y="181"/>
                </a:cubicBezTo>
                <a:cubicBezTo>
                  <a:pt x="54" y="196"/>
                  <a:pt x="78" y="196"/>
                  <a:pt x="93" y="181"/>
                </a:cubicBezTo>
                <a:cubicBezTo>
                  <a:pt x="93" y="163"/>
                  <a:pt x="93" y="145"/>
                  <a:pt x="93" y="128"/>
                </a:cubicBezTo>
                <a:cubicBezTo>
                  <a:pt x="116" y="117"/>
                  <a:pt x="133" y="94"/>
                  <a:pt x="133" y="67"/>
                </a:cubicBezTo>
                <a:close/>
              </a:path>
            </a:pathLst>
          </a:custGeom>
          <a:solidFill>
            <a:srgbClr val="FFFFFF"/>
          </a:solidFill>
          <a:ln w="9525" cap="flat">
            <a:solidFill>
              <a:schemeClr val="tx1">
                <a:lumMod val="50000"/>
                <a:lumOff val="50000"/>
              </a:schemeClr>
            </a:solidFill>
            <a:prstDash val="solid"/>
            <a:round/>
          </a:ln>
        </p:spPr>
        <p:txBody>
          <a:bodyPr vert="horz" wrap="square" lIns="91440" tIns="45720" rIns="91440" bIns="45720" numCol="1" anchor="t" anchorCtr="0" compatLnSpc="1"/>
          <a:lstStyle/>
          <a:p>
            <a:pPr defTabSz="914400">
              <a:defRPr/>
            </a:pPr>
            <a:endParaRPr lang="zh-CN" altLang="en-US" kern="0" dirty="0">
              <a:ln w="3175">
                <a:solidFill>
                  <a:srgbClr val="000000">
                    <a:lumMod val="75000"/>
                    <a:lumOff val="25000"/>
                  </a:srgbClr>
                </a:solidFill>
              </a:ln>
              <a:solidFill>
                <a:schemeClr val="bg1"/>
              </a:solidFill>
              <a:latin typeface="微软雅黑" panose="020B0503020204020204" pitchFamily="34" charset="-122"/>
              <a:ea typeface="微软雅黑" panose="020B0503020204020204" pitchFamily="34" charset="-122"/>
            </a:endParaRPr>
          </a:p>
        </p:txBody>
      </p:sp>
      <p:pic>
        <p:nvPicPr>
          <p:cNvPr id="97" name="图片 16" descr="图片 16">
            <a:extLst>
              <a:ext uri="{FF2B5EF4-FFF2-40B4-BE49-F238E27FC236}">
                <a16:creationId xmlns:a16="http://schemas.microsoft.com/office/drawing/2014/main" xmlns="" id="{DEE05CAE-1E4D-430F-95A7-91602C92120C}"/>
              </a:ext>
            </a:extLst>
          </p:cNvPr>
          <p:cNvPicPr>
            <a:picLocks noChangeAspect="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4520114" y="4063955"/>
            <a:ext cx="197409" cy="114717"/>
          </a:xfrm>
          <a:prstGeom prst="rect">
            <a:avLst/>
          </a:prstGeom>
          <a:ln w="12700">
            <a:miter lim="400000"/>
            <a:headEnd/>
            <a:tailEnd/>
          </a:ln>
          <a:effectLst>
            <a:innerShdw blurRad="114300">
              <a:prstClr val="black"/>
            </a:innerShdw>
          </a:effectLst>
        </p:spPr>
      </p:pic>
      <p:pic>
        <p:nvPicPr>
          <p:cNvPr id="98" name="Picture 32" descr="SANITAS 血压计使用说明- 手册+">
            <a:extLst>
              <a:ext uri="{FF2B5EF4-FFF2-40B4-BE49-F238E27FC236}">
                <a16:creationId xmlns:a16="http://schemas.microsoft.com/office/drawing/2014/main" xmlns="" id="{4D60FB26-BB00-4C45-AE2C-FEDBE2656625}"/>
              </a:ext>
            </a:extLst>
          </p:cNvPr>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217981" y="4069638"/>
            <a:ext cx="252273" cy="147580"/>
          </a:xfrm>
          <a:prstGeom prst="rect">
            <a:avLst/>
          </a:prstGeom>
          <a:noFill/>
          <a:extLst>
            <a:ext uri="{909E8E84-426E-40DD-AFC4-6F175D3DCCD1}">
              <a14:hiddenFill xmlns:a14="http://schemas.microsoft.com/office/drawing/2010/main">
                <a:solidFill>
                  <a:srgbClr val="FFFFFF"/>
                </a:solidFill>
              </a14:hiddenFill>
            </a:ext>
          </a:extLst>
        </p:spPr>
      </p:pic>
      <p:pic>
        <p:nvPicPr>
          <p:cNvPr id="99" name="图片 98">
            <a:extLst>
              <a:ext uri="{FF2B5EF4-FFF2-40B4-BE49-F238E27FC236}">
                <a16:creationId xmlns:a16="http://schemas.microsoft.com/office/drawing/2014/main" xmlns="" id="{344BAD95-78C5-49C1-B1D0-B603F27DBE7C}"/>
              </a:ext>
            </a:extLst>
          </p:cNvPr>
          <p:cNvPicPr>
            <a:picLocks noChangeAspect="1"/>
          </p:cNvPicPr>
          <p:nvPr/>
        </p:nvPicPr>
        <p:blipFill>
          <a:blip r:embed="rId16" cstate="screen">
            <a:duotone>
              <a:schemeClr val="bg2">
                <a:shade val="45000"/>
                <a:satMod val="135000"/>
              </a:schemeClr>
              <a:prstClr val="white"/>
            </a:duotone>
          </a:blip>
          <a:stretch>
            <a:fillRect/>
          </a:stretch>
        </p:blipFill>
        <p:spPr>
          <a:xfrm>
            <a:off x="4009887" y="4077171"/>
            <a:ext cx="179908" cy="152832"/>
          </a:xfrm>
          <a:prstGeom prst="rect">
            <a:avLst/>
          </a:prstGeom>
        </p:spPr>
      </p:pic>
      <p:pic>
        <p:nvPicPr>
          <p:cNvPr id="100" name="图片 99">
            <a:extLst>
              <a:ext uri="{FF2B5EF4-FFF2-40B4-BE49-F238E27FC236}">
                <a16:creationId xmlns:a16="http://schemas.microsoft.com/office/drawing/2014/main" xmlns="" id="{B6B78510-0673-4886-B6A7-305E6D90D1A9}"/>
              </a:ext>
            </a:extLst>
          </p:cNvPr>
          <p:cNvPicPr>
            <a:picLocks noChangeAspect="1"/>
          </p:cNvPicPr>
          <p:nvPr/>
        </p:nvPicPr>
        <p:blipFill>
          <a:blip r:embed="rId17" cstate="screen">
            <a:clrChange>
              <a:clrFrom>
                <a:srgbClr val="FFFFFF"/>
              </a:clrFrom>
              <a:clrTo>
                <a:srgbClr val="FFFFFF">
                  <a:alpha val="0"/>
                </a:srgbClr>
              </a:clrTo>
            </a:clrChange>
            <a:duotone>
              <a:schemeClr val="bg2">
                <a:shade val="45000"/>
                <a:satMod val="135000"/>
              </a:schemeClr>
              <a:prstClr val="white"/>
            </a:duotone>
          </a:blip>
          <a:stretch>
            <a:fillRect/>
          </a:stretch>
        </p:blipFill>
        <p:spPr>
          <a:xfrm>
            <a:off x="3744682" y="4085396"/>
            <a:ext cx="237019" cy="136380"/>
          </a:xfrm>
          <a:prstGeom prst="rect">
            <a:avLst/>
          </a:prstGeom>
        </p:spPr>
      </p:pic>
      <p:sp>
        <p:nvSpPr>
          <p:cNvPr id="101" name="文本框 100">
            <a:extLst>
              <a:ext uri="{FF2B5EF4-FFF2-40B4-BE49-F238E27FC236}">
                <a16:creationId xmlns:a16="http://schemas.microsoft.com/office/drawing/2014/main" xmlns="" id="{9A08C6A2-4D46-4926-8967-8353C0D6E322}"/>
              </a:ext>
            </a:extLst>
          </p:cNvPr>
          <p:cNvSpPr txBox="1"/>
          <p:nvPr/>
        </p:nvSpPr>
        <p:spPr>
          <a:xfrm>
            <a:off x="3908038" y="4275943"/>
            <a:ext cx="807913" cy="138499"/>
          </a:xfrm>
          <a:prstGeom prst="rect">
            <a:avLst/>
          </a:prstGeom>
          <a:noFill/>
          <a:ln>
            <a:noFill/>
          </a:ln>
        </p:spPr>
        <p:txBody>
          <a:bodyPr wrap="none" lIns="0" tIns="0" rIns="0" bIns="0" rtlCol="0" anchor="ctr" anchorCtr="0">
            <a:spAutoFit/>
          </a:bodyPr>
          <a:lstStyle/>
          <a:p>
            <a:pPr algn="ctr" defTabSz="914400"/>
            <a:r>
              <a:rPr lang="zh-CN" altLang="en-US" sz="900" b="1" dirty="0">
                <a:solidFill>
                  <a:schemeClr val="bg1"/>
                </a:solidFill>
                <a:latin typeface="微软雅黑" panose="020B0503020204020204" pitchFamily="34" charset="-122"/>
                <a:ea typeface="微软雅黑" panose="020B0503020204020204" pitchFamily="34" charset="-122"/>
              </a:rPr>
              <a:t>运动和体征检测</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pic>
        <p:nvPicPr>
          <p:cNvPr id="105" name="图片 104">
            <a:extLst>
              <a:ext uri="{FF2B5EF4-FFF2-40B4-BE49-F238E27FC236}">
                <a16:creationId xmlns:a16="http://schemas.microsoft.com/office/drawing/2014/main" xmlns="" id="{74B46814-2A2F-4E35-BA2F-4245C14AF905}"/>
              </a:ext>
            </a:extLst>
          </p:cNvPr>
          <p:cNvPicPr>
            <a:picLocks noChangeAspect="1"/>
          </p:cNvPicPr>
          <p:nvPr/>
        </p:nvPicPr>
        <p:blipFill>
          <a:blip r:embed="rId18" cstate="print">
            <a:duotone>
              <a:schemeClr val="bg2">
                <a:shade val="45000"/>
                <a:satMod val="135000"/>
              </a:schemeClr>
              <a:prstClr val="white"/>
            </a:duotone>
          </a:blip>
          <a:stretch>
            <a:fillRect/>
          </a:stretch>
        </p:blipFill>
        <p:spPr>
          <a:xfrm>
            <a:off x="4903454" y="4095011"/>
            <a:ext cx="207433" cy="138938"/>
          </a:xfrm>
          <a:prstGeom prst="rect">
            <a:avLst/>
          </a:prstGeom>
        </p:spPr>
      </p:pic>
      <p:pic>
        <p:nvPicPr>
          <p:cNvPr id="113" name="Picture 48" descr="行车记录仪图标">
            <a:extLst>
              <a:ext uri="{FF2B5EF4-FFF2-40B4-BE49-F238E27FC236}">
                <a16:creationId xmlns:a16="http://schemas.microsoft.com/office/drawing/2014/main" xmlns="" id="{8287140D-6047-4410-BFCC-1745F33182BD}"/>
              </a:ext>
            </a:extLst>
          </p:cNvPr>
          <p:cNvPicPr>
            <a:picLocks noChangeAspect="1" noChangeArrowheads="1"/>
          </p:cNvPicPr>
          <p:nvPr/>
        </p:nvPicPr>
        <p:blipFill>
          <a:blip r:embed="rId19" cstate="screen">
            <a:duotone>
              <a:schemeClr val="bg2">
                <a:shade val="45000"/>
                <a:satMod val="135000"/>
              </a:schemeClr>
              <a:prstClr val="white"/>
            </a:duotone>
          </a:blip>
          <a:srcRect/>
          <a:stretch>
            <a:fillRect/>
          </a:stretch>
        </p:blipFill>
        <p:spPr bwMode="auto">
          <a:xfrm>
            <a:off x="5197389" y="4122761"/>
            <a:ext cx="172763" cy="115715"/>
          </a:xfrm>
          <a:prstGeom prst="rect">
            <a:avLst/>
          </a:prstGeom>
          <a:noFill/>
          <a:extLst>
            <a:ext uri="{909E8E84-426E-40DD-AFC4-6F175D3DCCD1}">
              <a14:hiddenFill xmlns:a14="http://schemas.microsoft.com/office/drawing/2010/main">
                <a:solidFill>
                  <a:srgbClr val="FFFFFF"/>
                </a:solidFill>
              </a14:hiddenFill>
            </a:ext>
          </a:extLst>
        </p:spPr>
      </p:pic>
      <p:pic>
        <p:nvPicPr>
          <p:cNvPr id="114" name="图片 113">
            <a:extLst>
              <a:ext uri="{FF2B5EF4-FFF2-40B4-BE49-F238E27FC236}">
                <a16:creationId xmlns:a16="http://schemas.microsoft.com/office/drawing/2014/main" xmlns="" id="{BBF90F2F-8514-4A19-9F6C-32BC8EA1394C}"/>
              </a:ext>
            </a:extLst>
          </p:cNvPr>
          <p:cNvPicPr>
            <a:picLocks noChangeAspect="1"/>
          </p:cNvPicPr>
          <p:nvPr/>
        </p:nvPicPr>
        <p:blipFill>
          <a:blip r:embed="rId20" cstate="screen">
            <a:duotone>
              <a:schemeClr val="bg2">
                <a:shade val="45000"/>
                <a:satMod val="135000"/>
              </a:schemeClr>
              <a:prstClr val="white"/>
            </a:duotone>
          </a:blip>
          <a:stretch>
            <a:fillRect/>
          </a:stretch>
        </p:blipFill>
        <p:spPr>
          <a:xfrm>
            <a:off x="5461356" y="4103706"/>
            <a:ext cx="150432" cy="133312"/>
          </a:xfrm>
          <a:prstGeom prst="rect">
            <a:avLst/>
          </a:prstGeom>
        </p:spPr>
      </p:pic>
      <p:sp>
        <p:nvSpPr>
          <p:cNvPr id="115" name="文本框 114">
            <a:extLst>
              <a:ext uri="{FF2B5EF4-FFF2-40B4-BE49-F238E27FC236}">
                <a16:creationId xmlns:a16="http://schemas.microsoft.com/office/drawing/2014/main" xmlns="" id="{B4C3398D-6952-4014-815A-00866B02059D}"/>
              </a:ext>
            </a:extLst>
          </p:cNvPr>
          <p:cNvSpPr txBox="1"/>
          <p:nvPr/>
        </p:nvSpPr>
        <p:spPr>
          <a:xfrm>
            <a:off x="4785258" y="4270994"/>
            <a:ext cx="1038747" cy="138499"/>
          </a:xfrm>
          <a:prstGeom prst="rect">
            <a:avLst/>
          </a:prstGeom>
          <a:noFill/>
          <a:ln>
            <a:noFill/>
          </a:ln>
        </p:spPr>
        <p:txBody>
          <a:bodyPr wrap="none" lIns="0" tIns="0" rIns="0" bIns="0" rtlCol="0" anchor="ctr" anchorCtr="0">
            <a:spAutoFit/>
          </a:bodyPr>
          <a:lstStyle/>
          <a:p>
            <a:pPr algn="ctr" defTabSz="914400"/>
            <a:r>
              <a:rPr lang="zh-CN" altLang="en-US" sz="900" b="1" dirty="0">
                <a:solidFill>
                  <a:schemeClr val="bg1"/>
                </a:solidFill>
                <a:latin typeface="微软雅黑" panose="020B0503020204020204" pitchFamily="34" charset="-122"/>
                <a:ea typeface="微软雅黑" panose="020B0503020204020204" pitchFamily="34" charset="-122"/>
              </a:rPr>
              <a:t>智能车、智能充电等</a:t>
            </a:r>
          </a:p>
        </p:txBody>
      </p:sp>
      <p:cxnSp>
        <p:nvCxnSpPr>
          <p:cNvPr id="116" name="直接连接符 115">
            <a:extLst>
              <a:ext uri="{FF2B5EF4-FFF2-40B4-BE49-F238E27FC236}">
                <a16:creationId xmlns:a16="http://schemas.microsoft.com/office/drawing/2014/main" xmlns="" id="{1786C368-8FB5-4108-9F6C-FB67DDEF4F94}"/>
              </a:ext>
            </a:extLst>
          </p:cNvPr>
          <p:cNvCxnSpPr>
            <a:cxnSpLocks/>
            <a:endCxn id="68" idx="4"/>
          </p:cNvCxnSpPr>
          <p:nvPr/>
        </p:nvCxnSpPr>
        <p:spPr>
          <a:xfrm flipH="1" flipV="1">
            <a:off x="1017389" y="3863365"/>
            <a:ext cx="1208948" cy="1042681"/>
          </a:xfrm>
          <a:prstGeom prst="line">
            <a:avLst/>
          </a:prstGeom>
          <a:ln w="3175">
            <a:solidFill>
              <a:schemeClr val="bg1">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xmlns="" id="{C8D0D48C-D91A-42F4-94F8-7C321BDDC29A}"/>
              </a:ext>
            </a:extLst>
          </p:cNvPr>
          <p:cNvCxnSpPr>
            <a:cxnSpLocks/>
            <a:endCxn id="71" idx="4"/>
          </p:cNvCxnSpPr>
          <p:nvPr/>
        </p:nvCxnSpPr>
        <p:spPr>
          <a:xfrm flipH="1" flipV="1">
            <a:off x="2120885" y="3863365"/>
            <a:ext cx="625250" cy="1042681"/>
          </a:xfrm>
          <a:prstGeom prst="line">
            <a:avLst/>
          </a:prstGeom>
          <a:ln w="3175">
            <a:solidFill>
              <a:schemeClr val="bg1">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xmlns="" id="{72D17B00-EB2A-4D84-9690-4ADBAE9A837B}"/>
              </a:ext>
            </a:extLst>
          </p:cNvPr>
          <p:cNvCxnSpPr>
            <a:cxnSpLocks/>
            <a:endCxn id="74" idx="4"/>
          </p:cNvCxnSpPr>
          <p:nvPr/>
        </p:nvCxnSpPr>
        <p:spPr>
          <a:xfrm flipV="1">
            <a:off x="3202707" y="3863365"/>
            <a:ext cx="118117" cy="1176594"/>
          </a:xfrm>
          <a:prstGeom prst="line">
            <a:avLst/>
          </a:prstGeom>
          <a:ln w="3175">
            <a:solidFill>
              <a:schemeClr val="bg1">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xmlns="" id="{95ED2062-4035-4723-AE6D-55978C15D6EA}"/>
              </a:ext>
            </a:extLst>
          </p:cNvPr>
          <p:cNvSpPr txBox="1"/>
          <p:nvPr/>
        </p:nvSpPr>
        <p:spPr>
          <a:xfrm>
            <a:off x="2614884" y="6426353"/>
            <a:ext cx="1164101" cy="253916"/>
          </a:xfrm>
          <a:prstGeom prst="rect">
            <a:avLst/>
          </a:prstGeom>
          <a:noFill/>
        </p:spPr>
        <p:txBody>
          <a:bodyPr wrap="none" rtlCol="0">
            <a:spAutoFit/>
          </a:bodyPr>
          <a:lstStyle/>
          <a:p>
            <a:r>
              <a:rPr lang="en-US" altLang="zh-CN" sz="1050" b="1" dirty="0">
                <a:solidFill>
                  <a:schemeClr val="bg1"/>
                </a:solidFill>
                <a:latin typeface="微软雅黑" panose="020B0503020204020204" pitchFamily="34" charset="-122"/>
                <a:ea typeface="微软雅黑" panose="020B0503020204020204" pitchFamily="34" charset="-122"/>
              </a:rPr>
              <a:t>PC</a:t>
            </a:r>
            <a:r>
              <a:rPr lang="zh-CN" altLang="en-US" sz="1050" b="1" dirty="0">
                <a:solidFill>
                  <a:schemeClr val="bg1"/>
                </a:solidFill>
                <a:latin typeface="微软雅黑" panose="020B0503020204020204" pitchFamily="34" charset="-122"/>
                <a:ea typeface="微软雅黑" panose="020B0503020204020204" pitchFamily="34" charset="-122"/>
              </a:rPr>
              <a:t>、手机、平板</a:t>
            </a:r>
          </a:p>
        </p:txBody>
      </p:sp>
      <p:pic>
        <p:nvPicPr>
          <p:cNvPr id="129" name="图片 128">
            <a:extLst>
              <a:ext uri="{FF2B5EF4-FFF2-40B4-BE49-F238E27FC236}">
                <a16:creationId xmlns:a16="http://schemas.microsoft.com/office/drawing/2014/main" xmlns="" id="{57658CB0-F6C1-4DED-86E9-2426472D4B16}"/>
              </a:ext>
            </a:extLst>
          </p:cNvPr>
          <p:cNvPicPr>
            <a:picLocks noChangeAspect="1"/>
          </p:cNvPicPr>
          <p:nvPr/>
        </p:nvPicPr>
        <p:blipFill>
          <a:blip r:embed="rId21"/>
          <a:stretch>
            <a:fillRect/>
          </a:stretch>
        </p:blipFill>
        <p:spPr>
          <a:xfrm>
            <a:off x="1533734" y="4927376"/>
            <a:ext cx="3341910" cy="1534193"/>
          </a:xfrm>
          <a:prstGeom prst="rect">
            <a:avLst/>
          </a:prstGeom>
        </p:spPr>
      </p:pic>
      <p:pic>
        <p:nvPicPr>
          <p:cNvPr id="143" name="图片 142">
            <a:extLst>
              <a:ext uri="{FF2B5EF4-FFF2-40B4-BE49-F238E27FC236}">
                <a16:creationId xmlns:a16="http://schemas.microsoft.com/office/drawing/2014/main" xmlns="" id="{A4840BB5-8428-45EF-A575-DF2C43947262}"/>
              </a:ext>
            </a:extLst>
          </p:cNvPr>
          <p:cNvPicPr>
            <a:picLocks noChangeAspect="1"/>
          </p:cNvPicPr>
          <p:nvPr/>
        </p:nvPicPr>
        <p:blipFill rotWithShape="1">
          <a:blip r:embed="rId22" cstate="screen">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2327799" y="4498913"/>
            <a:ext cx="212779" cy="219256"/>
          </a:xfrm>
          <a:prstGeom prst="rect">
            <a:avLst/>
          </a:prstGeom>
        </p:spPr>
      </p:pic>
      <p:pic>
        <p:nvPicPr>
          <p:cNvPr id="146" name="图片 145">
            <a:extLst>
              <a:ext uri="{FF2B5EF4-FFF2-40B4-BE49-F238E27FC236}">
                <a16:creationId xmlns:a16="http://schemas.microsoft.com/office/drawing/2014/main" xmlns="" id="{2DB0E98D-48BF-4921-AA7F-7CD975509BEB}"/>
              </a:ext>
            </a:extLst>
          </p:cNvPr>
          <p:cNvPicPr>
            <a:picLocks noChangeAspect="1"/>
          </p:cNvPicPr>
          <p:nvPr/>
        </p:nvPicPr>
        <p:blipFill>
          <a:blip r:embed="rId2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662546" y="4498913"/>
            <a:ext cx="357282" cy="206901"/>
          </a:xfrm>
          <a:prstGeom prst="rect">
            <a:avLst/>
          </a:prstGeom>
        </p:spPr>
      </p:pic>
      <p:pic>
        <p:nvPicPr>
          <p:cNvPr id="152" name="图像" descr="图像">
            <a:extLst>
              <a:ext uri="{FF2B5EF4-FFF2-40B4-BE49-F238E27FC236}">
                <a16:creationId xmlns:a16="http://schemas.microsoft.com/office/drawing/2014/main" xmlns="" id="{EEF28AE4-043A-4B43-8E16-B58ECE88C005}"/>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826076" y="4498913"/>
            <a:ext cx="244415" cy="230000"/>
          </a:xfrm>
          <a:prstGeom prst="rect">
            <a:avLst/>
          </a:prstGeom>
          <a:ln w="12700" cap="flat">
            <a:noFill/>
            <a:miter lim="400000"/>
          </a:ln>
          <a:effectLst>
            <a:innerShdw blurRad="63500" dist="50800" dir="13500000">
              <a:prstClr val="black">
                <a:alpha val="50000"/>
              </a:prstClr>
            </a:innerShdw>
          </a:effectLst>
        </p:spPr>
      </p:pic>
      <p:pic>
        <p:nvPicPr>
          <p:cNvPr id="154" name="图片 153">
            <a:extLst>
              <a:ext uri="{FF2B5EF4-FFF2-40B4-BE49-F238E27FC236}">
                <a16:creationId xmlns:a16="http://schemas.microsoft.com/office/drawing/2014/main" xmlns="" id="{D23B786B-CF83-4AAF-8F5F-CD6B578E9456}"/>
              </a:ext>
            </a:extLst>
          </p:cNvPr>
          <p:cNvPicPr>
            <a:picLocks noChangeAspect="1"/>
          </p:cNvPicPr>
          <p:nvPr/>
        </p:nvPicPr>
        <p:blipFill>
          <a:blip r:embed="rId25"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464443" y="4498913"/>
            <a:ext cx="226573" cy="213212"/>
          </a:xfrm>
          <a:prstGeom prst="rect">
            <a:avLst/>
          </a:prstGeom>
        </p:spPr>
      </p:pic>
      <p:pic>
        <p:nvPicPr>
          <p:cNvPr id="160" name="图片 159">
            <a:extLst>
              <a:ext uri="{FF2B5EF4-FFF2-40B4-BE49-F238E27FC236}">
                <a16:creationId xmlns:a16="http://schemas.microsoft.com/office/drawing/2014/main" xmlns="" id="{14096535-F2E3-4584-B44C-8F96B6E78F4A}"/>
              </a:ext>
            </a:extLst>
          </p:cNvPr>
          <p:cNvPicPr>
            <a:picLocks noChangeAspect="1"/>
          </p:cNvPicPr>
          <p:nvPr/>
        </p:nvPicPr>
        <p:blipFill>
          <a:blip r:embed="rId26" cstate="screen">
            <a:duotone>
              <a:schemeClr val="bg2">
                <a:shade val="45000"/>
                <a:satMod val="135000"/>
              </a:schemeClr>
              <a:prstClr val="white"/>
            </a:duotone>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386526" y="4498913"/>
            <a:ext cx="189473" cy="253528"/>
          </a:xfrm>
          <a:prstGeom prst="rect">
            <a:avLst/>
          </a:prstGeom>
        </p:spPr>
      </p:pic>
      <p:pic>
        <p:nvPicPr>
          <p:cNvPr id="161" name="图片 160">
            <a:extLst>
              <a:ext uri="{FF2B5EF4-FFF2-40B4-BE49-F238E27FC236}">
                <a16:creationId xmlns:a16="http://schemas.microsoft.com/office/drawing/2014/main" xmlns="" id="{C56C7985-CE8A-4D00-8E29-E2569BDE393B}"/>
              </a:ext>
            </a:extLst>
          </p:cNvPr>
          <p:cNvPicPr>
            <a:picLocks noChangeAspect="1"/>
          </p:cNvPicPr>
          <p:nvPr/>
        </p:nvPicPr>
        <p:blipFill>
          <a:blip r:embed="rId27"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863761" y="4498913"/>
            <a:ext cx="310535" cy="186173"/>
          </a:xfrm>
          <a:prstGeom prst="rect">
            <a:avLst/>
          </a:prstGeom>
        </p:spPr>
      </p:pic>
      <p:sp>
        <p:nvSpPr>
          <p:cNvPr id="163" name="文本框 162">
            <a:extLst>
              <a:ext uri="{FF2B5EF4-FFF2-40B4-BE49-F238E27FC236}">
                <a16:creationId xmlns:a16="http://schemas.microsoft.com/office/drawing/2014/main" xmlns="" id="{D96EF3E0-15E1-4634-93A8-A1382C3BB0FB}"/>
              </a:ext>
            </a:extLst>
          </p:cNvPr>
          <p:cNvSpPr txBox="1"/>
          <p:nvPr/>
        </p:nvSpPr>
        <p:spPr>
          <a:xfrm>
            <a:off x="1735477" y="4797495"/>
            <a:ext cx="205184" cy="123111"/>
          </a:xfrm>
          <a:prstGeom prst="rect">
            <a:avLst/>
          </a:prstGeom>
          <a:noFill/>
          <a:ln>
            <a:noFill/>
          </a:ln>
        </p:spPr>
        <p:txBody>
          <a:bodyPr wrap="none" lIns="0" tIns="0" rIns="0" bIns="0" rtlCol="0" anchor="ctr" anchorCtr="0">
            <a:spAutoFit/>
          </a:bodyPr>
          <a:lstStyle/>
          <a:p>
            <a:pPr defTabSz="914400"/>
            <a:r>
              <a:rPr lang="zh-CN" altLang="en-US" sz="800" b="1" dirty="0">
                <a:solidFill>
                  <a:schemeClr val="bg1"/>
                </a:solidFill>
                <a:latin typeface="微软雅黑" panose="020B0503020204020204" pitchFamily="34" charset="-122"/>
                <a:ea typeface="微软雅黑" panose="020B0503020204020204" pitchFamily="34" charset="-122"/>
                <a:cs typeface="+mn-ea"/>
                <a:sym typeface="+mn-lt"/>
              </a:rPr>
              <a:t>大屏</a:t>
            </a:r>
            <a:endParaRPr lang="en-US" altLang="zh-CN" sz="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4" name="文本框 163">
            <a:extLst>
              <a:ext uri="{FF2B5EF4-FFF2-40B4-BE49-F238E27FC236}">
                <a16:creationId xmlns:a16="http://schemas.microsoft.com/office/drawing/2014/main" xmlns="" id="{32FBF475-5F4F-4EF2-8230-DAAA5F7D8036}"/>
              </a:ext>
            </a:extLst>
          </p:cNvPr>
          <p:cNvSpPr txBox="1"/>
          <p:nvPr/>
        </p:nvSpPr>
        <p:spPr>
          <a:xfrm>
            <a:off x="2342152" y="4782107"/>
            <a:ext cx="250068" cy="138499"/>
          </a:xfrm>
          <a:prstGeom prst="rect">
            <a:avLst/>
          </a:prstGeom>
          <a:noFill/>
          <a:ln>
            <a:noFill/>
          </a:ln>
        </p:spPr>
        <p:txBody>
          <a:bodyPr wrap="none" lIns="0" tIns="0" rIns="0" bIns="0" rtlCol="0" anchor="ctr" anchorCtr="0">
            <a:spAutoFit/>
          </a:bodyPr>
          <a:lstStyle/>
          <a:p>
            <a:pPr defTabSz="914400"/>
            <a:r>
              <a:rPr lang="en-US" altLang="zh-CN" sz="900" dirty="0">
                <a:solidFill>
                  <a:schemeClr val="bg1"/>
                </a:solidFill>
                <a:latin typeface="微软雅黑" panose="020B0503020204020204" pitchFamily="34" charset="-122"/>
                <a:ea typeface="微软雅黑" panose="020B0503020204020204" pitchFamily="34" charset="-122"/>
                <a:cs typeface="+mn-ea"/>
                <a:sym typeface="+mn-lt"/>
              </a:rPr>
              <a:t>TWS</a:t>
            </a:r>
            <a:endParaRPr lang="zh-CN" altLang="en-US" sz="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5" name="文本框 164">
            <a:extLst>
              <a:ext uri="{FF2B5EF4-FFF2-40B4-BE49-F238E27FC236}">
                <a16:creationId xmlns:a16="http://schemas.microsoft.com/office/drawing/2014/main" xmlns="" id="{569769BD-8406-4D9C-A241-780B3B01B480}"/>
              </a:ext>
            </a:extLst>
          </p:cNvPr>
          <p:cNvSpPr txBox="1"/>
          <p:nvPr/>
        </p:nvSpPr>
        <p:spPr>
          <a:xfrm>
            <a:off x="3374793" y="4782107"/>
            <a:ext cx="303139" cy="138499"/>
          </a:xfrm>
          <a:prstGeom prst="rect">
            <a:avLst/>
          </a:prstGeom>
          <a:noFill/>
          <a:ln>
            <a:noFill/>
          </a:ln>
        </p:spPr>
        <p:txBody>
          <a:bodyPr wrap="square" lIns="0" tIns="0" rIns="0" bIns="0" rtlCol="0" anchor="ctr" anchorCtr="0">
            <a:spAutoFit/>
          </a:bodyPr>
          <a:lstStyle/>
          <a:p>
            <a:pPr defTabSz="914400"/>
            <a:r>
              <a:rPr lang="zh-CN" altLang="en-US" sz="900" b="1" dirty="0">
                <a:solidFill>
                  <a:schemeClr val="bg1"/>
                </a:solidFill>
                <a:latin typeface="微软雅黑" panose="020B0503020204020204" pitchFamily="34" charset="-122"/>
                <a:ea typeface="微软雅黑" panose="020B0503020204020204" pitchFamily="34" charset="-122"/>
                <a:cs typeface="+mn-ea"/>
                <a:sym typeface="+mn-lt"/>
              </a:rPr>
              <a:t>手表</a:t>
            </a:r>
            <a:endParaRPr lang="zh-CN" altLang="en-US" sz="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7" name="文本框 166">
            <a:extLst>
              <a:ext uri="{FF2B5EF4-FFF2-40B4-BE49-F238E27FC236}">
                <a16:creationId xmlns:a16="http://schemas.microsoft.com/office/drawing/2014/main" xmlns="" id="{8C0266D2-CAE2-4FE0-9EE2-3DE6BA51AD72}"/>
              </a:ext>
            </a:extLst>
          </p:cNvPr>
          <p:cNvSpPr txBox="1"/>
          <p:nvPr/>
        </p:nvSpPr>
        <p:spPr>
          <a:xfrm>
            <a:off x="3818508" y="4782107"/>
            <a:ext cx="461665" cy="138499"/>
          </a:xfrm>
          <a:prstGeom prst="rect">
            <a:avLst/>
          </a:prstGeom>
        </p:spPr>
        <p:txBody>
          <a:bodyPr wrap="none" lIns="0" tIns="0" rIns="0" bIns="0" rtlCol="0" anchor="ctr" anchorCtr="0">
            <a:spAutoFit/>
          </a:bodyPr>
          <a:lstStyle/>
          <a:p>
            <a:pPr defTabSz="914400"/>
            <a:r>
              <a:rPr lang="zh-CN" altLang="en-US" sz="900" b="1" dirty="0">
                <a:solidFill>
                  <a:schemeClr val="bg1"/>
                </a:solidFill>
                <a:latin typeface="微软雅黑" panose="020B0503020204020204" pitchFamily="34" charset="-122"/>
                <a:ea typeface="微软雅黑" panose="020B0503020204020204" pitchFamily="34" charset="-122"/>
                <a:cs typeface="+mn-ea"/>
                <a:sym typeface="+mn-lt"/>
              </a:rPr>
              <a:t>智能座舱</a:t>
            </a:r>
            <a:endParaRPr lang="zh-CN" altLang="en-US" sz="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8" name="文本框 167">
            <a:extLst>
              <a:ext uri="{FF2B5EF4-FFF2-40B4-BE49-F238E27FC236}">
                <a16:creationId xmlns:a16="http://schemas.microsoft.com/office/drawing/2014/main" xmlns="" id="{5FE538C3-9DB7-4F6B-A4B2-E6A2447F440F}"/>
              </a:ext>
            </a:extLst>
          </p:cNvPr>
          <p:cNvSpPr txBox="1"/>
          <p:nvPr/>
        </p:nvSpPr>
        <p:spPr>
          <a:xfrm>
            <a:off x="2852238" y="4782107"/>
            <a:ext cx="230832" cy="138499"/>
          </a:xfrm>
          <a:prstGeom prst="rect">
            <a:avLst/>
          </a:prstGeom>
          <a:noFill/>
          <a:ln>
            <a:noFill/>
          </a:ln>
        </p:spPr>
        <p:txBody>
          <a:bodyPr wrap="none" lIns="0" tIns="0" rIns="0" bIns="0" rtlCol="0" anchor="ctr" anchorCtr="0">
            <a:spAutoFit/>
          </a:bodyPr>
          <a:lstStyle/>
          <a:p>
            <a:pPr defTabSz="914400"/>
            <a:r>
              <a:rPr lang="zh-CN" altLang="en-US" sz="900" b="1" dirty="0">
                <a:solidFill>
                  <a:schemeClr val="bg1"/>
                </a:solidFill>
                <a:latin typeface="微软雅黑" panose="020B0503020204020204" pitchFamily="34" charset="-122"/>
                <a:ea typeface="微软雅黑" panose="020B0503020204020204" pitchFamily="34" charset="-122"/>
                <a:cs typeface="+mn-ea"/>
                <a:sym typeface="+mn-lt"/>
              </a:rPr>
              <a:t>音箱</a:t>
            </a:r>
            <a:endParaRPr lang="zh-CN" altLang="en-US" sz="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0" name="文本框 169">
            <a:extLst>
              <a:ext uri="{FF2B5EF4-FFF2-40B4-BE49-F238E27FC236}">
                <a16:creationId xmlns:a16="http://schemas.microsoft.com/office/drawing/2014/main" xmlns="" id="{E02E7521-BA9C-4217-A369-691871B04C4D}"/>
              </a:ext>
            </a:extLst>
          </p:cNvPr>
          <p:cNvSpPr txBox="1"/>
          <p:nvPr/>
        </p:nvSpPr>
        <p:spPr>
          <a:xfrm>
            <a:off x="4520114" y="4782107"/>
            <a:ext cx="145627" cy="138499"/>
          </a:xfrm>
          <a:prstGeom prst="rect">
            <a:avLst/>
          </a:prstGeom>
          <a:noFill/>
          <a:ln>
            <a:noFill/>
          </a:ln>
        </p:spPr>
        <p:txBody>
          <a:bodyPr wrap="square" lIns="0" tIns="0" rIns="0" bIns="0" rtlCol="0" anchor="ctr" anchorCtr="0">
            <a:spAutoFit/>
          </a:bodyPr>
          <a:lstStyle/>
          <a:p>
            <a:pPr defTabSz="914400"/>
            <a:r>
              <a:rPr lang="en-US" altLang="zh-CN" sz="900" dirty="0" err="1">
                <a:solidFill>
                  <a:schemeClr val="bg1"/>
                </a:solidFill>
                <a:latin typeface="微软雅黑" panose="020B0503020204020204" pitchFamily="34" charset="-122"/>
                <a:ea typeface="微软雅黑" panose="020B0503020204020204" pitchFamily="34" charset="-122"/>
                <a:cs typeface="+mn-ea"/>
                <a:sym typeface="+mn-lt"/>
              </a:rPr>
              <a:t>xR</a:t>
            </a:r>
            <a:endParaRPr lang="zh-CN" altLang="en-US" sz="80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4916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8">
            <a:extLst>
              <a:ext uri="{FF2B5EF4-FFF2-40B4-BE49-F238E27FC236}">
                <a16:creationId xmlns:a16="http://schemas.microsoft.com/office/drawing/2014/main" xmlns="" id="{6D511102-B048-40C0-95DE-31A6409F5FB8}"/>
              </a:ext>
            </a:extLst>
          </p:cNvPr>
          <p:cNvSpPr/>
          <p:nvPr/>
        </p:nvSpPr>
        <p:spPr>
          <a:xfrm>
            <a:off x="149914" y="2659359"/>
            <a:ext cx="6109261" cy="404588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2" name="矩形: 圆角 8">
            <a:extLst>
              <a:ext uri="{FF2B5EF4-FFF2-40B4-BE49-F238E27FC236}">
                <a16:creationId xmlns:a16="http://schemas.microsoft.com/office/drawing/2014/main" xmlns="" id="{6D511102-B048-40C0-95DE-31A6409F5FB8}"/>
              </a:ext>
            </a:extLst>
          </p:cNvPr>
          <p:cNvSpPr/>
          <p:nvPr/>
        </p:nvSpPr>
        <p:spPr>
          <a:xfrm>
            <a:off x="6352489" y="5566288"/>
            <a:ext cx="5654695" cy="1138960"/>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1" name="矩形: 圆角 8">
            <a:extLst>
              <a:ext uri="{FF2B5EF4-FFF2-40B4-BE49-F238E27FC236}">
                <a16:creationId xmlns:a16="http://schemas.microsoft.com/office/drawing/2014/main" xmlns="" id="{6D511102-B048-40C0-95DE-31A6409F5FB8}"/>
              </a:ext>
            </a:extLst>
          </p:cNvPr>
          <p:cNvSpPr/>
          <p:nvPr/>
        </p:nvSpPr>
        <p:spPr>
          <a:xfrm>
            <a:off x="6352489" y="3667196"/>
            <a:ext cx="5676950" cy="1834442"/>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7" name="矩形: 圆角 8">
            <a:extLst>
              <a:ext uri="{FF2B5EF4-FFF2-40B4-BE49-F238E27FC236}">
                <a16:creationId xmlns:a16="http://schemas.microsoft.com/office/drawing/2014/main" xmlns="" id="{6D511102-B048-40C0-95DE-31A6409F5FB8}"/>
              </a:ext>
            </a:extLst>
          </p:cNvPr>
          <p:cNvSpPr/>
          <p:nvPr/>
        </p:nvSpPr>
        <p:spPr>
          <a:xfrm>
            <a:off x="6354224" y="797226"/>
            <a:ext cx="5655812" cy="2834112"/>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圆角 8">
            <a:extLst>
              <a:ext uri="{FF2B5EF4-FFF2-40B4-BE49-F238E27FC236}">
                <a16:creationId xmlns:a16="http://schemas.microsoft.com/office/drawing/2014/main" xmlns="" id="{6D511102-B048-40C0-95DE-31A6409F5FB8}"/>
              </a:ext>
            </a:extLst>
          </p:cNvPr>
          <p:cNvSpPr/>
          <p:nvPr/>
        </p:nvSpPr>
        <p:spPr>
          <a:xfrm>
            <a:off x="181964" y="797226"/>
            <a:ext cx="6027433" cy="180547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348406" y="0"/>
            <a:ext cx="9350050" cy="576130"/>
          </a:xfrm>
          <a:prstGeom prst="rect">
            <a:avLst/>
          </a:prstGeom>
          <a:ln w="12700">
            <a:miter lim="400000"/>
          </a:ln>
        </p:spPr>
        <p:txBody>
          <a:bodyPr lIns="0" tIns="0" rIns="0" bIns="0" anchor="ctr" anchorCtr="0">
            <a:norm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2</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多设备协同、多元化操控的自然交互体验</a:t>
            </a:r>
          </a:p>
        </p:txBody>
      </p:sp>
      <p:sp>
        <p:nvSpPr>
          <p:cNvPr id="3" name="500美元以上全球高端智能手机市场份额稳步增长"/>
          <p:cNvSpPr txBox="1"/>
          <p:nvPr/>
        </p:nvSpPr>
        <p:spPr>
          <a:xfrm>
            <a:off x="2263226" y="704730"/>
            <a:ext cx="1775024" cy="543878"/>
          </a:xfrm>
          <a:prstGeom prst="rect">
            <a:avLst/>
          </a:prstGeom>
          <a:ln w="12700">
            <a:miter lim="400000"/>
          </a:ln>
        </p:spPr>
        <p:txBody>
          <a:bodyPr wrap="square" lIns="108368" tIns="108368" rIns="108368" bIns="108368" anchor="ctr" anchorCtr="0">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a:r>
              <a:rPr lang="zh-CN" altLang="en-US" sz="1800"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rPr>
              <a:t>技术背景</a:t>
            </a:r>
            <a:endParaRPr sz="1800"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endParaRPr>
          </a:p>
        </p:txBody>
      </p:sp>
      <p:sp>
        <p:nvSpPr>
          <p:cNvPr id="4" name="500美元以上全球高端智能手机市场份额稳步增长"/>
          <p:cNvSpPr txBox="1"/>
          <p:nvPr/>
        </p:nvSpPr>
        <p:spPr>
          <a:xfrm>
            <a:off x="6939694" y="698674"/>
            <a:ext cx="4153535" cy="543878"/>
          </a:xfrm>
          <a:prstGeom prst="rect">
            <a:avLst/>
          </a:prstGeom>
          <a:ln w="12700">
            <a:miter lim="400000"/>
          </a:ln>
        </p:spPr>
        <p:txBody>
          <a:bodyPr wrap="square" lIns="108368" tIns="108368" rIns="108368" bIns="108368" anchor="ctr" anchorCtr="0">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a:r>
              <a:rPr lang="zh-CN" altLang="en-US" sz="1800" b="1" dirty="0">
                <a:solidFill>
                  <a:schemeClr val="bg1"/>
                </a:solidFill>
                <a:latin typeface="Source Han Sans CN Regular" panose="020B0600000000000000" charset="-122"/>
                <a:ea typeface="Source Han Sans CN Regular" panose="020B0600000000000000" charset="-122"/>
                <a:cs typeface="Source Han Sans CN Regular" panose="020B0600000000000000" charset="-122"/>
              </a:rPr>
              <a:t>挑战问题</a:t>
            </a:r>
            <a:endParaRPr sz="1800" b="1" dirty="0">
              <a:solidFill>
                <a:schemeClr val="bg1"/>
              </a:solidFill>
              <a:latin typeface="Source Han Sans CN Regular" panose="020B0600000000000000" charset="-122"/>
              <a:ea typeface="Source Han Sans CN Regular" panose="020B0600000000000000" charset="-122"/>
              <a:cs typeface="Source Han Sans CN Regular" panose="020B0600000000000000" charset="-122"/>
            </a:endParaRPr>
          </a:p>
        </p:txBody>
      </p:sp>
      <p:sp>
        <p:nvSpPr>
          <p:cNvPr id="5" name="文本框 4"/>
          <p:cNvSpPr txBox="1"/>
          <p:nvPr/>
        </p:nvSpPr>
        <p:spPr>
          <a:xfrm>
            <a:off x="6370219" y="1090849"/>
            <a:ext cx="5639817" cy="2389885"/>
          </a:xfrm>
          <a:prstGeom prst="rect">
            <a:avLst/>
          </a:prstGeom>
          <a:noFill/>
        </p:spPr>
        <p:txBody>
          <a:bodyPr wrap="square" rtlCol="0">
            <a:spAutoFit/>
          </a:bodyPr>
          <a:lstStyle/>
          <a:p>
            <a:pPr>
              <a:lnSpc>
                <a:spcPct val="120000"/>
              </a:lnSpc>
              <a:spcBef>
                <a:spcPts val="300"/>
              </a:spcBef>
              <a:spcAft>
                <a:spcPts val="300"/>
              </a:spcAft>
            </a:pPr>
            <a:r>
              <a:rPr lang="zh-CN" altLang="en-US" sz="1600" b="1" dirty="0">
                <a:solidFill>
                  <a:srgbClr val="FFFF00"/>
                </a:solidFill>
                <a:latin typeface="微软雅黑" panose="020B0503020204020204" pitchFamily="34" charset="-122"/>
                <a:ea typeface="微软雅黑" panose="020B0503020204020204" pitchFamily="34" charset="-122"/>
              </a:rPr>
              <a:t>如何定义新的</a:t>
            </a:r>
            <a:r>
              <a:rPr lang="en-US" altLang="zh-CN" sz="1600" b="1" dirty="0">
                <a:solidFill>
                  <a:srgbClr val="FFFF00"/>
                </a:solidFill>
                <a:latin typeface="微软雅黑" panose="020B0503020204020204" pitchFamily="34" charset="-122"/>
                <a:ea typeface="微软雅黑" panose="020B0503020204020204" pitchFamily="34" charset="-122"/>
              </a:rPr>
              <a:t>NUI</a:t>
            </a:r>
            <a:r>
              <a:rPr lang="zh-CN" altLang="en-US" sz="1600" b="1" dirty="0">
                <a:solidFill>
                  <a:srgbClr val="FFFF00"/>
                </a:solidFill>
                <a:latin typeface="微软雅黑" panose="020B0503020204020204" pitchFamily="34" charset="-122"/>
                <a:ea typeface="微软雅黑" panose="020B0503020204020204" pitchFamily="34" charset="-122"/>
              </a:rPr>
              <a:t>（</a:t>
            </a:r>
            <a:r>
              <a:rPr lang="en-US" altLang="zh-CN" sz="1600" b="1" dirty="0">
                <a:solidFill>
                  <a:srgbClr val="FFFF00"/>
                </a:solidFill>
                <a:latin typeface="微软雅黑" panose="020B0503020204020204" pitchFamily="34" charset="-122"/>
                <a:ea typeface="微软雅黑" panose="020B0503020204020204" pitchFamily="34" charset="-122"/>
              </a:rPr>
              <a:t>Natural user interface</a:t>
            </a:r>
            <a:r>
              <a:rPr lang="zh-CN" altLang="en-US" sz="1600" b="1" dirty="0">
                <a:solidFill>
                  <a:srgbClr val="FFFF00"/>
                </a:solidFill>
                <a:latin typeface="微软雅黑" panose="020B0503020204020204" pitchFamily="34" charset="-122"/>
                <a:ea typeface="微软雅黑" panose="020B0503020204020204" pitchFamily="34" charset="-122"/>
              </a:rPr>
              <a:t>）交互范式</a:t>
            </a:r>
            <a:endParaRPr lang="en-US" altLang="zh-CN" sz="1600" b="1" dirty="0">
              <a:solidFill>
                <a:srgbClr val="FFFF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如基于语音、空间</a:t>
            </a:r>
            <a:r>
              <a:rPr lang="en-US" altLang="zh-CN" sz="1400" dirty="0">
                <a:solidFill>
                  <a:schemeClr val="bg1"/>
                </a:solidFill>
                <a:latin typeface="微软雅黑" panose="020B0503020204020204" pitchFamily="34" charset="-122"/>
                <a:ea typeface="微软雅黑" panose="020B0503020204020204" pitchFamily="34" charset="-122"/>
              </a:rPr>
              <a:t>&amp;</a:t>
            </a:r>
            <a:r>
              <a:rPr lang="zh-CN" altLang="en-US" sz="1400" dirty="0">
                <a:solidFill>
                  <a:schemeClr val="bg1"/>
                </a:solidFill>
                <a:latin typeface="微软雅黑" panose="020B0503020204020204" pitchFamily="34" charset="-122"/>
                <a:ea typeface="微软雅黑" panose="020B0503020204020204" pitchFamily="34" charset="-122"/>
              </a:rPr>
              <a:t>姿态（位置</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距离</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指向</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渐进等）、微表情等方式更自然的人机交互</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spcBef>
                <a:spcPts val="300"/>
              </a:spcBef>
              <a:spcAft>
                <a:spcPts val="300"/>
              </a:spcAft>
            </a:pPr>
            <a:r>
              <a:rPr lang="zh-CN" altLang="en-US" sz="1600" b="1" dirty="0">
                <a:solidFill>
                  <a:srgbClr val="FFFF00"/>
                </a:solidFill>
                <a:latin typeface="微软雅黑" panose="020B0503020204020204" pitchFamily="34" charset="-122"/>
                <a:ea typeface="微软雅黑" panose="020B0503020204020204" pitchFamily="34" charset="-122"/>
              </a:rPr>
              <a:t>如何实现跨设备</a:t>
            </a:r>
            <a:r>
              <a:rPr lang="en-US" altLang="zh-CN" sz="1600" b="1" dirty="0">
                <a:solidFill>
                  <a:srgbClr val="FFFF00"/>
                </a:solidFill>
                <a:latin typeface="微软雅黑" panose="020B0503020204020204" pitchFamily="34" charset="-122"/>
                <a:ea typeface="微软雅黑" panose="020B0503020204020204" pitchFamily="34" charset="-122"/>
              </a:rPr>
              <a:t>UI</a:t>
            </a:r>
            <a:r>
              <a:rPr lang="zh-CN" altLang="en-US" sz="1600" b="1" dirty="0">
                <a:solidFill>
                  <a:srgbClr val="FFFF00"/>
                </a:solidFill>
                <a:latin typeface="微软雅黑" panose="020B0503020204020204" pitchFamily="34" charset="-122"/>
                <a:ea typeface="微软雅黑" panose="020B0503020204020204" pitchFamily="34" charset="-122"/>
              </a:rPr>
              <a:t>设计及交互</a:t>
            </a:r>
            <a:endParaRPr lang="en-US" altLang="zh-CN" sz="1600" b="1" dirty="0">
              <a:solidFill>
                <a:srgbClr val="FFFF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包括设备特性的参数化抽象、</a:t>
            </a:r>
            <a:r>
              <a:rPr lang="en-US" altLang="zh-CN" sz="1400" dirty="0">
                <a:solidFill>
                  <a:schemeClr val="bg1"/>
                </a:solidFill>
                <a:latin typeface="微软雅黑" panose="020B0503020204020204" pitchFamily="34" charset="-122"/>
                <a:ea typeface="微软雅黑" panose="020B0503020204020204" pitchFamily="34" charset="-122"/>
              </a:rPr>
              <a:t>0~N</a:t>
            </a:r>
            <a:r>
              <a:rPr lang="zh-CN" altLang="en-US" sz="1400" dirty="0">
                <a:solidFill>
                  <a:schemeClr val="bg1"/>
                </a:solidFill>
                <a:latin typeface="微软雅黑" panose="020B0503020204020204" pitchFamily="34" charset="-122"/>
                <a:ea typeface="微软雅黑" panose="020B0503020204020204" pitchFamily="34" charset="-122"/>
              </a:rPr>
              <a:t>屏动态布局（平面、空间、互助）、设备交互事件归一等</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异构硬件、软件上任务场景驱动的无缝交互及显示反馈</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交互模式、自由度、精度对设备及环境进行自适应</a:t>
            </a:r>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17" name="Picture 9"/>
          <p:cNvPicPr>
            <a:picLocks noChangeAspect="1"/>
          </p:cNvPicPr>
          <p:nvPr/>
        </p:nvPicPr>
        <p:blipFill>
          <a:blip r:embed="rId3" cstate="print"/>
          <a:stretch>
            <a:fillRect/>
          </a:stretch>
        </p:blipFill>
        <p:spPr>
          <a:xfrm>
            <a:off x="408538" y="4380143"/>
            <a:ext cx="5581088" cy="2295057"/>
          </a:xfrm>
          <a:prstGeom prst="rect">
            <a:avLst/>
          </a:prstGeom>
        </p:spPr>
      </p:pic>
      <p:sp>
        <p:nvSpPr>
          <p:cNvPr id="19" name="Rectangle 22"/>
          <p:cNvSpPr/>
          <p:nvPr/>
        </p:nvSpPr>
        <p:spPr>
          <a:xfrm>
            <a:off x="181964" y="1131870"/>
            <a:ext cx="5981092" cy="1384995"/>
          </a:xfrm>
          <a:prstGeom prst="rect">
            <a:avLst/>
          </a:prstGeom>
        </p:spPr>
        <p:txBody>
          <a:bodyPr wrap="square">
            <a:spAutoFit/>
          </a:bodyPr>
          <a:lstStyle/>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用户界面（</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）是支持人机交互的软硬件系统，广泛存在于手机、电脑、平板、穿戴等终端。</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历经批处理（</a:t>
            </a:r>
            <a:r>
              <a:rPr lang="en-US" altLang="zh-CN" sz="1400" dirty="0">
                <a:solidFill>
                  <a:schemeClr val="bg1"/>
                </a:solidFill>
                <a:latin typeface="微软雅黑" panose="020B0503020204020204" pitchFamily="34" charset="-122"/>
                <a:ea typeface="微软雅黑" panose="020B0503020204020204" pitchFamily="34" charset="-122"/>
              </a:rPr>
              <a:t>BI</a:t>
            </a:r>
            <a:r>
              <a:rPr lang="zh-CN" altLang="en-US" sz="1400" dirty="0">
                <a:solidFill>
                  <a:schemeClr val="bg1"/>
                </a:solidFill>
                <a:latin typeface="微软雅黑" panose="020B0503020204020204" pitchFamily="34" charset="-122"/>
                <a:ea typeface="微软雅黑" panose="020B0503020204020204" pitchFamily="34" charset="-122"/>
              </a:rPr>
              <a:t>）、命令行（</a:t>
            </a:r>
            <a:r>
              <a:rPr lang="en-US" altLang="zh-CN" sz="1400" dirty="0">
                <a:solidFill>
                  <a:schemeClr val="bg1"/>
                </a:solidFill>
                <a:latin typeface="微软雅黑" panose="020B0503020204020204" pitchFamily="34" charset="-122"/>
                <a:ea typeface="微软雅黑" panose="020B0503020204020204" pitchFamily="34" charset="-122"/>
              </a:rPr>
              <a:t>CLI</a:t>
            </a:r>
            <a:r>
              <a:rPr lang="zh-CN" altLang="en-US" sz="1400" dirty="0">
                <a:solidFill>
                  <a:schemeClr val="bg1"/>
                </a:solidFill>
                <a:latin typeface="微软雅黑" panose="020B0503020204020204" pitchFamily="34" charset="-122"/>
                <a:ea typeface="微软雅黑" panose="020B0503020204020204" pitchFamily="34" charset="-122"/>
              </a:rPr>
              <a:t>）和当前主流的图形用户界面（</a:t>
            </a:r>
            <a:r>
              <a:rPr lang="en-US" altLang="zh-CN" sz="1400" dirty="0">
                <a:solidFill>
                  <a:schemeClr val="bg1"/>
                </a:solidFill>
                <a:latin typeface="微软雅黑" panose="020B0503020204020204" pitchFamily="34" charset="-122"/>
                <a:ea typeface="微软雅黑" panose="020B0503020204020204" pitchFamily="34" charset="-122"/>
              </a:rPr>
              <a:t>GUI</a:t>
            </a:r>
            <a:r>
              <a:rPr lang="zh-CN" altLang="en-US" sz="1400" dirty="0">
                <a:solidFill>
                  <a:schemeClr val="bg1"/>
                </a:solidFill>
                <a:latin typeface="微软雅黑" panose="020B0503020204020204" pitchFamily="34" charset="-122"/>
                <a:ea typeface="微软雅黑" panose="020B0503020204020204" pitchFamily="34" charset="-122"/>
              </a:rPr>
              <a:t>）几个主要阶段。随着终端硬件及其操控、协同方式的多元化，基于</a:t>
            </a:r>
            <a:r>
              <a:rPr lang="en-US" altLang="zh-CN" sz="1400" dirty="0">
                <a:solidFill>
                  <a:schemeClr val="bg1"/>
                </a:solidFill>
                <a:latin typeface="微软雅黑" panose="020B0503020204020204" pitchFamily="34" charset="-122"/>
                <a:ea typeface="微软雅黑" panose="020B0503020204020204" pitchFamily="34" charset="-122"/>
              </a:rPr>
              <a:t>WIMP</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Window, Icon, Menu and Pointer</a:t>
            </a:r>
            <a:r>
              <a:rPr lang="zh-CN" altLang="en-US" sz="1400" dirty="0">
                <a:solidFill>
                  <a:schemeClr val="bg1"/>
                </a:solidFill>
                <a:latin typeface="微软雅黑" panose="020B0503020204020204" pitchFamily="34" charset="-122"/>
                <a:ea typeface="微软雅黑" panose="020B0503020204020204" pitchFamily="34" charset="-122"/>
              </a:rPr>
              <a:t>）范式的</a:t>
            </a:r>
            <a:r>
              <a:rPr lang="en-US" altLang="zh-CN" sz="1400" dirty="0">
                <a:solidFill>
                  <a:schemeClr val="bg1"/>
                </a:solidFill>
                <a:latin typeface="微软雅黑" panose="020B0503020204020204" pitchFamily="34" charset="-122"/>
                <a:ea typeface="微软雅黑" panose="020B0503020204020204" pitchFamily="34" charset="-122"/>
              </a:rPr>
              <a:t>GUI</a:t>
            </a:r>
            <a:r>
              <a:rPr lang="zh-CN" altLang="en-US" sz="1400" dirty="0">
                <a:solidFill>
                  <a:schemeClr val="bg1"/>
                </a:solidFill>
                <a:latin typeface="微软雅黑" panose="020B0503020204020204" pitchFamily="34" charset="-122"/>
                <a:ea typeface="微软雅黑" panose="020B0503020204020204" pitchFamily="34" charset="-122"/>
              </a:rPr>
              <a:t>已难以提供更好的用户体验和更高的开发效率，尤其在多设备协同场景中，各设备差异化的操控、显示方式需要更自然的交互模式。</a:t>
            </a:r>
          </a:p>
        </p:txBody>
      </p:sp>
      <p:sp>
        <p:nvSpPr>
          <p:cNvPr id="20" name="矩形 19"/>
          <p:cNvSpPr/>
          <p:nvPr/>
        </p:nvSpPr>
        <p:spPr>
          <a:xfrm>
            <a:off x="6416660" y="5501638"/>
            <a:ext cx="5484111" cy="1024511"/>
          </a:xfrm>
          <a:prstGeom prst="rect">
            <a:avLst/>
          </a:prstGeom>
        </p:spPr>
        <p:txBody>
          <a:bodyPr wrap="square">
            <a:spAutoFit/>
          </a:bodyPr>
          <a:lstStyle/>
          <a:p>
            <a:pPr algn="ctr" defTabSz="695960">
              <a:lnSpc>
                <a:spcPct val="130000"/>
              </a:lnSpc>
              <a:spcBef>
                <a:spcPts val="300"/>
              </a:spcBef>
              <a:spcAft>
                <a:spcPts val="300"/>
              </a:spcAft>
            </a:pPr>
            <a:r>
              <a:rPr lang="zh-CN" altLang="en-US" b="1" spc="350" dirty="0">
                <a:solidFill>
                  <a:schemeClr val="bg1"/>
                </a:solidFill>
                <a:ea typeface="Source Han Sans CN Regular" panose="020B0600000000000000" charset="-122"/>
                <a:sym typeface="FZLanTingHeiS-R-GB" panose="02000500000000000000" charset="-122"/>
              </a:rPr>
              <a:t>挑战目标</a:t>
            </a:r>
            <a:endParaRPr lang="en-US" altLang="zh-CN" b="1" spc="350" dirty="0">
              <a:solidFill>
                <a:schemeClr val="bg1"/>
              </a:solidFill>
              <a:ea typeface="Source Han Sans CN Regular" panose="020B0600000000000000" charset="-122"/>
              <a:sym typeface="FZLanTingHeiS-R-GB" panose="02000500000000000000"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在</a:t>
            </a:r>
            <a:r>
              <a:rPr lang="zh-CN" altLang="en-US" sz="1400" dirty="0">
                <a:solidFill>
                  <a:schemeClr val="bg1"/>
                </a:solidFill>
                <a:latin typeface="微软雅黑" panose="020B0503020204020204" pitchFamily="34" charset="-122"/>
                <a:ea typeface="微软雅黑" panose="020B0503020204020204" pitchFamily="34" charset="-122"/>
              </a:rPr>
              <a:t>多种终端设备协同的场景，通过归一化多元操控，支撑场景体验的连贯性和用户界面的高效开发部署。</a:t>
            </a:r>
            <a:endParaRPr lang="en-US" altLang="zh-CN" sz="1400" dirty="0">
              <a:solidFill>
                <a:schemeClr val="bg1"/>
              </a:solidFill>
              <a:latin typeface="微软雅黑" panose="020B0503020204020204" pitchFamily="34" charset="-122"/>
              <a:ea typeface="微软雅黑" panose="020B0503020204020204" pitchFamily="34" charset="-122"/>
              <a:sym typeface="FZLanTingHeiS-R-GB" panose="02000500000000000000" charset="-122"/>
            </a:endParaRPr>
          </a:p>
        </p:txBody>
      </p:sp>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49401" y="3400818"/>
            <a:ext cx="242951" cy="294927"/>
          </a:xfrm>
          <a:prstGeom prst="rect">
            <a:avLst/>
          </a:prstGeom>
        </p:spPr>
      </p:pic>
      <p:pic>
        <p:nvPicPr>
          <p:cNvPr id="32" name="图片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66597" y="3133388"/>
            <a:ext cx="87771" cy="149075"/>
          </a:xfrm>
          <a:prstGeom prst="rect">
            <a:avLst/>
          </a:prstGeom>
        </p:spPr>
      </p:pic>
      <p:grpSp>
        <p:nvGrpSpPr>
          <p:cNvPr id="40" name="组合 39"/>
          <p:cNvGrpSpPr/>
          <p:nvPr/>
        </p:nvGrpSpPr>
        <p:grpSpPr>
          <a:xfrm>
            <a:off x="211127" y="2659359"/>
            <a:ext cx="6048049" cy="1577004"/>
            <a:chOff x="322168" y="2625880"/>
            <a:chExt cx="6048049" cy="1577004"/>
          </a:xfrm>
        </p:grpSpPr>
        <p:grpSp>
          <p:nvGrpSpPr>
            <p:cNvPr id="26" name="组合 25"/>
            <p:cNvGrpSpPr/>
            <p:nvPr/>
          </p:nvGrpSpPr>
          <p:grpSpPr>
            <a:xfrm>
              <a:off x="322168" y="2643016"/>
              <a:ext cx="6048049" cy="1559868"/>
              <a:chOff x="322168" y="2643016"/>
              <a:chExt cx="6048049" cy="1559868"/>
            </a:xfrm>
          </p:grpSpPr>
          <p:grpSp>
            <p:nvGrpSpPr>
              <p:cNvPr id="21" name="组合 20"/>
              <p:cNvGrpSpPr/>
              <p:nvPr/>
            </p:nvGrpSpPr>
            <p:grpSpPr>
              <a:xfrm>
                <a:off x="354269" y="2643016"/>
                <a:ext cx="6015948" cy="1559868"/>
                <a:chOff x="221481" y="2608863"/>
                <a:chExt cx="6487438" cy="1605005"/>
              </a:xfrm>
            </p:grpSpPr>
            <p:graphicFrame>
              <p:nvGraphicFramePr>
                <p:cNvPr id="6" name="Diagram 11"/>
                <p:cNvGraphicFramePr/>
                <p:nvPr>
                  <p:extLst>
                    <p:ext uri="{D42A27DB-BD31-4B8C-83A1-F6EECF244321}">
                      <p14:modId xmlns:p14="http://schemas.microsoft.com/office/powerpoint/2010/main" val="210522031"/>
                    </p:ext>
                  </p:extLst>
                </p:nvPr>
              </p:nvGraphicFramePr>
              <p:xfrm>
                <a:off x="221481" y="3785831"/>
                <a:ext cx="6487438" cy="4280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9" name="Picture 13"/>
                <p:cNvPicPr>
                  <a:picLocks noChangeAspect="1"/>
                </p:cNvPicPr>
                <p:nvPr/>
              </p:nvPicPr>
              <p:blipFill>
                <a:blip r:embed="rId11" cstate="print"/>
                <a:stretch>
                  <a:fillRect/>
                </a:stretch>
              </p:blipFill>
              <p:spPr>
                <a:xfrm>
                  <a:off x="1181767" y="2692352"/>
                  <a:ext cx="934124" cy="942561"/>
                </a:xfrm>
                <a:prstGeom prst="rect">
                  <a:avLst/>
                </a:prstGeom>
              </p:spPr>
            </p:pic>
            <p:pic>
              <p:nvPicPr>
                <p:cNvPr id="15" name="images.jpeg" descr="images.jpeg"/>
                <p:cNvPicPr>
                  <a:picLocks noChangeAspect="1"/>
                </p:cNvPicPr>
                <p:nvPr/>
              </p:nvPicPr>
              <p:blipFill>
                <a:blip r:embed="rId12" cstate="print"/>
                <a:srcRect/>
                <a:stretch>
                  <a:fillRect/>
                </a:stretch>
              </p:blipFill>
              <p:spPr>
                <a:xfrm>
                  <a:off x="3242965" y="3340982"/>
                  <a:ext cx="332061" cy="302790"/>
                </a:xfrm>
                <a:prstGeom prst="rect">
                  <a:avLst/>
                </a:prstGeom>
                <a:ln w="12700">
                  <a:noFill/>
                  <a:miter lim="400000"/>
                  <a:headEnd/>
                  <a:tailEnd/>
                </a:ln>
              </p:spPr>
            </p:pic>
            <p:sp>
              <p:nvSpPr>
                <p:cNvPr id="18" name="Rectangle 21"/>
                <p:cNvSpPr/>
                <p:nvPr/>
              </p:nvSpPr>
              <p:spPr>
                <a:xfrm>
                  <a:off x="3181725" y="2608863"/>
                  <a:ext cx="1225370" cy="108769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36588" y="2736903"/>
                <a:ext cx="1108918" cy="860956"/>
              </a:xfrm>
              <a:prstGeom prst="rect">
                <a:avLst/>
              </a:prstGeom>
            </p:spPr>
          </p:pic>
          <p:pic>
            <p:nvPicPr>
              <p:cNvPr id="23" name="图片 2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264555" y="2736904"/>
                <a:ext cx="943121" cy="842676"/>
              </a:xfrm>
              <a:prstGeom prst="rect">
                <a:avLst/>
              </a:prstGeom>
            </p:spPr>
          </p:pic>
          <p:pic>
            <p:nvPicPr>
              <p:cNvPr id="25" name="图片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22168" y="2736903"/>
                <a:ext cx="876039" cy="895050"/>
              </a:xfrm>
              <a:prstGeom prst="rect">
                <a:avLst/>
              </a:prstGeom>
            </p:spPr>
          </p:pic>
        </p:grpSp>
        <p:pic>
          <p:nvPicPr>
            <p:cNvPr id="27" name="图片 2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157556" y="2743347"/>
              <a:ext cx="891460" cy="896864"/>
            </a:xfrm>
            <a:prstGeom prst="rect">
              <a:avLst/>
            </a:prstGeom>
          </p:spPr>
        </p:pic>
        <p:grpSp>
          <p:nvGrpSpPr>
            <p:cNvPr id="39" name="组合 38"/>
            <p:cNvGrpSpPr/>
            <p:nvPr/>
          </p:nvGrpSpPr>
          <p:grpSpPr>
            <a:xfrm>
              <a:off x="3087231" y="2625880"/>
              <a:ext cx="1189335" cy="1069865"/>
              <a:chOff x="3087231" y="2625880"/>
              <a:chExt cx="1189335" cy="1069865"/>
            </a:xfrm>
          </p:grpSpPr>
          <p:pic>
            <p:nvPicPr>
              <p:cNvPr id="28" name="图片 2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3737033" y="2677844"/>
                <a:ext cx="512063" cy="541602"/>
              </a:xfrm>
              <a:prstGeom prst="rect">
                <a:avLst/>
              </a:prstGeom>
            </p:spPr>
          </p:pic>
          <p:pic>
            <p:nvPicPr>
              <p:cNvPr id="30" name="图片 29"/>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3235067" y="2625880"/>
                <a:ext cx="423133" cy="447542"/>
              </a:xfrm>
              <a:prstGeom prst="rect">
                <a:avLst/>
              </a:prstGeom>
            </p:spPr>
          </p:pic>
          <p:pic>
            <p:nvPicPr>
              <p:cNvPr id="33" name="图片 32"/>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3203070" y="2962118"/>
                <a:ext cx="483392" cy="379650"/>
              </a:xfrm>
              <a:prstGeom prst="rect">
                <a:avLst/>
              </a:prstGeom>
            </p:spPr>
          </p:pic>
          <p:pic>
            <p:nvPicPr>
              <p:cNvPr id="34" name="图片 3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87231" y="2835476"/>
                <a:ext cx="215027" cy="365214"/>
              </a:xfrm>
              <a:prstGeom prst="rect">
                <a:avLst/>
              </a:prstGeom>
            </p:spPr>
          </p:pic>
          <p:pic>
            <p:nvPicPr>
              <p:cNvPr id="36" name="图片 35"/>
              <p:cNvPicPr>
                <a:picLocks noChangeAspect="1"/>
              </p:cNvPicPr>
              <p:nvPr/>
            </p:nvPicPr>
            <p:blipFill>
              <a:blip r:embed="rId20"/>
              <a:stretch>
                <a:fillRect/>
              </a:stretch>
            </p:blipFill>
            <p:spPr>
              <a:xfrm>
                <a:off x="3452805" y="3349665"/>
                <a:ext cx="696486" cy="346080"/>
              </a:xfrm>
              <a:prstGeom prst="rect">
                <a:avLst/>
              </a:prstGeom>
            </p:spPr>
          </p:pic>
          <p:pic>
            <p:nvPicPr>
              <p:cNvPr id="38" name="图片 37"/>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608914" y="3106901"/>
                <a:ext cx="667652" cy="359395"/>
              </a:xfrm>
              <a:prstGeom prst="rect">
                <a:avLst/>
              </a:prstGeom>
            </p:spPr>
          </p:pic>
        </p:grpSp>
      </p:grpSp>
      <p:sp>
        <p:nvSpPr>
          <p:cNvPr id="8" name="矩形 7">
            <a:extLst>
              <a:ext uri="{FF2B5EF4-FFF2-40B4-BE49-F238E27FC236}">
                <a16:creationId xmlns:a16="http://schemas.microsoft.com/office/drawing/2014/main" xmlns="" id="{EEA1AA1D-B4BF-4D9E-95AB-8CF3242F4F2D}"/>
              </a:ext>
            </a:extLst>
          </p:cNvPr>
          <p:cNvSpPr/>
          <p:nvPr/>
        </p:nvSpPr>
        <p:spPr>
          <a:xfrm>
            <a:off x="6365890" y="3644063"/>
            <a:ext cx="5627892" cy="1812804"/>
          </a:xfrm>
          <a:prstGeom prst="rect">
            <a:avLst/>
          </a:prstGeom>
        </p:spPr>
        <p:txBody>
          <a:bodyPr wrap="square">
            <a:spAutoFit/>
          </a:bodyPr>
          <a:lstStyle/>
          <a:p>
            <a:pPr lvl="0" algn="ctr" defTabSz="695960">
              <a:lnSpc>
                <a:spcPct val="130000"/>
              </a:lnSpc>
              <a:spcBef>
                <a:spcPts val="300"/>
              </a:spcBef>
              <a:spcAft>
                <a:spcPts val="300"/>
              </a:spcAft>
            </a:pPr>
            <a:r>
              <a:rPr lang="zh-CN" altLang="en-US" b="1" spc="350" dirty="0">
                <a:solidFill>
                  <a:prstClr val="white"/>
                </a:solidFill>
                <a:ea typeface="Source Han Sans CN Regular" panose="020B0600000000000000" charset="-122"/>
                <a:sym typeface="FZLanTingHeiS-R-GB" panose="02000500000000000000" charset="-122"/>
              </a:rPr>
              <a:t>前沿进展</a:t>
            </a:r>
            <a:endParaRPr lang="en-US" altLang="zh-CN" b="1" spc="350" dirty="0">
              <a:solidFill>
                <a:prstClr val="white"/>
              </a:solidFill>
              <a:ea typeface="Source Han Sans CN Regular" panose="020B0600000000000000" charset="-122"/>
              <a:sym typeface="FZLanTingHeiS-R-GB" panose="02000500000000000000" charset="-122"/>
            </a:endParaRPr>
          </a:p>
          <a:p>
            <a:pPr marL="285750" lvl="0" indent="-285750">
              <a:lnSpc>
                <a:spcPct val="125000"/>
              </a:lnSpc>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业界有若干场景化的跨设备交互案例，但尚未深入研究显示资源互助、交互模态、设备环境与场景自适应等方面。</a:t>
            </a:r>
            <a:endParaRPr lang="en-US" altLang="zh-CN" sz="1400" dirty="0">
              <a:solidFill>
                <a:prstClr val="white"/>
              </a:solidFill>
              <a:latin typeface="微软雅黑" panose="020B0503020204020204" pitchFamily="34" charset="-122"/>
              <a:ea typeface="微软雅黑" panose="020B0503020204020204" pitchFamily="34" charset="-122"/>
            </a:endParaRPr>
          </a:p>
          <a:p>
            <a:pPr marL="285750" lvl="0" indent="-285750">
              <a:lnSpc>
                <a:spcPct val="125000"/>
              </a:lnSpc>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可针对有限种类的平面屏，在具体特性上实现归一化体验，例如“图片缩放”在手机、平板、手表和电脑的交互归一。更通用的多设备场景归一化交互界面有待挑战。</a:t>
            </a:r>
            <a:endParaRPr lang="en-US" altLang="zh-CN" sz="1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92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圆角 8">
            <a:extLst>
              <a:ext uri="{FF2B5EF4-FFF2-40B4-BE49-F238E27FC236}">
                <a16:creationId xmlns:a16="http://schemas.microsoft.com/office/drawing/2014/main" xmlns="" id="{6D511102-B048-40C0-95DE-31A6409F5FB8}"/>
              </a:ext>
            </a:extLst>
          </p:cNvPr>
          <p:cNvSpPr/>
          <p:nvPr/>
        </p:nvSpPr>
        <p:spPr>
          <a:xfrm>
            <a:off x="114101" y="4563374"/>
            <a:ext cx="6179574" cy="2011614"/>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矩形: 圆角 8">
            <a:extLst>
              <a:ext uri="{FF2B5EF4-FFF2-40B4-BE49-F238E27FC236}">
                <a16:creationId xmlns:a16="http://schemas.microsoft.com/office/drawing/2014/main" xmlns="" id="{6D511102-B048-40C0-95DE-31A6409F5FB8}"/>
              </a:ext>
            </a:extLst>
          </p:cNvPr>
          <p:cNvSpPr/>
          <p:nvPr/>
        </p:nvSpPr>
        <p:spPr>
          <a:xfrm>
            <a:off x="138300" y="944770"/>
            <a:ext cx="6179574" cy="3507925"/>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2" name="矩形: 圆角 8">
            <a:extLst>
              <a:ext uri="{FF2B5EF4-FFF2-40B4-BE49-F238E27FC236}">
                <a16:creationId xmlns:a16="http://schemas.microsoft.com/office/drawing/2014/main" xmlns="" id="{6D511102-B048-40C0-95DE-31A6409F5FB8}"/>
              </a:ext>
            </a:extLst>
          </p:cNvPr>
          <p:cNvSpPr/>
          <p:nvPr/>
        </p:nvSpPr>
        <p:spPr>
          <a:xfrm>
            <a:off x="6391893" y="5248274"/>
            <a:ext cx="5661725" cy="132112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圆角 8">
            <a:extLst>
              <a:ext uri="{FF2B5EF4-FFF2-40B4-BE49-F238E27FC236}">
                <a16:creationId xmlns:a16="http://schemas.microsoft.com/office/drawing/2014/main" xmlns="" id="{6D511102-B048-40C0-95DE-31A6409F5FB8}"/>
              </a:ext>
            </a:extLst>
          </p:cNvPr>
          <p:cNvSpPr/>
          <p:nvPr/>
        </p:nvSpPr>
        <p:spPr>
          <a:xfrm>
            <a:off x="6391894" y="3585062"/>
            <a:ext cx="5661725" cy="1546613"/>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矩形: 圆角 8">
            <a:extLst>
              <a:ext uri="{FF2B5EF4-FFF2-40B4-BE49-F238E27FC236}">
                <a16:creationId xmlns:a16="http://schemas.microsoft.com/office/drawing/2014/main" xmlns="" id="{6D511102-B048-40C0-95DE-31A6409F5FB8}"/>
              </a:ext>
            </a:extLst>
          </p:cNvPr>
          <p:cNvSpPr/>
          <p:nvPr/>
        </p:nvSpPr>
        <p:spPr>
          <a:xfrm>
            <a:off x="6406630" y="944770"/>
            <a:ext cx="5661725" cy="2552695"/>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3171" y="2375203"/>
            <a:ext cx="5932829" cy="1852430"/>
          </a:xfrm>
          <a:prstGeom prst="rect">
            <a:avLst/>
          </a:prstGeom>
          <a:noFill/>
        </p:spPr>
        <p:txBody>
          <a:bodyPr wrap="square" rtlCol="0">
            <a:spAutoFit/>
          </a:bodyPr>
          <a:lstStyle/>
          <a:p>
            <a:pPr marL="285750" indent="-285750">
              <a:lnSpc>
                <a:spcPct val="120000"/>
              </a:lnSpc>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用户层面：</a:t>
            </a:r>
            <a:r>
              <a:rPr lang="zh-CN" altLang="en-US" sz="1400" dirty="0">
                <a:solidFill>
                  <a:schemeClr val="bg1"/>
                </a:solidFill>
                <a:latin typeface="微软雅黑" panose="020B0503020204020204" pitchFamily="34" charset="-122"/>
                <a:ea typeface="微软雅黑" panose="020B0503020204020204" pitchFamily="34" charset="-122"/>
              </a:rPr>
              <a:t>需求弱感知，策略单一</a:t>
            </a:r>
            <a:endParaRPr lang="en-US" altLang="zh-CN" sz="1400" dirty="0">
              <a:solidFill>
                <a:schemeClr val="bg1"/>
              </a:solidFill>
              <a:latin typeface="微软雅黑" panose="020B0503020204020204" pitchFamily="34" charset="-122"/>
              <a:ea typeface="微软雅黑" panose="020B0503020204020204" pitchFamily="34" charset="-122"/>
            </a:endParaRPr>
          </a:p>
          <a:p>
            <a:pPr marL="540000" lvl="1" indent="-285750">
              <a:lnSpc>
                <a:spcPct val="120000"/>
              </a:lnSpc>
              <a:spcBef>
                <a:spcPts val="300"/>
              </a:spcBef>
              <a:spcAft>
                <a:spcPts val="300"/>
              </a:spcAft>
              <a:buFont typeface="Wingdings" panose="05000000000000000000" pitchFamily="2" charset="2"/>
              <a:buChar char="ü"/>
            </a:pPr>
            <a:r>
              <a:rPr lang="zh-CN" altLang="en-US" sz="1400" dirty="0">
                <a:solidFill>
                  <a:schemeClr val="bg1"/>
                </a:solidFill>
                <a:latin typeface="微软雅黑" panose="020B0503020204020204" pitchFamily="34" charset="-122"/>
                <a:ea typeface="微软雅黑" panose="020B0503020204020204" pitchFamily="34" charset="-122"/>
              </a:rPr>
              <a:t>用户的需求随时间、空间的变化而变化，需不断基于场景进行感知、理解与调整，当前操作系统未提供精准感知能力及相应的配置模式</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b="1" dirty="0">
                <a:solidFill>
                  <a:srgbClr val="FFFF00"/>
                </a:solidFill>
                <a:latin typeface="微软雅黑" panose="020B0503020204020204" pitchFamily="34" charset="-122"/>
                <a:ea typeface="微软雅黑" panose="020B0503020204020204" pitchFamily="34" charset="-122"/>
              </a:rPr>
              <a:t>开发者层面：</a:t>
            </a:r>
            <a:r>
              <a:rPr lang="zh-CN" altLang="en-US" sz="1400" dirty="0">
                <a:solidFill>
                  <a:schemeClr val="bg1"/>
                </a:solidFill>
                <a:latin typeface="微软雅黑" panose="020B0503020204020204" pitchFamily="34" charset="-122"/>
                <a:ea typeface="微软雅黑" panose="020B0503020204020204" pitchFamily="34" charset="-122"/>
              </a:rPr>
              <a:t>操作系统参数众多、配置复杂</a:t>
            </a:r>
            <a:endParaRPr lang="en-US" altLang="zh-CN" sz="1400" dirty="0">
              <a:solidFill>
                <a:schemeClr val="bg1"/>
              </a:solidFill>
              <a:latin typeface="微软雅黑" panose="020B0503020204020204" pitchFamily="34" charset="-122"/>
              <a:ea typeface="微软雅黑" panose="020B0503020204020204" pitchFamily="34" charset="-122"/>
            </a:endParaRPr>
          </a:p>
          <a:p>
            <a:pPr marL="540000" lvl="1" indent="-285750">
              <a:lnSpc>
                <a:spcPct val="120000"/>
              </a:lnSpc>
              <a:spcBef>
                <a:spcPts val="300"/>
              </a:spcBef>
              <a:spcAft>
                <a:spcPts val="300"/>
              </a:spcAft>
              <a:buFont typeface="Wingdings" panose="05000000000000000000" pitchFamily="2" charset="2"/>
              <a:buChar char="ü"/>
            </a:pPr>
            <a:r>
              <a:rPr lang="zh-CN" altLang="en-US" sz="1400" dirty="0">
                <a:solidFill>
                  <a:schemeClr val="bg1"/>
                </a:solidFill>
                <a:latin typeface="微软雅黑" panose="020B0503020204020204" pitchFamily="34" charset="-122"/>
                <a:ea typeface="微软雅黑" panose="020B0503020204020204" pitchFamily="34" charset="-122"/>
              </a:rPr>
              <a:t>策略及参数的实际影响难以评估，缺乏有效的动态调整机制，难以适应多样化场景与需求</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2575587" y="944770"/>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rPr>
              <a:t>技术背景</a:t>
            </a:r>
          </a:p>
        </p:txBody>
      </p:sp>
      <p:sp>
        <p:nvSpPr>
          <p:cNvPr id="19" name="500美元以上全球高端智能手机市场份额稳步增长"/>
          <p:cNvSpPr txBox="1"/>
          <p:nvPr/>
        </p:nvSpPr>
        <p:spPr>
          <a:xfrm>
            <a:off x="8674112" y="892651"/>
            <a:ext cx="1410651" cy="495851"/>
          </a:xfrm>
          <a:prstGeom prst="rect">
            <a:avLst/>
          </a:prstGeom>
          <a:ln w="12700">
            <a:miter lim="400000"/>
          </a:ln>
        </p:spPr>
        <p:txBody>
          <a:bodyPr wrap="square" lIns="108368" tIns="108368" rIns="108368" bIns="108368" anchor="ctr" anchorCtr="0">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defTabSz="914400">
              <a:lnSpc>
                <a:spcPct val="100000"/>
              </a:lnSpc>
            </a:pPr>
            <a:r>
              <a:rPr lang="zh-CN" altLang="en-US" sz="1800" b="1" dirty="0">
                <a:solidFill>
                  <a:schemeClr val="bg1"/>
                </a:solidFill>
                <a:latin typeface="微软雅黑" panose="020B0503020204020204" pitchFamily="34" charset="-122"/>
                <a:ea typeface="微软雅黑" panose="020B0503020204020204" pitchFamily="34" charset="-122"/>
              </a:rPr>
              <a:t>挑战问题</a:t>
            </a:r>
            <a:endParaRPr sz="18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89160" y="4671557"/>
            <a:ext cx="5891559" cy="1645445"/>
            <a:chOff x="315580" y="4318133"/>
            <a:chExt cx="5891559" cy="1645445"/>
          </a:xfrm>
        </p:grpSpPr>
        <p:grpSp>
          <p:nvGrpSpPr>
            <p:cNvPr id="3" name="Group 24"/>
            <p:cNvGrpSpPr/>
            <p:nvPr/>
          </p:nvGrpSpPr>
          <p:grpSpPr>
            <a:xfrm>
              <a:off x="315580" y="4329922"/>
              <a:ext cx="2791512" cy="1633656"/>
              <a:chOff x="1442064" y="1366899"/>
              <a:chExt cx="3813359" cy="2268798"/>
            </a:xfrm>
          </p:grpSpPr>
          <p:grpSp>
            <p:nvGrpSpPr>
              <p:cNvPr id="4" name="Group 5"/>
              <p:cNvGrpSpPr/>
              <p:nvPr/>
            </p:nvGrpSpPr>
            <p:grpSpPr>
              <a:xfrm>
                <a:off x="1606223" y="1548575"/>
                <a:ext cx="3431042" cy="1323239"/>
                <a:chOff x="1255385" y="1685137"/>
                <a:chExt cx="3431042" cy="1323239"/>
              </a:xfrm>
            </p:grpSpPr>
            <p:sp>
              <p:nvSpPr>
                <p:cNvPr id="7" name="Rounded Rectangle 4"/>
                <p:cNvSpPr/>
                <p:nvPr/>
              </p:nvSpPr>
              <p:spPr>
                <a:xfrm>
                  <a:off x="1255385" y="1685137"/>
                  <a:ext cx="1617600" cy="60288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88</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m</a:t>
                  </a:r>
                  <a:r>
                    <a:rPr lang="en-US" sz="1200" dirty="0">
                      <a:latin typeface="微软雅黑" panose="020B0503020204020204" pitchFamily="34" charset="-122"/>
                      <a:ea typeface="微软雅黑" panose="020B0503020204020204" pitchFamily="34" charset="-122"/>
                    </a:rPr>
                    <a:t>emory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configs</a:t>
                  </a:r>
                  <a:endParaRPr lang="en-US" sz="1200" dirty="0">
                    <a:latin typeface="微软雅黑" panose="020B0503020204020204" pitchFamily="34" charset="-122"/>
                    <a:ea typeface="微软雅黑" panose="020B0503020204020204" pitchFamily="34" charset="-122"/>
                  </a:endParaRPr>
                </a:p>
              </p:txBody>
            </p:sp>
            <p:sp>
              <p:nvSpPr>
                <p:cNvPr id="8" name="Rounded Rectangle 10"/>
                <p:cNvSpPr/>
                <p:nvPr/>
              </p:nvSpPr>
              <p:spPr>
                <a:xfrm>
                  <a:off x="1276821" y="2398064"/>
                  <a:ext cx="1617600" cy="6048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351</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fs</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configs</a:t>
                  </a:r>
                  <a:endParaRPr lang="en-US" sz="1400" dirty="0">
                    <a:latin typeface="微软雅黑" panose="020B0503020204020204" pitchFamily="34" charset="-122"/>
                    <a:ea typeface="微软雅黑" panose="020B0503020204020204" pitchFamily="34" charset="-122"/>
                  </a:endParaRPr>
                </a:p>
              </p:txBody>
            </p:sp>
            <p:sp>
              <p:nvSpPr>
                <p:cNvPr id="9" name="Rounded Rectangle 12"/>
                <p:cNvSpPr/>
                <p:nvPr/>
              </p:nvSpPr>
              <p:spPr>
                <a:xfrm>
                  <a:off x="3070483" y="1685137"/>
                  <a:ext cx="1615944" cy="60289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729</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network</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configs</a:t>
                  </a:r>
                  <a:endParaRPr lang="en-US" sz="1200" dirty="0">
                    <a:latin typeface="微软雅黑" panose="020B0503020204020204" pitchFamily="34" charset="-122"/>
                    <a:ea typeface="微软雅黑" panose="020B0503020204020204" pitchFamily="34" charset="-122"/>
                  </a:endParaRPr>
                </a:p>
              </p:txBody>
            </p:sp>
            <p:sp>
              <p:nvSpPr>
                <p:cNvPr id="10" name="Rounded Rectangle 13"/>
                <p:cNvSpPr/>
                <p:nvPr/>
              </p:nvSpPr>
              <p:spPr>
                <a:xfrm>
                  <a:off x="3042488" y="2403576"/>
                  <a:ext cx="1615947" cy="6048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500" b="1" dirty="0"/>
                    <a:t>……</a:t>
                  </a:r>
                </a:p>
              </p:txBody>
            </p:sp>
          </p:grpSp>
          <p:sp>
            <p:nvSpPr>
              <p:cNvPr id="5" name="Rounded Rectangle 14"/>
              <p:cNvSpPr/>
              <p:nvPr/>
            </p:nvSpPr>
            <p:spPr>
              <a:xfrm>
                <a:off x="1442064" y="1366899"/>
                <a:ext cx="3813359" cy="2268798"/>
              </a:xfrm>
              <a:prstGeom prst="roundRect">
                <a:avLst>
                  <a:gd name="adj" fmla="val 0"/>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500" b="1" dirty="0"/>
              </a:p>
            </p:txBody>
          </p:sp>
          <p:sp>
            <p:nvSpPr>
              <p:cNvPr id="6" name="TextBox 23"/>
              <p:cNvSpPr txBox="1"/>
              <p:nvPr/>
            </p:nvSpPr>
            <p:spPr>
              <a:xfrm>
                <a:off x="1627659" y="3046066"/>
                <a:ext cx="3526649" cy="384692"/>
              </a:xfrm>
              <a:prstGeom prst="rect">
                <a:avLst/>
              </a:prstGeom>
              <a:noFill/>
            </p:spPr>
            <p:txBody>
              <a:bodyPr wrap="square" rtlCol="0">
                <a:spAutoFit/>
              </a:bodyPr>
              <a:lstStyle/>
              <a:p>
                <a:pPr algn="ctr"/>
                <a:r>
                  <a:rPr lang="en-US" altLang="zh-CN" sz="1200" b="1" dirty="0">
                    <a:solidFill>
                      <a:schemeClr val="bg1"/>
                    </a:solidFill>
                    <a:latin typeface="微软雅黑" panose="020B0503020204020204" pitchFamily="34" charset="-122"/>
                    <a:ea typeface="微软雅黑" panose="020B0503020204020204" pitchFamily="34" charset="-122"/>
                  </a:rPr>
                  <a:t>Linux</a:t>
                </a:r>
                <a:r>
                  <a:rPr lang="zh-CN" altLang="en-US" sz="1200" b="1" dirty="0">
                    <a:solidFill>
                      <a:schemeClr val="bg1"/>
                    </a:solidFill>
                    <a:latin typeface="微软雅黑" panose="020B0503020204020204" pitchFamily="34" charset="-122"/>
                    <a:ea typeface="微软雅黑" panose="020B0503020204020204" pitchFamily="34" charset="-122"/>
                  </a:rPr>
                  <a:t>内核超过</a:t>
                </a:r>
                <a:r>
                  <a:rPr lang="en-US" altLang="zh-CN" sz="1200" b="1" dirty="0">
                    <a:solidFill>
                      <a:schemeClr val="bg1"/>
                    </a:solidFill>
                    <a:latin typeface="微软雅黑" panose="020B0503020204020204" pitchFamily="34" charset="-122"/>
                    <a:ea typeface="微软雅黑" panose="020B0503020204020204" pitchFamily="34" charset="-122"/>
                  </a:rPr>
                  <a:t>17K</a:t>
                </a:r>
                <a:r>
                  <a:rPr lang="zh-CN" altLang="en-US" sz="1200" b="1" dirty="0">
                    <a:solidFill>
                      <a:schemeClr val="bg1"/>
                    </a:solidFill>
                    <a:latin typeface="微软雅黑" panose="020B0503020204020204" pitchFamily="34" charset="-122"/>
                    <a:ea typeface="微软雅黑" panose="020B0503020204020204" pitchFamily="34" charset="-122"/>
                  </a:rPr>
                  <a:t>内核配置参数 </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sp>
          <p:nvSpPr>
            <p:cNvPr id="11" name="Rounded Rectangle 14"/>
            <p:cNvSpPr/>
            <p:nvPr/>
          </p:nvSpPr>
          <p:spPr>
            <a:xfrm>
              <a:off x="3369528" y="4318133"/>
              <a:ext cx="2837611" cy="1633656"/>
            </a:xfrm>
            <a:prstGeom prst="roundRect">
              <a:avLst>
                <a:gd name="adj" fmla="val 0"/>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500" b="1" dirty="0"/>
            </a:p>
          </p:txBody>
        </p:sp>
        <p:sp>
          <p:nvSpPr>
            <p:cNvPr id="12" name="矩形 11"/>
            <p:cNvSpPr/>
            <p:nvPr/>
          </p:nvSpPr>
          <p:spPr>
            <a:xfrm>
              <a:off x="3415627" y="5467074"/>
              <a:ext cx="2791512" cy="461665"/>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操作系统广泛使用启发式策略</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启发式策略不能时刻保证最佳体验</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ounded Rectangle 4"/>
            <p:cNvSpPr/>
            <p:nvPr/>
          </p:nvSpPr>
          <p:spPr>
            <a:xfrm>
              <a:off x="3517377" y="4447687"/>
              <a:ext cx="1184140" cy="434113"/>
            </a:xfrm>
            <a:prstGeom prst="roundRect">
              <a:avLst/>
            </a:prstGeom>
            <a:ln w="28575"/>
          </p:spPr>
          <p:style>
            <a:lnRef idx="2">
              <a:schemeClr val="accent6"/>
            </a:lnRef>
            <a:fillRef idx="1">
              <a:schemeClr val="lt1"/>
            </a:fillRef>
            <a:effectRef idx="0">
              <a:schemeClr val="accent6"/>
            </a:effectRef>
            <a:fontRef idx="minor">
              <a:schemeClr val="dk1"/>
            </a:fontRef>
          </p:style>
          <p:txBody>
            <a:bodyPr lIns="3600" rIns="3600" rtlCol="0" anchor="ctr"/>
            <a:lstStyle/>
            <a:p>
              <a:pPr algn="ctr"/>
              <a:r>
                <a:rPr lang="zh-CN" altLang="en-US" sz="1400" dirty="0">
                  <a:latin typeface="微软雅黑" panose="020B0503020204020204" pitchFamily="34" charset="-122"/>
                  <a:ea typeface="微软雅黑" panose="020B0503020204020204" pitchFamily="34" charset="-122"/>
                </a:rPr>
                <a:t>性能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省电</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超级省电模式</a:t>
              </a:r>
              <a:endParaRPr lang="en-US" altLang="zh-CN" sz="1400" dirty="0">
                <a:latin typeface="微软雅黑" panose="020B0503020204020204" pitchFamily="34" charset="-122"/>
                <a:ea typeface="微软雅黑" panose="020B0503020204020204" pitchFamily="34" charset="-122"/>
              </a:endParaRPr>
            </a:p>
          </p:txBody>
        </p:sp>
        <p:sp>
          <p:nvSpPr>
            <p:cNvPr id="14" name="Rounded Rectangle 4"/>
            <p:cNvSpPr/>
            <p:nvPr/>
          </p:nvSpPr>
          <p:spPr>
            <a:xfrm>
              <a:off x="4864528" y="4452684"/>
              <a:ext cx="1184140" cy="43411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传感器开关</a:t>
              </a:r>
              <a:endParaRPr lang="en-US" altLang="zh-CN" sz="1400" dirty="0">
                <a:latin typeface="微软雅黑" panose="020B0503020204020204" pitchFamily="34" charset="-122"/>
                <a:ea typeface="微软雅黑" panose="020B0503020204020204" pitchFamily="34" charset="-122"/>
              </a:endParaRPr>
            </a:p>
          </p:txBody>
        </p:sp>
        <p:sp>
          <p:nvSpPr>
            <p:cNvPr id="15" name="Rounded Rectangle 4"/>
            <p:cNvSpPr/>
            <p:nvPr/>
          </p:nvSpPr>
          <p:spPr>
            <a:xfrm>
              <a:off x="4869520" y="4960254"/>
              <a:ext cx="1184140" cy="43411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a:t>
              </a:r>
            </a:p>
          </p:txBody>
        </p:sp>
        <p:sp>
          <p:nvSpPr>
            <p:cNvPr id="16" name="Rounded Rectangle 4"/>
            <p:cNvSpPr/>
            <p:nvPr/>
          </p:nvSpPr>
          <p:spPr>
            <a:xfrm>
              <a:off x="3517377" y="4981968"/>
              <a:ext cx="1184140" cy="434113"/>
            </a:xfrm>
            <a:prstGeom prst="roundRect">
              <a:avLst/>
            </a:prstGeom>
            <a:ln w="28575"/>
          </p:spPr>
          <p:style>
            <a:lnRef idx="2">
              <a:schemeClr val="accent6"/>
            </a:lnRef>
            <a:fillRef idx="1">
              <a:schemeClr val="lt1"/>
            </a:fillRef>
            <a:effectRef idx="0">
              <a:schemeClr val="accent6"/>
            </a:effectRef>
            <a:fontRef idx="minor">
              <a:schemeClr val="dk1"/>
            </a:fontRef>
          </p:style>
          <p:txBody>
            <a:bodyPr lIns="3600" rIns="3600" rtlCol="0" anchor="ctr"/>
            <a:lstStyle/>
            <a:p>
              <a:pPr algn="ctr"/>
              <a:r>
                <a:rPr lang="zh-CN" altLang="en-US" sz="1400" dirty="0">
                  <a:latin typeface="微软雅黑" panose="020B0503020204020204" pitchFamily="34" charset="-122"/>
                  <a:ea typeface="微软雅黑" panose="020B0503020204020204" pitchFamily="34" charset="-122"/>
                </a:rPr>
                <a:t>后台</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管理</a:t>
              </a:r>
              <a:endParaRPr lang="en-US" altLang="zh-CN" sz="1400" dirty="0">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6422508" y="1257176"/>
            <a:ext cx="5645847" cy="2261773"/>
          </a:xfrm>
          <a:prstGeom prst="rect">
            <a:avLst/>
          </a:prstGeom>
          <a:noFill/>
        </p:spPr>
        <p:txBody>
          <a:bodyPr wrap="square" rtlCol="0">
            <a:spAutoFit/>
          </a:bodyPr>
          <a:lstStyle/>
          <a:p>
            <a:pPr indent="0">
              <a:lnSpc>
                <a:spcPct val="120000"/>
              </a:lnSpc>
              <a:spcBef>
                <a:spcPts val="300"/>
              </a:spcBef>
              <a:spcAft>
                <a:spcPts val="300"/>
              </a:spcAft>
              <a:buNone/>
            </a:pPr>
            <a:r>
              <a:rPr lang="zh-CN" altLang="en-US" sz="1600" b="1" dirty="0">
                <a:solidFill>
                  <a:srgbClr val="FFFF00"/>
                </a:solidFill>
                <a:latin typeface="微软雅黑" charset="0"/>
                <a:ea typeface="微软雅黑" charset="0"/>
              </a:rPr>
              <a:t>精准感知负载特征及用户需求</a:t>
            </a:r>
            <a:endParaRPr lang="zh-CN" altLang="en-US" sz="1600" b="1" dirty="0">
              <a:solidFill>
                <a:srgbClr val="FFFF00"/>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万物智联系统复杂性剧增，“</a:t>
            </a:r>
            <a:r>
              <a:rPr lang="en-US" altLang="zh-CN" sz="1400" dirty="0">
                <a:solidFill>
                  <a:schemeClr val="bg1"/>
                </a:solidFill>
                <a:latin typeface="微软雅黑" panose="020B0503020204020204" pitchFamily="34" charset="-122"/>
                <a:ea typeface="微软雅黑" panose="020B0503020204020204" pitchFamily="34" charset="-122"/>
              </a:rPr>
              <a:t>One Profile Fits All</a:t>
            </a:r>
            <a:r>
              <a:rPr lang="zh-CN" altLang="en-US" sz="1400" dirty="0">
                <a:solidFill>
                  <a:schemeClr val="bg1"/>
                </a:solidFill>
                <a:latin typeface="微软雅黑" panose="020B0503020204020204" pitchFamily="34" charset="-122"/>
                <a:ea typeface="微软雅黑" panose="020B0503020204020204" pitchFamily="34" charset="-122"/>
              </a:rPr>
              <a:t>”导致的能效损失变大，需精准的感知用户需求及负载特征，并做出智能决策</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在线剖析负载特征与决策本身会导致性能损失，需尽可能低开销</a:t>
            </a:r>
          </a:p>
          <a:p>
            <a:pPr indent="0">
              <a:lnSpc>
                <a:spcPct val="120000"/>
              </a:lnSpc>
              <a:spcBef>
                <a:spcPts val="300"/>
              </a:spcBef>
              <a:spcAft>
                <a:spcPts val="300"/>
              </a:spcAft>
              <a:buNone/>
            </a:pPr>
            <a:r>
              <a:rPr lang="zh-CN" altLang="en-US" sz="1600" b="1" dirty="0">
                <a:solidFill>
                  <a:srgbClr val="FFFF00"/>
                </a:solidFill>
                <a:latin typeface="微软雅黑" charset="0"/>
                <a:ea typeface="微软雅黑" charset="0"/>
              </a:rPr>
              <a:t>动态的系统策略调优</a:t>
            </a:r>
            <a:endParaRPr lang="en-US" altLang="zh-CN" sz="1600" b="1" dirty="0">
              <a:solidFill>
                <a:srgbClr val="FFFF00"/>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操作系统及应用框架需支持策略和机制有动态调整的能力，以便在硬件算力和电池受限的情况下支撑更好的用户体验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209852" y="1431179"/>
            <a:ext cx="6033257" cy="861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400" dirty="0">
                <a:latin typeface="微软雅黑" panose="020B0503020204020204" pitchFamily="34" charset="-122"/>
                <a:ea typeface="微软雅黑" panose="020B0503020204020204" pitchFamily="34" charset="-122"/>
              </a:rPr>
              <a:t>当前终端操作系统主要基于预设策略来进行设备管理和资源供给，或需开发人员及用户来手动调整。在不同场景下，应用负载特征和用户需求有较大的差异性，一套策略或参数无法很好适配应用软件及用户的动态需求。</a:t>
            </a:r>
            <a:endParaRPr lang="en-US" altLang="zh-CN"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8520268" y="3481513"/>
            <a:ext cx="1404973" cy="543878"/>
          </a:xfrm>
          <a:prstGeom prst="rect">
            <a:avLst/>
          </a:prstGeom>
          <a:ln w="12700">
            <a:miter lim="400000"/>
          </a:ln>
        </p:spPr>
        <p:txBody>
          <a:bodyPr wrap="square" lIns="108368" tIns="108368" rIns="108368" bIns="108368" anchor="ctr" anchorCtr="0">
            <a:spAutoFit/>
          </a:bodyPr>
          <a:lstStyle>
            <a:defPPr>
              <a:defRPr lang="zh-CN"/>
            </a:defPPr>
            <a:lvl1pPr defTabSz="695960">
              <a:lnSpc>
                <a:spcPct val="130000"/>
              </a:lnSpc>
              <a:defRPr b="1" spc="350">
                <a:solidFill>
                  <a:schemeClr val="bg1"/>
                </a:solidFill>
                <a:latin typeface="Source Han Sans CN Regular" panose="020B0600000000000000" charset="-122"/>
                <a:ea typeface="Source Han Sans CN Regular" panose="020B0600000000000000" charset="-122"/>
                <a:cs typeface="Source Han Sans CN Regular" panose="020B0600000000000000" charset="-122"/>
              </a:defRPr>
            </a:lvl1pPr>
          </a:lstStyle>
          <a:p>
            <a:pPr defTabSz="914400"/>
            <a:r>
              <a:rPr lang="zh-CN" altLang="en-US" dirty="0">
                <a:latin typeface="微软雅黑" panose="020B0503020204020204" pitchFamily="34" charset="-122"/>
                <a:ea typeface="微软雅黑" panose="020B0503020204020204" pitchFamily="34" charset="-122"/>
              </a:rPr>
              <a:t>前沿进展</a:t>
            </a:r>
          </a:p>
        </p:txBody>
      </p:sp>
      <p:sp>
        <p:nvSpPr>
          <p:cNvPr id="24" name="文本框 23"/>
          <p:cNvSpPr txBox="1"/>
          <p:nvPr/>
        </p:nvSpPr>
        <p:spPr>
          <a:xfrm>
            <a:off x="8490896" y="5235224"/>
            <a:ext cx="1389140" cy="543878"/>
          </a:xfrm>
          <a:prstGeom prst="rect">
            <a:avLst/>
          </a:prstGeom>
          <a:ln w="12700">
            <a:miter lim="400000"/>
          </a:ln>
        </p:spPr>
        <p:txBody>
          <a:bodyPr wrap="square" lIns="108368" tIns="108368" rIns="108368" bIns="108368" anchor="ctr" anchorCtr="0">
            <a:spAutoFit/>
          </a:bodyPr>
          <a:lstStyle>
            <a:defPPr>
              <a:defRPr lang="zh-CN"/>
            </a:defPPr>
            <a:lvl1pPr defTabSz="695960">
              <a:lnSpc>
                <a:spcPct val="130000"/>
              </a:lnSpc>
              <a:defRPr b="1" spc="350">
                <a:solidFill>
                  <a:schemeClr val="bg1"/>
                </a:solidFill>
                <a:latin typeface="Source Han Sans CN Regular" panose="020B0600000000000000" charset="-122"/>
                <a:ea typeface="Source Han Sans CN Regular" panose="020B0600000000000000" charset="-122"/>
                <a:cs typeface="Source Han Sans CN Regular" panose="020B0600000000000000" charset="-122"/>
              </a:defRPr>
            </a:lvl1pPr>
          </a:lstStyle>
          <a:p>
            <a:pPr defTabSz="914400"/>
            <a:r>
              <a:rPr lang="zh-CN" altLang="en-US" dirty="0">
                <a:latin typeface="微软雅黑" panose="020B0503020204020204" pitchFamily="34" charset="-122"/>
                <a:ea typeface="微软雅黑" panose="020B0503020204020204" pitchFamily="34" charset="-122"/>
              </a:rPr>
              <a:t>挑战目标</a:t>
            </a:r>
          </a:p>
        </p:txBody>
      </p:sp>
      <p:sp>
        <p:nvSpPr>
          <p:cNvPr id="25" name="矩形 24"/>
          <p:cNvSpPr/>
          <p:nvPr/>
        </p:nvSpPr>
        <p:spPr>
          <a:xfrm>
            <a:off x="6391893" y="5681998"/>
            <a:ext cx="5469500" cy="846001"/>
          </a:xfrm>
          <a:prstGeom prst="rect">
            <a:avLst/>
          </a:prstGeom>
        </p:spPr>
        <p:txBody>
          <a:bodyPr wrap="square">
            <a:spAutoFit/>
          </a:bodyPr>
          <a:lstStyle/>
          <a:p>
            <a:pPr marL="285750" indent="-285750">
              <a:lnSpc>
                <a:spcPct val="120000"/>
              </a:lnSpc>
              <a:buFont typeface="Wingdings" panose="05000000000000000000" pitchFamily="2" charset="2"/>
              <a:buChar char="p"/>
            </a:pPr>
            <a:r>
              <a:rPr lang="zh-CN" altLang="en-US" sz="1400" dirty="0">
                <a:solidFill>
                  <a:schemeClr val="bg1"/>
                </a:solidFill>
                <a:latin typeface="微软雅黑" charset="0"/>
                <a:ea typeface="微软雅黑" charset="0"/>
              </a:rPr>
              <a:t>面对“千人千面”的应用负载和用户需求，提供精准感知和智能决策机制，动态的调整外设管理、资源供给等操作系统策略，实现能效及体验最优。</a:t>
            </a:r>
            <a:endParaRPr lang="en-US" altLang="zh-CN" sz="1400" dirty="0">
              <a:solidFill>
                <a:schemeClr val="bg1"/>
              </a:solidFill>
              <a:latin typeface="微软雅黑" charset="0"/>
              <a:ea typeface="微软雅黑" charset="0"/>
            </a:endParaRPr>
          </a:p>
        </p:txBody>
      </p:sp>
      <p:sp>
        <p:nvSpPr>
          <p:cNvPr id="26" name="矩形 25"/>
          <p:cNvSpPr/>
          <p:nvPr/>
        </p:nvSpPr>
        <p:spPr>
          <a:xfrm>
            <a:off x="6406630" y="3931189"/>
            <a:ext cx="5557673" cy="1181477"/>
          </a:xfrm>
          <a:prstGeom prst="rect">
            <a:avLst/>
          </a:prstGeom>
        </p:spPr>
        <p:txBody>
          <a:bodyPr wrap="square">
            <a:spAutoFit/>
          </a:bodyPr>
          <a:lstStyle/>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当前终端操作系统在典型场景下有一定策略调整能力，例如在重载游戏场景下降低后台活跃度，并给予用户一定的手动配置选项</a:t>
            </a:r>
          </a:p>
          <a:p>
            <a:pPr marL="285750" indent="-285750">
              <a:lnSpc>
                <a:spcPct val="120000"/>
              </a:lnSpc>
              <a:spcBef>
                <a:spcPts val="300"/>
              </a:spcBef>
              <a:spcAft>
                <a:spcPts val="300"/>
              </a:spcAft>
              <a:buFont typeface="Wingdings" panose="05000000000000000000" pitchFamily="2" charset="2"/>
              <a:buChar char="p"/>
            </a:pPr>
            <a:r>
              <a:rPr lang="en-US" altLang="zh-CN" sz="1400" dirty="0">
                <a:solidFill>
                  <a:schemeClr val="bg1"/>
                </a:solidFill>
                <a:latin typeface="微软雅黑" panose="020B0503020204020204" pitchFamily="34" charset="-122"/>
                <a:ea typeface="微软雅黑" panose="020B0503020204020204" pitchFamily="34" charset="-122"/>
              </a:rPr>
              <a:t>AI4System</a:t>
            </a:r>
            <a:r>
              <a:rPr lang="zh-CN" altLang="en-US" sz="1400" dirty="0">
                <a:solidFill>
                  <a:schemeClr val="bg1"/>
                </a:solidFill>
                <a:latin typeface="微软雅黑" panose="020B0503020204020204" pitchFamily="34" charset="-122"/>
                <a:ea typeface="微软雅黑" panose="020B0503020204020204" pitchFamily="34" charset="-122"/>
              </a:rPr>
              <a:t>是当前比较热的研究方向，基于深度学习等技术来进行系统策略调优，但因为能效等原因，在终端系统还未广泛应用</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7" name="标题 1"/>
          <p:cNvSpPr txBox="1"/>
          <p:nvPr/>
        </p:nvSpPr>
        <p:spPr>
          <a:xfrm>
            <a:off x="226905" y="43605"/>
            <a:ext cx="10043979" cy="585590"/>
          </a:xfrm>
          <a:prstGeom prst="rect">
            <a:avLst/>
          </a:prstGeom>
          <a:noFill/>
          <a:ln w="9525">
            <a:noFill/>
            <a:miter lim="800000"/>
          </a:ln>
        </p:spPr>
        <p:txBody>
          <a:bodyPr vert="horz" wrap="square" lIns="0" tIns="40033" rIns="80067" bIns="40033" numCol="1" anchor="ctr" anchorCtr="0" compatLnSpc="1"/>
          <a:lst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rPr>
              <a:t>3</a:t>
            </a:r>
            <a:r>
              <a:rPr lang="zh-CN" altLang="en-US" sz="2400" b="1" spc="300"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用户与负载感知的操作系统资源供给方法</a:t>
            </a:r>
            <a:endParaRPr lang="zh-CN" altLang="en-US" sz="72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8410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8">
            <a:extLst>
              <a:ext uri="{FF2B5EF4-FFF2-40B4-BE49-F238E27FC236}">
                <a16:creationId xmlns:a16="http://schemas.microsoft.com/office/drawing/2014/main" xmlns="" id="{6D511102-B048-40C0-95DE-31A6409F5FB8}"/>
              </a:ext>
            </a:extLst>
          </p:cNvPr>
          <p:cNvSpPr/>
          <p:nvPr/>
        </p:nvSpPr>
        <p:spPr>
          <a:xfrm>
            <a:off x="6101979" y="5205162"/>
            <a:ext cx="6027433" cy="1445307"/>
          </a:xfrm>
          <a:prstGeom prst="roundRect">
            <a:avLst>
              <a:gd name="adj" fmla="val 5564"/>
            </a:avLst>
          </a:prstGeom>
          <a:solidFill>
            <a:srgbClr val="000000">
              <a:alpha val="40000"/>
            </a:srgbClr>
          </a:solidFill>
        </p:spPr>
        <p:txBody>
          <a:bodyPr wrap="square" rtlCol="0">
            <a:noAutofit/>
          </a:bodyPr>
          <a:lstStyle/>
          <a:p>
            <a:pPr lvl="0" algn="ctr" defTabSz="695960">
              <a:lnSpc>
                <a:spcPct val="130000"/>
              </a:lnSpc>
              <a:spcBef>
                <a:spcPts val="300"/>
              </a:spcBef>
              <a:spcAft>
                <a:spcPts val="300"/>
              </a:spcAft>
            </a:pPr>
            <a:r>
              <a:rPr lang="zh-CN" altLang="en-US" b="1" spc="350" dirty="0">
                <a:solidFill>
                  <a:prstClr val="white"/>
                </a:solidFill>
                <a:latin typeface="微软雅黑" panose="020B0503020204020204" pitchFamily="34" charset="-122"/>
                <a:ea typeface="微软雅黑" panose="020B0503020204020204" pitchFamily="34" charset="-122"/>
              </a:rPr>
              <a:t>挑战目标</a:t>
            </a:r>
            <a:endParaRPr lang="en-US" altLang="zh-CN" b="1" spc="350" dirty="0">
              <a:solidFill>
                <a:prstClr val="white"/>
              </a:solidFill>
              <a:latin typeface="微软雅黑" panose="020B0503020204020204" pitchFamily="34" charset="-122"/>
              <a:ea typeface="微软雅黑" panose="020B0503020204020204" pitchFamily="34" charset="-122"/>
            </a:endParaRPr>
          </a:p>
          <a:p>
            <a:pPr lvl="0" indent="-285750">
              <a:lnSpc>
                <a:spcPct val="120000"/>
              </a:lnSpc>
              <a:spcBef>
                <a:spcPts val="300"/>
              </a:spcBef>
              <a:spcAft>
                <a:spcPts val="300"/>
              </a:spcAft>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极简抽象的异构运行环境，使开发人员可高效率的使用异构资源，并增大并行度</a:t>
            </a:r>
            <a:endParaRPr lang="en-US" altLang="zh-CN" sz="1400" dirty="0">
              <a:solidFill>
                <a:prstClr val="white"/>
              </a:solidFill>
              <a:latin typeface="微软雅黑" panose="020B0503020204020204" pitchFamily="34" charset="-122"/>
              <a:ea typeface="微软雅黑" panose="020B0503020204020204" pitchFamily="34" charset="-122"/>
            </a:endParaRPr>
          </a:p>
          <a:p>
            <a:pPr lvl="0" indent="-285750">
              <a:lnSpc>
                <a:spcPct val="120000"/>
              </a:lnSpc>
              <a:spcBef>
                <a:spcPts val="300"/>
              </a:spcBef>
              <a:spcAft>
                <a:spcPts val="300"/>
              </a:spcAft>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极低的系统负载，实现对异构资源的有效管理及利用</a:t>
            </a:r>
            <a:endParaRPr lang="en-US" altLang="zh-CN" sz="1400" dirty="0">
              <a:solidFill>
                <a:prstClr val="white"/>
              </a:solidFill>
              <a:latin typeface="微软雅黑" panose="020B0503020204020204" pitchFamily="34" charset="-122"/>
              <a:ea typeface="微软雅黑" panose="020B0503020204020204" pitchFamily="34" charset="-122"/>
            </a:endParaRPr>
          </a:p>
        </p:txBody>
      </p:sp>
      <p:sp>
        <p:nvSpPr>
          <p:cNvPr id="20" name="矩形: 圆角 8">
            <a:extLst>
              <a:ext uri="{FF2B5EF4-FFF2-40B4-BE49-F238E27FC236}">
                <a16:creationId xmlns:a16="http://schemas.microsoft.com/office/drawing/2014/main" xmlns="" id="{6D511102-B048-40C0-95DE-31A6409F5FB8}"/>
              </a:ext>
            </a:extLst>
          </p:cNvPr>
          <p:cNvSpPr/>
          <p:nvPr/>
        </p:nvSpPr>
        <p:spPr>
          <a:xfrm>
            <a:off x="6101979" y="3160843"/>
            <a:ext cx="6027433" cy="1970833"/>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9" name="矩形: 圆角 8">
            <a:extLst>
              <a:ext uri="{FF2B5EF4-FFF2-40B4-BE49-F238E27FC236}">
                <a16:creationId xmlns:a16="http://schemas.microsoft.com/office/drawing/2014/main" xmlns="" id="{6D511102-B048-40C0-95DE-31A6409F5FB8}"/>
              </a:ext>
            </a:extLst>
          </p:cNvPr>
          <p:cNvSpPr/>
          <p:nvPr/>
        </p:nvSpPr>
        <p:spPr>
          <a:xfrm>
            <a:off x="6103985" y="745436"/>
            <a:ext cx="6027433" cy="2329187"/>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矩形: 圆角 8">
            <a:extLst>
              <a:ext uri="{FF2B5EF4-FFF2-40B4-BE49-F238E27FC236}">
                <a16:creationId xmlns:a16="http://schemas.microsoft.com/office/drawing/2014/main" xmlns="" id="{6D511102-B048-40C0-95DE-31A6409F5FB8}"/>
              </a:ext>
            </a:extLst>
          </p:cNvPr>
          <p:cNvSpPr/>
          <p:nvPr/>
        </p:nvSpPr>
        <p:spPr>
          <a:xfrm>
            <a:off x="84039" y="2799758"/>
            <a:ext cx="5902304" cy="392409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7" name="矩形: 圆角 8">
            <a:extLst>
              <a:ext uri="{FF2B5EF4-FFF2-40B4-BE49-F238E27FC236}">
                <a16:creationId xmlns:a16="http://schemas.microsoft.com/office/drawing/2014/main" xmlns="" id="{6D511102-B048-40C0-95DE-31A6409F5FB8}"/>
              </a:ext>
            </a:extLst>
          </p:cNvPr>
          <p:cNvSpPr/>
          <p:nvPr/>
        </p:nvSpPr>
        <p:spPr>
          <a:xfrm>
            <a:off x="114779" y="745437"/>
            <a:ext cx="5883948" cy="202396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297816" y="0"/>
            <a:ext cx="7852827" cy="612874"/>
          </a:xfrm>
          <a:prstGeom prst="rect">
            <a:avLst/>
          </a:prstGeom>
          <a:ln w="12700">
            <a:miter lim="400000"/>
          </a:ln>
        </p:spPr>
        <p:txBody>
          <a:bodyPr lIns="0" tIns="0" rIns="0" bIns="0" anchor="ctr" anchorCtr="0">
            <a:norm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4</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高能效、极简抽象的异构运行环境</a:t>
            </a:r>
          </a:p>
        </p:txBody>
      </p:sp>
      <p:sp>
        <p:nvSpPr>
          <p:cNvPr id="3" name="500美元以上全球高端智能手机市场份额稳步增长"/>
          <p:cNvSpPr txBox="1"/>
          <p:nvPr/>
        </p:nvSpPr>
        <p:spPr>
          <a:xfrm>
            <a:off x="2041430" y="626653"/>
            <a:ext cx="1775024" cy="543878"/>
          </a:xfrm>
          <a:prstGeom prst="rect">
            <a:avLst/>
          </a:prstGeom>
          <a:ln w="12700">
            <a:miter lim="400000"/>
          </a:ln>
        </p:spPr>
        <p:txBody>
          <a:bodyPr wrap="square" lIns="108368" tIns="108368" rIns="108368" bIns="108368" anchor="ctr" anchorCtr="0">
            <a:spAutoFit/>
          </a:bodyPr>
          <a:lstStyle>
            <a:lvl1pPr defTabSz="695960">
              <a:lnSpc>
                <a:spcPct val="130000"/>
              </a:lnSpc>
              <a:defRPr sz="3500" b="0" spc="35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algn="ctr"/>
            <a:r>
              <a:rPr lang="zh-CN" altLang="en-US" sz="1800"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rPr>
              <a:t>技术背景</a:t>
            </a:r>
            <a:endParaRPr sz="1800" b="1" dirty="0">
              <a:solidFill>
                <a:schemeClr val="bg1"/>
              </a:solidFill>
              <a:latin typeface="微软雅黑" panose="020B0503020204020204" pitchFamily="34" charset="-122"/>
              <a:ea typeface="微软雅黑" panose="020B0503020204020204" pitchFamily="34" charset="-122"/>
              <a:cs typeface="Source Han Sans CN Regular" panose="020B0600000000000000" charset="-122"/>
            </a:endParaRPr>
          </a:p>
        </p:txBody>
      </p:sp>
      <p:sp>
        <p:nvSpPr>
          <p:cNvPr id="4" name="Rectangle 22"/>
          <p:cNvSpPr/>
          <p:nvPr/>
        </p:nvSpPr>
        <p:spPr>
          <a:xfrm>
            <a:off x="114778" y="1091506"/>
            <a:ext cx="5883948" cy="1538883"/>
          </a:xfrm>
          <a:prstGeom prst="rect">
            <a:avLst/>
          </a:prstGeom>
        </p:spPr>
        <p:txBody>
          <a:bodyPr wrap="square">
            <a:spAutoFit/>
          </a:bodyPr>
          <a:lstStyle/>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终端设备负载逐年加重，如部分</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体积膨胀数百倍，用户体验的需求持续提升，如刷新率从</a:t>
            </a:r>
            <a:r>
              <a:rPr lang="en-US" altLang="zh-CN" sz="1400" dirty="0">
                <a:solidFill>
                  <a:schemeClr val="bg1"/>
                </a:solidFill>
                <a:latin typeface="微软雅黑" panose="020B0503020204020204" pitchFamily="34" charset="-122"/>
                <a:ea typeface="微软雅黑" panose="020B0503020204020204" pitchFamily="34" charset="-122"/>
              </a:rPr>
              <a:t>60Hz</a:t>
            </a:r>
            <a:r>
              <a:rPr lang="zh-CN" altLang="en-US" sz="1400" dirty="0">
                <a:solidFill>
                  <a:schemeClr val="bg1"/>
                </a:solidFill>
                <a:latin typeface="微软雅黑" panose="020B0503020204020204" pitchFamily="34" charset="-122"/>
                <a:ea typeface="微软雅黑" panose="020B0503020204020204" pitchFamily="34" charset="-122"/>
              </a:rPr>
              <a:t>到</a:t>
            </a:r>
            <a:r>
              <a:rPr lang="en-US" altLang="zh-CN" sz="1400" dirty="0">
                <a:solidFill>
                  <a:schemeClr val="bg1"/>
                </a:solidFill>
                <a:latin typeface="微软雅黑" panose="020B0503020204020204" pitchFamily="34" charset="-122"/>
                <a:ea typeface="微软雅黑" panose="020B0503020204020204" pitchFamily="34" charset="-122"/>
              </a:rPr>
              <a:t>90/120Hz</a:t>
            </a:r>
            <a:r>
              <a:rPr lang="zh-CN" altLang="en-US" sz="1400" dirty="0">
                <a:solidFill>
                  <a:schemeClr val="bg1"/>
                </a:solidFill>
                <a:latin typeface="微软雅黑" panose="020B0503020204020204" pitchFamily="34" charset="-122"/>
                <a:ea typeface="微软雅黑" panose="020B0503020204020204" pitchFamily="34" charset="-122"/>
              </a:rPr>
              <a:t>，交互方式从小屏到</a:t>
            </a:r>
            <a:r>
              <a:rPr lang="en-US" altLang="zh-CN" sz="1400" dirty="0">
                <a:solidFill>
                  <a:schemeClr val="bg1"/>
                </a:solidFill>
                <a:latin typeface="微软雅黑" panose="020B0503020204020204" pitchFamily="34" charset="-122"/>
                <a:ea typeface="微软雅黑" panose="020B0503020204020204" pitchFamily="34" charset="-122"/>
              </a:rPr>
              <a:t>XR</a:t>
            </a:r>
          </a:p>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摩尔定律放缓，硬件能效增长受限。电池能量密度的提升与需求之间存在差距</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如何以有限的能量提供流畅且丰富的用户体验，成为终端系统的核心挑战</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958060" y="6501592"/>
            <a:ext cx="3086101" cy="215444"/>
          </a:xfrm>
          <a:prstGeom prst="rect">
            <a:avLst/>
          </a:prstGeom>
        </p:spPr>
        <p:txBody>
          <a:bodyPr wrap="none">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[CACM19]</a:t>
            </a:r>
            <a:r>
              <a:rPr lang="zh-CN" altLang="en-US" sz="800" b="1" dirty="0">
                <a:solidFill>
                  <a:schemeClr val="bg1"/>
                </a:solidFill>
                <a:latin typeface="微软雅黑" panose="020B0503020204020204" pitchFamily="34" charset="-122"/>
                <a:ea typeface="微软雅黑" panose="020B0503020204020204" pitchFamily="34" charset="-122"/>
              </a:rPr>
              <a:t>A New Golden Age for Computer Architecture</a:t>
            </a:r>
          </a:p>
        </p:txBody>
      </p:sp>
      <p:sp>
        <p:nvSpPr>
          <p:cNvPr id="9" name="矩形 8"/>
          <p:cNvSpPr/>
          <p:nvPr/>
        </p:nvSpPr>
        <p:spPr>
          <a:xfrm>
            <a:off x="3323637" y="4702380"/>
            <a:ext cx="2952070" cy="276999"/>
          </a:xfrm>
          <a:prstGeom prst="rect">
            <a:avLst/>
          </a:prstGeom>
        </p:spPr>
        <p:txBody>
          <a:bodyPr wrap="square">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不同指令做矩阵乘法数千倍性能差异</a:t>
            </a:r>
          </a:p>
        </p:txBody>
      </p:sp>
      <p:grpSp>
        <p:nvGrpSpPr>
          <p:cNvPr id="16" name="组合 15"/>
          <p:cNvGrpSpPr/>
          <p:nvPr/>
        </p:nvGrpSpPr>
        <p:grpSpPr>
          <a:xfrm>
            <a:off x="62588" y="2769405"/>
            <a:ext cx="5824954" cy="3722527"/>
            <a:chOff x="46348" y="2461239"/>
            <a:chExt cx="6139248" cy="4001826"/>
          </a:xfrm>
        </p:grpSpPr>
        <p:sp>
          <p:nvSpPr>
            <p:cNvPr id="6" name="矩形 5"/>
            <p:cNvSpPr/>
            <p:nvPr/>
          </p:nvSpPr>
          <p:spPr>
            <a:xfrm>
              <a:off x="46348" y="4539244"/>
              <a:ext cx="3315129" cy="297782"/>
            </a:xfrm>
            <a:prstGeom prst="rect">
              <a:avLst/>
            </a:prstGeom>
          </p:spPr>
          <p:txBody>
            <a:bodyPr wrap="none">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ARM</a:t>
              </a:r>
              <a:r>
                <a:rPr lang="zh-CN" altLang="en-US" sz="1200" b="1" dirty="0">
                  <a:solidFill>
                    <a:schemeClr val="bg1"/>
                  </a:solidFill>
                  <a:latin typeface="微软雅黑" panose="020B0503020204020204" pitchFamily="34" charset="-122"/>
                  <a:ea typeface="微软雅黑" panose="020B0503020204020204" pitchFamily="34" charset="-122"/>
                </a:rPr>
                <a:t>大小</a:t>
              </a:r>
              <a:r>
                <a:rPr lang="en-US" altLang="zh-CN" sz="1200" b="1" dirty="0">
                  <a:solidFill>
                    <a:schemeClr val="bg1"/>
                  </a:solidFill>
                  <a:latin typeface="微软雅黑" panose="020B0503020204020204" pitchFamily="34" charset="-122"/>
                  <a:ea typeface="微软雅黑" panose="020B0503020204020204" pitchFamily="34" charset="-122"/>
                </a:rPr>
                <a:t>A</a:t>
              </a:r>
              <a:r>
                <a:rPr lang="zh-CN" altLang="en-US" sz="1200" b="1" dirty="0">
                  <a:solidFill>
                    <a:schemeClr val="bg1"/>
                  </a:solidFill>
                  <a:latin typeface="微软雅黑" panose="020B0503020204020204" pitchFamily="34" charset="-122"/>
                  <a:ea typeface="微软雅黑" panose="020B0503020204020204" pitchFamily="34" charset="-122"/>
                </a:rPr>
                <a:t>核能效差</a:t>
              </a:r>
              <a:r>
                <a:rPr lang="en-US" altLang="zh-CN" sz="1200" b="1" dirty="0">
                  <a:solidFill>
                    <a:schemeClr val="bg1"/>
                  </a:solidFill>
                  <a:latin typeface="微软雅黑" panose="020B0503020204020204" pitchFamily="34" charset="-122"/>
                  <a:ea typeface="微软雅黑" panose="020B0503020204020204" pitchFamily="34" charset="-122"/>
                </a:rPr>
                <a:t>5</a:t>
              </a:r>
              <a:r>
                <a:rPr lang="zh-CN" altLang="en-US" sz="1200" b="1" dirty="0">
                  <a:solidFill>
                    <a:schemeClr val="bg1"/>
                  </a:solidFill>
                  <a:latin typeface="微软雅黑" panose="020B0503020204020204" pitchFamily="34" charset="-122"/>
                  <a:ea typeface="微软雅黑" panose="020B0503020204020204" pitchFamily="34" charset="-122"/>
                </a:rPr>
                <a:t>倍，</a:t>
              </a:r>
              <a:r>
                <a:rPr lang="en-US" altLang="zh-CN" sz="1200" b="1" dirty="0">
                  <a:solidFill>
                    <a:schemeClr val="bg1"/>
                  </a:solidFill>
                  <a:latin typeface="微软雅黑" panose="020B0503020204020204" pitchFamily="34" charset="-122"/>
                  <a:ea typeface="微软雅黑" panose="020B0503020204020204" pitchFamily="34" charset="-122"/>
                </a:rPr>
                <a:t>A</a:t>
              </a:r>
              <a:r>
                <a:rPr lang="zh-CN" altLang="en-US" sz="1200" b="1" dirty="0">
                  <a:solidFill>
                    <a:schemeClr val="bg1"/>
                  </a:solidFill>
                  <a:latin typeface="微软雅黑" panose="020B0503020204020204" pitchFamily="34" charset="-122"/>
                  <a:ea typeface="微软雅黑" panose="020B0503020204020204" pitchFamily="34" charset="-122"/>
                </a:rPr>
                <a:t>核与</a:t>
              </a:r>
              <a:r>
                <a:rPr lang="en-US" altLang="zh-CN" sz="1200" b="1" dirty="0">
                  <a:solidFill>
                    <a:schemeClr val="bg1"/>
                  </a:solidFill>
                  <a:latin typeface="微软雅黑" panose="020B0503020204020204" pitchFamily="34" charset="-122"/>
                  <a:ea typeface="微软雅黑" panose="020B0503020204020204" pitchFamily="34" charset="-122"/>
                </a:rPr>
                <a:t>M</a:t>
              </a:r>
              <a:r>
                <a:rPr lang="zh-CN" altLang="en-US" sz="1200" b="1" dirty="0">
                  <a:solidFill>
                    <a:schemeClr val="bg1"/>
                  </a:solidFill>
                  <a:latin typeface="微软雅黑" panose="020B0503020204020204" pitchFamily="34" charset="-122"/>
                  <a:ea typeface="微软雅黑" panose="020B0503020204020204" pitchFamily="34" charset="-122"/>
                </a:rPr>
                <a:t>核差</a:t>
              </a:r>
              <a:r>
                <a:rPr lang="en-US" altLang="zh-CN" sz="1200" b="1" dirty="0">
                  <a:solidFill>
                    <a:schemeClr val="bg1"/>
                  </a:solidFill>
                  <a:latin typeface="微软雅黑" panose="020B0503020204020204" pitchFamily="34" charset="-122"/>
                  <a:ea typeface="微软雅黑" panose="020B0503020204020204" pitchFamily="34" charset="-122"/>
                </a:rPr>
                <a:t>5</a:t>
              </a:r>
              <a:r>
                <a:rPr lang="zh-CN" altLang="en-US" sz="1200" b="1" dirty="0">
                  <a:solidFill>
                    <a:schemeClr val="bg1"/>
                  </a:solidFill>
                  <a:latin typeface="微软雅黑" panose="020B0503020204020204" pitchFamily="34" charset="-122"/>
                  <a:ea typeface="微软雅黑" panose="020B0503020204020204" pitchFamily="34" charset="-122"/>
                </a:rPr>
                <a:t>倍</a:t>
              </a:r>
            </a:p>
          </p:txBody>
        </p:sp>
        <p:pic>
          <p:nvPicPr>
            <p:cNvPr id="5" name="图片 4"/>
            <p:cNvPicPr>
              <a:picLocks noChangeAspect="1"/>
            </p:cNvPicPr>
            <p:nvPr/>
          </p:nvPicPr>
          <p:blipFill>
            <a:blip r:embed="rId3"/>
            <a:stretch>
              <a:fillRect/>
            </a:stretch>
          </p:blipFill>
          <p:spPr>
            <a:xfrm>
              <a:off x="259930" y="4862521"/>
              <a:ext cx="2807431" cy="1591714"/>
            </a:xfrm>
            <a:prstGeom prst="rect">
              <a:avLst/>
            </a:prstGeom>
          </p:spPr>
        </p:pic>
        <p:pic>
          <p:nvPicPr>
            <p:cNvPr id="7" name="Picture 2" descr="C:\Users\j00413728\AppData\Roaming\eSpace_Desktop\UserData\j00413728\imagefiles\B5935ED5-CE72-4233-9D99-F2EF9EA99A45.png"/>
            <p:cNvPicPr>
              <a:picLocks noChangeAspect="1" noChangeArrowheads="1"/>
            </p:cNvPicPr>
            <p:nvPr/>
          </p:nvPicPr>
          <p:blipFill>
            <a:blip r:embed="rId4" cstate="print"/>
            <a:srcRect/>
            <a:stretch>
              <a:fillRect/>
            </a:stretch>
          </p:blipFill>
          <p:spPr bwMode="auto">
            <a:xfrm>
              <a:off x="3528539" y="4853693"/>
              <a:ext cx="2639313" cy="16093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
            <p:cNvPicPr>
              <a:picLocks noChangeAspect="1" noChangeArrowheads="1"/>
            </p:cNvPicPr>
            <p:nvPr/>
          </p:nvPicPr>
          <p:blipFill>
            <a:blip r:embed="rId5" cstate="print"/>
            <a:srcRect/>
            <a:stretch>
              <a:fillRect/>
            </a:stretch>
          </p:blipFill>
          <p:spPr bwMode="auto">
            <a:xfrm>
              <a:off x="3528539" y="2712008"/>
              <a:ext cx="2657057" cy="1810569"/>
            </a:xfrm>
            <a:prstGeom prst="rect">
              <a:avLst/>
            </a:prstGeom>
            <a:noFill/>
            <a:ln w="9525">
              <a:solidFill>
                <a:srgbClr val="000000"/>
              </a:solidFill>
              <a:miter lim="800000"/>
              <a:headEnd/>
              <a:tailEnd/>
            </a:ln>
          </p:spPr>
        </p:pic>
        <p:sp>
          <p:nvSpPr>
            <p:cNvPr id="11" name="矩形 10"/>
            <p:cNvSpPr/>
            <p:nvPr/>
          </p:nvSpPr>
          <p:spPr>
            <a:xfrm>
              <a:off x="4378766" y="2461239"/>
              <a:ext cx="1107996" cy="276999"/>
            </a:xfrm>
            <a:prstGeom prst="rect">
              <a:avLst/>
            </a:prstGeom>
          </p:spPr>
          <p:txBody>
            <a:bodyPr wrap="none">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摩尔定律放缓</a:t>
              </a:r>
            </a:p>
          </p:txBody>
        </p:sp>
        <p:sp>
          <p:nvSpPr>
            <p:cNvPr id="13" name="矩形 12"/>
            <p:cNvSpPr/>
            <p:nvPr/>
          </p:nvSpPr>
          <p:spPr>
            <a:xfrm>
              <a:off x="758741" y="2461239"/>
              <a:ext cx="1887055" cy="276999"/>
            </a:xfrm>
            <a:prstGeom prst="rect">
              <a:avLst/>
            </a:prstGeom>
          </p:spPr>
          <p:txBody>
            <a:bodyPr wrap="none">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APP</a:t>
              </a:r>
              <a:r>
                <a:rPr lang="zh-CN" altLang="en-US" sz="1200" b="1" dirty="0">
                  <a:solidFill>
                    <a:schemeClr val="bg1"/>
                  </a:solidFill>
                  <a:latin typeface="微软雅黑" panose="020B0503020204020204" pitchFamily="34" charset="-122"/>
                  <a:ea typeface="微软雅黑" panose="020B0503020204020204" pitchFamily="34" charset="-122"/>
                </a:rPr>
                <a:t>体积与负载不断增长</a:t>
              </a:r>
            </a:p>
          </p:txBody>
        </p:sp>
      </p:grpSp>
      <p:sp>
        <p:nvSpPr>
          <p:cNvPr id="14" name="文本框 13"/>
          <p:cNvSpPr txBox="1"/>
          <p:nvPr/>
        </p:nvSpPr>
        <p:spPr>
          <a:xfrm>
            <a:off x="6143260" y="1172462"/>
            <a:ext cx="5920785" cy="1840504"/>
          </a:xfrm>
          <a:prstGeom prst="rect">
            <a:avLst/>
          </a:prstGeom>
          <a:noFill/>
        </p:spPr>
        <p:txBody>
          <a:bodyPr wrap="square" rtlCol="0">
            <a:spAutoFit/>
          </a:bodyPr>
          <a:lstStyle/>
          <a:p>
            <a:pPr>
              <a:spcBef>
                <a:spcPts val="300"/>
              </a:spcBef>
              <a:spcAft>
                <a:spcPts val="300"/>
              </a:spcAft>
            </a:pPr>
            <a:r>
              <a:rPr lang="zh-CN" altLang="en-US" sz="1600" b="1" dirty="0">
                <a:solidFill>
                  <a:srgbClr val="FFFF00"/>
                </a:solidFill>
                <a:latin typeface="微软雅黑" panose="020B0503020204020204" pitchFamily="34" charset="-122"/>
                <a:ea typeface="微软雅黑" panose="020B0503020204020204" pitchFamily="34" charset="-122"/>
              </a:rPr>
              <a:t>如何充分有效的利用异构硬件资源</a:t>
            </a:r>
            <a:endParaRPr lang="en-US" altLang="zh-CN" sz="1600" b="1" dirty="0">
              <a:solidFill>
                <a:srgbClr val="FFFF00"/>
              </a:solidFill>
              <a:latin typeface="微软雅黑" panose="020B0503020204020204" pitchFamily="34" charset="-122"/>
              <a:ea typeface="微软雅黑" panose="020B0503020204020204" pitchFamily="34" charset="-122"/>
            </a:endParaRPr>
          </a:p>
          <a:p>
            <a:pPr marL="285750" indent="-285750">
              <a:lnSpc>
                <a:spcPct val="120000"/>
              </a:lnSpc>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系统需对异构硬件资源进行适合的抽象，</a:t>
            </a:r>
            <a:r>
              <a:rPr lang="zh-CN" altLang="en-US" sz="1400">
                <a:solidFill>
                  <a:schemeClr val="bg1"/>
                </a:solidFill>
                <a:latin typeface="微软雅黑" panose="020B0503020204020204" pitchFamily="34" charset="-122"/>
                <a:ea typeface="微软雅黑" panose="020B0503020204020204" pitchFamily="34" charset="-122"/>
              </a:rPr>
              <a:t>并提供易开发的</a:t>
            </a:r>
            <a:r>
              <a:rPr lang="zh-CN" altLang="en-US" sz="1400" dirty="0">
                <a:solidFill>
                  <a:schemeClr val="bg1"/>
                </a:solidFill>
                <a:latin typeface="微软雅黑" panose="020B0503020204020204" pitchFamily="34" charset="-122"/>
                <a:ea typeface="微软雅黑" panose="020B0503020204020204" pitchFamily="34" charset="-122"/>
              </a:rPr>
              <a:t>编程接口，使得</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开发人员能高效、便捷、正确的使用</a:t>
            </a:r>
            <a:endParaRPr lang="en-US" altLang="zh-CN" sz="1400" dirty="0">
              <a:solidFill>
                <a:schemeClr val="bg1"/>
              </a:solidFill>
              <a:latin typeface="微软雅黑" panose="020B0503020204020204" pitchFamily="34" charset="-122"/>
              <a:ea typeface="微软雅黑" panose="020B0503020204020204" pitchFamily="34" charset="-122"/>
            </a:endParaRPr>
          </a:p>
          <a:p>
            <a:pPr>
              <a:spcBef>
                <a:spcPts val="300"/>
              </a:spcBef>
              <a:spcAft>
                <a:spcPts val="300"/>
              </a:spcAft>
            </a:pPr>
            <a:r>
              <a:rPr lang="zh-CN" altLang="en-US" sz="1600" b="1" dirty="0">
                <a:solidFill>
                  <a:srgbClr val="FFFF00"/>
                </a:solidFill>
                <a:latin typeface="微软雅黑" panose="020B0503020204020204" pitchFamily="34" charset="-122"/>
                <a:ea typeface="微软雅黑" panose="020B0503020204020204" pitchFamily="34" charset="-122"/>
              </a:rPr>
              <a:t>如何降低</a:t>
            </a:r>
            <a:r>
              <a:rPr lang="en-US" altLang="zh-CN" sz="1600" b="1" dirty="0">
                <a:solidFill>
                  <a:srgbClr val="FFFF00"/>
                </a:solidFill>
                <a:latin typeface="微软雅黑" panose="020B0503020204020204" pitchFamily="34" charset="-122"/>
                <a:ea typeface="微软雅黑" panose="020B0503020204020204" pitchFamily="34" charset="-122"/>
              </a:rPr>
              <a:t>APP</a:t>
            </a:r>
            <a:r>
              <a:rPr lang="zh-CN" altLang="en-US" sz="1600" b="1" dirty="0">
                <a:solidFill>
                  <a:srgbClr val="FFFF00"/>
                </a:solidFill>
                <a:latin typeface="微软雅黑" panose="020B0503020204020204" pitchFamily="34" charset="-122"/>
                <a:ea typeface="微软雅黑" panose="020B0503020204020204" pitchFamily="34" charset="-122"/>
              </a:rPr>
              <a:t>及系统本身的负载</a:t>
            </a:r>
            <a:endParaRPr lang="en-US" altLang="zh-CN" sz="1600" b="1" dirty="0">
              <a:solidFill>
                <a:srgbClr val="FFFF00"/>
              </a:solidFill>
              <a:latin typeface="微软雅黑" panose="020B0503020204020204" pitchFamily="34" charset="-122"/>
              <a:ea typeface="微软雅黑" panose="020B0503020204020204" pitchFamily="34" charset="-122"/>
            </a:endParaRPr>
          </a:p>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减少无效逻辑，如频繁的上下文切换，资源申请释放等</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spcBef>
                <a:spcPts val="300"/>
              </a:spcBef>
              <a:spcAft>
                <a:spcPts val="300"/>
              </a:spcAft>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降低后台驻留、唤醒的比例；系统架构极简化</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94366CF-4565-4F37-8D47-35184F37E417}"/>
              </a:ext>
            </a:extLst>
          </p:cNvPr>
          <p:cNvSpPr/>
          <p:nvPr/>
        </p:nvSpPr>
        <p:spPr>
          <a:xfrm>
            <a:off x="8465519" y="721745"/>
            <a:ext cx="1287532" cy="417358"/>
          </a:xfrm>
          <a:prstGeom prst="rect">
            <a:avLst/>
          </a:prstGeom>
        </p:spPr>
        <p:txBody>
          <a:bodyPr wrap="none">
            <a:spAutoFit/>
          </a:bodyPr>
          <a:lstStyle/>
          <a:p>
            <a:pPr algn="ctr" defTabSz="695960">
              <a:lnSpc>
                <a:spcPct val="130000"/>
              </a:lnSpc>
              <a:spcBef>
                <a:spcPts val="300"/>
              </a:spcBef>
              <a:spcAft>
                <a:spcPts val="300"/>
              </a:spcAft>
            </a:pPr>
            <a:r>
              <a:rPr lang="zh-CN" altLang="en-US" b="1" spc="350" dirty="0">
                <a:solidFill>
                  <a:schemeClr val="bg1"/>
                </a:solidFill>
                <a:latin typeface="微软雅黑" panose="020B0503020204020204" pitchFamily="34" charset="-122"/>
                <a:ea typeface="微软雅黑" panose="020B0503020204020204" pitchFamily="34" charset="-122"/>
                <a:sym typeface="FZLanTingHeiS-R-GB" panose="02000500000000000000" charset="-122"/>
              </a:rPr>
              <a:t>挑战问题</a:t>
            </a:r>
            <a:endParaRPr lang="en-US" altLang="zh-CN" b="1" spc="350" dirty="0">
              <a:solidFill>
                <a:schemeClr val="bg1"/>
              </a:solidFill>
              <a:latin typeface="微软雅黑" panose="020B0503020204020204" pitchFamily="34" charset="-122"/>
              <a:ea typeface="微软雅黑" panose="020B0503020204020204" pitchFamily="34" charset="-122"/>
              <a:sym typeface="FZLanTingHeiS-R-GB" panose="02000500000000000000" charset="-122"/>
            </a:endParaRPr>
          </a:p>
        </p:txBody>
      </p:sp>
      <p:sp>
        <p:nvSpPr>
          <p:cNvPr id="25" name="矩形 24">
            <a:extLst>
              <a:ext uri="{FF2B5EF4-FFF2-40B4-BE49-F238E27FC236}">
                <a16:creationId xmlns:a16="http://schemas.microsoft.com/office/drawing/2014/main" xmlns="" id="{C6197048-3AF9-4E77-812D-FE479CD41551}"/>
              </a:ext>
            </a:extLst>
          </p:cNvPr>
          <p:cNvSpPr/>
          <p:nvPr/>
        </p:nvSpPr>
        <p:spPr>
          <a:xfrm>
            <a:off x="6111728" y="3183586"/>
            <a:ext cx="6080272" cy="1812804"/>
          </a:xfrm>
          <a:prstGeom prst="rect">
            <a:avLst/>
          </a:prstGeom>
        </p:spPr>
        <p:txBody>
          <a:bodyPr wrap="square">
            <a:spAutoFit/>
          </a:bodyPr>
          <a:lstStyle/>
          <a:p>
            <a:pPr lvl="0" algn="ctr" defTabSz="695960">
              <a:lnSpc>
                <a:spcPct val="130000"/>
              </a:lnSpc>
              <a:spcBef>
                <a:spcPts val="300"/>
              </a:spcBef>
              <a:spcAft>
                <a:spcPts val="300"/>
              </a:spcAft>
            </a:pPr>
            <a:r>
              <a:rPr lang="zh-CN" altLang="en-US" b="1" spc="350" dirty="0">
                <a:solidFill>
                  <a:prstClr val="white"/>
                </a:solidFill>
                <a:latin typeface="微软雅黑" panose="020B0503020204020204" pitchFamily="34" charset="-122"/>
                <a:ea typeface="微软雅黑" panose="020B0503020204020204" pitchFamily="34" charset="-122"/>
                <a:sym typeface="FZLanTingHeiS-R-GB" panose="02000500000000000000" charset="-122"/>
              </a:rPr>
              <a:t>前沿进展</a:t>
            </a:r>
            <a:endParaRPr lang="en-US" altLang="zh-CN" sz="1400" dirty="0">
              <a:solidFill>
                <a:prstClr val="whit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当前终端</a:t>
            </a:r>
            <a:r>
              <a:rPr lang="en-US" altLang="zh-CN" sz="1400" dirty="0">
                <a:solidFill>
                  <a:prstClr val="white"/>
                </a:solidFill>
                <a:latin typeface="微软雅黑" panose="020B0503020204020204" pitchFamily="34" charset="-122"/>
                <a:ea typeface="微软雅黑" panose="020B0503020204020204" pitchFamily="34" charset="-122"/>
              </a:rPr>
              <a:t>SoC</a:t>
            </a:r>
            <a:r>
              <a:rPr lang="zh-CN" altLang="en-US" sz="1400" dirty="0">
                <a:solidFill>
                  <a:prstClr val="white"/>
                </a:solidFill>
                <a:latin typeface="微软雅黑" panose="020B0503020204020204" pitchFamily="34" charset="-122"/>
                <a:ea typeface="微软雅黑" panose="020B0503020204020204" pitchFamily="34" charset="-122"/>
              </a:rPr>
              <a:t>上异构计算单元以</a:t>
            </a:r>
            <a:r>
              <a:rPr lang="en-US" altLang="zh-CN" sz="1400" dirty="0">
                <a:solidFill>
                  <a:prstClr val="white"/>
                </a:solidFill>
                <a:latin typeface="微软雅黑" panose="020B0503020204020204" pitchFamily="34" charset="-122"/>
                <a:ea typeface="微软雅黑" panose="020B0503020204020204" pitchFamily="34" charset="-122"/>
              </a:rPr>
              <a:t>GPU</a:t>
            </a:r>
            <a:r>
              <a:rPr lang="zh-CN" altLang="en-US" sz="1400" dirty="0">
                <a:solidFill>
                  <a:prstClr val="white"/>
                </a:solidFill>
                <a:latin typeface="微软雅黑" panose="020B0503020204020204" pitchFamily="34" charset="-122"/>
                <a:ea typeface="微软雅黑" panose="020B0503020204020204" pitchFamily="34" charset="-122"/>
              </a:rPr>
              <a:t>和</a:t>
            </a:r>
            <a:r>
              <a:rPr lang="en-US" altLang="zh-CN" sz="1400" dirty="0">
                <a:solidFill>
                  <a:prstClr val="white"/>
                </a:solidFill>
                <a:latin typeface="微软雅黑" panose="020B0503020204020204" pitchFamily="34" charset="-122"/>
                <a:ea typeface="微软雅黑" panose="020B0503020204020204" pitchFamily="34" charset="-122"/>
              </a:rPr>
              <a:t>NPU</a:t>
            </a:r>
            <a:r>
              <a:rPr lang="zh-CN" altLang="en-US" sz="1400" dirty="0">
                <a:solidFill>
                  <a:prstClr val="white"/>
                </a:solidFill>
                <a:latin typeface="微软雅黑" panose="020B0503020204020204" pitchFamily="34" charset="-122"/>
                <a:ea typeface="微软雅黑" panose="020B0503020204020204" pitchFamily="34" charset="-122"/>
              </a:rPr>
              <a:t>为主，承载图形和</a:t>
            </a:r>
            <a:r>
              <a:rPr lang="en-US" altLang="zh-CN" sz="1400" dirty="0">
                <a:solidFill>
                  <a:prstClr val="white"/>
                </a:solidFill>
                <a:latin typeface="微软雅黑" panose="020B0503020204020204" pitchFamily="34" charset="-122"/>
                <a:ea typeface="微软雅黑" panose="020B0503020204020204" pitchFamily="34" charset="-122"/>
              </a:rPr>
              <a:t>AI</a:t>
            </a:r>
            <a:r>
              <a:rPr lang="zh-CN" altLang="en-US" sz="1400" dirty="0">
                <a:solidFill>
                  <a:prstClr val="white"/>
                </a:solidFill>
                <a:latin typeface="微软雅黑" panose="020B0503020204020204" pitchFamily="34" charset="-122"/>
                <a:ea typeface="微软雅黑" panose="020B0503020204020204" pitchFamily="34" charset="-122"/>
              </a:rPr>
              <a:t>相关负载，另有少量完成固定逻辑的加速器，尚无成熟的通用异构协同框架</a:t>
            </a:r>
            <a:endParaRPr lang="en-US" altLang="zh-CN" sz="1400" dirty="0">
              <a:solidFill>
                <a:prstClr val="whit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系统提供的并发框架无法很好的使得异构硬件资源充分并行</a:t>
            </a:r>
            <a:endParaRPr lang="en-US" altLang="zh-CN" sz="1400" dirty="0">
              <a:solidFill>
                <a:prstClr val="white"/>
              </a:solidFill>
              <a:latin typeface="微软雅黑" panose="020B0503020204020204" pitchFamily="34" charset="-122"/>
              <a:ea typeface="微软雅黑" panose="020B0503020204020204" pitchFamily="34" charset="-122"/>
            </a:endParaRPr>
          </a:p>
          <a:p>
            <a:pPr marL="285750" lvl="0" indent="-285750">
              <a:lnSpc>
                <a:spcPct val="125000"/>
              </a:lnSpc>
              <a:buFont typeface="Wingdings" panose="05000000000000000000" pitchFamily="2" charset="2"/>
              <a:buChar char="p"/>
            </a:pPr>
            <a:r>
              <a:rPr lang="zh-CN" altLang="en-US" sz="1400" dirty="0">
                <a:solidFill>
                  <a:prstClr val="white"/>
                </a:solidFill>
                <a:latin typeface="微软雅黑" panose="020B0503020204020204" pitchFamily="34" charset="-122"/>
                <a:ea typeface="微软雅黑" panose="020B0503020204020204" pitchFamily="34" charset="-122"/>
              </a:rPr>
              <a:t>主流操作系统提供消息推送及后台代理等机制，使得系统尽可能“静” ，但</a:t>
            </a:r>
            <a:r>
              <a:rPr lang="en-US" altLang="zh-CN" sz="1400" dirty="0">
                <a:solidFill>
                  <a:prstClr val="white"/>
                </a:solidFill>
                <a:latin typeface="微软雅黑" panose="020B0503020204020204" pitchFamily="34" charset="-122"/>
                <a:ea typeface="微软雅黑" panose="020B0503020204020204" pitchFamily="34" charset="-122"/>
              </a:rPr>
              <a:t>APP</a:t>
            </a:r>
            <a:r>
              <a:rPr lang="zh-CN" altLang="en-US" sz="1400" dirty="0">
                <a:solidFill>
                  <a:prstClr val="white"/>
                </a:solidFill>
                <a:latin typeface="微软雅黑" panose="020B0503020204020204" pitchFamily="34" charset="-122"/>
                <a:ea typeface="微软雅黑" panose="020B0503020204020204" pitchFamily="34" charset="-122"/>
              </a:rPr>
              <a:t>依然存在无序唤醒、整体驻留后台等问题</a:t>
            </a:r>
            <a:endParaRPr lang="en-US" altLang="zh-CN" sz="1400" dirty="0">
              <a:solidFill>
                <a:prstClr val="white"/>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xmlns="" id="{2676A87A-A194-46CC-9656-3DFFFE94DE8B}"/>
              </a:ext>
            </a:extLst>
          </p:cNvPr>
          <p:cNvPicPr>
            <a:picLocks noChangeAspect="1"/>
          </p:cNvPicPr>
          <p:nvPr/>
        </p:nvPicPr>
        <p:blipFill>
          <a:blip r:embed="rId6"/>
          <a:stretch>
            <a:fillRect/>
          </a:stretch>
        </p:blipFill>
        <p:spPr>
          <a:xfrm>
            <a:off x="297816" y="3034509"/>
            <a:ext cx="2631125" cy="1694057"/>
          </a:xfrm>
          <a:prstGeom prst="rect">
            <a:avLst/>
          </a:prstGeom>
        </p:spPr>
      </p:pic>
    </p:spTree>
    <p:extLst>
      <p:ext uri="{BB962C8B-B14F-4D97-AF65-F5344CB8AC3E}">
        <p14:creationId xmlns:p14="http://schemas.microsoft.com/office/powerpoint/2010/main" val="181514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8">
            <a:extLst>
              <a:ext uri="{FF2B5EF4-FFF2-40B4-BE49-F238E27FC236}">
                <a16:creationId xmlns:a16="http://schemas.microsoft.com/office/drawing/2014/main" xmlns="" id="{6D511102-B048-40C0-95DE-31A6409F5FB8}"/>
              </a:ext>
            </a:extLst>
          </p:cNvPr>
          <p:cNvSpPr/>
          <p:nvPr/>
        </p:nvSpPr>
        <p:spPr>
          <a:xfrm>
            <a:off x="158740" y="2993850"/>
            <a:ext cx="5963205" cy="3531389"/>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0" name="矩形: 圆角 8">
            <a:extLst>
              <a:ext uri="{FF2B5EF4-FFF2-40B4-BE49-F238E27FC236}">
                <a16:creationId xmlns:a16="http://schemas.microsoft.com/office/drawing/2014/main" xmlns="" id="{6D511102-B048-40C0-95DE-31A6409F5FB8}"/>
              </a:ext>
            </a:extLst>
          </p:cNvPr>
          <p:cNvSpPr/>
          <p:nvPr/>
        </p:nvSpPr>
        <p:spPr>
          <a:xfrm>
            <a:off x="158741" y="900749"/>
            <a:ext cx="5963205" cy="202569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矩形: 圆角 8">
            <a:extLst>
              <a:ext uri="{FF2B5EF4-FFF2-40B4-BE49-F238E27FC236}">
                <a16:creationId xmlns:a16="http://schemas.microsoft.com/office/drawing/2014/main" xmlns="" id="{6D511102-B048-40C0-95DE-31A6409F5FB8}"/>
              </a:ext>
            </a:extLst>
          </p:cNvPr>
          <p:cNvSpPr/>
          <p:nvPr/>
        </p:nvSpPr>
        <p:spPr>
          <a:xfrm>
            <a:off x="6224834" y="5524971"/>
            <a:ext cx="5715646" cy="100026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矩形: 圆角 8">
            <a:extLst>
              <a:ext uri="{FF2B5EF4-FFF2-40B4-BE49-F238E27FC236}">
                <a16:creationId xmlns:a16="http://schemas.microsoft.com/office/drawing/2014/main" xmlns="" id="{6D511102-B048-40C0-95DE-31A6409F5FB8}"/>
              </a:ext>
            </a:extLst>
          </p:cNvPr>
          <p:cNvSpPr/>
          <p:nvPr/>
        </p:nvSpPr>
        <p:spPr>
          <a:xfrm>
            <a:off x="6247222" y="924615"/>
            <a:ext cx="5693257" cy="3077069"/>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227894" y="46339"/>
            <a:ext cx="9602169" cy="572843"/>
          </a:xfrm>
          <a:prstGeom prst="rect">
            <a:avLst/>
          </a:prstGeom>
          <a:ln w="12700">
            <a:miter lim="400000"/>
          </a:ln>
        </p:spPr>
        <p:txBody>
          <a:bodyPr lIns="0" tIns="0" rIns="0" bIns="0" anchor="ctr" anchorCtr="0">
            <a:no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5</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全生命周期的数据防泄漏与隐私保护机制</a:t>
            </a:r>
          </a:p>
        </p:txBody>
      </p:sp>
      <p:sp>
        <p:nvSpPr>
          <p:cNvPr id="3" name="文本框 2"/>
          <p:cNvSpPr txBox="1"/>
          <p:nvPr/>
        </p:nvSpPr>
        <p:spPr>
          <a:xfrm>
            <a:off x="2543249" y="924615"/>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技术背景</a:t>
            </a:r>
          </a:p>
        </p:txBody>
      </p:sp>
      <p:sp>
        <p:nvSpPr>
          <p:cNvPr id="5" name="文本框 4"/>
          <p:cNvSpPr txBox="1"/>
          <p:nvPr/>
        </p:nvSpPr>
        <p:spPr>
          <a:xfrm>
            <a:off x="8416183" y="972423"/>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挑战问题</a:t>
            </a:r>
          </a:p>
        </p:txBody>
      </p:sp>
      <p:sp>
        <p:nvSpPr>
          <p:cNvPr id="6" name="文本框 5"/>
          <p:cNvSpPr txBox="1"/>
          <p:nvPr/>
        </p:nvSpPr>
        <p:spPr>
          <a:xfrm>
            <a:off x="8416183" y="5537140"/>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挑战目标</a:t>
            </a:r>
          </a:p>
        </p:txBody>
      </p:sp>
      <p:sp>
        <p:nvSpPr>
          <p:cNvPr id="8" name="同心圆 7"/>
          <p:cNvSpPr/>
          <p:nvPr/>
        </p:nvSpPr>
        <p:spPr>
          <a:xfrm>
            <a:off x="1398341" y="3088199"/>
            <a:ext cx="3397814" cy="3342692"/>
          </a:xfrm>
          <a:prstGeom prst="donut">
            <a:avLst>
              <a:gd name="adj" fmla="val 1508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 name="文本框 8"/>
          <p:cNvSpPr txBox="1"/>
          <p:nvPr/>
        </p:nvSpPr>
        <p:spPr>
          <a:xfrm>
            <a:off x="2420472" y="3198975"/>
            <a:ext cx="1353550" cy="338554"/>
          </a:xfrm>
          <a:prstGeom prst="rect">
            <a:avLst/>
          </a:prstGeom>
          <a:noFill/>
        </p:spPr>
        <p:txBody>
          <a:bodyPr wrap="square" rtlCol="0">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rPr>
              <a:t>创建</a:t>
            </a:r>
          </a:p>
        </p:txBody>
      </p:sp>
      <p:sp>
        <p:nvSpPr>
          <p:cNvPr id="10" name="文本框 9"/>
          <p:cNvSpPr txBox="1"/>
          <p:nvPr/>
        </p:nvSpPr>
        <p:spPr>
          <a:xfrm>
            <a:off x="3774023" y="4151029"/>
            <a:ext cx="1353550" cy="338554"/>
          </a:xfrm>
          <a:prstGeom prst="rect">
            <a:avLst/>
          </a:prstGeom>
          <a:noFill/>
        </p:spPr>
        <p:txBody>
          <a:bodyPr wrap="square" rtlCol="0">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rPr>
              <a:t>存储</a:t>
            </a:r>
          </a:p>
        </p:txBody>
      </p:sp>
      <p:sp>
        <p:nvSpPr>
          <p:cNvPr id="11" name="文本框 10"/>
          <p:cNvSpPr txBox="1"/>
          <p:nvPr/>
        </p:nvSpPr>
        <p:spPr>
          <a:xfrm>
            <a:off x="3325374" y="5715774"/>
            <a:ext cx="1353550" cy="338554"/>
          </a:xfrm>
          <a:prstGeom prst="rect">
            <a:avLst/>
          </a:prstGeom>
          <a:noFill/>
        </p:spPr>
        <p:txBody>
          <a:bodyPr wrap="square" rtlCol="0">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rPr>
              <a:t>使用</a:t>
            </a:r>
          </a:p>
        </p:txBody>
      </p:sp>
      <p:sp>
        <p:nvSpPr>
          <p:cNvPr id="12" name="文本框 11"/>
          <p:cNvSpPr txBox="1"/>
          <p:nvPr/>
        </p:nvSpPr>
        <p:spPr>
          <a:xfrm>
            <a:off x="1379645" y="5567918"/>
            <a:ext cx="1353550" cy="338554"/>
          </a:xfrm>
          <a:prstGeom prst="rect">
            <a:avLst/>
          </a:prstGeom>
          <a:noFill/>
        </p:spPr>
        <p:txBody>
          <a:bodyPr wrap="square" rtlCol="0">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rPr>
              <a:t>传输</a:t>
            </a:r>
          </a:p>
        </p:txBody>
      </p:sp>
      <p:sp>
        <p:nvSpPr>
          <p:cNvPr id="13" name="文本框 12"/>
          <p:cNvSpPr txBox="1"/>
          <p:nvPr/>
        </p:nvSpPr>
        <p:spPr>
          <a:xfrm>
            <a:off x="1066922" y="4053978"/>
            <a:ext cx="1353550" cy="338554"/>
          </a:xfrm>
          <a:prstGeom prst="rect">
            <a:avLst/>
          </a:prstGeom>
          <a:noFill/>
        </p:spPr>
        <p:txBody>
          <a:bodyPr wrap="square" rtlCol="0">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rPr>
              <a:t>销毁</a:t>
            </a:r>
          </a:p>
        </p:txBody>
      </p:sp>
      <p:sp>
        <p:nvSpPr>
          <p:cNvPr id="14" name="文本框 13"/>
          <p:cNvSpPr txBox="1"/>
          <p:nvPr/>
        </p:nvSpPr>
        <p:spPr>
          <a:xfrm>
            <a:off x="2178259" y="4175027"/>
            <a:ext cx="1837978"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数据全生命周期不泄密，不篡改，保障数据主体权利，支撑数字经济</a:t>
            </a:r>
          </a:p>
        </p:txBody>
      </p:sp>
      <p:sp>
        <p:nvSpPr>
          <p:cNvPr id="15" name="文本框 14"/>
          <p:cNvSpPr txBox="1"/>
          <p:nvPr/>
        </p:nvSpPr>
        <p:spPr>
          <a:xfrm>
            <a:off x="6321410" y="1333029"/>
            <a:ext cx="5619069" cy="2593018"/>
          </a:xfrm>
          <a:prstGeom prst="rect">
            <a:avLst/>
          </a:prstGeom>
          <a:noFill/>
        </p:spPr>
        <p:txBody>
          <a:bodyPr wrap="square" lIns="0" tIns="0" rIns="0" bIns="0" rtlCol="0">
            <a:spAutoFit/>
          </a:bodyPr>
          <a:lstStyle/>
          <a:p>
            <a:pPr defTabSz="812800">
              <a:lnSpc>
                <a:spcPct val="150000"/>
              </a:lnSpc>
            </a:pPr>
            <a:r>
              <a:rPr kumimoji="1" lang="zh-CN" altLang="en-US" sz="1400" b="1" dirty="0">
                <a:solidFill>
                  <a:schemeClr val="bg1"/>
                </a:solidFill>
                <a:latin typeface="微软雅黑" panose="020B0503020204020204" pitchFamily="34" charset="-122"/>
                <a:ea typeface="微软雅黑" panose="020B0503020204020204" pitchFamily="34" charset="-122"/>
                <a:sym typeface="Gill Sans" pitchFamily="-109" charset="0"/>
              </a:rPr>
              <a:t>在数据生命周期内保障数据安全，在数据共享与隐私保护间取得平衡</a:t>
            </a:r>
            <a:r>
              <a:rPr kumimoji="1" lang="zh-CN" altLang="en-US" sz="1400" dirty="0">
                <a:solidFill>
                  <a:schemeClr val="bg1"/>
                </a:solidFill>
                <a:latin typeface="微软雅黑" panose="020B0503020204020204" pitchFamily="34" charset="-122"/>
                <a:ea typeface="微软雅黑" panose="020B0503020204020204" pitchFamily="34" charset="-122"/>
                <a:sym typeface="Gill Sans" pitchFamily="-109" charset="0"/>
              </a:rPr>
              <a:t>：</a:t>
            </a:r>
            <a:endParaRPr kumimoji="1" lang="en-US" altLang="zh-CN" sz="140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创建阶段：</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可信数据标识，在数据生命周期内，对结构化及非结构化数据进行标记，确保不可篡改伪造</a:t>
            </a:r>
          </a:p>
          <a:p>
            <a:pPr marL="285750" indent="-285750" defTabSz="812800">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存储阶段：</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基于数据分级管控的分级存储，确保数据存储不泄密，同时加密机制、密钥管理、隔离环境、访问控制等需保证跨平台跨系统的一致性，便于数据流通</a:t>
            </a:r>
          </a:p>
          <a:p>
            <a:pPr marL="285750" indent="-285750" defTabSz="812800">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使用阶段：</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数据使用状态下，保证权限合理，不泄露不逃逸，隐私数据可用不可见，并防止基于非授权的打印</a:t>
            </a: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截屏的手段破坏数据机密性</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传输阶段：</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数据传输不泄密，防止非隐蔽信道引发数据泄露</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销毁阶段：</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数据生命周期内保证主体遗忘权，确保数据销毁时在任意系统中的备份被同步销毁不残留</a:t>
            </a:r>
          </a:p>
        </p:txBody>
      </p:sp>
      <p:grpSp>
        <p:nvGrpSpPr>
          <p:cNvPr id="18" name="组合 17">
            <a:extLst>
              <a:ext uri="{FF2B5EF4-FFF2-40B4-BE49-F238E27FC236}">
                <a16:creationId xmlns:a16="http://schemas.microsoft.com/office/drawing/2014/main" xmlns="" id="{089C0B0B-9963-4BCA-AF35-526D00C689C2}"/>
              </a:ext>
            </a:extLst>
          </p:cNvPr>
          <p:cNvGrpSpPr/>
          <p:nvPr/>
        </p:nvGrpSpPr>
        <p:grpSpPr>
          <a:xfrm>
            <a:off x="6247222" y="4088588"/>
            <a:ext cx="5693257" cy="1360745"/>
            <a:chOff x="6247222" y="4143903"/>
            <a:chExt cx="5693257" cy="1360745"/>
          </a:xfrm>
        </p:grpSpPr>
        <p:sp>
          <p:nvSpPr>
            <p:cNvPr id="23" name="矩形: 圆角 8">
              <a:extLst>
                <a:ext uri="{FF2B5EF4-FFF2-40B4-BE49-F238E27FC236}">
                  <a16:creationId xmlns:a16="http://schemas.microsoft.com/office/drawing/2014/main" xmlns="" id="{6D511102-B048-40C0-95DE-31A6409F5FB8}"/>
                </a:ext>
              </a:extLst>
            </p:cNvPr>
            <p:cNvSpPr/>
            <p:nvPr/>
          </p:nvSpPr>
          <p:spPr>
            <a:xfrm>
              <a:off x="6247222" y="4143903"/>
              <a:ext cx="5693257" cy="1360745"/>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6183" y="4170347"/>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前沿进展</a:t>
              </a:r>
            </a:p>
          </p:txBody>
        </p:sp>
        <p:sp>
          <p:nvSpPr>
            <p:cNvPr id="16" name="文本框 15"/>
            <p:cNvSpPr txBox="1"/>
            <p:nvPr/>
          </p:nvSpPr>
          <p:spPr>
            <a:xfrm>
              <a:off x="6296269" y="4626583"/>
              <a:ext cx="5572776" cy="846386"/>
            </a:xfrm>
            <a:prstGeom prst="rect">
              <a:avLst/>
            </a:prstGeom>
            <a:noFill/>
          </p:spPr>
          <p:txBody>
            <a:bodyPr wrap="square" lIns="0" tIns="0" rIns="0" bIns="0" rtlCol="0">
              <a:spAutoFit/>
            </a:bodyPr>
            <a:lstStyle/>
            <a:p>
              <a:pPr marL="285750" indent="-285750" defTabSz="812800">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业界针对数据生命周期的单点阶段有较深入的研究，如加密机制、安全信道、机密计算等</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spcBef>
                  <a:spcPts val="300"/>
                </a:spcBef>
                <a:spcAft>
                  <a:spcPts val="300"/>
                </a:spcAft>
                <a:buFont typeface="Wingdings" panose="05000000000000000000" pitchFamily="2" charset="2"/>
                <a:buChar char="p"/>
              </a:pP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OpenHarmony</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提供了一套基于数据分级安全管理的解决方案，但需解决跨平台、跨系统的互联互通</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p:txBody>
        </p:sp>
      </p:grpSp>
      <p:sp>
        <p:nvSpPr>
          <p:cNvPr id="17" name="文本框 16"/>
          <p:cNvSpPr txBox="1"/>
          <p:nvPr/>
        </p:nvSpPr>
        <p:spPr>
          <a:xfrm>
            <a:off x="6277341" y="5948158"/>
            <a:ext cx="5633017" cy="384721"/>
          </a:xfrm>
          <a:prstGeom prst="rect">
            <a:avLst/>
          </a:prstGeom>
          <a:noFill/>
        </p:spPr>
        <p:txBody>
          <a:bodyPr wrap="square" lIns="0" tIns="0" rIns="0" bIns="0" rtlCol="0">
            <a:spAutoFit/>
          </a:bodyPr>
          <a:lstStyle/>
          <a:p>
            <a:pPr marL="285750" indent="-285750" defTabSz="812800">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全生命周期的数据隐私保障机制，创建时实现标签设置，存储严格分级满足绝密到一般数据的要求，使用阶段不泄密不篡改，传输不泄密，销毁可追溯</a:t>
            </a:r>
          </a:p>
        </p:txBody>
      </p:sp>
      <p:sp>
        <p:nvSpPr>
          <p:cNvPr id="19" name="文本框 18"/>
          <p:cNvSpPr txBox="1"/>
          <p:nvPr/>
        </p:nvSpPr>
        <p:spPr>
          <a:xfrm>
            <a:off x="251521" y="1345137"/>
            <a:ext cx="5748362" cy="1440010"/>
          </a:xfrm>
          <a:prstGeom prst="rect">
            <a:avLst/>
          </a:prstGeom>
          <a:noFill/>
        </p:spPr>
        <p:txBody>
          <a:bodyPr wrap="square" rtlCol="0">
            <a:spAutoFit/>
          </a:bodyPr>
          <a:lstStyle/>
          <a:p>
            <a:pPr>
              <a:lnSpc>
                <a:spcPct val="120000"/>
              </a:lnSpc>
              <a:spcBef>
                <a:spcPts val="300"/>
              </a:spcBef>
              <a:spcAft>
                <a:spcPts val="300"/>
              </a:spcAft>
            </a:pPr>
            <a:r>
              <a:rPr lang="zh-CN" altLang="en-US" sz="1400" dirty="0">
                <a:solidFill>
                  <a:schemeClr val="bg1"/>
                </a:solidFill>
                <a:latin typeface="微软雅黑" panose="020B0503020204020204" pitchFamily="34" charset="-122"/>
                <a:ea typeface="微软雅黑" panose="020B0503020204020204" pitchFamily="34" charset="-122"/>
              </a:rPr>
              <a:t>数字经济时代，数据已经成为驱动经济发展的核心要素。但是数据泄密、隐私泄露等问题始终是制约数字经济发展的障碍之一。</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spcBef>
                <a:spcPts val="300"/>
              </a:spcBef>
              <a:spcAft>
                <a:spcPts val="300"/>
              </a:spcAft>
            </a:pPr>
            <a:r>
              <a:rPr lang="zh-CN" altLang="en-US" sz="1400" dirty="0">
                <a:solidFill>
                  <a:schemeClr val="bg1"/>
                </a:solidFill>
                <a:latin typeface="微软雅黑" panose="020B0503020204020204" pitchFamily="34" charset="-122"/>
                <a:ea typeface="微软雅黑" panose="020B0503020204020204" pitchFamily="34" charset="-122"/>
              </a:rPr>
              <a:t>加密和隔离会制约数据的分享，同时数据流动会增大泄露风险，如何在数据的全生命周期内，保障数据不泄露、保证流通过程中数据控制权掌握在数据主体手中，平衡分享与控制，是当前面临的一个巨大挑战。</a:t>
            </a:r>
          </a:p>
        </p:txBody>
      </p:sp>
    </p:spTree>
    <p:extLst>
      <p:ext uri="{BB962C8B-B14F-4D97-AF65-F5344CB8AC3E}">
        <p14:creationId xmlns:p14="http://schemas.microsoft.com/office/powerpoint/2010/main" val="74004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8">
            <a:extLst>
              <a:ext uri="{FF2B5EF4-FFF2-40B4-BE49-F238E27FC236}">
                <a16:creationId xmlns:a16="http://schemas.microsoft.com/office/drawing/2014/main" xmlns="" id="{6D511102-B048-40C0-95DE-31A6409F5FB8}"/>
              </a:ext>
            </a:extLst>
          </p:cNvPr>
          <p:cNvSpPr/>
          <p:nvPr/>
        </p:nvSpPr>
        <p:spPr>
          <a:xfrm>
            <a:off x="6221674" y="5240241"/>
            <a:ext cx="5801535" cy="1333087"/>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6" name="矩形: 圆角 8">
            <a:extLst>
              <a:ext uri="{FF2B5EF4-FFF2-40B4-BE49-F238E27FC236}">
                <a16:creationId xmlns:a16="http://schemas.microsoft.com/office/drawing/2014/main" xmlns="" id="{6D511102-B048-40C0-95DE-31A6409F5FB8}"/>
              </a:ext>
            </a:extLst>
          </p:cNvPr>
          <p:cNvSpPr/>
          <p:nvPr/>
        </p:nvSpPr>
        <p:spPr>
          <a:xfrm>
            <a:off x="6215557" y="3346456"/>
            <a:ext cx="5807652" cy="1664274"/>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矩形: 圆角 8">
            <a:extLst>
              <a:ext uri="{FF2B5EF4-FFF2-40B4-BE49-F238E27FC236}">
                <a16:creationId xmlns:a16="http://schemas.microsoft.com/office/drawing/2014/main" xmlns="" id="{6D511102-B048-40C0-95DE-31A6409F5FB8}"/>
              </a:ext>
            </a:extLst>
          </p:cNvPr>
          <p:cNvSpPr/>
          <p:nvPr/>
        </p:nvSpPr>
        <p:spPr>
          <a:xfrm>
            <a:off x="6213125" y="949171"/>
            <a:ext cx="5794938" cy="2183551"/>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4" name="矩形: 圆角 8">
            <a:extLst>
              <a:ext uri="{FF2B5EF4-FFF2-40B4-BE49-F238E27FC236}">
                <a16:creationId xmlns:a16="http://schemas.microsoft.com/office/drawing/2014/main" xmlns="" id="{6D511102-B048-40C0-95DE-31A6409F5FB8}"/>
              </a:ext>
            </a:extLst>
          </p:cNvPr>
          <p:cNvSpPr/>
          <p:nvPr/>
        </p:nvSpPr>
        <p:spPr>
          <a:xfrm>
            <a:off x="190775" y="3040782"/>
            <a:ext cx="5797248" cy="353254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矩形: 圆角 8">
            <a:extLst>
              <a:ext uri="{FF2B5EF4-FFF2-40B4-BE49-F238E27FC236}">
                <a16:creationId xmlns:a16="http://schemas.microsoft.com/office/drawing/2014/main" xmlns="" id="{6D511102-B048-40C0-95DE-31A6409F5FB8}"/>
              </a:ext>
            </a:extLst>
          </p:cNvPr>
          <p:cNvSpPr/>
          <p:nvPr/>
        </p:nvSpPr>
        <p:spPr>
          <a:xfrm>
            <a:off x="199952" y="949171"/>
            <a:ext cx="5797248" cy="2020985"/>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229708" y="1610"/>
            <a:ext cx="9602169" cy="632591"/>
          </a:xfrm>
          <a:prstGeom prst="rect">
            <a:avLst/>
          </a:prstGeom>
          <a:ln w="12700">
            <a:miter lim="400000"/>
          </a:ln>
        </p:spPr>
        <p:txBody>
          <a:bodyPr lIns="0" tIns="0" rIns="0" bIns="0" anchor="ctr" anchorCtr="0">
            <a:norm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6</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全栈协同的操作系统漏洞消减及防御方法</a:t>
            </a:r>
          </a:p>
        </p:txBody>
      </p:sp>
      <p:sp>
        <p:nvSpPr>
          <p:cNvPr id="3" name="文本框 2"/>
          <p:cNvSpPr txBox="1"/>
          <p:nvPr/>
        </p:nvSpPr>
        <p:spPr>
          <a:xfrm>
            <a:off x="2535399" y="962725"/>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技术背景</a:t>
            </a:r>
          </a:p>
        </p:txBody>
      </p:sp>
      <p:sp>
        <p:nvSpPr>
          <p:cNvPr id="4" name="文本框 3"/>
          <p:cNvSpPr txBox="1"/>
          <p:nvPr/>
        </p:nvSpPr>
        <p:spPr>
          <a:xfrm>
            <a:off x="8488608" y="3447692"/>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前沿进展</a:t>
            </a:r>
          </a:p>
        </p:txBody>
      </p:sp>
      <p:sp>
        <p:nvSpPr>
          <p:cNvPr id="5" name="文本框 4"/>
          <p:cNvSpPr txBox="1"/>
          <p:nvPr/>
        </p:nvSpPr>
        <p:spPr>
          <a:xfrm>
            <a:off x="8488608" y="1007439"/>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挑战问题</a:t>
            </a:r>
          </a:p>
        </p:txBody>
      </p:sp>
      <p:sp>
        <p:nvSpPr>
          <p:cNvPr id="6" name="文本框 5"/>
          <p:cNvSpPr txBox="1"/>
          <p:nvPr/>
        </p:nvSpPr>
        <p:spPr>
          <a:xfrm>
            <a:off x="8488608" y="5385474"/>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挑战目标</a:t>
            </a:r>
          </a:p>
        </p:txBody>
      </p:sp>
      <p:sp>
        <p:nvSpPr>
          <p:cNvPr id="8" name="文本框 7"/>
          <p:cNvSpPr txBox="1"/>
          <p:nvPr/>
        </p:nvSpPr>
        <p:spPr>
          <a:xfrm>
            <a:off x="6415929" y="1435039"/>
            <a:ext cx="5406907" cy="1411156"/>
          </a:xfrm>
          <a:prstGeom prst="rect">
            <a:avLst/>
          </a:prstGeom>
          <a:noFill/>
        </p:spPr>
        <p:txBody>
          <a:bodyPr wrap="square" lIns="0" tIns="0" rIns="0" bIns="0" rtlCol="0">
            <a:spAutoFit/>
          </a:bodyPr>
          <a:lstStyle/>
          <a:p>
            <a:pPr defTabSz="812800">
              <a:lnSpc>
                <a:spcPct val="125000"/>
              </a:lnSpc>
              <a:spcBef>
                <a:spcPts val="300"/>
              </a:spcBef>
              <a:spcAft>
                <a:spcPts val="300"/>
              </a:spcAft>
            </a:pPr>
            <a:r>
              <a:rPr kumimoji="1" lang="zh-CN" altLang="en-US" sz="1250" b="1" dirty="0">
                <a:solidFill>
                  <a:schemeClr val="bg1"/>
                </a:solidFill>
                <a:latin typeface="微软雅黑" panose="020B0503020204020204" pitchFamily="34" charset="-122"/>
                <a:ea typeface="微软雅黑" panose="020B0503020204020204" pitchFamily="34" charset="-122"/>
                <a:sym typeface="Gill Sans" pitchFamily="-109" charset="0"/>
              </a:rPr>
              <a:t>漏洞消减方案需同时考虑安全性，性能开销、开发效率、硬件复杂度等因素</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5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安全指令集及微架构的硬件复杂度低，并可保证一定的生态兼容性</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5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安全编程语言的上手门槛低，开发效率高，最好可实现与其他成熟语言生态的对接</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5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操作系统提供更轻量级的隔离机制，限制漏洞的扩散范围</a:t>
            </a:r>
          </a:p>
        </p:txBody>
      </p:sp>
      <p:sp>
        <p:nvSpPr>
          <p:cNvPr id="9" name="文本框 8"/>
          <p:cNvSpPr txBox="1"/>
          <p:nvPr/>
        </p:nvSpPr>
        <p:spPr>
          <a:xfrm>
            <a:off x="6415929" y="3896579"/>
            <a:ext cx="5538373" cy="1016817"/>
          </a:xfrm>
          <a:prstGeom prst="rect">
            <a:avLst/>
          </a:prstGeom>
          <a:noFill/>
        </p:spPr>
        <p:txBody>
          <a:bodyPr wrap="square" lIns="0" tIns="0" rIns="0" bIns="0" rtlCol="0">
            <a:spAutoFit/>
          </a:bodyPr>
          <a:lstStyle/>
          <a:p>
            <a:pPr marL="285750" indent="-285750" defTabSz="812800">
              <a:lnSpc>
                <a:spcPct val="125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除传统的特权级及地址空间隔离方案外，系统软硬件的研究者进行了大量漏洞消减措施的探索，如堆栈不可执行、控制流审计、指针身份认证等技术</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5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内存安全的编程语言（如</a:t>
            </a: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Rust</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）需重构生态。</a:t>
            </a: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CHERI</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等方案硬件复杂度高，未能规模商用。</a:t>
            </a:r>
          </a:p>
        </p:txBody>
      </p:sp>
      <p:sp>
        <p:nvSpPr>
          <p:cNvPr id="10" name="文本框 9"/>
          <p:cNvSpPr txBox="1"/>
          <p:nvPr/>
        </p:nvSpPr>
        <p:spPr>
          <a:xfrm>
            <a:off x="6415929" y="5784433"/>
            <a:ext cx="5538373" cy="699422"/>
          </a:xfrm>
          <a:prstGeom prst="rect">
            <a:avLst/>
          </a:prstGeom>
          <a:noFill/>
        </p:spPr>
        <p:txBody>
          <a:bodyPr wrap="square" lIns="0" tIns="0" rIns="0" bIns="0" rtlCol="0">
            <a:spAutoFit/>
          </a:bodyPr>
          <a:lstStyle/>
          <a:p>
            <a:pPr marL="285750" indent="-285750" defTabSz="812800">
              <a:lnSpc>
                <a:spcPct val="125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基于指令集、微架构、编程语言、编译器及操作系统的全栈协同创新，系统性的对漏洞进行消减及防御，并具备高开发效率、生态兼容、低性能开销、低硬件复杂度等特性</a:t>
            </a:r>
          </a:p>
        </p:txBody>
      </p:sp>
      <p:sp>
        <p:nvSpPr>
          <p:cNvPr id="12" name="矩形 11"/>
          <p:cNvSpPr/>
          <p:nvPr/>
        </p:nvSpPr>
        <p:spPr>
          <a:xfrm>
            <a:off x="624158" y="5864010"/>
            <a:ext cx="1608417" cy="38713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dirty="0">
              <a:solidFill>
                <a:schemeClr val="bg1"/>
              </a:solidFill>
              <a:latin typeface="微软雅黑" pitchFamily="34" charset="-122"/>
              <a:ea typeface="微软雅黑" pitchFamily="34" charset="-122"/>
            </a:endParaRPr>
          </a:p>
        </p:txBody>
      </p:sp>
      <p:sp>
        <p:nvSpPr>
          <p:cNvPr id="13" name="矩形 12"/>
          <p:cNvSpPr/>
          <p:nvPr/>
        </p:nvSpPr>
        <p:spPr>
          <a:xfrm>
            <a:off x="624158" y="5018497"/>
            <a:ext cx="1608417" cy="38713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dirty="0">
              <a:solidFill>
                <a:schemeClr val="bg1"/>
              </a:solidFill>
              <a:latin typeface="微软雅黑" pitchFamily="34" charset="-122"/>
              <a:ea typeface="微软雅黑" pitchFamily="34" charset="-122"/>
            </a:endParaRPr>
          </a:p>
        </p:txBody>
      </p:sp>
      <p:sp>
        <p:nvSpPr>
          <p:cNvPr id="16" name="矩形 15"/>
          <p:cNvSpPr/>
          <p:nvPr/>
        </p:nvSpPr>
        <p:spPr>
          <a:xfrm>
            <a:off x="624158" y="4172097"/>
            <a:ext cx="1608417" cy="38713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dirty="0">
              <a:solidFill>
                <a:schemeClr val="bg1"/>
              </a:solidFill>
              <a:latin typeface="微软雅黑" pitchFamily="34" charset="-122"/>
              <a:ea typeface="微软雅黑" pitchFamily="34" charset="-122"/>
            </a:endParaRPr>
          </a:p>
        </p:txBody>
      </p:sp>
      <p:sp>
        <p:nvSpPr>
          <p:cNvPr id="18" name="矩形 17"/>
          <p:cNvSpPr/>
          <p:nvPr/>
        </p:nvSpPr>
        <p:spPr>
          <a:xfrm>
            <a:off x="624158" y="3293326"/>
            <a:ext cx="1608418" cy="38713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dirty="0">
              <a:solidFill>
                <a:schemeClr val="bg1"/>
              </a:solidFill>
              <a:latin typeface="微软雅黑" pitchFamily="34" charset="-122"/>
              <a:ea typeface="微软雅黑" pitchFamily="34" charset="-122"/>
            </a:endParaRPr>
          </a:p>
        </p:txBody>
      </p:sp>
      <p:sp>
        <p:nvSpPr>
          <p:cNvPr id="20" name="文本框 19"/>
          <p:cNvSpPr txBox="1"/>
          <p:nvPr/>
        </p:nvSpPr>
        <p:spPr>
          <a:xfrm>
            <a:off x="254071" y="1327918"/>
            <a:ext cx="5670653" cy="1621598"/>
          </a:xfrm>
          <a:prstGeom prst="rect">
            <a:avLst/>
          </a:prstGeom>
          <a:noFill/>
        </p:spPr>
        <p:txBody>
          <a:bodyPr wrap="squar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软件漏洞是影响软件安全及质量的主要要素，通过编程语言、编译器、操作系统、处理器架构上的一系列技术，可降低系统漏洞数量及其危害，但当前大型软件上的漏洞情况仍不容乐观，尤其是内存安全类漏洞数量多危害大。同时，在进行漏洞消减时，还需考虑运行时的性能开销，开发效率，生态迁移成本等一系列问题。需软硬件协同配合，才可实现性价比较高的方案。</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93389" y="3346456"/>
            <a:ext cx="1107996" cy="276999"/>
          </a:xfrm>
          <a:prstGeom prst="rect">
            <a:avLst/>
          </a:prstGeom>
          <a:noFill/>
        </p:spPr>
        <p:txBody>
          <a:bodyPr wrap="none" rtlCol="0">
            <a:spAutoFit/>
          </a:bodyPr>
          <a:lstStyle/>
          <a:p>
            <a:pPr algn="ctr" defTabSz="812846">
              <a:buClr>
                <a:srgbClr val="CC9900"/>
              </a:buClr>
            </a:pPr>
            <a:r>
              <a:rPr lang="zh-CN" altLang="en-US" sz="1200" b="1" kern="0" dirty="0">
                <a:solidFill>
                  <a:srgbClr val="FFFF00"/>
                </a:solidFill>
                <a:latin typeface="微软雅黑" pitchFamily="34" charset="-122"/>
                <a:ea typeface="微软雅黑" pitchFamily="34" charset="-122"/>
              </a:rPr>
              <a:t>安全编译选项</a:t>
            </a:r>
          </a:p>
        </p:txBody>
      </p:sp>
      <p:sp>
        <p:nvSpPr>
          <p:cNvPr id="23" name="文本框 22"/>
          <p:cNvSpPr txBox="1"/>
          <p:nvPr/>
        </p:nvSpPr>
        <p:spPr>
          <a:xfrm>
            <a:off x="893388" y="5931970"/>
            <a:ext cx="954107" cy="276999"/>
          </a:xfrm>
          <a:prstGeom prst="rect">
            <a:avLst/>
          </a:prstGeom>
          <a:noFill/>
        </p:spPr>
        <p:txBody>
          <a:bodyPr wrap="none" rtlCol="0">
            <a:spAutoFit/>
          </a:bodyPr>
          <a:lstStyle/>
          <a:p>
            <a:pPr algn="ctr" defTabSz="812846">
              <a:buClr>
                <a:srgbClr val="CC9900"/>
              </a:buClr>
            </a:pPr>
            <a:r>
              <a:rPr lang="zh-CN" altLang="en-US" sz="1200" b="1" kern="0" dirty="0">
                <a:solidFill>
                  <a:srgbClr val="FFFF00"/>
                </a:solidFill>
                <a:latin typeface="微软雅黑" pitchFamily="34" charset="-122"/>
                <a:ea typeface="微软雅黑" pitchFamily="34" charset="-122"/>
              </a:rPr>
              <a:t>安全微架构</a:t>
            </a:r>
          </a:p>
        </p:txBody>
      </p:sp>
      <p:sp>
        <p:nvSpPr>
          <p:cNvPr id="24" name="文本框 23"/>
          <p:cNvSpPr txBox="1"/>
          <p:nvPr/>
        </p:nvSpPr>
        <p:spPr>
          <a:xfrm>
            <a:off x="691575" y="5083397"/>
            <a:ext cx="1415773" cy="276999"/>
          </a:xfrm>
          <a:prstGeom prst="rect">
            <a:avLst/>
          </a:prstGeom>
          <a:noFill/>
        </p:spPr>
        <p:txBody>
          <a:bodyPr wrap="none" rtlCol="0">
            <a:spAutoFit/>
          </a:bodyPr>
          <a:lstStyle/>
          <a:p>
            <a:pPr algn="ctr" defTabSz="812846">
              <a:buClr>
                <a:srgbClr val="CC9900"/>
              </a:buClr>
            </a:pPr>
            <a:r>
              <a:rPr lang="zh-CN" altLang="en-US" sz="1200" b="1" kern="0" dirty="0">
                <a:solidFill>
                  <a:srgbClr val="FFFF00"/>
                </a:solidFill>
                <a:latin typeface="微软雅黑" pitchFamily="34" charset="-122"/>
                <a:ea typeface="微软雅黑" pitchFamily="34" charset="-122"/>
              </a:rPr>
              <a:t>操作系统安全机制</a:t>
            </a:r>
          </a:p>
        </p:txBody>
      </p:sp>
      <p:sp>
        <p:nvSpPr>
          <p:cNvPr id="25" name="文本框 24"/>
          <p:cNvSpPr txBox="1"/>
          <p:nvPr/>
        </p:nvSpPr>
        <p:spPr>
          <a:xfrm>
            <a:off x="710386" y="4227473"/>
            <a:ext cx="1415773" cy="276999"/>
          </a:xfrm>
          <a:prstGeom prst="rect">
            <a:avLst/>
          </a:prstGeom>
          <a:noFill/>
        </p:spPr>
        <p:txBody>
          <a:bodyPr wrap="none" rtlCol="0">
            <a:spAutoFit/>
          </a:bodyPr>
          <a:lstStyle/>
          <a:p>
            <a:pPr algn="ctr" defTabSz="812846">
              <a:buClr>
                <a:srgbClr val="CC9900"/>
              </a:buClr>
            </a:pPr>
            <a:r>
              <a:rPr lang="zh-CN" altLang="en-US" sz="1200" b="1" kern="0" dirty="0">
                <a:solidFill>
                  <a:srgbClr val="FFFF00"/>
                </a:solidFill>
                <a:latin typeface="微软雅黑" pitchFamily="34" charset="-122"/>
                <a:ea typeface="微软雅黑" pitchFamily="34" charset="-122"/>
              </a:rPr>
              <a:t>内存安全编程语言</a:t>
            </a:r>
          </a:p>
        </p:txBody>
      </p:sp>
      <p:sp>
        <p:nvSpPr>
          <p:cNvPr id="43" name="椭圆 42"/>
          <p:cNvSpPr/>
          <p:nvPr/>
        </p:nvSpPr>
        <p:spPr>
          <a:xfrm>
            <a:off x="2797716" y="4151567"/>
            <a:ext cx="642339" cy="486916"/>
          </a:xfrm>
          <a:prstGeom prst="ellipse">
            <a:avLst/>
          </a:prstGeom>
          <a:noFill/>
          <a:ln>
            <a:solidFill>
              <a:schemeClr val="bg1">
                <a:lumMod val="75000"/>
              </a:schemeClr>
            </a:solidFill>
            <a:prstDash val="solid"/>
          </a:ln>
          <a:effectLst/>
        </p:spPr>
        <p:txBody>
          <a:bodyPr vert="horz" wrap="square" lIns="16000" tIns="9600" rIns="16000" bIns="9600" numCol="1" rtlCol="0" anchor="ctr" anchorCtr="0" compatLnSpc="1">
            <a:prstTxWarp prst="textNoShape">
              <a:avLst/>
            </a:prstTxWarp>
          </a:bodyPr>
          <a:lstStyle/>
          <a:p>
            <a:pPr algn="ctr" defTabSz="812846">
              <a:buClr>
                <a:srgbClr val="CC9900"/>
              </a:buClr>
            </a:pPr>
            <a:endParaRPr lang="zh-CN" altLang="en-US" sz="500" kern="0">
              <a:solidFill>
                <a:schemeClr val="bg1"/>
              </a:solidFill>
              <a:latin typeface="微软雅黑" pitchFamily="34" charset="-122"/>
              <a:ea typeface="微软雅黑" pitchFamily="34" charset="-122"/>
            </a:endParaRPr>
          </a:p>
        </p:txBody>
      </p:sp>
      <p:sp>
        <p:nvSpPr>
          <p:cNvPr id="44" name="文本框 43"/>
          <p:cNvSpPr txBox="1"/>
          <p:nvPr/>
        </p:nvSpPr>
        <p:spPr>
          <a:xfrm>
            <a:off x="2726954" y="4168631"/>
            <a:ext cx="778324" cy="461665"/>
          </a:xfrm>
          <a:prstGeom prst="rect">
            <a:avLst/>
          </a:prstGeom>
          <a:noFill/>
        </p:spPr>
        <p:txBody>
          <a:bodyPr wrap="square" rtlCol="0">
            <a:spAutoFit/>
          </a:bodyPr>
          <a:lstStyle/>
          <a:p>
            <a:pPr algn="ctr"/>
            <a:r>
              <a:rPr lang="en-US" altLang="zh-CN" sz="800" dirty="0">
                <a:solidFill>
                  <a:schemeClr val="bg1"/>
                </a:solidFill>
                <a:latin typeface="微软雅黑" panose="020B0503020204020204" pitchFamily="34" charset="-122"/>
                <a:ea typeface="微软雅黑" panose="020B0503020204020204" pitchFamily="34" charset="-122"/>
              </a:rPr>
              <a:t>Features </a:t>
            </a:r>
          </a:p>
          <a:p>
            <a:pPr algn="ctr"/>
            <a:r>
              <a:rPr lang="en-US" altLang="zh-CN" sz="800" dirty="0">
                <a:solidFill>
                  <a:schemeClr val="bg1"/>
                </a:solidFill>
                <a:latin typeface="微软雅黑" panose="020B0503020204020204" pitchFamily="34" charset="-122"/>
                <a:ea typeface="微软雅黑" panose="020B0503020204020204" pitchFamily="34" charset="-122"/>
              </a:rPr>
              <a:t>of </a:t>
            </a:r>
          </a:p>
          <a:p>
            <a:pPr algn="ctr"/>
            <a:r>
              <a:rPr lang="en-US" altLang="zh-CN" sz="800" dirty="0">
                <a:solidFill>
                  <a:schemeClr val="bg1"/>
                </a:solidFill>
                <a:latin typeface="微软雅黑" panose="020B0503020204020204" pitchFamily="34" charset="-122"/>
                <a:ea typeface="微软雅黑" panose="020B0503020204020204" pitchFamily="34" charset="-122"/>
              </a:rPr>
              <a:t>Rust</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2645769" y="3963044"/>
            <a:ext cx="2689606" cy="801956"/>
          </a:xfrm>
          <a:prstGeom prst="round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a:solidFill>
                <a:schemeClr val="bg1"/>
              </a:solidFill>
              <a:latin typeface="微软雅黑" pitchFamily="34" charset="-122"/>
              <a:ea typeface="微软雅黑" pitchFamily="34" charset="-122"/>
            </a:endParaRPr>
          </a:p>
        </p:txBody>
      </p:sp>
      <p:sp>
        <p:nvSpPr>
          <p:cNvPr id="66" name="文本框 65"/>
          <p:cNvSpPr txBox="1"/>
          <p:nvPr/>
        </p:nvSpPr>
        <p:spPr>
          <a:xfrm>
            <a:off x="3547501" y="4043723"/>
            <a:ext cx="1667737" cy="707886"/>
          </a:xfrm>
          <a:prstGeom prst="rect">
            <a:avLst/>
          </a:prstGeom>
          <a:noFill/>
        </p:spPr>
        <p:txBody>
          <a:bodyPr wrap="square" rtlCol="0">
            <a:spAutoFit/>
          </a:bodyPr>
          <a:lstStyle/>
          <a:p>
            <a:r>
              <a:rPr lang="en-US" altLang="zh-CN" sz="800" dirty="0">
                <a:solidFill>
                  <a:schemeClr val="bg1"/>
                </a:solidFill>
                <a:latin typeface="微软雅黑" panose="020B0503020204020204" pitchFamily="34" charset="-122"/>
                <a:ea typeface="微软雅黑" panose="020B0503020204020204" pitchFamily="34" charset="-122"/>
              </a:rPr>
              <a:t>Threads without data races</a:t>
            </a:r>
          </a:p>
          <a:p>
            <a:r>
              <a:rPr lang="en-US" altLang="zh-CN" sz="800" dirty="0">
                <a:solidFill>
                  <a:schemeClr val="bg1"/>
                </a:solidFill>
                <a:latin typeface="微软雅黑" panose="020B0503020204020204" pitchFamily="34" charset="-122"/>
                <a:ea typeface="微软雅黑" panose="020B0503020204020204" pitchFamily="34" charset="-122"/>
              </a:rPr>
              <a:t>Error messages</a:t>
            </a:r>
          </a:p>
          <a:p>
            <a:r>
              <a:rPr lang="en-US" altLang="zh-CN" sz="800" dirty="0">
                <a:solidFill>
                  <a:schemeClr val="bg1"/>
                </a:solidFill>
                <a:latin typeface="微软雅黑" panose="020B0503020204020204" pitchFamily="34" charset="-122"/>
                <a:ea typeface="微软雅黑" panose="020B0503020204020204" pitchFamily="34" charset="-122"/>
              </a:rPr>
              <a:t>Memory safety</a:t>
            </a:r>
          </a:p>
          <a:p>
            <a:r>
              <a:rPr lang="en-US" altLang="zh-CN" sz="800" dirty="0">
                <a:solidFill>
                  <a:schemeClr val="bg1"/>
                </a:solidFill>
                <a:latin typeface="微软雅黑" panose="020B0503020204020204" pitchFamily="34" charset="-122"/>
                <a:ea typeface="微软雅黑" panose="020B0503020204020204" pitchFamily="34" charset="-122"/>
              </a:rPr>
              <a:t>Safe memory space allocation</a:t>
            </a:r>
          </a:p>
          <a:p>
            <a:r>
              <a:rPr lang="en-US" altLang="zh-CN" sz="800" dirty="0">
                <a:solidFill>
                  <a:schemeClr val="bg1"/>
                </a:solidFill>
                <a:latin typeface="微软雅黑" panose="020B0503020204020204" pitchFamily="34" charset="-122"/>
                <a:ea typeface="微软雅黑" panose="020B0503020204020204" pitchFamily="34" charset="-122"/>
              </a:rPr>
              <a:t>….</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67" name="矩形 66"/>
          <p:cNvSpPr/>
          <p:nvPr/>
        </p:nvSpPr>
        <p:spPr>
          <a:xfrm>
            <a:off x="3547501" y="4010283"/>
            <a:ext cx="1619811" cy="729905"/>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a:solidFill>
                <a:schemeClr val="bg1"/>
              </a:solidFill>
              <a:latin typeface="微软雅黑" pitchFamily="34" charset="-122"/>
              <a:ea typeface="微软雅黑" pitchFamily="34" charset="-122"/>
            </a:endParaRPr>
          </a:p>
        </p:txBody>
      </p:sp>
      <p:sp>
        <p:nvSpPr>
          <p:cNvPr id="68" name="圆角矩形 67"/>
          <p:cNvSpPr/>
          <p:nvPr/>
        </p:nvSpPr>
        <p:spPr>
          <a:xfrm>
            <a:off x="2630283" y="5688159"/>
            <a:ext cx="2708802" cy="738831"/>
          </a:xfrm>
          <a:prstGeom prst="round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a:solidFill>
                <a:schemeClr val="bg1"/>
              </a:solidFill>
              <a:latin typeface="微软雅黑" pitchFamily="34" charset="-122"/>
              <a:ea typeface="微软雅黑" pitchFamily="34" charset="-122"/>
            </a:endParaRPr>
          </a:p>
        </p:txBody>
      </p:sp>
      <p:sp>
        <p:nvSpPr>
          <p:cNvPr id="70" name="圆角矩形 69"/>
          <p:cNvSpPr/>
          <p:nvPr/>
        </p:nvSpPr>
        <p:spPr>
          <a:xfrm>
            <a:off x="2642059" y="3132722"/>
            <a:ext cx="2693316" cy="716417"/>
          </a:xfrm>
          <a:prstGeom prst="round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a:solidFill>
                <a:schemeClr val="bg1"/>
              </a:solidFill>
              <a:latin typeface="微软雅黑" pitchFamily="34" charset="-122"/>
              <a:ea typeface="微软雅黑" pitchFamily="34" charset="-122"/>
            </a:endParaRPr>
          </a:p>
        </p:txBody>
      </p:sp>
      <p:sp>
        <p:nvSpPr>
          <p:cNvPr id="72" name="圆角矩形 71"/>
          <p:cNvSpPr/>
          <p:nvPr/>
        </p:nvSpPr>
        <p:spPr>
          <a:xfrm>
            <a:off x="2645768" y="4844913"/>
            <a:ext cx="2693317" cy="801956"/>
          </a:xfrm>
          <a:prstGeom prst="round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t" anchorCtr="0" compatLnSpc="1">
            <a:prstTxWarp prst="textNoShape">
              <a:avLst/>
            </a:prstTxWarp>
          </a:bodyPr>
          <a:lstStyle/>
          <a:p>
            <a:pPr algn="ctr" defTabSz="812846">
              <a:buClr>
                <a:srgbClr val="CC9900"/>
              </a:buClr>
            </a:pPr>
            <a:endParaRPr lang="zh-CN" altLang="en-US" sz="1200" b="1" kern="0">
              <a:solidFill>
                <a:schemeClr val="bg1"/>
              </a:solidFill>
              <a:latin typeface="微软雅黑" pitchFamily="34" charset="-122"/>
              <a:ea typeface="微软雅黑" pitchFamily="34" charset="-122"/>
            </a:endParaRPr>
          </a:p>
        </p:txBody>
      </p:sp>
      <p:sp>
        <p:nvSpPr>
          <p:cNvPr id="74" name="矩形 73"/>
          <p:cNvSpPr/>
          <p:nvPr/>
        </p:nvSpPr>
        <p:spPr>
          <a:xfrm>
            <a:off x="2727150" y="5306350"/>
            <a:ext cx="2515068" cy="137378"/>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Capability Based Access Control</a:t>
            </a:r>
            <a:endParaRPr lang="zh-CN" altLang="en-US" sz="700" b="1" kern="0" dirty="0">
              <a:solidFill>
                <a:schemeClr val="bg1"/>
              </a:solidFill>
              <a:latin typeface="微软雅黑" pitchFamily="34" charset="-122"/>
              <a:ea typeface="微软雅黑" pitchFamily="34" charset="-122"/>
            </a:endParaRPr>
          </a:p>
        </p:txBody>
      </p:sp>
      <p:sp>
        <p:nvSpPr>
          <p:cNvPr id="122" name="矩形 121">
            <a:extLst>
              <a:ext uri="{FF2B5EF4-FFF2-40B4-BE49-F238E27FC236}">
                <a16:creationId xmlns:a16="http://schemas.microsoft.com/office/drawing/2014/main" xmlns="" id="{B95BA561-3750-404B-9639-0F1334B8BC75}"/>
              </a:ext>
            </a:extLst>
          </p:cNvPr>
          <p:cNvSpPr/>
          <p:nvPr/>
        </p:nvSpPr>
        <p:spPr>
          <a:xfrm>
            <a:off x="2711267" y="3204093"/>
            <a:ext cx="2515068" cy="103279"/>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Stack Protector</a:t>
            </a:r>
          </a:p>
        </p:txBody>
      </p:sp>
      <p:sp>
        <p:nvSpPr>
          <p:cNvPr id="123" name="矩形 122">
            <a:extLst>
              <a:ext uri="{FF2B5EF4-FFF2-40B4-BE49-F238E27FC236}">
                <a16:creationId xmlns:a16="http://schemas.microsoft.com/office/drawing/2014/main" xmlns="" id="{879FF1A4-2891-4486-9DD7-0575DE81ABE5}"/>
              </a:ext>
            </a:extLst>
          </p:cNvPr>
          <p:cNvSpPr/>
          <p:nvPr/>
        </p:nvSpPr>
        <p:spPr>
          <a:xfrm>
            <a:off x="2711267" y="3360481"/>
            <a:ext cx="2515068" cy="103279"/>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Read-Only Relocations (RELRO)</a:t>
            </a:r>
          </a:p>
        </p:txBody>
      </p:sp>
      <p:sp>
        <p:nvSpPr>
          <p:cNvPr id="125" name="矩形 124">
            <a:extLst>
              <a:ext uri="{FF2B5EF4-FFF2-40B4-BE49-F238E27FC236}">
                <a16:creationId xmlns:a16="http://schemas.microsoft.com/office/drawing/2014/main" xmlns="" id="{56E5FA41-DC13-4DE0-9F54-FE941E0CA045}"/>
              </a:ext>
            </a:extLst>
          </p:cNvPr>
          <p:cNvSpPr/>
          <p:nvPr/>
        </p:nvSpPr>
        <p:spPr>
          <a:xfrm>
            <a:off x="2711267" y="3500183"/>
            <a:ext cx="2515068" cy="103279"/>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Non-Executable Memory</a:t>
            </a:r>
            <a:r>
              <a:rPr lang="zh-CN" altLang="en-US" sz="700" b="1" kern="0" dirty="0">
                <a:solidFill>
                  <a:schemeClr val="bg1"/>
                </a:solidFill>
                <a:latin typeface="微软雅黑" pitchFamily="34" charset="-122"/>
                <a:ea typeface="微软雅黑" pitchFamily="34" charset="-122"/>
              </a:rPr>
              <a:t>（</a:t>
            </a:r>
            <a:r>
              <a:rPr lang="en-US" altLang="zh-CN" sz="700" b="1" kern="0" dirty="0">
                <a:solidFill>
                  <a:schemeClr val="bg1"/>
                </a:solidFill>
                <a:latin typeface="微软雅黑" pitchFamily="34" charset="-122"/>
                <a:ea typeface="微软雅黑" pitchFamily="34" charset="-122"/>
              </a:rPr>
              <a:t>NX</a:t>
            </a:r>
            <a:r>
              <a:rPr lang="zh-CN" altLang="en-US" sz="700" b="1" kern="0" dirty="0">
                <a:solidFill>
                  <a:schemeClr val="bg1"/>
                </a:solidFill>
                <a:latin typeface="微软雅黑" pitchFamily="34" charset="-122"/>
                <a:ea typeface="微软雅黑" pitchFamily="34" charset="-122"/>
              </a:rPr>
              <a:t>）</a:t>
            </a:r>
          </a:p>
        </p:txBody>
      </p:sp>
      <p:sp>
        <p:nvSpPr>
          <p:cNvPr id="126" name="矩形 125">
            <a:extLst>
              <a:ext uri="{FF2B5EF4-FFF2-40B4-BE49-F238E27FC236}">
                <a16:creationId xmlns:a16="http://schemas.microsoft.com/office/drawing/2014/main" xmlns="" id="{B7FEAE3C-69FF-46A7-B0CB-796CBDF231FD}"/>
              </a:ext>
            </a:extLst>
          </p:cNvPr>
          <p:cNvSpPr/>
          <p:nvPr/>
        </p:nvSpPr>
        <p:spPr>
          <a:xfrm>
            <a:off x="2719600" y="5098722"/>
            <a:ext cx="2515068" cy="149934"/>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lvl="0" algn="ctr" defTabSz="812846">
              <a:buClr>
                <a:srgbClr val="CC9900"/>
              </a:buClr>
            </a:pPr>
            <a:r>
              <a:rPr lang="en-US" altLang="zh-CN" sz="700" b="1" kern="0" dirty="0">
                <a:solidFill>
                  <a:prstClr val="white"/>
                </a:solidFill>
                <a:latin typeface="微软雅黑" pitchFamily="34" charset="-122"/>
                <a:ea typeface="微软雅黑" pitchFamily="34" charset="-122"/>
              </a:rPr>
              <a:t>Address Space Layout Randomization (ASLR)</a:t>
            </a:r>
          </a:p>
        </p:txBody>
      </p:sp>
      <p:sp>
        <p:nvSpPr>
          <p:cNvPr id="127" name="矩形 126">
            <a:extLst>
              <a:ext uri="{FF2B5EF4-FFF2-40B4-BE49-F238E27FC236}">
                <a16:creationId xmlns:a16="http://schemas.microsoft.com/office/drawing/2014/main" xmlns="" id="{F0297717-1289-4579-BF04-403E3DA11095}"/>
              </a:ext>
            </a:extLst>
          </p:cNvPr>
          <p:cNvSpPr/>
          <p:nvPr/>
        </p:nvSpPr>
        <p:spPr>
          <a:xfrm>
            <a:off x="2719600" y="4901002"/>
            <a:ext cx="2515068" cy="13674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lvl="0" algn="ctr" defTabSz="812846">
              <a:buClr>
                <a:srgbClr val="CC9900"/>
              </a:buClr>
            </a:pPr>
            <a:r>
              <a:rPr lang="en-US" altLang="zh-CN" sz="700" b="1" kern="0" dirty="0">
                <a:solidFill>
                  <a:prstClr val="white"/>
                </a:solidFill>
                <a:latin typeface="微软雅黑" pitchFamily="34" charset="-122"/>
                <a:ea typeface="微软雅黑" pitchFamily="34" charset="-122"/>
              </a:rPr>
              <a:t>Virtual Machine / Container / Sandbox</a:t>
            </a:r>
          </a:p>
        </p:txBody>
      </p:sp>
      <p:sp>
        <p:nvSpPr>
          <p:cNvPr id="128" name="矩形 127">
            <a:extLst>
              <a:ext uri="{FF2B5EF4-FFF2-40B4-BE49-F238E27FC236}">
                <a16:creationId xmlns:a16="http://schemas.microsoft.com/office/drawing/2014/main" xmlns="" id="{B85701D2-9CFD-46FC-B476-3324F78A86A7}"/>
              </a:ext>
            </a:extLst>
          </p:cNvPr>
          <p:cNvSpPr/>
          <p:nvPr/>
        </p:nvSpPr>
        <p:spPr>
          <a:xfrm>
            <a:off x="2715542" y="3652556"/>
            <a:ext cx="2515068" cy="103279"/>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 …</a:t>
            </a:r>
            <a:endParaRPr lang="zh-CN" altLang="en-US" sz="700" b="1" kern="0" dirty="0">
              <a:solidFill>
                <a:schemeClr val="bg1"/>
              </a:solidFill>
              <a:latin typeface="微软雅黑" pitchFamily="34" charset="-122"/>
              <a:ea typeface="微软雅黑" pitchFamily="34" charset="-122"/>
            </a:endParaRPr>
          </a:p>
        </p:txBody>
      </p:sp>
      <p:sp>
        <p:nvSpPr>
          <p:cNvPr id="129" name="矩形 128">
            <a:extLst>
              <a:ext uri="{FF2B5EF4-FFF2-40B4-BE49-F238E27FC236}">
                <a16:creationId xmlns:a16="http://schemas.microsoft.com/office/drawing/2014/main" xmlns="" id="{5116619B-2946-4963-8ACE-300B69AECB05}"/>
              </a:ext>
            </a:extLst>
          </p:cNvPr>
          <p:cNvSpPr/>
          <p:nvPr/>
        </p:nvSpPr>
        <p:spPr>
          <a:xfrm>
            <a:off x="2726954" y="5495973"/>
            <a:ext cx="2515068" cy="103279"/>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 …</a:t>
            </a:r>
            <a:endParaRPr lang="zh-CN" altLang="en-US" sz="700" b="1" kern="0" dirty="0">
              <a:solidFill>
                <a:schemeClr val="bg1"/>
              </a:solidFill>
              <a:latin typeface="微软雅黑" pitchFamily="34" charset="-122"/>
              <a:ea typeface="微软雅黑" pitchFamily="34" charset="-122"/>
            </a:endParaRPr>
          </a:p>
        </p:txBody>
      </p:sp>
      <p:sp>
        <p:nvSpPr>
          <p:cNvPr id="132" name="矩形 131">
            <a:extLst>
              <a:ext uri="{FF2B5EF4-FFF2-40B4-BE49-F238E27FC236}">
                <a16:creationId xmlns:a16="http://schemas.microsoft.com/office/drawing/2014/main" xmlns="" id="{0143EE9B-B5B1-4825-A151-07DC8C233F56}"/>
              </a:ext>
            </a:extLst>
          </p:cNvPr>
          <p:cNvSpPr/>
          <p:nvPr/>
        </p:nvSpPr>
        <p:spPr>
          <a:xfrm>
            <a:off x="2726954" y="5773853"/>
            <a:ext cx="2515068" cy="12033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Memory Tagging Extension</a:t>
            </a:r>
            <a:r>
              <a:rPr lang="zh-CN" altLang="en-US" sz="700" b="1" kern="0" dirty="0">
                <a:solidFill>
                  <a:schemeClr val="bg1"/>
                </a:solidFill>
                <a:latin typeface="微软雅黑" pitchFamily="34" charset="-122"/>
                <a:ea typeface="微软雅黑" pitchFamily="34" charset="-122"/>
              </a:rPr>
              <a:t>（</a:t>
            </a:r>
            <a:r>
              <a:rPr lang="en-US" altLang="zh-CN" sz="700" b="1" kern="0" dirty="0">
                <a:solidFill>
                  <a:schemeClr val="bg1"/>
                </a:solidFill>
                <a:latin typeface="微软雅黑" pitchFamily="34" charset="-122"/>
                <a:ea typeface="微软雅黑" pitchFamily="34" charset="-122"/>
              </a:rPr>
              <a:t>MTE)</a:t>
            </a:r>
            <a:endParaRPr lang="zh-CN" altLang="en-US" sz="700" b="1" kern="0" dirty="0">
              <a:solidFill>
                <a:schemeClr val="bg1"/>
              </a:solidFill>
              <a:latin typeface="微软雅黑" pitchFamily="34" charset="-122"/>
              <a:ea typeface="微软雅黑" pitchFamily="34" charset="-122"/>
            </a:endParaRPr>
          </a:p>
        </p:txBody>
      </p:sp>
      <p:sp>
        <p:nvSpPr>
          <p:cNvPr id="133" name="矩形 132">
            <a:extLst>
              <a:ext uri="{FF2B5EF4-FFF2-40B4-BE49-F238E27FC236}">
                <a16:creationId xmlns:a16="http://schemas.microsoft.com/office/drawing/2014/main" xmlns="" id="{536F464E-5128-452F-AF2E-E1E89DEFA93D}"/>
              </a:ext>
            </a:extLst>
          </p:cNvPr>
          <p:cNvSpPr/>
          <p:nvPr/>
        </p:nvSpPr>
        <p:spPr>
          <a:xfrm>
            <a:off x="2726954" y="5949612"/>
            <a:ext cx="2515068" cy="234395"/>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Capability Hardware Enhanced RISC Instructions (CHERI)</a:t>
            </a:r>
            <a:endParaRPr lang="zh-CN" altLang="en-US" sz="700" b="1" kern="0" dirty="0">
              <a:solidFill>
                <a:schemeClr val="bg1"/>
              </a:solidFill>
              <a:latin typeface="微软雅黑" pitchFamily="34" charset="-122"/>
              <a:ea typeface="微软雅黑" pitchFamily="34" charset="-122"/>
            </a:endParaRPr>
          </a:p>
        </p:txBody>
      </p:sp>
      <p:sp>
        <p:nvSpPr>
          <p:cNvPr id="134" name="矩形 133">
            <a:extLst>
              <a:ext uri="{FF2B5EF4-FFF2-40B4-BE49-F238E27FC236}">
                <a16:creationId xmlns:a16="http://schemas.microsoft.com/office/drawing/2014/main" xmlns="" id="{E9E80198-4CFA-4345-B722-CB36C720408C}"/>
              </a:ext>
            </a:extLst>
          </p:cNvPr>
          <p:cNvSpPr/>
          <p:nvPr/>
        </p:nvSpPr>
        <p:spPr>
          <a:xfrm>
            <a:off x="2719600" y="6232494"/>
            <a:ext cx="2515068" cy="120333"/>
          </a:xfrm>
          <a:prstGeom prst="rect">
            <a:avLst/>
          </a:prstGeom>
          <a:noFill/>
          <a:ln w="3175">
            <a:solidFill>
              <a:schemeClr val="bg1">
                <a:lumMod val="75000"/>
              </a:schemeClr>
            </a:solidFill>
            <a:prstDash val="solid"/>
          </a:ln>
          <a:effectLst>
            <a:outerShdw blurRad="50800" dist="38100" dir="2700000" algn="tl" rotWithShape="0">
              <a:prstClr val="black">
                <a:alpha val="40000"/>
              </a:prstClr>
            </a:outerShdw>
          </a:effectLst>
        </p:spPr>
        <p:txBody>
          <a:bodyPr vert="horz" wrap="square" lIns="32000" tIns="9600" rIns="16000" bIns="9600" numCol="1" rtlCol="0" anchor="ctr" anchorCtr="0" compatLnSpc="1">
            <a:prstTxWarp prst="textNoShape">
              <a:avLst/>
            </a:prstTxWarp>
          </a:bodyPr>
          <a:lstStyle/>
          <a:p>
            <a:pPr algn="ctr" defTabSz="812846">
              <a:buClr>
                <a:srgbClr val="CC9900"/>
              </a:buClr>
            </a:pPr>
            <a:r>
              <a:rPr lang="en-US" altLang="zh-CN" sz="700" b="1" kern="0" dirty="0">
                <a:solidFill>
                  <a:schemeClr val="bg1"/>
                </a:solidFill>
                <a:latin typeface="微软雅黑" pitchFamily="34" charset="-122"/>
                <a:ea typeface="微软雅黑" pitchFamily="34" charset="-122"/>
              </a:rPr>
              <a:t>…</a:t>
            </a:r>
            <a:endParaRPr lang="zh-CN" altLang="en-US" sz="700" b="1"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596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8">
            <a:extLst>
              <a:ext uri="{FF2B5EF4-FFF2-40B4-BE49-F238E27FC236}">
                <a16:creationId xmlns:a16="http://schemas.microsoft.com/office/drawing/2014/main" xmlns="" id="{6D511102-B048-40C0-95DE-31A6409F5FB8}"/>
              </a:ext>
            </a:extLst>
          </p:cNvPr>
          <p:cNvSpPr/>
          <p:nvPr/>
        </p:nvSpPr>
        <p:spPr>
          <a:xfrm>
            <a:off x="6396257" y="5314951"/>
            <a:ext cx="5588544" cy="1322342"/>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5" name="矩形: 圆角 8">
            <a:extLst>
              <a:ext uri="{FF2B5EF4-FFF2-40B4-BE49-F238E27FC236}">
                <a16:creationId xmlns:a16="http://schemas.microsoft.com/office/drawing/2014/main" xmlns="" id="{6D511102-B048-40C0-95DE-31A6409F5FB8}"/>
              </a:ext>
            </a:extLst>
          </p:cNvPr>
          <p:cNvSpPr/>
          <p:nvPr/>
        </p:nvSpPr>
        <p:spPr>
          <a:xfrm>
            <a:off x="6396257" y="948438"/>
            <a:ext cx="5558960" cy="2701089"/>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7" name="矩形: 圆角 8">
            <a:extLst>
              <a:ext uri="{FF2B5EF4-FFF2-40B4-BE49-F238E27FC236}">
                <a16:creationId xmlns:a16="http://schemas.microsoft.com/office/drawing/2014/main" xmlns="" id="{6D511102-B048-40C0-95DE-31A6409F5FB8}"/>
              </a:ext>
            </a:extLst>
          </p:cNvPr>
          <p:cNvSpPr/>
          <p:nvPr/>
        </p:nvSpPr>
        <p:spPr>
          <a:xfrm>
            <a:off x="281183" y="3044488"/>
            <a:ext cx="6006309" cy="3592804"/>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圆角 8">
            <a:extLst>
              <a:ext uri="{FF2B5EF4-FFF2-40B4-BE49-F238E27FC236}">
                <a16:creationId xmlns:a16="http://schemas.microsoft.com/office/drawing/2014/main" xmlns="" id="{6D511102-B048-40C0-95DE-31A6409F5FB8}"/>
              </a:ext>
            </a:extLst>
          </p:cNvPr>
          <p:cNvSpPr/>
          <p:nvPr/>
        </p:nvSpPr>
        <p:spPr>
          <a:xfrm>
            <a:off x="281184" y="948438"/>
            <a:ext cx="6006310" cy="2025698"/>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 name="Option1 : 标题 50pt"/>
          <p:cNvSpPr txBox="1"/>
          <p:nvPr/>
        </p:nvSpPr>
        <p:spPr>
          <a:xfrm>
            <a:off x="281183" y="-136904"/>
            <a:ext cx="9602169" cy="791714"/>
          </a:xfrm>
          <a:prstGeom prst="rect">
            <a:avLst/>
          </a:prstGeom>
          <a:ln w="12700">
            <a:miter lim="400000"/>
          </a:ln>
        </p:spPr>
        <p:txBody>
          <a:bodyPr lIns="0" tIns="0" rIns="0" bIns="0" anchor="ctr" anchorCtr="0">
            <a:norm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挑战方向</a:t>
            </a:r>
            <a:r>
              <a:rPr lang="en-US" altLang="zh-CN"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7</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适用于超级终端的分布式多级安全架构</a:t>
            </a:r>
          </a:p>
        </p:txBody>
      </p:sp>
      <p:sp>
        <p:nvSpPr>
          <p:cNvPr id="3" name="文本框 2"/>
          <p:cNvSpPr txBox="1"/>
          <p:nvPr/>
        </p:nvSpPr>
        <p:spPr>
          <a:xfrm>
            <a:off x="2421861" y="1018790"/>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技术背景</a:t>
            </a:r>
          </a:p>
        </p:txBody>
      </p:sp>
      <p:sp>
        <p:nvSpPr>
          <p:cNvPr id="5" name="文本框 4"/>
          <p:cNvSpPr txBox="1"/>
          <p:nvPr/>
        </p:nvSpPr>
        <p:spPr>
          <a:xfrm>
            <a:off x="8484780" y="946297"/>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挑战问题</a:t>
            </a:r>
          </a:p>
        </p:txBody>
      </p:sp>
      <p:sp>
        <p:nvSpPr>
          <p:cNvPr id="6" name="文本框 5"/>
          <p:cNvSpPr txBox="1"/>
          <p:nvPr/>
        </p:nvSpPr>
        <p:spPr>
          <a:xfrm>
            <a:off x="8552678" y="5360712"/>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挑战目标</a:t>
            </a:r>
          </a:p>
        </p:txBody>
      </p:sp>
      <p:sp>
        <p:nvSpPr>
          <p:cNvPr id="8" name="文本框 7"/>
          <p:cNvSpPr txBox="1"/>
          <p:nvPr/>
        </p:nvSpPr>
        <p:spPr>
          <a:xfrm>
            <a:off x="6508445" y="1326353"/>
            <a:ext cx="5406907" cy="2211824"/>
          </a:xfrm>
          <a:prstGeom prst="rect">
            <a:avLst/>
          </a:prstGeom>
          <a:noFill/>
        </p:spPr>
        <p:txBody>
          <a:bodyPr wrap="square" lIns="0" tIns="0" rIns="0" bIns="0" rtlCol="0">
            <a:spAutoFit/>
          </a:bodyPr>
          <a:lstStyle/>
          <a:p>
            <a:pPr defTabSz="812800">
              <a:lnSpc>
                <a:spcPct val="120000"/>
              </a:lnSpc>
              <a:spcBef>
                <a:spcPts val="300"/>
              </a:spcBef>
              <a:spcAft>
                <a:spcPts val="300"/>
              </a:spcAft>
            </a:pPr>
            <a:r>
              <a:rPr kumimoji="1" lang="zh-CN" altLang="en-US" sz="1250" b="1" dirty="0">
                <a:solidFill>
                  <a:schemeClr val="bg1"/>
                </a:solidFill>
                <a:latin typeface="微软雅黑" panose="020B0503020204020204" pitchFamily="34" charset="-122"/>
                <a:ea typeface="微软雅黑" panose="020B0503020204020204" pitchFamily="34" charset="-122"/>
                <a:sym typeface="Gill Sans" pitchFamily="-109" charset="0"/>
              </a:rPr>
              <a:t>在分布式终端上实施分级安全架构，面临一系列挑战：</a:t>
            </a:r>
            <a:endParaRPr kumimoji="1" lang="en-US" altLang="zh-CN" sz="1250" b="1"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0000"/>
              </a:lnSpc>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主体分级：</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如何认证分级主体，包括人的多因素认证因子，应用程序的可信等级等，并且保证在超级终端上的主体一致性</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0000"/>
              </a:lnSpc>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环境分级：</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运行与处理数据的终端设备需支持分级管理，并且基于可信度量获取可信的分级信息</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0000"/>
              </a:lnSpc>
              <a:spcBef>
                <a:spcPts val="300"/>
              </a:spcBef>
              <a:spcAft>
                <a:spcPts val="300"/>
              </a:spcAft>
              <a:buFont typeface="Wingdings" panose="05000000000000000000" pitchFamily="2" charset="2"/>
              <a:buChar char="p"/>
            </a:pP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客体分级：</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数据、资源的分级管理</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0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所有</a:t>
            </a: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分级标签的标注、完整性保证、可信度量</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体系</a:t>
            </a:r>
            <a:endPar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endParaRPr>
          </a:p>
          <a:p>
            <a:pPr marL="285750" indent="-285750" defTabSz="812800">
              <a:lnSpc>
                <a:spcPct val="120000"/>
              </a:lnSpc>
              <a:spcBef>
                <a:spcPts val="300"/>
              </a:spcBef>
              <a:spcAft>
                <a:spcPts val="300"/>
              </a:spcAft>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基于</a:t>
            </a: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严格</a:t>
            </a:r>
            <a:r>
              <a:rPr kumimoji="1" lang="en-US" altLang="zh-CN" sz="1250" b="1" dirty="0">
                <a:solidFill>
                  <a:srgbClr val="FFFF00"/>
                </a:solidFill>
                <a:latin typeface="微软雅黑" panose="020B0503020204020204" pitchFamily="34" charset="-122"/>
                <a:ea typeface="微软雅黑" panose="020B0503020204020204" pitchFamily="34" charset="-122"/>
                <a:sym typeface="Gill Sans" pitchFamily="-109" charset="0"/>
              </a:rPr>
              <a:t>BLP</a:t>
            </a: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与</a:t>
            </a:r>
            <a:r>
              <a:rPr kumimoji="1" lang="en-US" altLang="zh-CN" sz="1250" b="1" dirty="0">
                <a:solidFill>
                  <a:srgbClr val="FFFF00"/>
                </a:solidFill>
                <a:latin typeface="微软雅黑" panose="020B0503020204020204" pitchFamily="34" charset="-122"/>
                <a:ea typeface="微软雅黑" panose="020B0503020204020204" pitchFamily="34" charset="-122"/>
                <a:sym typeface="Gill Sans" pitchFamily="-109" charset="0"/>
              </a:rPr>
              <a:t>Biba</a:t>
            </a:r>
            <a:r>
              <a:rPr kumimoji="1" lang="zh-CN" altLang="en-US" sz="1250" b="1" dirty="0">
                <a:solidFill>
                  <a:srgbClr val="FFFF00"/>
                </a:solidFill>
                <a:latin typeface="微软雅黑" panose="020B0503020204020204" pitchFamily="34" charset="-122"/>
                <a:ea typeface="微软雅黑" panose="020B0503020204020204" pitchFamily="34" charset="-122"/>
                <a:sym typeface="Gill Sans" pitchFamily="-109" charset="0"/>
              </a:rPr>
              <a:t>模型</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的系统访问控制架构体系的设计</a:t>
            </a:r>
          </a:p>
        </p:txBody>
      </p:sp>
      <p:grpSp>
        <p:nvGrpSpPr>
          <p:cNvPr id="7" name="组合 6">
            <a:extLst>
              <a:ext uri="{FF2B5EF4-FFF2-40B4-BE49-F238E27FC236}">
                <a16:creationId xmlns:a16="http://schemas.microsoft.com/office/drawing/2014/main" xmlns="" id="{FB22A3CA-714D-44E8-A841-EE19A8ACE329}"/>
              </a:ext>
            </a:extLst>
          </p:cNvPr>
          <p:cNvGrpSpPr/>
          <p:nvPr/>
        </p:nvGrpSpPr>
        <p:grpSpPr>
          <a:xfrm>
            <a:off x="6381465" y="3742616"/>
            <a:ext cx="5588544" cy="1524742"/>
            <a:chOff x="6396257" y="3983641"/>
            <a:chExt cx="5588544" cy="1309686"/>
          </a:xfrm>
        </p:grpSpPr>
        <p:sp>
          <p:nvSpPr>
            <p:cNvPr id="14" name="矩形: 圆角 8">
              <a:extLst>
                <a:ext uri="{FF2B5EF4-FFF2-40B4-BE49-F238E27FC236}">
                  <a16:creationId xmlns:a16="http://schemas.microsoft.com/office/drawing/2014/main" xmlns="" id="{6D511102-B048-40C0-95DE-31A6409F5FB8}"/>
                </a:ext>
              </a:extLst>
            </p:cNvPr>
            <p:cNvSpPr/>
            <p:nvPr/>
          </p:nvSpPr>
          <p:spPr>
            <a:xfrm>
              <a:off x="6396257" y="3983641"/>
              <a:ext cx="5588544" cy="1309686"/>
            </a:xfrm>
            <a:prstGeom prst="roundRect">
              <a:avLst>
                <a:gd name="adj" fmla="val 5564"/>
              </a:avLst>
            </a:prstGeom>
            <a:solidFill>
              <a:srgbClr val="000000">
                <a:alpha val="40000"/>
              </a:srgbClr>
            </a:solidFill>
          </p:spPr>
          <p:txBody>
            <a:bodyPr wrap="square" rtlCol="0">
              <a:noAutofit/>
            </a:bodyPr>
            <a:lstStyle/>
            <a:p>
              <a:pPr algn="ctr">
                <a:spcBef>
                  <a:spcPts val="600"/>
                </a:spcBef>
                <a:spcAft>
                  <a:spcPts val="600"/>
                </a:spcAft>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89766" y="4010904"/>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前沿进展</a:t>
              </a:r>
            </a:p>
          </p:txBody>
        </p:sp>
        <p:sp>
          <p:nvSpPr>
            <p:cNvPr id="9" name="文本框 8"/>
            <p:cNvSpPr txBox="1"/>
            <p:nvPr/>
          </p:nvSpPr>
          <p:spPr>
            <a:xfrm>
              <a:off x="6508445" y="4391843"/>
              <a:ext cx="5476356" cy="776302"/>
            </a:xfrm>
            <a:prstGeom prst="rect">
              <a:avLst/>
            </a:prstGeom>
            <a:noFill/>
          </p:spPr>
          <p:txBody>
            <a:bodyPr wrap="square" lIns="0" tIns="0" rIns="0" bIns="0" rtlCol="0">
              <a:spAutoFit/>
            </a:bodyPr>
            <a:lstStyle/>
            <a:p>
              <a:pPr marL="285750" indent="-285750" defTabSz="812800">
                <a:lnSpc>
                  <a:spcPct val="120000"/>
                </a:lnSpc>
                <a:buFont typeface="Wingdings" panose="05000000000000000000" pitchFamily="2" charset="2"/>
                <a:buChar char="p"/>
              </a:pP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OpenHarmony</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在操作系统层面定义了分级的主体（人、账号、应用程序）、分级环境（设备分级）和分级客体（数据分级），取得一定成果。如何保证在超级终端上，基于分级架构的理论模型与工程实践的优化结合，需要继续研究。</a:t>
              </a:r>
            </a:p>
          </p:txBody>
        </p:sp>
      </p:grpSp>
      <p:sp>
        <p:nvSpPr>
          <p:cNvPr id="10" name="文本框 9"/>
          <p:cNvSpPr txBox="1"/>
          <p:nvPr/>
        </p:nvSpPr>
        <p:spPr>
          <a:xfrm>
            <a:off x="6508445" y="5828438"/>
            <a:ext cx="5406907" cy="672941"/>
          </a:xfrm>
          <a:prstGeom prst="rect">
            <a:avLst/>
          </a:prstGeom>
          <a:noFill/>
        </p:spPr>
        <p:txBody>
          <a:bodyPr wrap="square" lIns="0" tIns="0" rIns="0" bIns="0" rtlCol="0">
            <a:spAutoFit/>
          </a:bodyPr>
          <a:lstStyle/>
          <a:p>
            <a:pPr marL="285750" indent="-285750" defTabSz="812800">
              <a:lnSpc>
                <a:spcPct val="120000"/>
              </a:lnSpc>
              <a:buFont typeface="Wingdings" panose="05000000000000000000" pitchFamily="2" charset="2"/>
              <a:buChar char="p"/>
            </a:pP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设计实现可证明的分级安全架构，确保在整个访问控制架构中，分级标签便捷、可信、不可篡改、不可抵赖、不可伪造，访问控制机制不可越权、穿透，对数据和资源的访问严格满足</a:t>
            </a: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BLP</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和</a:t>
            </a:r>
            <a:r>
              <a:rPr kumimoji="1" lang="en-US" altLang="zh-CN" sz="1250" dirty="0">
                <a:solidFill>
                  <a:schemeClr val="bg1"/>
                </a:solidFill>
                <a:latin typeface="微软雅黑" panose="020B0503020204020204" pitchFamily="34" charset="-122"/>
                <a:ea typeface="微软雅黑" panose="020B0503020204020204" pitchFamily="34" charset="-122"/>
                <a:sym typeface="Gill Sans" pitchFamily="-109" charset="0"/>
              </a:rPr>
              <a:t>Biba</a:t>
            </a:r>
            <a:r>
              <a:rPr kumimoji="1" lang="zh-CN" altLang="en-US" sz="1250" dirty="0">
                <a:solidFill>
                  <a:schemeClr val="bg1"/>
                </a:solidFill>
                <a:latin typeface="微软雅黑" panose="020B0503020204020204" pitchFamily="34" charset="-122"/>
                <a:ea typeface="微软雅黑" panose="020B0503020204020204" pitchFamily="34" charset="-122"/>
                <a:sym typeface="Gill Sans" pitchFamily="-109" charset="0"/>
              </a:rPr>
              <a:t>的模型约束。</a:t>
            </a:r>
          </a:p>
        </p:txBody>
      </p:sp>
      <p:sp>
        <p:nvSpPr>
          <p:cNvPr id="12" name="文本框 11"/>
          <p:cNvSpPr txBox="1"/>
          <p:nvPr/>
        </p:nvSpPr>
        <p:spPr>
          <a:xfrm>
            <a:off x="324287" y="1485160"/>
            <a:ext cx="5963205" cy="1363065"/>
          </a:xfrm>
          <a:prstGeom prst="rect">
            <a:avLst/>
          </a:prstGeom>
          <a:noFill/>
        </p:spPr>
        <p:txBody>
          <a:bodyPr wrap="squar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分级安全（</a:t>
            </a:r>
            <a:r>
              <a:rPr lang="en-US" altLang="zh-CN" sz="1400" dirty="0">
                <a:solidFill>
                  <a:schemeClr val="bg1"/>
                </a:solidFill>
                <a:latin typeface="微软雅黑" panose="020B0503020204020204" pitchFamily="34" charset="-122"/>
                <a:ea typeface="微软雅黑" panose="020B0503020204020204" pitchFamily="34" charset="-122"/>
              </a:rPr>
              <a:t>MLS</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Multiple Layer Security</a:t>
            </a:r>
            <a:r>
              <a:rPr lang="zh-CN" altLang="en-US" sz="1400" dirty="0">
                <a:solidFill>
                  <a:schemeClr val="bg1"/>
                </a:solidFill>
                <a:latin typeface="微软雅黑" panose="020B0503020204020204" pitchFamily="34" charset="-122"/>
                <a:ea typeface="微软雅黑" panose="020B0503020204020204" pitchFamily="34" charset="-122"/>
              </a:rPr>
              <a:t>）架构是当前强度最高的安全架构，在高安领域被广泛使用。但如何在操作系统上实施内生的分级安全架构，实现在异构分布式环境下，用户和程序主体按照严格的规则访问数据和资源，同时保证数据在分布式系统中流动时仍然保持统一的分级安全访问控制策略，是当前面临的巨大挑战。</a:t>
            </a:r>
          </a:p>
        </p:txBody>
      </p:sp>
      <p:sp>
        <p:nvSpPr>
          <p:cNvPr id="96" name="矩形 95"/>
          <p:cNvSpPr/>
          <p:nvPr/>
        </p:nvSpPr>
        <p:spPr>
          <a:xfrm>
            <a:off x="325837" y="3350156"/>
            <a:ext cx="3204020" cy="369332"/>
          </a:xfrm>
          <a:prstGeom prst="rect">
            <a:avLst/>
          </a:prstGeom>
        </p:spPr>
        <p:txBody>
          <a:bodyPr wrap="square">
            <a:spAutoFit/>
          </a:bodyPr>
          <a:lstStyle/>
          <a:p>
            <a:pPr algn="l" defTabSz="914400" hangingPunct="1"/>
            <a:r>
              <a:rPr lang="en-US" altLang="zh-CN" sz="900" b="0" kern="1200" dirty="0">
                <a:solidFill>
                  <a:schemeClr val="bg1"/>
                </a:solidFill>
                <a:latin typeface="微软雅黑" panose="020B0503020204020204" pitchFamily="34" charset="-122"/>
                <a:ea typeface="微软雅黑" panose="020B0503020204020204" pitchFamily="34" charset="-122"/>
              </a:rPr>
              <a:t>1973</a:t>
            </a:r>
            <a:r>
              <a:rPr lang="zh-CN" altLang="zh-CN" sz="9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a:t>
            </a:r>
            <a:r>
              <a:rPr lang="zh-CN" altLang="en-US" sz="9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900" b="0" kern="1200" dirty="0">
                <a:solidFill>
                  <a:schemeClr val="bg1"/>
                </a:solidFill>
                <a:latin typeface="微软雅黑" panose="020B0503020204020204" pitchFamily="34" charset="-122"/>
                <a:ea typeface="微软雅黑" panose="020B0503020204020204" pitchFamily="34" charset="-122"/>
              </a:rPr>
              <a:t>D. E. Bell </a:t>
            </a:r>
            <a:r>
              <a:rPr lang="zh-CN" altLang="zh-CN" sz="9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900" b="0" kern="1200" dirty="0">
                <a:solidFill>
                  <a:schemeClr val="bg1"/>
                </a:solidFill>
                <a:latin typeface="微软雅黑" panose="020B0503020204020204" pitchFamily="34" charset="-122"/>
                <a:ea typeface="微软雅黑" panose="020B0503020204020204" pitchFamily="34" charset="-122"/>
              </a:rPr>
              <a:t> L. J. </a:t>
            </a:r>
            <a:r>
              <a:rPr lang="en-US" altLang="zh-CN" sz="900" b="0" kern="1200" dirty="0" err="1">
                <a:solidFill>
                  <a:schemeClr val="bg1"/>
                </a:solidFill>
                <a:latin typeface="微软雅黑" panose="020B0503020204020204" pitchFamily="34" charset="-122"/>
                <a:ea typeface="微软雅黑" panose="020B0503020204020204" pitchFamily="34" charset="-122"/>
              </a:rPr>
              <a:t>LaPadula</a:t>
            </a:r>
            <a:r>
              <a:rPr lang="en-US" altLang="zh-CN" sz="900" b="0" kern="1200" dirty="0">
                <a:solidFill>
                  <a:schemeClr val="bg1"/>
                </a:solidFill>
                <a:latin typeface="微软雅黑" panose="020B0503020204020204" pitchFamily="34" charset="-122"/>
                <a:ea typeface="微软雅黑" panose="020B0503020204020204" pitchFamily="34" charset="-122"/>
              </a:rPr>
              <a:t> </a:t>
            </a:r>
            <a:r>
              <a:rPr lang="zh-CN" altLang="zh-CN" sz="9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将军事领域的访问控制规则形式化为</a:t>
            </a:r>
            <a:r>
              <a:rPr lang="en-US" altLang="zh-CN" sz="900" b="0" kern="1200" dirty="0" err="1">
                <a:solidFill>
                  <a:schemeClr val="bg1"/>
                </a:solidFill>
                <a:latin typeface="微软雅黑" panose="020B0503020204020204" pitchFamily="34" charset="-122"/>
                <a:ea typeface="微软雅黑" panose="020B0503020204020204" pitchFamily="34" charset="-122"/>
              </a:rPr>
              <a:t>Bell&amp;LaPadula</a:t>
            </a:r>
            <a:r>
              <a:rPr lang="zh-CN" altLang="zh-CN" sz="9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模型，简称</a:t>
            </a:r>
            <a:r>
              <a:rPr lang="en-US" altLang="zh-CN" sz="900" b="0" kern="1200" dirty="0">
                <a:solidFill>
                  <a:schemeClr val="bg1"/>
                </a:solidFill>
                <a:latin typeface="微软雅黑" panose="020B0503020204020204" pitchFamily="34" charset="-122"/>
                <a:ea typeface="微软雅黑" panose="020B0503020204020204" pitchFamily="34" charset="-122"/>
              </a:rPr>
              <a:t>BLP</a:t>
            </a:r>
            <a:r>
              <a:rPr lang="zh-CN" altLang="zh-CN" sz="9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900" b="0" kern="1200"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324287" y="3704478"/>
            <a:ext cx="3271767" cy="723275"/>
          </a:xfrm>
          <a:prstGeom prst="rect">
            <a:avLst/>
          </a:prstGeom>
          <a:noFill/>
        </p:spPr>
        <p:txBody>
          <a:bodyPr wrap="square">
            <a:spAutoFit/>
          </a:bodyPr>
          <a:lstStyle/>
          <a:p>
            <a:pPr indent="-171450" algn="l" defTabSz="914400" hangingPunct="1">
              <a:lnSpc>
                <a:spcPct val="120000"/>
              </a:lnSpc>
              <a:spcAft>
                <a:spcPts val="300"/>
              </a:spcAft>
              <a:buFont typeface="Arial" panose="020B0604020202020204" pitchFamily="34" charset="0"/>
              <a:buChar char="•"/>
            </a:pPr>
            <a:r>
              <a:rPr lang="en-US" altLang="zh-CN" sz="1000" b="1" kern="1200" dirty="0">
                <a:solidFill>
                  <a:srgbClr val="FFFF00"/>
                </a:solidFill>
                <a:latin typeface="微软雅黑" panose="020B0503020204020204" pitchFamily="34" charset="-122"/>
                <a:ea typeface="微软雅黑" panose="020B0503020204020204" pitchFamily="34" charset="-122"/>
                <a:cs typeface="+mn-cs"/>
              </a:rPr>
              <a:t>BLP </a:t>
            </a:r>
            <a:r>
              <a:rPr lang="zh-CN" altLang="en-US" sz="1000" b="1" kern="1200" dirty="0">
                <a:solidFill>
                  <a:srgbClr val="FFFF00"/>
                </a:solidFill>
                <a:latin typeface="微软雅黑" panose="020B0503020204020204" pitchFamily="34" charset="-122"/>
                <a:ea typeface="微软雅黑" panose="020B0503020204020204" pitchFamily="34" charset="-122"/>
                <a:cs typeface="+mn-cs"/>
              </a:rPr>
              <a:t>模型核心规则</a:t>
            </a:r>
          </a:p>
          <a:p>
            <a:pPr marL="114300" indent="-285750" algn="l" defTabSz="914400" hangingPunct="1">
              <a:lnSpc>
                <a:spcPct val="120000"/>
              </a:lnSpc>
              <a:spcAft>
                <a:spcPts val="300"/>
              </a:spcAft>
              <a:buFont typeface="Wingdings" panose="05000000000000000000" pitchFamily="2" charset="2"/>
              <a:buChar char="ü"/>
            </a:pPr>
            <a:r>
              <a:rPr lang="zh-CN" altLang="en-US" sz="1000" kern="1200" dirty="0">
                <a:solidFill>
                  <a:schemeClr val="bg1"/>
                </a:solidFill>
                <a:latin typeface="微软雅黑" panose="020B0503020204020204" pitchFamily="34" charset="-122"/>
                <a:ea typeface="微软雅黑" panose="020B0503020204020204" pitchFamily="34" charset="-122"/>
                <a:cs typeface="+mn-cs"/>
              </a:rPr>
              <a:t>不上读</a:t>
            </a:r>
            <a:r>
              <a:rPr lang="en-US" altLang="zh-CN" sz="1000" kern="1200" dirty="0">
                <a:solidFill>
                  <a:schemeClr val="bg1"/>
                </a:solidFill>
                <a:latin typeface="微软雅黑" panose="020B0503020204020204" pitchFamily="34" charset="-122"/>
                <a:ea typeface="微软雅黑" panose="020B0503020204020204" pitchFamily="34" charset="-122"/>
                <a:cs typeface="+mn-cs"/>
              </a:rPr>
              <a:t>-</a:t>
            </a:r>
            <a:r>
              <a:rPr lang="zh-CN" altLang="en-US" sz="1000" b="0" kern="1200" dirty="0">
                <a:solidFill>
                  <a:schemeClr val="bg1"/>
                </a:solidFill>
                <a:latin typeface="微软雅黑" panose="020B0503020204020204" pitchFamily="34" charset="-122"/>
                <a:ea typeface="微软雅黑" panose="020B0503020204020204" pitchFamily="34" charset="-122"/>
                <a:cs typeface="+mn-cs"/>
              </a:rPr>
              <a:t>主体不可读安全级别高于它的客体（数据）</a:t>
            </a:r>
            <a:endParaRPr lang="en-US" altLang="zh-CN" sz="1000" b="0" kern="1200" dirty="0">
              <a:solidFill>
                <a:schemeClr val="bg1"/>
              </a:solidFill>
              <a:latin typeface="微软雅黑" panose="020B0503020204020204" pitchFamily="34" charset="-122"/>
              <a:ea typeface="微软雅黑" panose="020B0503020204020204" pitchFamily="34" charset="-122"/>
              <a:cs typeface="+mn-cs"/>
            </a:endParaRPr>
          </a:p>
          <a:p>
            <a:pPr marL="114300" indent="-285750" algn="l" defTabSz="914400" hangingPunct="1">
              <a:lnSpc>
                <a:spcPct val="120000"/>
              </a:lnSpc>
              <a:spcAft>
                <a:spcPts val="300"/>
              </a:spcAft>
              <a:buFont typeface="Wingdings" panose="05000000000000000000" pitchFamily="2" charset="2"/>
              <a:buChar char="ü"/>
            </a:pPr>
            <a:r>
              <a:rPr lang="zh-CN" altLang="en-US" sz="1000" kern="1200" dirty="0">
                <a:solidFill>
                  <a:schemeClr val="bg1"/>
                </a:solidFill>
                <a:latin typeface="微软雅黑" panose="020B0503020204020204" pitchFamily="34" charset="-122"/>
                <a:ea typeface="微软雅黑" panose="020B0503020204020204" pitchFamily="34" charset="-122"/>
                <a:cs typeface="+mn-cs"/>
              </a:rPr>
              <a:t>不下写</a:t>
            </a:r>
            <a:r>
              <a:rPr lang="en-US" altLang="zh-CN" sz="1000" kern="1200" dirty="0">
                <a:solidFill>
                  <a:schemeClr val="bg1"/>
                </a:solidFill>
                <a:latin typeface="微软雅黑" panose="020B0503020204020204" pitchFamily="34" charset="-122"/>
                <a:ea typeface="微软雅黑" panose="020B0503020204020204" pitchFamily="34" charset="-122"/>
                <a:cs typeface="+mn-cs"/>
              </a:rPr>
              <a:t>-</a:t>
            </a:r>
            <a:r>
              <a:rPr lang="zh-CN" altLang="en-US" sz="1000" b="0" kern="1200" dirty="0">
                <a:solidFill>
                  <a:schemeClr val="bg1"/>
                </a:solidFill>
                <a:latin typeface="微软雅黑" panose="020B0503020204020204" pitchFamily="34" charset="-122"/>
                <a:ea typeface="微软雅黑" panose="020B0503020204020204" pitchFamily="34" charset="-122"/>
                <a:cs typeface="+mn-cs"/>
              </a:rPr>
              <a:t>主体不可写安全级别低于它的客体（数据）</a:t>
            </a:r>
            <a:endParaRPr lang="en-US" altLang="zh-CN" sz="1000" b="0" kern="1200" dirty="0">
              <a:solidFill>
                <a:schemeClr val="bg1"/>
              </a:solidFill>
              <a:latin typeface="微软雅黑" panose="020B0503020204020204" pitchFamily="34" charset="-122"/>
              <a:ea typeface="微软雅黑" panose="020B0503020204020204" pitchFamily="34" charset="-122"/>
              <a:cs typeface="+mn-cs"/>
            </a:endParaRPr>
          </a:p>
        </p:txBody>
      </p:sp>
      <p:cxnSp>
        <p:nvCxnSpPr>
          <p:cNvPr id="98" name="直接连接符 97"/>
          <p:cNvCxnSpPr/>
          <p:nvPr/>
        </p:nvCxnSpPr>
        <p:spPr>
          <a:xfrm flipH="1">
            <a:off x="430823" y="4764853"/>
            <a:ext cx="5609310" cy="17222"/>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17278" y="4875578"/>
            <a:ext cx="3248674" cy="507831"/>
          </a:xfrm>
          <a:prstGeom prst="rect">
            <a:avLst/>
          </a:prstGeom>
        </p:spPr>
        <p:txBody>
          <a:bodyPr wrap="square">
            <a:spAutoFit/>
          </a:bodyPr>
          <a:lstStyle/>
          <a:p>
            <a:pPr algn="l" defTabSz="914400" hangingPunct="1"/>
            <a:r>
              <a:rPr lang="en-US" altLang="zh-CN" sz="900" b="0" kern="1200" dirty="0">
                <a:solidFill>
                  <a:schemeClr val="bg1"/>
                </a:solidFill>
                <a:latin typeface="微软雅黑" panose="020B0503020204020204" pitchFamily="34" charset="-122"/>
                <a:ea typeface="微软雅黑" panose="020B0503020204020204" pitchFamily="34" charset="-122"/>
                <a:cs typeface="+mn-cs"/>
              </a:rPr>
              <a:t>BLP</a:t>
            </a:r>
            <a:r>
              <a:rPr lang="zh-CN" altLang="en-US" sz="900" b="0" kern="1200" dirty="0">
                <a:solidFill>
                  <a:schemeClr val="bg1"/>
                </a:solidFill>
                <a:latin typeface="微软雅黑" panose="020B0503020204020204" pitchFamily="34" charset="-122"/>
                <a:ea typeface="微软雅黑" panose="020B0503020204020204" pitchFamily="34" charset="-122"/>
                <a:cs typeface="+mn-cs"/>
              </a:rPr>
              <a:t>模型</a:t>
            </a:r>
            <a:r>
              <a:rPr lang="zh-CN" altLang="zh-CN" sz="900" b="0" kern="1200" dirty="0">
                <a:solidFill>
                  <a:schemeClr val="bg1"/>
                </a:solidFill>
                <a:latin typeface="微软雅黑" panose="020B0503020204020204" pitchFamily="34" charset="-122"/>
                <a:ea typeface="微软雅黑" panose="020B0503020204020204" pitchFamily="34" charset="-122"/>
                <a:cs typeface="+mn-cs"/>
              </a:rPr>
              <a:t>从数学角度</a:t>
            </a:r>
            <a:r>
              <a:rPr lang="zh-CN" altLang="en-US" sz="900" b="0" kern="1200" dirty="0">
                <a:solidFill>
                  <a:schemeClr val="bg1"/>
                </a:solidFill>
                <a:latin typeface="微软雅黑" panose="020B0503020204020204" pitchFamily="34" charset="-122"/>
                <a:ea typeface="微软雅黑" panose="020B0503020204020204" pitchFamily="34" charset="-122"/>
                <a:cs typeface="+mn-cs"/>
              </a:rPr>
              <a:t>证明</a:t>
            </a:r>
            <a:r>
              <a:rPr lang="zh-CN" altLang="zh-CN" sz="900" b="0" kern="1200" dirty="0">
                <a:solidFill>
                  <a:schemeClr val="bg1"/>
                </a:solidFill>
                <a:latin typeface="微软雅黑" panose="020B0503020204020204" pitchFamily="34" charset="-122"/>
                <a:ea typeface="微软雅黑" panose="020B0503020204020204" pitchFamily="34" charset="-122"/>
                <a:cs typeface="+mn-cs"/>
              </a:rPr>
              <a:t>了</a:t>
            </a:r>
            <a:r>
              <a:rPr lang="zh-CN" altLang="en-US" sz="900" b="0" kern="1200" dirty="0">
                <a:solidFill>
                  <a:schemeClr val="bg1"/>
                </a:solidFill>
                <a:latin typeface="微软雅黑" panose="020B0503020204020204" pitchFamily="34" charset="-122"/>
                <a:ea typeface="微软雅黑" panose="020B0503020204020204" pitchFamily="34" charset="-122"/>
                <a:cs typeface="+mn-cs"/>
              </a:rPr>
              <a:t>可以</a:t>
            </a:r>
            <a:r>
              <a:rPr lang="zh-CN" altLang="zh-CN" sz="900" b="0" kern="1200" dirty="0">
                <a:solidFill>
                  <a:schemeClr val="bg1"/>
                </a:solidFill>
                <a:latin typeface="微软雅黑" panose="020B0503020204020204" pitchFamily="34" charset="-122"/>
                <a:ea typeface="微软雅黑" panose="020B0503020204020204" pitchFamily="34" charset="-122"/>
                <a:cs typeface="+mn-cs"/>
              </a:rPr>
              <a:t>保证信息隐私性，但是没有解决数据完整性的问题。就此，</a:t>
            </a:r>
            <a:r>
              <a:rPr lang="en-US" altLang="zh-CN" sz="900" b="0" kern="1200" dirty="0">
                <a:solidFill>
                  <a:schemeClr val="bg1"/>
                </a:solidFill>
                <a:latin typeface="微软雅黑" panose="020B0503020204020204" pitchFamily="34" charset="-122"/>
                <a:ea typeface="微软雅黑" panose="020B0503020204020204" pitchFamily="34" charset="-122"/>
                <a:cs typeface="+mn-cs"/>
              </a:rPr>
              <a:t>Ken </a:t>
            </a:r>
            <a:r>
              <a:rPr lang="en-US" altLang="zh-CN" sz="900" b="0" kern="1200" dirty="0" err="1">
                <a:solidFill>
                  <a:schemeClr val="bg1"/>
                </a:solidFill>
                <a:latin typeface="微软雅黑" panose="020B0503020204020204" pitchFamily="34" charset="-122"/>
                <a:ea typeface="微软雅黑" panose="020B0503020204020204" pitchFamily="34" charset="-122"/>
                <a:cs typeface="+mn-cs"/>
              </a:rPr>
              <a:t>Biba</a:t>
            </a:r>
            <a:r>
              <a:rPr lang="zh-CN" altLang="zh-CN" sz="900" b="0" kern="1200" dirty="0">
                <a:solidFill>
                  <a:schemeClr val="bg1"/>
                </a:solidFill>
                <a:latin typeface="微软雅黑" panose="020B0503020204020204" pitchFamily="34" charset="-122"/>
                <a:ea typeface="微软雅黑" panose="020B0503020204020204" pitchFamily="34" charset="-122"/>
                <a:cs typeface="+mn-cs"/>
              </a:rPr>
              <a:t>在</a:t>
            </a:r>
            <a:r>
              <a:rPr lang="en-US" altLang="zh-CN" sz="900" b="0" kern="1200" dirty="0">
                <a:solidFill>
                  <a:schemeClr val="bg1"/>
                </a:solidFill>
                <a:latin typeface="微软雅黑" panose="020B0503020204020204" pitchFamily="34" charset="-122"/>
                <a:ea typeface="微软雅黑" panose="020B0503020204020204" pitchFamily="34" charset="-122"/>
                <a:cs typeface="+mn-cs"/>
              </a:rPr>
              <a:t>1977</a:t>
            </a:r>
            <a:r>
              <a:rPr lang="zh-CN" altLang="zh-CN" sz="900" b="0" kern="1200" dirty="0">
                <a:solidFill>
                  <a:schemeClr val="bg1"/>
                </a:solidFill>
                <a:latin typeface="微软雅黑" panose="020B0503020204020204" pitchFamily="34" charset="-122"/>
                <a:ea typeface="微软雅黑" panose="020B0503020204020204" pitchFamily="34" charset="-122"/>
                <a:cs typeface="+mn-cs"/>
              </a:rPr>
              <a:t>年推出了</a:t>
            </a:r>
            <a:r>
              <a:rPr lang="en-US" altLang="zh-CN" sz="900" b="0" kern="1200" dirty="0" err="1">
                <a:solidFill>
                  <a:schemeClr val="bg1"/>
                </a:solidFill>
                <a:latin typeface="微软雅黑" panose="020B0503020204020204" pitchFamily="34" charset="-122"/>
                <a:ea typeface="微软雅黑" panose="020B0503020204020204" pitchFamily="34" charset="-122"/>
                <a:cs typeface="+mn-cs"/>
              </a:rPr>
              <a:t>Biba</a:t>
            </a:r>
            <a:r>
              <a:rPr lang="zh-CN" altLang="zh-CN" sz="900" b="0" kern="1200" dirty="0">
                <a:solidFill>
                  <a:schemeClr val="bg1"/>
                </a:solidFill>
                <a:latin typeface="微软雅黑" panose="020B0503020204020204" pitchFamily="34" charset="-122"/>
                <a:ea typeface="微软雅黑" panose="020B0503020204020204" pitchFamily="34" charset="-122"/>
                <a:cs typeface="+mn-cs"/>
              </a:rPr>
              <a:t>模型。</a:t>
            </a:r>
            <a:endParaRPr lang="zh-CN" altLang="en-US" sz="9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2" name="矩形 101"/>
          <p:cNvSpPr/>
          <p:nvPr/>
        </p:nvSpPr>
        <p:spPr>
          <a:xfrm>
            <a:off x="281949" y="5446710"/>
            <a:ext cx="3350898" cy="76020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71450">
              <a:lnSpc>
                <a:spcPct val="120000"/>
              </a:lnSpc>
              <a:spcAft>
                <a:spcPts val="300"/>
              </a:spcAft>
              <a:buFont typeface="Arial" panose="020B0604020202020204" pitchFamily="34" charset="0"/>
              <a:buChar char="•"/>
            </a:pPr>
            <a:r>
              <a:rPr lang="en-US" altLang="zh-CN" sz="1000" b="1" dirty="0">
                <a:solidFill>
                  <a:srgbClr val="FFFF00"/>
                </a:solidFill>
                <a:latin typeface="微软雅黑" panose="020B0503020204020204" pitchFamily="34" charset="-122"/>
                <a:ea typeface="微软雅黑" panose="020B0503020204020204" pitchFamily="34" charset="-122"/>
              </a:rPr>
              <a:t>Biba</a:t>
            </a:r>
            <a:r>
              <a:rPr lang="zh-CN" altLang="en-US" sz="1000" b="1" dirty="0">
                <a:solidFill>
                  <a:srgbClr val="FFFF00"/>
                </a:solidFill>
                <a:latin typeface="微软雅黑" panose="020B0503020204020204" pitchFamily="34" charset="-122"/>
                <a:ea typeface="微软雅黑" panose="020B0503020204020204" pitchFamily="34" charset="-122"/>
              </a:rPr>
              <a:t>模型核心规则</a:t>
            </a:r>
          </a:p>
          <a:p>
            <a:pPr marL="114300" indent="-285750">
              <a:lnSpc>
                <a:spcPct val="120000"/>
              </a:lnSpc>
              <a:spcAft>
                <a:spcPts val="300"/>
              </a:spcAft>
              <a:buFont typeface="Wingdings" panose="05000000000000000000" pitchFamily="2" charset="2"/>
              <a:buChar char="ü"/>
            </a:pPr>
            <a:r>
              <a:rPr lang="zh-CN" altLang="en-US" sz="1000" dirty="0">
                <a:solidFill>
                  <a:schemeClr val="bg1"/>
                </a:solidFill>
                <a:latin typeface="微软雅黑" panose="020B0503020204020204" pitchFamily="34" charset="-122"/>
                <a:ea typeface="微软雅黑" panose="020B0503020204020204" pitchFamily="34" charset="-122"/>
              </a:rPr>
              <a:t>不下读</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b="0" dirty="0">
                <a:solidFill>
                  <a:schemeClr val="bg1"/>
                </a:solidFill>
                <a:latin typeface="微软雅黑" panose="020B0503020204020204" pitchFamily="34" charset="-122"/>
                <a:ea typeface="微软雅黑" panose="020B0503020204020204" pitchFamily="34" charset="-122"/>
              </a:rPr>
              <a:t>主体不能读取安全级别低于它的客体（数据）</a:t>
            </a:r>
          </a:p>
          <a:p>
            <a:pPr marL="114300" indent="-285750">
              <a:lnSpc>
                <a:spcPct val="120000"/>
              </a:lnSpc>
              <a:spcAft>
                <a:spcPts val="300"/>
              </a:spcAft>
              <a:buFont typeface="Wingdings" panose="05000000000000000000" pitchFamily="2" charset="2"/>
              <a:buChar char="ü"/>
            </a:pPr>
            <a:r>
              <a:rPr lang="zh-CN" altLang="en-US" sz="1000" dirty="0">
                <a:solidFill>
                  <a:schemeClr val="bg1"/>
                </a:solidFill>
                <a:latin typeface="微软雅黑" panose="020B0503020204020204" pitchFamily="34" charset="-122"/>
                <a:ea typeface="微软雅黑" panose="020B0503020204020204" pitchFamily="34" charset="-122"/>
              </a:rPr>
              <a:t>不上写</a:t>
            </a:r>
            <a:r>
              <a:rPr lang="en-US" altLang="zh-CN" sz="1000" b="0" dirty="0">
                <a:solidFill>
                  <a:schemeClr val="bg1"/>
                </a:solidFill>
                <a:latin typeface="微软雅黑" panose="020B0503020204020204" pitchFamily="34" charset="-122"/>
                <a:ea typeface="微软雅黑" panose="020B0503020204020204" pitchFamily="34" charset="-122"/>
              </a:rPr>
              <a:t>-</a:t>
            </a:r>
            <a:r>
              <a:rPr lang="zh-CN" altLang="en-US" sz="1000" b="0" dirty="0">
                <a:solidFill>
                  <a:schemeClr val="bg1"/>
                </a:solidFill>
                <a:latin typeface="微软雅黑" panose="020B0503020204020204" pitchFamily="34" charset="-122"/>
                <a:ea typeface="微软雅黑" panose="020B0503020204020204" pitchFamily="34" charset="-122"/>
              </a:rPr>
              <a:t>主体不能写入安全级别高于它的客体（数据</a:t>
            </a:r>
            <a:r>
              <a:rPr lang="zh-CN" altLang="en-US" sz="1200" b="0" dirty="0">
                <a:solidFill>
                  <a:schemeClr val="bg1"/>
                </a:solidFill>
                <a:latin typeface="微软雅黑" panose="020B0503020204020204" pitchFamily="34" charset="-122"/>
                <a:ea typeface="微软雅黑" panose="020B0503020204020204" pitchFamily="34" charset="-122"/>
              </a:rPr>
              <a:t>）</a:t>
            </a:r>
            <a:endParaRPr lang="en-US" altLang="zh-CN" sz="1200" b="0" dirty="0">
              <a:solidFill>
                <a:schemeClr val="bg1"/>
              </a:solidFill>
              <a:latin typeface="微软雅黑" panose="020B0503020204020204" pitchFamily="34" charset="-122"/>
              <a:ea typeface="微软雅黑" panose="020B0503020204020204" pitchFamily="34" charset="-122"/>
            </a:endParaRPr>
          </a:p>
        </p:txBody>
      </p:sp>
      <p:grpSp>
        <p:nvGrpSpPr>
          <p:cNvPr id="122" name="组合 121"/>
          <p:cNvGrpSpPr/>
          <p:nvPr/>
        </p:nvGrpSpPr>
        <p:grpSpPr>
          <a:xfrm>
            <a:off x="3596054" y="3313153"/>
            <a:ext cx="2585830" cy="1281557"/>
            <a:chOff x="6430944" y="2417407"/>
            <a:chExt cx="4345912" cy="2983338"/>
          </a:xfrm>
        </p:grpSpPr>
        <p:sp>
          <p:nvSpPr>
            <p:cNvPr id="123" name="矩形 122"/>
            <p:cNvSpPr/>
            <p:nvPr/>
          </p:nvSpPr>
          <p:spPr>
            <a:xfrm>
              <a:off x="6430944" y="2431701"/>
              <a:ext cx="4345912" cy="944546"/>
            </a:xfrm>
            <a:prstGeom prst="rect">
              <a:avLst/>
            </a:prstGeom>
            <a:solidFill>
              <a:srgbClr val="44546A">
                <a:lumMod val="20000"/>
                <a:lumOff val="80000"/>
              </a:srgbClr>
            </a:solidFill>
          </p:spPr>
          <p:txBody>
            <a:bodyPr wrap="square" lIns="91434" tIns="45717" rIns="91434" bIns="45717" rtlCol="0" anchor="ctr">
              <a:noAutofit/>
            </a:bodyPr>
            <a:lstStyle/>
            <a:p>
              <a:pPr marL="0" marR="0" lvl="0" indent="0" algn="ctr" defTabSz="914400" eaLnBrk="1" fontAlgn="auto" latinLnBrk="0" hangingPunct="1">
                <a:lnSpc>
                  <a:spcPct val="120000"/>
                </a:lnSpc>
                <a:spcBef>
                  <a:spcPts val="0"/>
                </a:spcBef>
                <a:spcAft>
                  <a:spcPts val="0"/>
                </a:spcAft>
                <a:buClrTx/>
                <a:buSzPct val="76000"/>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Helvetica Neue"/>
              </a:endParaRPr>
            </a:p>
          </p:txBody>
        </p:sp>
        <p:sp>
          <p:nvSpPr>
            <p:cNvPr id="124" name="文本框 123"/>
            <p:cNvSpPr txBox="1"/>
            <p:nvPr/>
          </p:nvSpPr>
          <p:spPr>
            <a:xfrm>
              <a:off x="6606790" y="2563022"/>
              <a:ext cx="1257301" cy="652449"/>
            </a:xfrm>
            <a:prstGeom prst="rect">
              <a:avLst/>
            </a:prstGeom>
            <a:solidFill>
              <a:srgbClr val="5B9BD5"/>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主体</a:t>
              </a:r>
              <a:endPar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sym typeface="Helvetica Neue"/>
                </a:rPr>
                <a:t>高等级</a:t>
              </a:r>
            </a:p>
          </p:txBody>
        </p:sp>
        <p:sp>
          <p:nvSpPr>
            <p:cNvPr id="125" name="文本框 124"/>
            <p:cNvSpPr txBox="1"/>
            <p:nvPr/>
          </p:nvSpPr>
          <p:spPr>
            <a:xfrm>
              <a:off x="9386383" y="2548003"/>
              <a:ext cx="1152234" cy="652449"/>
            </a:xfrm>
            <a:prstGeom prst="rect">
              <a:avLst/>
            </a:prstGeom>
            <a:solidFill>
              <a:srgbClr val="ED7D31">
                <a:lumMod val="20000"/>
                <a:lumOff val="80000"/>
              </a:srgbClr>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客体</a:t>
              </a:r>
              <a:endPar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sym typeface="Helvetica Neue"/>
                </a:rPr>
                <a:t>高等级</a:t>
              </a:r>
            </a:p>
          </p:txBody>
        </p:sp>
        <p:sp>
          <p:nvSpPr>
            <p:cNvPr id="126" name="矩形 125"/>
            <p:cNvSpPr/>
            <p:nvPr/>
          </p:nvSpPr>
          <p:spPr>
            <a:xfrm>
              <a:off x="6430944" y="4451646"/>
              <a:ext cx="4345912" cy="917484"/>
            </a:xfrm>
            <a:prstGeom prst="rect">
              <a:avLst/>
            </a:prstGeom>
            <a:solidFill>
              <a:srgbClr val="44546A">
                <a:lumMod val="20000"/>
                <a:lumOff val="80000"/>
              </a:srgbClr>
            </a:solidFill>
          </p:spPr>
          <p:txBody>
            <a:bodyPr wrap="square" lIns="91434" tIns="45717" rIns="91434" bIns="45717" rtlCol="0" anchor="ctr">
              <a:noAutofit/>
            </a:bodyPr>
            <a:lstStyle/>
            <a:p>
              <a:pPr marL="0" marR="0" lvl="0" indent="0" algn="ctr" defTabSz="914400" eaLnBrk="1" fontAlgn="auto" latinLnBrk="0" hangingPunct="1">
                <a:lnSpc>
                  <a:spcPct val="120000"/>
                </a:lnSpc>
                <a:spcBef>
                  <a:spcPts val="0"/>
                </a:spcBef>
                <a:spcAft>
                  <a:spcPts val="0"/>
                </a:spcAft>
                <a:buClrTx/>
                <a:buSzPct val="76000"/>
                <a:buFontTx/>
                <a:buNone/>
                <a:tabLst/>
                <a:defRPr/>
              </a:pPr>
              <a:endParaRPr kumimoji="0" lang="zh-CN" altLang="en-US"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Helvetica Neue"/>
              </a:endParaRPr>
            </a:p>
          </p:txBody>
        </p:sp>
        <p:sp>
          <p:nvSpPr>
            <p:cNvPr id="127" name="文本框 126"/>
            <p:cNvSpPr txBox="1"/>
            <p:nvPr/>
          </p:nvSpPr>
          <p:spPr>
            <a:xfrm>
              <a:off x="6606790" y="4589439"/>
              <a:ext cx="1257301" cy="652449"/>
            </a:xfrm>
            <a:prstGeom prst="rect">
              <a:avLst/>
            </a:prstGeom>
            <a:solidFill>
              <a:srgbClr val="5B9BD5"/>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主体</a:t>
              </a:r>
              <a:endPar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sym typeface="Helvetica Neue"/>
                </a:rPr>
                <a:t>低等级</a:t>
              </a:r>
            </a:p>
          </p:txBody>
        </p:sp>
        <p:sp>
          <p:nvSpPr>
            <p:cNvPr id="128" name="文本框 127"/>
            <p:cNvSpPr txBox="1"/>
            <p:nvPr/>
          </p:nvSpPr>
          <p:spPr>
            <a:xfrm>
              <a:off x="9386383" y="4574420"/>
              <a:ext cx="1152234" cy="652449"/>
            </a:xfrm>
            <a:prstGeom prst="rect">
              <a:avLst/>
            </a:prstGeom>
            <a:solidFill>
              <a:srgbClr val="ED7D31">
                <a:lumMod val="20000"/>
                <a:lumOff val="80000"/>
              </a:srgbClr>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客体</a:t>
              </a:r>
              <a:endPar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sym typeface="Helvetica Neue"/>
                </a:rPr>
                <a:t>低等级</a:t>
              </a:r>
            </a:p>
          </p:txBody>
        </p:sp>
        <p:cxnSp>
          <p:nvCxnSpPr>
            <p:cNvPr id="129" name="直接连接符 128"/>
            <p:cNvCxnSpPr>
              <a:stCxn id="124" idx="3"/>
              <a:endCxn id="125" idx="1"/>
            </p:cNvCxnSpPr>
            <p:nvPr/>
          </p:nvCxnSpPr>
          <p:spPr bwMode="auto">
            <a:xfrm flipV="1">
              <a:off x="7864091" y="2874228"/>
              <a:ext cx="1522292" cy="15019"/>
            </a:xfrm>
            <a:prstGeom prst="line">
              <a:avLst/>
            </a:prstGeom>
            <a:blipFill dpi="0" rotWithShape="0">
              <a:blip r:embed="rId3"/>
              <a:srcRect/>
              <a:tile tx="0" ty="0" sx="100000" sy="100000" flip="none" algn="tl"/>
            </a:blipFill>
            <a:ln w="12700" cap="flat" cmpd="sng" algn="ctr">
              <a:solidFill>
                <a:srgbClr val="000000"/>
              </a:solidFill>
              <a:prstDash val="solid"/>
              <a:miter lim="0"/>
              <a:headEnd type="triangle" w="med" len="med"/>
              <a:tailEnd type="triangle" w="med" len="med"/>
            </a:ln>
            <a:effectLst>
              <a:outerShdw blurRad="25400" dist="12700" dir="5400000" algn="ctr" rotWithShape="0">
                <a:srgbClr val="000000">
                  <a:alpha val="50000"/>
                </a:srgbClr>
              </a:outerShdw>
            </a:effectLst>
          </p:spPr>
        </p:cxnSp>
        <p:cxnSp>
          <p:nvCxnSpPr>
            <p:cNvPr id="130" name="直接连接符 129"/>
            <p:cNvCxnSpPr>
              <a:stCxn id="127" idx="3"/>
              <a:endCxn id="128" idx="1"/>
            </p:cNvCxnSpPr>
            <p:nvPr/>
          </p:nvCxnSpPr>
          <p:spPr bwMode="auto">
            <a:xfrm flipV="1">
              <a:off x="7864091" y="4900645"/>
              <a:ext cx="1522292" cy="15019"/>
            </a:xfrm>
            <a:prstGeom prst="line">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cxnSp>
        <p:sp>
          <p:nvSpPr>
            <p:cNvPr id="131" name="文本框 130"/>
            <p:cNvSpPr txBox="1"/>
            <p:nvPr/>
          </p:nvSpPr>
          <p:spPr>
            <a:xfrm>
              <a:off x="8350105" y="4489274"/>
              <a:ext cx="878342"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可读</a:t>
              </a:r>
            </a:p>
          </p:txBody>
        </p:sp>
        <p:sp>
          <p:nvSpPr>
            <p:cNvPr id="132" name="文本框 131"/>
            <p:cNvSpPr txBox="1"/>
            <p:nvPr/>
          </p:nvSpPr>
          <p:spPr>
            <a:xfrm>
              <a:off x="8344822" y="4899213"/>
              <a:ext cx="793771"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可写</a:t>
              </a:r>
            </a:p>
          </p:txBody>
        </p:sp>
        <p:sp>
          <p:nvSpPr>
            <p:cNvPr id="133" name="文本框 132"/>
            <p:cNvSpPr txBox="1"/>
            <p:nvPr/>
          </p:nvSpPr>
          <p:spPr>
            <a:xfrm>
              <a:off x="8302340" y="2417407"/>
              <a:ext cx="844498"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可读</a:t>
              </a:r>
            </a:p>
          </p:txBody>
        </p:sp>
        <p:sp>
          <p:nvSpPr>
            <p:cNvPr id="134" name="文本框 133"/>
            <p:cNvSpPr txBox="1"/>
            <p:nvPr/>
          </p:nvSpPr>
          <p:spPr>
            <a:xfrm>
              <a:off x="8309875" y="2915618"/>
              <a:ext cx="799445"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Helvetica Neue"/>
                </a:rPr>
                <a:t>可写</a:t>
              </a:r>
            </a:p>
          </p:txBody>
        </p:sp>
        <p:cxnSp>
          <p:nvCxnSpPr>
            <p:cNvPr id="135" name="直接连接符 134"/>
            <p:cNvCxnSpPr>
              <a:stCxn id="124" idx="2"/>
              <a:endCxn id="128" idx="0"/>
            </p:cNvCxnSpPr>
            <p:nvPr/>
          </p:nvCxnSpPr>
          <p:spPr bwMode="auto">
            <a:xfrm>
              <a:off x="7235441" y="3215471"/>
              <a:ext cx="2727059" cy="1358949"/>
            </a:xfrm>
            <a:prstGeom prst="line">
              <a:avLst/>
            </a:prstGeom>
            <a:blipFill dpi="0" rotWithShape="0">
              <a:blip r:embed="rId3"/>
              <a:srcRect/>
              <a:tile tx="0" ty="0" sx="100000" sy="100000" flip="none" algn="tl"/>
            </a:blipFill>
            <a:ln w="12700" cap="flat" cmpd="sng" algn="ctr">
              <a:solidFill>
                <a:srgbClr val="FFFFFF"/>
              </a:solidFill>
              <a:prstDash val="solid"/>
              <a:miter lim="0"/>
              <a:headEnd type="none" w="med" len="med"/>
              <a:tailEnd type="triangle" w="med" len="med"/>
            </a:ln>
            <a:effectLst>
              <a:outerShdw blurRad="25400" dist="12700" dir="5400000" algn="ctr" rotWithShape="0">
                <a:srgbClr val="000000">
                  <a:alpha val="50000"/>
                </a:srgbClr>
              </a:outerShdw>
            </a:effectLst>
          </p:spPr>
        </p:cxnSp>
        <p:cxnSp>
          <p:nvCxnSpPr>
            <p:cNvPr id="136" name="直接连接符 135"/>
            <p:cNvCxnSpPr>
              <a:stCxn id="125" idx="2"/>
              <a:endCxn id="127" idx="0"/>
            </p:cNvCxnSpPr>
            <p:nvPr/>
          </p:nvCxnSpPr>
          <p:spPr bwMode="auto">
            <a:xfrm flipH="1">
              <a:off x="7235441" y="3200452"/>
              <a:ext cx="2727059" cy="1388987"/>
            </a:xfrm>
            <a:prstGeom prst="line">
              <a:avLst/>
            </a:prstGeom>
            <a:blipFill dpi="0" rotWithShape="0">
              <a:blip r:embed="rId3"/>
              <a:srcRect/>
              <a:tile tx="0" ty="0" sx="100000" sy="100000" flip="none" algn="tl"/>
            </a:blipFill>
            <a:ln w="12700" cap="flat" cmpd="sng" algn="ctr">
              <a:solidFill>
                <a:srgbClr val="FFFFFF"/>
              </a:solidFill>
              <a:prstDash val="solid"/>
              <a:miter lim="0"/>
              <a:headEnd type="triangle" w="med" len="med"/>
              <a:tailEnd type="none" w="med" len="med"/>
            </a:ln>
            <a:effectLst>
              <a:outerShdw blurRad="25400" dist="12700" dir="5400000" algn="ctr" rotWithShape="0">
                <a:srgbClr val="000000">
                  <a:alpha val="50000"/>
                </a:srgbClr>
              </a:outerShdw>
            </a:effectLst>
          </p:spPr>
        </p:cxnSp>
        <p:sp>
          <p:nvSpPr>
            <p:cNvPr id="137" name="文本框 136"/>
            <p:cNvSpPr txBox="1"/>
            <p:nvPr/>
          </p:nvSpPr>
          <p:spPr>
            <a:xfrm>
              <a:off x="9484234" y="4082951"/>
              <a:ext cx="1282764"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Helvetica Neue"/>
                </a:rPr>
                <a:t>不可写</a:t>
              </a:r>
            </a:p>
          </p:txBody>
        </p:sp>
        <p:sp>
          <p:nvSpPr>
            <p:cNvPr id="138" name="文本框 137"/>
            <p:cNvSpPr txBox="1"/>
            <p:nvPr/>
          </p:nvSpPr>
          <p:spPr>
            <a:xfrm>
              <a:off x="9501123" y="3380392"/>
              <a:ext cx="1037496"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Helvetica Neue"/>
                </a:rPr>
                <a:t>不可读</a:t>
              </a:r>
            </a:p>
          </p:txBody>
        </p:sp>
        <p:sp>
          <p:nvSpPr>
            <p:cNvPr id="139" name="文本框 138"/>
            <p:cNvSpPr txBox="1"/>
            <p:nvPr/>
          </p:nvSpPr>
          <p:spPr>
            <a:xfrm>
              <a:off x="7864092" y="3334302"/>
              <a:ext cx="704430"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Helvetica Neue"/>
                </a:rPr>
                <a:t>泄密</a:t>
              </a:r>
            </a:p>
          </p:txBody>
        </p:sp>
        <p:sp>
          <p:nvSpPr>
            <p:cNvPr id="140" name="文本框 139"/>
            <p:cNvSpPr txBox="1"/>
            <p:nvPr/>
          </p:nvSpPr>
          <p:spPr>
            <a:xfrm>
              <a:off x="8749899" y="3330156"/>
              <a:ext cx="842952" cy="5015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Helvetica Neue"/>
                </a:rPr>
                <a:t>窃密</a:t>
              </a:r>
            </a:p>
          </p:txBody>
        </p:sp>
      </p:grpSp>
      <p:grpSp>
        <p:nvGrpSpPr>
          <p:cNvPr id="141" name="组合 140"/>
          <p:cNvGrpSpPr/>
          <p:nvPr/>
        </p:nvGrpSpPr>
        <p:grpSpPr>
          <a:xfrm>
            <a:off x="3627940" y="4941269"/>
            <a:ext cx="2514882" cy="1205689"/>
            <a:chOff x="6430944" y="2431701"/>
            <a:chExt cx="4345912" cy="3006098"/>
          </a:xfrm>
        </p:grpSpPr>
        <p:sp>
          <p:nvSpPr>
            <p:cNvPr id="142" name="矩形 141"/>
            <p:cNvSpPr/>
            <p:nvPr/>
          </p:nvSpPr>
          <p:spPr>
            <a:xfrm>
              <a:off x="6430944" y="2431701"/>
              <a:ext cx="4345912" cy="944546"/>
            </a:xfrm>
            <a:prstGeom prst="rect">
              <a:avLst/>
            </a:prstGeom>
            <a:solidFill>
              <a:srgbClr val="53585F">
                <a:lumMod val="20000"/>
                <a:lumOff val="80000"/>
              </a:srgbClr>
            </a:solidFill>
          </p:spPr>
          <p:txBody>
            <a:bodyPr wrap="square" lIns="91434" tIns="45717" rIns="91434" bIns="45717"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SzPct val="76000"/>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143" name="文本框 30"/>
            <p:cNvSpPr txBox="1"/>
            <p:nvPr/>
          </p:nvSpPr>
          <p:spPr>
            <a:xfrm>
              <a:off x="6606790" y="2563022"/>
              <a:ext cx="1257301" cy="652449"/>
            </a:xfrm>
            <a:prstGeom prst="rect">
              <a:avLst/>
            </a:prstGeom>
            <a:solidFill>
              <a:srgbClr val="AAB8DC"/>
            </a:solidFill>
          </p:spPr>
          <p:txBody>
            <a:bodyPr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kern="0" dirty="0">
                  <a:solidFill>
                    <a:srgbClr val="000000"/>
                  </a:solidFill>
                  <a:latin typeface="微软雅黑" panose="020B0503020204020204" pitchFamily="34" charset="-122"/>
                  <a:ea typeface="微软雅黑" panose="020B0503020204020204" pitchFamily="34" charset="-122"/>
                </a:rPr>
                <a:t>主体</a:t>
              </a:r>
              <a:endParaRPr lang="en-US" altLang="zh-CN" sz="1000" kern="0" dirty="0">
                <a:solidFill>
                  <a:srgbClr val="000000"/>
                </a:solidFill>
                <a:latin typeface="微软雅黑" panose="020B0503020204020204" pitchFamily="34" charset="-122"/>
                <a:ea typeface="微软雅黑" panose="020B0503020204020204" pitchFamily="34" charset="-122"/>
              </a:endParaRPr>
            </a:p>
            <a:p>
              <a:pPr algn="ctr">
                <a:defRPr/>
              </a:pPr>
              <a:r>
                <a:rPr lang="zh-CN" altLang="en-US" sz="900" b="0" kern="0" dirty="0">
                  <a:solidFill>
                    <a:srgbClr val="0000CC"/>
                  </a:solidFill>
                  <a:latin typeface="微软雅黑" panose="020B0503020204020204" pitchFamily="34" charset="-122"/>
                  <a:ea typeface="微软雅黑" panose="020B0503020204020204" pitchFamily="34" charset="-122"/>
                </a:rPr>
                <a:t>高等级</a:t>
              </a:r>
            </a:p>
          </p:txBody>
        </p:sp>
        <p:sp>
          <p:nvSpPr>
            <p:cNvPr id="144" name="文本框 31"/>
            <p:cNvSpPr txBox="1"/>
            <p:nvPr/>
          </p:nvSpPr>
          <p:spPr>
            <a:xfrm>
              <a:off x="9386383" y="2548003"/>
              <a:ext cx="1152234" cy="652449"/>
            </a:xfrm>
            <a:prstGeom prst="rect">
              <a:avLst/>
            </a:prstGeom>
            <a:solidFill>
              <a:srgbClr val="00882B">
                <a:lumMod val="20000"/>
                <a:lumOff val="80000"/>
              </a:srgbClr>
            </a:solidFill>
          </p:spPr>
          <p:txBody>
            <a:bodyPr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kern="0" dirty="0">
                  <a:solidFill>
                    <a:srgbClr val="000000"/>
                  </a:solidFill>
                  <a:latin typeface="微软雅黑" panose="020B0503020204020204" pitchFamily="34" charset="-122"/>
                  <a:ea typeface="微软雅黑" panose="020B0503020204020204" pitchFamily="34" charset="-122"/>
                </a:rPr>
                <a:t>客体</a:t>
              </a:r>
              <a:endParaRPr lang="en-US" altLang="zh-CN" sz="1000" kern="0" dirty="0">
                <a:solidFill>
                  <a:srgbClr val="000000"/>
                </a:solidFill>
                <a:latin typeface="微软雅黑" panose="020B0503020204020204" pitchFamily="34" charset="-122"/>
                <a:ea typeface="微软雅黑" panose="020B0503020204020204" pitchFamily="34" charset="-122"/>
              </a:endParaRPr>
            </a:p>
            <a:p>
              <a:pPr algn="ctr">
                <a:defRPr/>
              </a:pPr>
              <a:r>
                <a:rPr lang="zh-CN" altLang="en-US" sz="900" b="0" kern="0" dirty="0">
                  <a:solidFill>
                    <a:srgbClr val="0000CC"/>
                  </a:solidFill>
                  <a:latin typeface="微软雅黑" panose="020B0503020204020204" pitchFamily="34" charset="-122"/>
                  <a:ea typeface="微软雅黑" panose="020B0503020204020204" pitchFamily="34" charset="-122"/>
                </a:rPr>
                <a:t>高等级</a:t>
              </a:r>
            </a:p>
          </p:txBody>
        </p:sp>
        <p:sp>
          <p:nvSpPr>
            <p:cNvPr id="145" name="矩形 144"/>
            <p:cNvSpPr/>
            <p:nvPr/>
          </p:nvSpPr>
          <p:spPr>
            <a:xfrm>
              <a:off x="6430944" y="4451646"/>
              <a:ext cx="4345912" cy="917484"/>
            </a:xfrm>
            <a:prstGeom prst="rect">
              <a:avLst/>
            </a:prstGeom>
            <a:solidFill>
              <a:srgbClr val="53585F">
                <a:lumMod val="20000"/>
                <a:lumOff val="80000"/>
              </a:srgbClr>
            </a:solidFill>
          </p:spPr>
          <p:txBody>
            <a:bodyPr wrap="square" lIns="91434" tIns="45717" rIns="91434" bIns="45717"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SzPct val="76000"/>
                <a:defRPr/>
              </a:pP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46" name="文本框 33"/>
            <p:cNvSpPr txBox="1"/>
            <p:nvPr/>
          </p:nvSpPr>
          <p:spPr>
            <a:xfrm>
              <a:off x="6606790" y="4589439"/>
              <a:ext cx="1257301" cy="652449"/>
            </a:xfrm>
            <a:prstGeom prst="rect">
              <a:avLst/>
            </a:prstGeom>
            <a:solidFill>
              <a:srgbClr val="AAB8DC"/>
            </a:solidFill>
          </p:spPr>
          <p:txBody>
            <a:bodyPr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kern="0" dirty="0">
                  <a:solidFill>
                    <a:srgbClr val="000000"/>
                  </a:solidFill>
                  <a:latin typeface="微软雅黑" panose="020B0503020204020204" pitchFamily="34" charset="-122"/>
                  <a:ea typeface="微软雅黑" panose="020B0503020204020204" pitchFamily="34" charset="-122"/>
                </a:rPr>
                <a:t>主体</a:t>
              </a:r>
              <a:endParaRPr lang="en-US" altLang="zh-CN" sz="1000" kern="0" dirty="0">
                <a:solidFill>
                  <a:srgbClr val="000000"/>
                </a:solidFill>
                <a:latin typeface="微软雅黑" panose="020B0503020204020204" pitchFamily="34" charset="-122"/>
                <a:ea typeface="微软雅黑" panose="020B0503020204020204" pitchFamily="34" charset="-122"/>
              </a:endParaRPr>
            </a:p>
            <a:p>
              <a:pPr algn="ctr">
                <a:defRPr/>
              </a:pPr>
              <a:r>
                <a:rPr lang="zh-CN" altLang="en-US" sz="900" b="0" kern="0" dirty="0">
                  <a:solidFill>
                    <a:srgbClr val="0000CC"/>
                  </a:solidFill>
                  <a:latin typeface="微软雅黑" panose="020B0503020204020204" pitchFamily="34" charset="-122"/>
                  <a:ea typeface="微软雅黑" panose="020B0503020204020204" pitchFamily="34" charset="-122"/>
                </a:rPr>
                <a:t>低等级</a:t>
              </a:r>
            </a:p>
          </p:txBody>
        </p:sp>
        <p:sp>
          <p:nvSpPr>
            <p:cNvPr id="147" name="文本框 34"/>
            <p:cNvSpPr txBox="1"/>
            <p:nvPr/>
          </p:nvSpPr>
          <p:spPr>
            <a:xfrm>
              <a:off x="9386383" y="4574420"/>
              <a:ext cx="1152234" cy="652449"/>
            </a:xfrm>
            <a:prstGeom prst="rect">
              <a:avLst/>
            </a:prstGeom>
            <a:solidFill>
              <a:srgbClr val="00882B">
                <a:lumMod val="20000"/>
                <a:lumOff val="80000"/>
              </a:srgbClr>
            </a:solidFill>
          </p:spPr>
          <p:txBody>
            <a:bodyPr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kern="0" dirty="0">
                  <a:solidFill>
                    <a:srgbClr val="000000"/>
                  </a:solidFill>
                  <a:latin typeface="微软雅黑" panose="020B0503020204020204" pitchFamily="34" charset="-122"/>
                  <a:ea typeface="微软雅黑" panose="020B0503020204020204" pitchFamily="34" charset="-122"/>
                </a:rPr>
                <a:t>客体</a:t>
              </a:r>
              <a:endParaRPr lang="en-US" altLang="zh-CN" sz="1000" kern="0" dirty="0">
                <a:solidFill>
                  <a:srgbClr val="000000"/>
                </a:solidFill>
                <a:latin typeface="微软雅黑" panose="020B0503020204020204" pitchFamily="34" charset="-122"/>
                <a:ea typeface="微软雅黑" panose="020B0503020204020204" pitchFamily="34" charset="-122"/>
              </a:endParaRPr>
            </a:p>
            <a:p>
              <a:pPr algn="ctr">
                <a:defRPr/>
              </a:pPr>
              <a:r>
                <a:rPr lang="zh-CN" altLang="en-US" sz="900" b="0" kern="0" dirty="0">
                  <a:solidFill>
                    <a:srgbClr val="0000CC"/>
                  </a:solidFill>
                  <a:latin typeface="微软雅黑" panose="020B0503020204020204" pitchFamily="34" charset="-122"/>
                  <a:ea typeface="微软雅黑" panose="020B0503020204020204" pitchFamily="34" charset="-122"/>
                </a:rPr>
                <a:t>低等级</a:t>
              </a:r>
            </a:p>
          </p:txBody>
        </p:sp>
        <p:cxnSp>
          <p:nvCxnSpPr>
            <p:cNvPr id="148" name="直接连接符 147"/>
            <p:cNvCxnSpPr>
              <a:stCxn id="143" idx="3"/>
              <a:endCxn id="144" idx="1"/>
            </p:cNvCxnSpPr>
            <p:nvPr/>
          </p:nvCxnSpPr>
          <p:spPr bwMode="auto">
            <a:xfrm flipV="1">
              <a:off x="7864091" y="2874228"/>
              <a:ext cx="1522292" cy="15019"/>
            </a:xfrm>
            <a:prstGeom prst="line">
              <a:avLst/>
            </a:prstGeom>
            <a:blipFill dpi="0" rotWithShape="0">
              <a:blip r:embed="rId3"/>
              <a:srcRect/>
              <a:tile tx="0" ty="0" sx="100000" sy="100000" flip="none" algn="tl"/>
            </a:blipFill>
            <a:ln w="12700" cap="flat" cmpd="sng" algn="ctr">
              <a:solidFill>
                <a:srgbClr val="000000"/>
              </a:solidFill>
              <a:prstDash val="solid"/>
              <a:miter lim="0"/>
              <a:headEnd type="triangle" w="med" len="med"/>
              <a:tailEnd type="triangle" w="med" len="med"/>
            </a:ln>
            <a:effectLst>
              <a:outerShdw blurRad="25400" dist="12700" dir="5400000" algn="ctr" rotWithShape="0">
                <a:srgbClr val="000000">
                  <a:alpha val="50000"/>
                </a:srgbClr>
              </a:outerShdw>
            </a:effectLst>
          </p:spPr>
        </p:cxnSp>
        <p:cxnSp>
          <p:nvCxnSpPr>
            <p:cNvPr id="149" name="直接连接符 148"/>
            <p:cNvCxnSpPr>
              <a:stCxn id="146" idx="3"/>
              <a:endCxn id="147" idx="1"/>
            </p:cNvCxnSpPr>
            <p:nvPr/>
          </p:nvCxnSpPr>
          <p:spPr bwMode="auto">
            <a:xfrm flipV="1">
              <a:off x="7864091" y="4900645"/>
              <a:ext cx="1522292" cy="15019"/>
            </a:xfrm>
            <a:prstGeom prst="line">
              <a:avLst/>
            </a:prstGeom>
            <a:blipFill dpi="0" rotWithShape="0">
              <a:blip r:embed="rId3"/>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p:spPr>
        </p:cxnSp>
        <p:sp>
          <p:nvSpPr>
            <p:cNvPr id="150" name="文本框 37"/>
            <p:cNvSpPr txBox="1"/>
            <p:nvPr/>
          </p:nvSpPr>
          <p:spPr>
            <a:xfrm>
              <a:off x="8304766" y="4491013"/>
              <a:ext cx="854256" cy="5371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800" b="0" kern="0" dirty="0">
                  <a:solidFill>
                    <a:srgbClr val="000000"/>
                  </a:solidFill>
                  <a:latin typeface="微软雅黑" panose="020B0503020204020204" pitchFamily="34" charset="-122"/>
                  <a:ea typeface="微软雅黑" panose="020B0503020204020204" pitchFamily="34" charset="-122"/>
                </a:rPr>
                <a:t>可读</a:t>
              </a:r>
            </a:p>
          </p:txBody>
        </p:sp>
        <p:sp>
          <p:nvSpPr>
            <p:cNvPr id="151" name="文本框 38"/>
            <p:cNvSpPr txBox="1"/>
            <p:nvPr/>
          </p:nvSpPr>
          <p:spPr>
            <a:xfrm>
              <a:off x="8327411" y="4900641"/>
              <a:ext cx="733680" cy="5371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800" b="0" kern="0" dirty="0">
                  <a:solidFill>
                    <a:srgbClr val="000000"/>
                  </a:solidFill>
                  <a:latin typeface="微软雅黑" panose="020B0503020204020204" pitchFamily="34" charset="-122"/>
                  <a:ea typeface="微软雅黑" panose="020B0503020204020204" pitchFamily="34" charset="-122"/>
                </a:rPr>
                <a:t>可写</a:t>
              </a:r>
            </a:p>
          </p:txBody>
        </p:sp>
        <p:sp>
          <p:nvSpPr>
            <p:cNvPr id="152" name="文本框 39"/>
            <p:cNvSpPr txBox="1"/>
            <p:nvPr/>
          </p:nvSpPr>
          <p:spPr>
            <a:xfrm>
              <a:off x="8327411" y="2442203"/>
              <a:ext cx="808970" cy="5371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800" b="0" kern="0" dirty="0">
                  <a:solidFill>
                    <a:srgbClr val="000000"/>
                  </a:solidFill>
                  <a:latin typeface="微软雅黑" panose="020B0503020204020204" pitchFamily="34" charset="-122"/>
                  <a:ea typeface="微软雅黑" panose="020B0503020204020204" pitchFamily="34" charset="-122"/>
                </a:rPr>
                <a:t>可读</a:t>
              </a:r>
            </a:p>
          </p:txBody>
        </p:sp>
        <p:sp>
          <p:nvSpPr>
            <p:cNvPr id="153" name="文本框 40"/>
            <p:cNvSpPr txBox="1"/>
            <p:nvPr/>
          </p:nvSpPr>
          <p:spPr>
            <a:xfrm>
              <a:off x="8349145" y="2853845"/>
              <a:ext cx="935203" cy="5371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800" b="0" kern="0" dirty="0">
                  <a:solidFill>
                    <a:srgbClr val="000000"/>
                  </a:solidFill>
                  <a:latin typeface="微软雅黑" panose="020B0503020204020204" pitchFamily="34" charset="-122"/>
                  <a:ea typeface="微软雅黑" panose="020B0503020204020204" pitchFamily="34" charset="-122"/>
                </a:rPr>
                <a:t>可写</a:t>
              </a:r>
            </a:p>
          </p:txBody>
        </p:sp>
        <p:cxnSp>
          <p:nvCxnSpPr>
            <p:cNvPr id="154" name="直接连接符 153"/>
            <p:cNvCxnSpPr>
              <a:stCxn id="143" idx="2"/>
              <a:endCxn id="147" idx="0"/>
            </p:cNvCxnSpPr>
            <p:nvPr/>
          </p:nvCxnSpPr>
          <p:spPr bwMode="auto">
            <a:xfrm>
              <a:off x="7235441" y="3215471"/>
              <a:ext cx="2727059" cy="1358949"/>
            </a:xfrm>
            <a:prstGeom prst="line">
              <a:avLst/>
            </a:prstGeom>
            <a:blipFill dpi="0" rotWithShape="0">
              <a:blip r:embed="rId3"/>
              <a:srcRect/>
              <a:tile tx="0" ty="0" sx="100000" sy="100000" flip="none" algn="tl"/>
            </a:blipFill>
            <a:ln w="12700" cap="flat" cmpd="sng" algn="ctr">
              <a:solidFill>
                <a:schemeClr val="bg1"/>
              </a:solidFill>
              <a:prstDash val="solid"/>
              <a:miter lim="0"/>
              <a:headEnd type="none" w="med" len="med"/>
              <a:tailEnd type="triangle" w="med" len="med"/>
            </a:ln>
            <a:effectLst>
              <a:outerShdw blurRad="25400" dist="12700" dir="5400000" algn="ctr" rotWithShape="0">
                <a:srgbClr val="000000">
                  <a:alpha val="50000"/>
                </a:srgbClr>
              </a:outerShdw>
            </a:effectLst>
          </p:spPr>
        </p:cxnSp>
        <p:cxnSp>
          <p:nvCxnSpPr>
            <p:cNvPr id="155" name="直接连接符 154"/>
            <p:cNvCxnSpPr>
              <a:stCxn id="144" idx="2"/>
              <a:endCxn id="146" idx="0"/>
            </p:cNvCxnSpPr>
            <p:nvPr/>
          </p:nvCxnSpPr>
          <p:spPr bwMode="auto">
            <a:xfrm flipH="1">
              <a:off x="7235441" y="3200452"/>
              <a:ext cx="2727059" cy="1388987"/>
            </a:xfrm>
            <a:prstGeom prst="line">
              <a:avLst/>
            </a:prstGeom>
            <a:blipFill dpi="0" rotWithShape="0">
              <a:blip r:embed="rId3"/>
              <a:srcRect/>
              <a:tile tx="0" ty="0" sx="100000" sy="100000" flip="none" algn="tl"/>
            </a:blipFill>
            <a:ln w="12700" cap="flat" cmpd="sng" algn="ctr">
              <a:solidFill>
                <a:schemeClr val="bg1"/>
              </a:solidFill>
              <a:prstDash val="solid"/>
              <a:miter lim="0"/>
              <a:headEnd type="triangle" w="med" len="med"/>
              <a:tailEnd type="none" w="med" len="med"/>
            </a:ln>
            <a:effectLst>
              <a:outerShdw blurRad="25400" dist="12700" dir="5400000" algn="ctr" rotWithShape="0">
                <a:srgbClr val="000000">
                  <a:alpha val="50000"/>
                </a:srgbClr>
              </a:outerShdw>
            </a:effectLst>
          </p:spPr>
        </p:cxnSp>
        <p:sp>
          <p:nvSpPr>
            <p:cNvPr id="156" name="文本框 43"/>
            <p:cNvSpPr txBox="1"/>
            <p:nvPr/>
          </p:nvSpPr>
          <p:spPr>
            <a:xfrm>
              <a:off x="9456124" y="3391263"/>
              <a:ext cx="991428" cy="5371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800" b="0" kern="0" dirty="0">
                  <a:solidFill>
                    <a:schemeClr val="bg1"/>
                  </a:solidFill>
                  <a:latin typeface="微软雅黑" panose="020B0503020204020204" pitchFamily="34" charset="-122"/>
                  <a:ea typeface="微软雅黑" panose="020B0503020204020204" pitchFamily="34" charset="-122"/>
                </a:rPr>
                <a:t>不可写</a:t>
              </a:r>
            </a:p>
          </p:txBody>
        </p:sp>
        <p:sp>
          <p:nvSpPr>
            <p:cNvPr id="157" name="文本框 44"/>
            <p:cNvSpPr txBox="1"/>
            <p:nvPr/>
          </p:nvSpPr>
          <p:spPr>
            <a:xfrm>
              <a:off x="9456126" y="4102438"/>
              <a:ext cx="991426" cy="5371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800" b="0" kern="0" dirty="0">
                  <a:solidFill>
                    <a:schemeClr val="bg1"/>
                  </a:solidFill>
                  <a:latin typeface="微软雅黑" panose="020B0503020204020204" pitchFamily="34" charset="-122"/>
                  <a:ea typeface="微软雅黑" panose="020B0503020204020204" pitchFamily="34" charset="-122"/>
                </a:rPr>
                <a:t>不可读</a:t>
              </a:r>
            </a:p>
          </p:txBody>
        </p:sp>
      </p:grpSp>
    </p:spTree>
    <p:extLst>
      <p:ext uri="{BB962C8B-B14F-4D97-AF65-F5344CB8AC3E}">
        <p14:creationId xmlns:p14="http://schemas.microsoft.com/office/powerpoint/2010/main" val="17341103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35692</TotalTime>
  <Words>4388</Words>
  <Application>Microsoft Office PowerPoint</Application>
  <PresentationFormat>宽屏</PresentationFormat>
  <Paragraphs>369</Paragraphs>
  <Slides>13</Slides>
  <Notes>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13</vt:i4>
      </vt:variant>
    </vt:vector>
  </HeadingPairs>
  <TitlesOfParts>
    <vt:vector size="32" baseType="lpstr">
      <vt:lpstr>Arial Regular</vt:lpstr>
      <vt:lpstr>FrutigerNext LT BlackCn</vt:lpstr>
      <vt:lpstr>FZLanTingHeiS-R-GB</vt:lpstr>
      <vt:lpstr>Gill Sans</vt:lpstr>
      <vt:lpstr>Helvetica Neue</vt:lpstr>
      <vt:lpstr>MS PGothic</vt:lpstr>
      <vt:lpstr>Source Han Sans CN Bold</vt:lpstr>
      <vt:lpstr>Source Han Sans CN Regular</vt:lpstr>
      <vt:lpstr>等线</vt:lpstr>
      <vt:lpstr>宋体</vt:lpstr>
      <vt:lpstr>微软雅黑</vt:lpstr>
      <vt:lpstr>微软雅黑</vt:lpstr>
      <vt:lpstr>Arial</vt:lpstr>
      <vt:lpstr>Calibri</vt:lpstr>
      <vt:lpstr>Calibri Light</vt:lpstr>
      <vt:lpstr>Times New Roman</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hoperun</dc:creator>
  <cp:lastModifiedBy>Zhangchunhui (A)</cp:lastModifiedBy>
  <cp:revision>961</cp:revision>
  <dcterms:created xsi:type="dcterms:W3CDTF">2023-01-06T07:12:04Z</dcterms:created>
  <dcterms:modified xsi:type="dcterms:W3CDTF">2023-03-17T02:53:24Z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y fmtid="{D5CDD505-2E9C-101B-9397-08002B2CF9AE}" pid="3" name="_2015_ms_pID_725343">
    <vt:lpwstr>(3)l762Uelwd7gBhaEwnTU3IhcvX9ICbbNgKMMIlZ63gZBDVXe+B2rjEFWWmbbPf/2I3Txn1kAo
KAhC58UAxEKwxEBakAOhZmD2lWxCUmKJoV41PDQxQ+h9iPA6O0RWxABErLdyJj1VFfs1TmZG
EPW5e0WDAymv/wrKdC4up3BOL/NETKXBsR7Bb5EEo/sa2DcK1d1wNT1aGX5OSRrS9s02POT9
QF25eQxKWHg2k9QQZS</vt:lpwstr>
  </property>
  <property fmtid="{D5CDD505-2E9C-101B-9397-08002B2CF9AE}" pid="4" name="_2015_ms_pID_7253431">
    <vt:lpwstr>Opsm7mxcsSNt23a3xrGSSAS1fCODL4c6e99WLj008ijhOLiI5nGVZd
AWKQDrvapFDo3jeq8Yxx3vIYvDHndtRsbYKdyCXnFo/qgTl0E9g6PpOfEhay6BPEWQ/WhY/n
SGp9/VuWsZAj+doqKYANrtmCRnSpBOaXwxou1M9sDDK3Pg01Oyztd5AvOBGz59Kb5kKNnLbH
D4xvqahQGsvlDCEHMzh2p3g3KIgTOHpw4Zwl</vt:lpwstr>
  </property>
  <property fmtid="{D5CDD505-2E9C-101B-9397-08002B2CF9AE}" pid="5" name="_2015_ms_pID_7253432">
    <vt:lpwstr>R2z9nMdLauXQ1/aIm43BdKQ=</vt:lpwstr>
  </property>
  <property fmtid="{D5CDD505-2E9C-101B-9397-08002B2CF9AE}" pid="6" name="ICV">
    <vt:lpwstr>CB5F87F128674085928A1FEC29AE2AA7</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1674868195</vt:lpwstr>
  </property>
</Properties>
</file>