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96" r:id="rId3"/>
    <p:sldId id="297" r:id="rId4"/>
    <p:sldId id="298" r:id="rId5"/>
    <p:sldId id="300" r:id="rId6"/>
    <p:sldId id="301" r:id="rId7"/>
    <p:sldId id="269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tao" initials="l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66FF"/>
    <a:srgbClr val="9966FF"/>
    <a:srgbClr val="CCFF66"/>
    <a:srgbClr val="0052D9"/>
    <a:srgbClr val="00A3FF"/>
    <a:srgbClr val="0A1E2F"/>
    <a:srgbClr val="FFFFFF"/>
    <a:srgbClr val="422B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8" autoAdjust="0"/>
    <p:restoredTop sz="91364" autoAdjust="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7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C25C-19B4-4ADF-80FC-483B79C24E82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2873-9DAF-4140-80BB-03C9B8641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Oval 15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Oval 13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48428" y="6287707"/>
            <a:ext cx="1612362" cy="344840"/>
          </a:xfrm>
          <a:prstGeom prst="rect">
            <a:avLst/>
          </a:prstGeom>
        </p:spPr>
      </p:pic>
      <p:sp>
        <p:nvSpPr>
          <p:cNvPr id="27" name="页脚占位符 4"/>
          <p:cNvSpPr txBox="1"/>
          <p:nvPr userDrawn="1"/>
        </p:nvSpPr>
        <p:spPr>
          <a:xfrm>
            <a:off x="4038600" y="6290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OPENATOM FOUNDATION CONFIDENTIAL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 cstate="email">
            <a:biLevel thresh="25000"/>
          </a:blip>
          <a:stretch>
            <a:fillRect/>
          </a:stretch>
        </p:blipFill>
        <p:spPr>
          <a:xfrm>
            <a:off x="202231" y="319396"/>
            <a:ext cx="635969" cy="635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1009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721"/>
            <a:ext cx="10515600" cy="696559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08140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Font typeface="仿宋" panose="02010609060101010101" pitchFamily="49" charset="-122"/>
              <a:buChar char="-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714500" indent="-342900">
              <a:lnSpc>
                <a:spcPct val="150000"/>
              </a:lnSpc>
              <a:buFont typeface="+mj-lt"/>
              <a:buAutoNum type="alphaLcParenR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171700" indent="-342900">
              <a:lnSpc>
                <a:spcPct val="150000"/>
              </a:lnSpc>
              <a:buFont typeface="+mj-ea"/>
              <a:buAutoNum type="circleNumDbPlain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926-F4FD-4E8D-B34F-C052AEF14152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OPENATOM FOUNDATION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3759-0FE4-4AB7-AB62-4BCD08A25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日期占位符 3"/>
          <p:cNvSpPr txBox="1"/>
          <p:nvPr userDrawn="1"/>
        </p:nvSpPr>
        <p:spPr>
          <a:xfrm>
            <a:off x="835332" y="6353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869926-F4FD-4E8D-B34F-C052AEF14152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15" name="灯片编号占位符 5"/>
          <p:cNvSpPr txBox="1"/>
          <p:nvPr userDrawn="1"/>
        </p:nvSpPr>
        <p:spPr>
          <a:xfrm>
            <a:off x="8607732" y="6353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543759-0FE4-4AB7-AB62-4BCD08A25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4"/>
          <p:cNvSpPr txBox="1"/>
          <p:nvPr userDrawn="1"/>
        </p:nvSpPr>
        <p:spPr>
          <a:xfrm>
            <a:off x="4034300" y="63534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OPENATOM FOUNDATION CONFIDENTIAL</a:t>
            </a:r>
            <a:endParaRPr lang="zh-CN" altLang="en-US" dirty="0"/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114113" y="243721"/>
            <a:ext cx="609975" cy="609975"/>
          </a:xfrm>
          <a:custGeom>
            <a:avLst/>
            <a:gdLst>
              <a:gd name="connsiteX0" fmla="*/ 3243583 w 6035716"/>
              <a:gd name="connsiteY0" fmla="*/ 3243582 h 6035716"/>
              <a:gd name="connsiteX1" fmla="*/ 3243583 w 6035716"/>
              <a:gd name="connsiteY1" fmla="*/ 5582443 h 6035716"/>
              <a:gd name="connsiteX2" fmla="*/ 3281238 w 6035716"/>
              <a:gd name="connsiteY2" fmla="*/ 5580542 h 6035716"/>
              <a:gd name="connsiteX3" fmla="*/ 4839353 w 6035716"/>
              <a:gd name="connsiteY3" fmla="*/ 4839353 h 6035716"/>
              <a:gd name="connsiteX4" fmla="*/ 4956669 w 6035716"/>
              <a:gd name="connsiteY4" fmla="*/ 4710273 h 6035716"/>
              <a:gd name="connsiteX5" fmla="*/ 4109875 w 6035716"/>
              <a:gd name="connsiteY5" fmla="*/ 3243582 h 6035716"/>
              <a:gd name="connsiteX6" fmla="*/ 1925843 w 6035716"/>
              <a:gd name="connsiteY6" fmla="*/ 3243582 h 6035716"/>
              <a:gd name="connsiteX7" fmla="*/ 1079047 w 6035716"/>
              <a:gd name="connsiteY7" fmla="*/ 4710274 h 6035716"/>
              <a:gd name="connsiteX8" fmla="*/ 1196363 w 6035716"/>
              <a:gd name="connsiteY8" fmla="*/ 4839353 h 6035716"/>
              <a:gd name="connsiteX9" fmla="*/ 2754479 w 6035716"/>
              <a:gd name="connsiteY9" fmla="*/ 5580542 h 6035716"/>
              <a:gd name="connsiteX10" fmla="*/ 2792135 w 6035716"/>
              <a:gd name="connsiteY10" fmla="*/ 5582443 h 6035716"/>
              <a:gd name="connsiteX11" fmla="*/ 2792135 w 6035716"/>
              <a:gd name="connsiteY11" fmla="*/ 3243582 h 6035716"/>
              <a:gd name="connsiteX12" fmla="*/ 3017859 w 6035716"/>
              <a:gd name="connsiteY12" fmla="*/ 1352155 h 6035716"/>
              <a:gd name="connsiteX13" fmla="*/ 2186487 w 6035716"/>
              <a:gd name="connsiteY13" fmla="*/ 2792134 h 6035716"/>
              <a:gd name="connsiteX14" fmla="*/ 3849231 w 6035716"/>
              <a:gd name="connsiteY14" fmla="*/ 2792134 h 6035716"/>
              <a:gd name="connsiteX15" fmla="*/ 3020810 w 6035716"/>
              <a:gd name="connsiteY15" fmla="*/ 442024 h 6035716"/>
              <a:gd name="connsiteX16" fmla="*/ 3185968 w 6035716"/>
              <a:gd name="connsiteY16" fmla="*/ 740549 h 6035716"/>
              <a:gd name="connsiteX17" fmla="*/ 3186018 w 6035716"/>
              <a:gd name="connsiteY17" fmla="*/ 740520 h 6035716"/>
              <a:gd name="connsiteX18" fmla="*/ 5245409 w 6035716"/>
              <a:gd name="connsiteY18" fmla="*/ 4307492 h 6035716"/>
              <a:gd name="connsiteX19" fmla="*/ 5282934 w 6035716"/>
              <a:gd name="connsiteY19" fmla="*/ 4245725 h 6035716"/>
              <a:gd name="connsiteX20" fmla="*/ 5593841 w 6035716"/>
              <a:gd name="connsiteY20" fmla="*/ 3017858 h 6035716"/>
              <a:gd name="connsiteX21" fmla="*/ 3281238 w 6035716"/>
              <a:gd name="connsiteY21" fmla="*/ 455175 h 6035716"/>
              <a:gd name="connsiteX22" fmla="*/ 3015670 w 6035716"/>
              <a:gd name="connsiteY22" fmla="*/ 441986 h 6035716"/>
              <a:gd name="connsiteX23" fmla="*/ 2754479 w 6035716"/>
              <a:gd name="connsiteY23" fmla="*/ 455175 h 6035716"/>
              <a:gd name="connsiteX24" fmla="*/ 441875 w 6035716"/>
              <a:gd name="connsiteY24" fmla="*/ 3017858 h 6035716"/>
              <a:gd name="connsiteX25" fmla="*/ 752782 w 6035716"/>
              <a:gd name="connsiteY25" fmla="*/ 4245725 h 6035716"/>
              <a:gd name="connsiteX26" fmla="*/ 790307 w 6035716"/>
              <a:gd name="connsiteY26" fmla="*/ 4307492 h 6035716"/>
              <a:gd name="connsiteX27" fmla="*/ 2849700 w 6035716"/>
              <a:gd name="connsiteY27" fmla="*/ 740520 h 6035716"/>
              <a:gd name="connsiteX28" fmla="*/ 2850312 w 6035716"/>
              <a:gd name="connsiteY28" fmla="*/ 740873 h 6035716"/>
              <a:gd name="connsiteX29" fmla="*/ 3017858 w 6035716"/>
              <a:gd name="connsiteY29" fmla="*/ 0 h 6035716"/>
              <a:gd name="connsiteX30" fmla="*/ 6035716 w 6035716"/>
              <a:gd name="connsiteY30" fmla="*/ 3017858 h 6035716"/>
              <a:gd name="connsiteX31" fmla="*/ 3017858 w 6035716"/>
              <a:gd name="connsiteY31" fmla="*/ 6035716 h 6035716"/>
              <a:gd name="connsiteX32" fmla="*/ 0 w 6035716"/>
              <a:gd name="connsiteY32" fmla="*/ 3017858 h 6035716"/>
              <a:gd name="connsiteX33" fmla="*/ 3017858 w 6035716"/>
              <a:gd name="connsiteY33" fmla="*/ 0 h 603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35716" h="6035716">
                <a:moveTo>
                  <a:pt x="3243583" y="3243582"/>
                </a:moveTo>
                <a:lnTo>
                  <a:pt x="3243583" y="5582443"/>
                </a:lnTo>
                <a:lnTo>
                  <a:pt x="3281238" y="5580542"/>
                </a:lnTo>
                <a:cubicBezTo>
                  <a:pt x="3887417" y="5518981"/>
                  <a:pt x="4431462" y="5247244"/>
                  <a:pt x="4839353" y="4839353"/>
                </a:cubicBezTo>
                <a:lnTo>
                  <a:pt x="4956669" y="4710273"/>
                </a:lnTo>
                <a:lnTo>
                  <a:pt x="4109875" y="3243582"/>
                </a:lnTo>
                <a:close/>
                <a:moveTo>
                  <a:pt x="1925843" y="3243582"/>
                </a:moveTo>
                <a:lnTo>
                  <a:pt x="1079047" y="4710274"/>
                </a:lnTo>
                <a:lnTo>
                  <a:pt x="1196363" y="4839353"/>
                </a:lnTo>
                <a:cubicBezTo>
                  <a:pt x="1604254" y="5247244"/>
                  <a:pt x="2148300" y="5518981"/>
                  <a:pt x="2754479" y="5580542"/>
                </a:cubicBezTo>
                <a:lnTo>
                  <a:pt x="2792135" y="5582443"/>
                </a:lnTo>
                <a:lnTo>
                  <a:pt x="2792135" y="3243582"/>
                </a:lnTo>
                <a:close/>
                <a:moveTo>
                  <a:pt x="3017859" y="1352155"/>
                </a:moveTo>
                <a:lnTo>
                  <a:pt x="2186487" y="2792134"/>
                </a:lnTo>
                <a:lnTo>
                  <a:pt x="3849231" y="2792134"/>
                </a:lnTo>
                <a:close/>
                <a:moveTo>
                  <a:pt x="3020810" y="442024"/>
                </a:moveTo>
                <a:lnTo>
                  <a:pt x="3185968" y="740549"/>
                </a:lnTo>
                <a:lnTo>
                  <a:pt x="3186018" y="740520"/>
                </a:lnTo>
                <a:lnTo>
                  <a:pt x="5245409" y="4307492"/>
                </a:lnTo>
                <a:lnTo>
                  <a:pt x="5282934" y="4245725"/>
                </a:lnTo>
                <a:cubicBezTo>
                  <a:pt x="5481213" y="3880725"/>
                  <a:pt x="5593841" y="3462444"/>
                  <a:pt x="5593841" y="3017858"/>
                </a:cubicBezTo>
                <a:cubicBezTo>
                  <a:pt x="5593841" y="1684099"/>
                  <a:pt x="4580193" y="587091"/>
                  <a:pt x="3281238" y="455175"/>
                </a:cubicBezTo>
                <a:close/>
                <a:moveTo>
                  <a:pt x="3015670" y="441986"/>
                </a:moveTo>
                <a:lnTo>
                  <a:pt x="2754479" y="455175"/>
                </a:lnTo>
                <a:cubicBezTo>
                  <a:pt x="1455524" y="587091"/>
                  <a:pt x="441875" y="1684099"/>
                  <a:pt x="441875" y="3017858"/>
                </a:cubicBezTo>
                <a:cubicBezTo>
                  <a:pt x="441875" y="3462444"/>
                  <a:pt x="554503" y="3880725"/>
                  <a:pt x="752782" y="4245725"/>
                </a:cubicBezTo>
                <a:lnTo>
                  <a:pt x="790307" y="4307492"/>
                </a:lnTo>
                <a:lnTo>
                  <a:pt x="2849700" y="740520"/>
                </a:lnTo>
                <a:lnTo>
                  <a:pt x="2850312" y="740873"/>
                </a:lnTo>
                <a:close/>
                <a:moveTo>
                  <a:pt x="3017858" y="0"/>
                </a:moveTo>
                <a:cubicBezTo>
                  <a:pt x="4684575" y="0"/>
                  <a:pt x="6035716" y="1351141"/>
                  <a:pt x="6035716" y="3017858"/>
                </a:cubicBezTo>
                <a:cubicBezTo>
                  <a:pt x="6035716" y="4684575"/>
                  <a:pt x="4684575" y="6035716"/>
                  <a:pt x="3017858" y="6035716"/>
                </a:cubicBezTo>
                <a:cubicBezTo>
                  <a:pt x="1351141" y="6035716"/>
                  <a:pt x="0" y="4684575"/>
                  <a:pt x="0" y="3017858"/>
                </a:cubicBezTo>
                <a:cubicBezTo>
                  <a:pt x="0" y="1351141"/>
                  <a:pt x="1351141" y="0"/>
                  <a:pt x="301785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95349" y="365123"/>
            <a:ext cx="1045845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008" y="1335086"/>
            <a:ext cx="11114791" cy="47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阿里巴巴普惠体" panose="00020600040101010101" pitchFamily="18" charset="-122"/>
          <a:ea typeface="阿里巴巴普惠体" panose="00020600040101010101" pitchFamily="18" charset="-122"/>
          <a:cs typeface="阿里巴巴普惠体" panose="00020600040101010101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813793" y="1882380"/>
            <a:ext cx="7965431" cy="1841481"/>
          </a:xfrm>
        </p:spPr>
        <p:txBody>
          <a:bodyPr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 TSG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年中务虚会意见反馈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WEB3 TSG </a:t>
            </a:r>
            <a:r>
              <a:rPr lang="en-US" altLang="zh-CN" dirty="0" smtClean="0"/>
              <a:t>23</a:t>
            </a:r>
            <a:r>
              <a:rPr lang="zh-CN" altLang="en-US" dirty="0" smtClean="0"/>
              <a:t>年中务虚会会议总结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9501" y="2290526"/>
            <a:ext cx="8569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开源电子钱包都有哪些企业参与？（余枝强）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现在的数字资产都有哪些？（上海交大夏老师）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Web3</a:t>
            </a:r>
            <a:r>
              <a:rPr lang="zh-CN" altLang="en-US" dirty="0" smtClean="0"/>
              <a:t>可以与</a:t>
            </a:r>
            <a:r>
              <a:rPr lang="en-US" altLang="zh-CN" dirty="0" smtClean="0"/>
              <a:t>web</a:t>
            </a:r>
            <a:r>
              <a:rPr lang="zh-CN" altLang="en-US" smtClean="0"/>
              <a:t>可以一起规划，不要分开搞？可以与付明老师那边多交流（</a:t>
            </a:r>
            <a:r>
              <a:rPr lang="zh-CN" altLang="en-US" dirty="0" smtClean="0"/>
              <a:t>贾宁）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76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192" y="196056"/>
            <a:ext cx="10515600" cy="696559"/>
          </a:xfrm>
        </p:spPr>
        <p:txBody>
          <a:bodyPr/>
          <a:lstStyle/>
          <a:p>
            <a:r>
              <a:rPr lang="zh-CN" altLang="en-US" dirty="0" smtClean="0"/>
              <a:t>北邮</a:t>
            </a:r>
            <a:r>
              <a:rPr lang="zh-CN" altLang="en-US" dirty="0"/>
              <a:t>邹仕洪老师希望与</a:t>
            </a:r>
            <a:r>
              <a:rPr lang="en-US" altLang="zh-CN" dirty="0"/>
              <a:t>web3 TSG</a:t>
            </a:r>
            <a:r>
              <a:rPr lang="zh-CN" altLang="en-US" dirty="0"/>
              <a:t>进行交流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00970" y="1596773"/>
            <a:ext cx="333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51154" y="1118900"/>
            <a:ext cx="584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项目名称：面向</a:t>
            </a:r>
            <a:r>
              <a:rPr lang="en-US" altLang="zh-CN" sz="1600" dirty="0" err="1"/>
              <a:t>openHarmony</a:t>
            </a:r>
            <a:r>
              <a:rPr lang="zh-CN" altLang="en-US" sz="1600" dirty="0"/>
              <a:t>软总线的分布式可信接入</a:t>
            </a:r>
            <a:endParaRPr lang="en-US" altLang="zh-CN" sz="1600" dirty="0"/>
          </a:p>
          <a:p>
            <a:r>
              <a:rPr lang="zh-CN" altLang="en-US" sz="1600" dirty="0"/>
              <a:t>发起人：邹仕洪（北邮）</a:t>
            </a: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xmlns="" id="{F2A0F9DE-A077-784D-9A5D-5B9D2C309B8A}"/>
              </a:ext>
            </a:extLst>
          </p:cNvPr>
          <p:cNvSpPr txBox="1">
            <a:spLocks/>
          </p:cNvSpPr>
          <p:nvPr/>
        </p:nvSpPr>
        <p:spPr>
          <a:xfrm>
            <a:off x="5851155" y="1749512"/>
            <a:ext cx="5574227" cy="2165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目前</a:t>
            </a:r>
            <a:r>
              <a:rPr lang="en-US" altLang="zh-CN"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openHarmony</a:t>
            </a:r>
            <a:r>
              <a:rPr lang="zh-CN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的分布式软总线叠加区块链、</a:t>
            </a:r>
            <a:r>
              <a:rPr lang="en-US" altLang="zh-CN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TNC</a:t>
            </a:r>
            <a:r>
              <a:rPr lang="zh-CN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可信网络连接架构，解决一次性认证和设备信任等问题</a:t>
            </a:r>
            <a:endParaRPr lang="en-US" altLang="zh-CN" sz="1400" dirty="0"/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/>
              <a:t>基于区块链的访问控制系统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；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/>
              <a:t>基于区块链的日志审计系统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； 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/>
              <a:t>基于区块链的可信第三方：由分布式的</a:t>
            </a:r>
            <a:r>
              <a:rPr lang="en-US" altLang="zh-CN" sz="1400" dirty="0"/>
              <a:t>CA</a:t>
            </a:r>
            <a:r>
              <a:rPr lang="zh-CN" altLang="en-US" sz="1400" dirty="0"/>
              <a:t>和可信验证者组成，提供身份信息和远程证明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；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400" dirty="0"/>
              <a:t>DID</a:t>
            </a:r>
            <a:r>
              <a:rPr lang="zh-CN" altLang="en-US" sz="1400" dirty="0"/>
              <a:t>身份认证机制：实现对组网认证设备进行身份认证功能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82" y="3830194"/>
            <a:ext cx="4599803" cy="2904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405" y="2437607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邹老师最近想在</a:t>
            </a:r>
            <a:r>
              <a:rPr lang="en-US" altLang="zh-CN" dirty="0" smtClean="0"/>
              <a:t>OpenHarmony</a:t>
            </a:r>
            <a:r>
              <a:rPr lang="zh-CN" altLang="en-US" dirty="0"/>
              <a:t>孵化</a:t>
            </a:r>
            <a:r>
              <a:rPr lang="zh-CN" altLang="en-US" dirty="0" smtClean="0"/>
              <a:t>一个项目</a:t>
            </a:r>
            <a:endParaRPr lang="en-US" altLang="zh-CN" dirty="0" smtClean="0"/>
          </a:p>
          <a:p>
            <a:r>
              <a:rPr lang="zh-CN" altLang="en-US" dirty="0" smtClean="0"/>
              <a:t>里面会添加</a:t>
            </a:r>
            <a:r>
              <a:rPr lang="en-US" altLang="zh-CN" dirty="0" smtClean="0"/>
              <a:t>DID</a:t>
            </a:r>
            <a:r>
              <a:rPr lang="zh-CN" altLang="en-US" dirty="0" smtClean="0"/>
              <a:t>身份认证机制，与我们强相关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将我们的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上归档的链接，发给了邹老师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161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963" y="1448640"/>
            <a:ext cx="10515600" cy="1249293"/>
          </a:xfrm>
        </p:spPr>
        <p:txBody>
          <a:bodyPr/>
          <a:lstStyle/>
          <a:p>
            <a:r>
              <a:rPr lang="zh-CN" altLang="en-US" dirty="0"/>
              <a:t>华科王浩宇教授对</a:t>
            </a:r>
            <a:r>
              <a:rPr lang="en-US" altLang="zh-CN" dirty="0"/>
              <a:t>web3</a:t>
            </a:r>
            <a:r>
              <a:rPr lang="zh-CN" altLang="en-US" dirty="0"/>
              <a:t>相关</a:t>
            </a:r>
            <a:r>
              <a:rPr lang="zh-CN" altLang="en-US" dirty="0" smtClean="0"/>
              <a:t>东西感兴趣</a:t>
            </a:r>
            <a:r>
              <a:rPr lang="zh-CN" altLang="en-US" dirty="0"/>
              <a:t>，想继续交流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18" y="2598345"/>
            <a:ext cx="3786527" cy="17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47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056" y="261828"/>
            <a:ext cx="10515600" cy="696559"/>
          </a:xfrm>
        </p:spPr>
        <p:txBody>
          <a:bodyPr/>
          <a:lstStyle/>
          <a:p>
            <a:r>
              <a:rPr lang="zh-CN" altLang="en-US" dirty="0" smtClean="0"/>
              <a:t>建议的一个</a:t>
            </a:r>
            <a:r>
              <a:rPr lang="en-US" altLang="zh-CN" dirty="0" smtClean="0"/>
              <a:t>TSC</a:t>
            </a:r>
            <a:r>
              <a:rPr lang="zh-CN" altLang="en-US" dirty="0" smtClean="0"/>
              <a:t>发布的文章列表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984"/>
              </p:ext>
            </p:extLst>
          </p:nvPr>
        </p:nvGraphicFramePr>
        <p:xfrm>
          <a:off x="2678546" y="1628068"/>
          <a:ext cx="6085207" cy="1481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6383"/>
                <a:gridCol w="1721314"/>
                <a:gridCol w="1257510"/>
              </a:tblGrid>
              <a:tr h="291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题目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状态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web 3.0</a:t>
                      </a:r>
                      <a:r>
                        <a:rPr lang="zh-CN" altLang="en-US" sz="1100" u="none" strike="noStrike" dirty="0">
                          <a:effectLst/>
                        </a:rPr>
                        <a:t>一段历史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李安琪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已经发布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4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互联网新一代信任技术介绍和最新进展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wenjing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chu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4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开放电子钱包介绍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wenjing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chu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74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WEB</a:t>
                      </a:r>
                      <a:r>
                        <a:rPr lang="zh-CN" altLang="en-US" sz="1100" u="none" strike="noStrike" dirty="0">
                          <a:effectLst/>
                        </a:rPr>
                        <a:t>技术发展的历史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沈慧海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346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0" y="1892176"/>
            <a:ext cx="6659577" cy="37460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56" y="261828"/>
            <a:ext cx="10515600" cy="696559"/>
          </a:xfrm>
        </p:spPr>
        <p:txBody>
          <a:bodyPr/>
          <a:lstStyle/>
          <a:p>
            <a:r>
              <a:rPr lang="zh-CN" altLang="en-US" dirty="0" smtClean="0"/>
              <a:t>可拆解</a:t>
            </a:r>
            <a:r>
              <a:rPr lang="zh-CN" altLang="en-US" smtClean="0"/>
              <a:t>一道难题开源钱包的难题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0866" y="2468545"/>
            <a:ext cx="44722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本次难题可以当做难题发布到高校俱乐部，看是否有老师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学生是否愿意接题，难题模板如左侧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935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Thanks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ed0201f-b474-435d-8955-0caf61fb9878"/>
  <p:tag name="COMMONDATA" val="eyJoZGlkIjoiYTg2YWRmZGU0MDUxMGY0NWQyMTNhNjJiOTc3NzFiM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3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15043</TotalTime>
  <Words>292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阿里巴巴普惠体</vt:lpstr>
      <vt:lpstr>等线</vt:lpstr>
      <vt:lpstr>方正粗黑宋简体</vt:lpstr>
      <vt:lpstr>仿宋</vt:lpstr>
      <vt:lpstr>宋体</vt:lpstr>
      <vt:lpstr>微软雅黑</vt:lpstr>
      <vt:lpstr>Arial</vt:lpstr>
      <vt:lpstr>Calibri</vt:lpstr>
      <vt:lpstr>Wingdings</vt:lpstr>
      <vt:lpstr>Office 主题​​</vt:lpstr>
      <vt:lpstr>WEB3 TSG  年中务虚会意见反馈</vt:lpstr>
      <vt:lpstr>WEB3 TSG 23年中务虚会会议总结</vt:lpstr>
      <vt:lpstr>北邮邹仕洪老师希望与web3 TSG进行交流</vt:lpstr>
      <vt:lpstr>PowerPoint 演示文稿</vt:lpstr>
      <vt:lpstr>建议的一个TSC发布的文章列表</vt:lpstr>
      <vt:lpstr>可拆解一道难题开源钱包的难题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刘石</dc:creator>
  <cp:lastModifiedBy>Zhangchunhui (A)</cp:lastModifiedBy>
  <cp:revision>617</cp:revision>
  <dcterms:created xsi:type="dcterms:W3CDTF">2020-10-21T02:01:00Z</dcterms:created>
  <dcterms:modified xsi:type="dcterms:W3CDTF">2023-09-06T03:02:05Z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(3)rZQ7cwU+jSv1hDpPkAQCxoEkjSGGxFaErJTyE9OnuAkAX953Mne20P/DYlAAkRqjysQniiF1
i1CqaPtcZDgMfXX1MPsj5NWiTDKBeOnZ1QR3chzdtJ1sZG8TANwl4YrWhWZgoxraDAttF2Ay
DetfIr00znGurH3juMdUGMEfgJABP3bcS0uQ4CsnZmkYGJ3lPtPFEgAD/EYJ+7PZ/4PGxXkE
XKMp9Uz8xFapQGORjb</vt:lpwstr>
  </property>
  <property fmtid="{D5CDD505-2E9C-101B-9397-08002B2CF9AE}" pid="3" name="_2015_ms_pID_7253431">
    <vt:lpwstr>HYniWilWCvRK0Bu9oYYt11FhOT2nf2gBet4drQ3aufvSTqmczwToIb
UjjpYyC5PB5d86KUXhqGjs1FDUxvAdm6JohtU/iStSS7bVzLmWjO+FKEoAkcSbYV7Q2xaxf0
NqsRM5+gMsqwY05S/ndQjATqZaPeczSLS0z8iuuBfkvLw3BQVhPqXzb1EjjHT10Qdzx/wLg1
PgTXVOZAyx9FDAqcgYVyOx+OOMAg7YkXWjDD</vt:lpwstr>
  </property>
  <property fmtid="{D5CDD505-2E9C-101B-9397-08002B2CF9AE}" pid="4" name="_2015_ms_pID_7253432">
    <vt:lpwstr>UQ==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1656931375</vt:lpwstr>
  </property>
  <property fmtid="{D5CDD505-2E9C-101B-9397-08002B2CF9AE}" pid="9" name="ICV">
    <vt:lpwstr>4DF9A7950323413995B8AEE7C4B66789_12</vt:lpwstr>
  </property>
  <property fmtid="{D5CDD505-2E9C-101B-9397-08002B2CF9AE}" pid="10" name="KSOProductBuildVer">
    <vt:lpwstr>2052-11.1.0.14309</vt:lpwstr>
  </property>
</Properties>
</file>