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Dosis" pitchFamily="2" charset="77"/>
      <p:regular r:id="rId33"/>
      <p:bold r:id="rId34"/>
    </p:embeddedFont>
    <p:embeddedFont>
      <p:font typeface="Dosis Light" panose="020F0302020204030204" pitchFamily="34" charset="0"/>
      <p:regular r:id="rId35"/>
      <p:bold r:id="rId36"/>
    </p:embeddedFont>
    <p:embeddedFont>
      <p:font typeface="Dosis Medium" panose="020F050202020403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6"/>
    <p:restoredTop sz="94629"/>
  </p:normalViewPr>
  <p:slideViewPr>
    <p:cSldViewPr snapToGrid="0">
      <p:cViewPr varScale="1">
        <p:scale>
          <a:sx n="131" d="100"/>
          <a:sy n="131" d="100"/>
        </p:scale>
        <p:origin x="200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New_Yorker" TargetMode="External"/><Relationship Id="rId3" Type="http://schemas.openxmlformats.org/officeDocument/2006/relationships/hyperlink" Target="https://en.wikipedia.org/wiki/Adage" TargetMode="External"/><Relationship Id="rId7" Type="http://schemas.openxmlformats.org/officeDocument/2006/relationships/hyperlink" Target="https://en.wikipedia.org/wiki/Peter_Steiner_(cartoonist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toon" TargetMode="External"/><Relationship Id="rId5" Type="http://schemas.openxmlformats.org/officeDocument/2006/relationships/hyperlink" Target="https://en.wikipedia.org/wiki/Internet_anonymity" TargetMode="External"/><Relationship Id="rId4" Type="http://schemas.openxmlformats.org/officeDocument/2006/relationships/hyperlink" Target="https://en.wikipedia.org/wiki/Internet_meme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New_Yorker" TargetMode="External"/><Relationship Id="rId3" Type="http://schemas.openxmlformats.org/officeDocument/2006/relationships/hyperlink" Target="https://en.wikipedia.org/wiki/Adage" TargetMode="External"/><Relationship Id="rId7" Type="http://schemas.openxmlformats.org/officeDocument/2006/relationships/hyperlink" Target="https://en.wikipedia.org/wiki/Peter_Steiner_(cartoonist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toon" TargetMode="External"/><Relationship Id="rId5" Type="http://schemas.openxmlformats.org/officeDocument/2006/relationships/hyperlink" Target="https://en.wikipedia.org/wiki/Internet_anonymity" TargetMode="External"/><Relationship Id="rId4" Type="http://schemas.openxmlformats.org/officeDocument/2006/relationships/hyperlink" Target="https://en.wikipedia.org/wiki/Internet_mem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fb46532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fb46532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5fb46532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5fb46532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5fb46532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5fb46532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5fb46532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5fb46532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5fb465326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5fb465326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5fb465326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5fb465326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5fb465326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5fb465326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5fb465326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5fb465326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5fb46532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5fb46532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5fb4653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5fb4653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5fb46532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5fb46532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5fb46532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5fb46532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55fb465326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55fb465326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55fb465326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55fb465326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55fb4653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55fb46532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55fb46532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55fb46532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5fb4653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5fb46532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55fb46532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55fb46532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55fb46532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55fb46532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5fb465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5fb465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5fb4653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5fb4653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</a:rPr>
              <a:t>On the Internet, nobody knows you're a dog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 is an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adage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meme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about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anonymity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which began as a caption to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cartoon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drawn by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Steiner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published by </a:t>
            </a:r>
            <a:r>
              <a:rPr lang="en" sz="1050" i="1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Yorker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on July 5, 1993.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fb46532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fb46532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</a:t>
            </a:r>
            <a:r>
              <a:rPr lang="en" sz="1050" b="1">
                <a:solidFill>
                  <a:srgbClr val="202122"/>
                </a:solidFill>
                <a:highlight>
                  <a:srgbClr val="FFFFFF"/>
                </a:highlight>
              </a:rPr>
              <a:t>On the Internet, nobody knows you're a dog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" is an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adage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meme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about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anonymity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which began as a caption to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cartoon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drawn by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Steiner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published by </a:t>
            </a:r>
            <a:r>
              <a:rPr lang="en" sz="1050" i="1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Yorker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on July 5, 1993.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fb46532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fb46532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5fb46532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5fb46532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fb46532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5fb46532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fb46532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fb46532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Authenticity is the baseline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seu2022.sched.com/venue/Wicklow+Meeting+Room+4+%28Level+2%29?iframe=yes&amp;w=100%25&amp;sidebar=yes&amp;bg=no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flaticon.com/free-icons" TargetMode="External"/><Relationship Id="rId5" Type="http://schemas.openxmlformats.org/officeDocument/2006/relationships/hyperlink" Target="https://github.com/trustoverip/TechArch/blob/main/spec.md" TargetMode="External"/><Relationship Id="rId4" Type="http://schemas.openxmlformats.org/officeDocument/2006/relationships/hyperlink" Target="https://youtu.be/QZssxxZ9f8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45438"/>
            <a:ext cx="8520600" cy="15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latin typeface="Dosis Medium"/>
                <a:ea typeface="Dosis Medium"/>
                <a:cs typeface="Dosis Medium"/>
                <a:sym typeface="Dosis Medium"/>
              </a:rPr>
              <a:t>A Reference Architecture for Trust over the Internet with Universal Interoperability</a:t>
            </a:r>
            <a:endParaRPr sz="368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75925"/>
            <a:ext cx="85206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osis Medium"/>
                <a:ea typeface="Dosis Medium"/>
                <a:cs typeface="Dosis Medium"/>
                <a:sym typeface="Dosis Medium"/>
              </a:rPr>
              <a:t>Wenjing Chu</a:t>
            </a:r>
            <a:endParaRPr sz="230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 Medium"/>
                <a:ea typeface="Dosis Medium"/>
                <a:cs typeface="Dosis Medium"/>
                <a:sym typeface="Dosis Medium"/>
              </a:rPr>
              <a:t>Futurewei Technologies, Inc.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 Medium"/>
                <a:ea typeface="Dosis Medium"/>
                <a:cs typeface="Dosis Medium"/>
                <a:sym typeface="Dosis Medium"/>
              </a:rPr>
              <a:t>OSS Europe - Dublin - September 13-16, 2022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8475" y="4700025"/>
            <a:ext cx="327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Wenjing Chu</a:t>
            </a:r>
            <a:endParaRPr sz="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771" y="293075"/>
            <a:ext cx="3188455" cy="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2"/>
          <p:cNvCxnSpPr>
            <a:endCxn id="175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77" name="Google Shape;177;p22"/>
          <p:cNvCxnSpPr>
            <a:stCxn id="178" idx="6"/>
            <a:endCxn id="179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80" name="Google Shape;180;p22"/>
          <p:cNvCxnSpPr>
            <a:stCxn id="175" idx="3"/>
            <a:endCxn id="181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2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181" name="Google Shape;181;p22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2"/>
            <p:cNvCxnSpPr>
              <a:stCxn id="181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22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22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" name="Google Shape;188;p22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178" name="Google Shape;178;p22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2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2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1376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2 (Decentralized, Web3/5)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858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1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(Central or Federated)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417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3 (Autonomic, WoT)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199" name="Google Shape;199;p22"/>
          <p:cNvCxnSpPr>
            <a:stCxn id="197" idx="0"/>
            <a:endCxn id="195" idx="2"/>
          </p:cNvCxnSpPr>
          <p:nvPr/>
        </p:nvCxnSpPr>
        <p:spPr>
          <a:xfrm rot="10800000" flipH="1">
            <a:off x="33889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2"/>
          <p:cNvCxnSpPr>
            <a:stCxn id="196" idx="0"/>
            <a:endCxn id="195" idx="2"/>
          </p:cNvCxnSpPr>
          <p:nvPr/>
        </p:nvCxnSpPr>
        <p:spPr>
          <a:xfrm rot="10800000">
            <a:off x="4668475" y="2759575"/>
            <a:ext cx="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2"/>
          <p:cNvCxnSpPr>
            <a:stCxn id="198" idx="0"/>
            <a:endCxn id="195" idx="2"/>
          </p:cNvCxnSpPr>
          <p:nvPr/>
        </p:nvCxnSpPr>
        <p:spPr>
          <a:xfrm rot="10800000">
            <a:off x="46684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endCxn id="208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10" name="Google Shape;210;p23"/>
          <p:cNvCxnSpPr>
            <a:stCxn id="211" idx="6"/>
            <a:endCxn id="212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13" name="Google Shape;213;p23"/>
          <p:cNvCxnSpPr>
            <a:stCxn id="208" idx="3"/>
            <a:endCxn id="214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214" name="Google Shape;214;p23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23"/>
            <p:cNvCxnSpPr>
              <a:stCxn id="214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3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23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23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23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" name="Google Shape;221;p23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211" name="Google Shape;211;p23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23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3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3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3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3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3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8" name="Google Shape;228;p23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1376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Implementation Method 2 (Decentralized, Web3/5)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858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Implementation Method 1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(Central or Federated)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417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Implementation Method 3 (Autonomic, </a:t>
            </a:r>
            <a:r>
              <a:rPr lang="en" sz="1100" dirty="0" err="1">
                <a:latin typeface="Dosis Medium"/>
                <a:ea typeface="Dosis Medium"/>
                <a:cs typeface="Dosis Medium"/>
                <a:sym typeface="Dosis Medium"/>
              </a:rPr>
              <a:t>WoT</a:t>
            </a: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)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232" name="Google Shape;232;p23"/>
          <p:cNvCxnSpPr>
            <a:stCxn id="230" idx="0"/>
            <a:endCxn id="228" idx="2"/>
          </p:cNvCxnSpPr>
          <p:nvPr/>
        </p:nvCxnSpPr>
        <p:spPr>
          <a:xfrm rot="10800000" flipH="1">
            <a:off x="33889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3"/>
          <p:cNvCxnSpPr>
            <a:stCxn id="229" idx="0"/>
            <a:endCxn id="228" idx="2"/>
          </p:cNvCxnSpPr>
          <p:nvPr/>
        </p:nvCxnSpPr>
        <p:spPr>
          <a:xfrm rot="10800000">
            <a:off x="4668475" y="2759575"/>
            <a:ext cx="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3"/>
          <p:cNvCxnSpPr>
            <a:stCxn id="231" idx="0"/>
            <a:endCxn id="228" idx="2"/>
          </p:cNvCxnSpPr>
          <p:nvPr/>
        </p:nvCxnSpPr>
        <p:spPr>
          <a:xfrm rot="10800000">
            <a:off x="46684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3"/>
          <p:cNvSpPr/>
          <p:nvPr/>
        </p:nvSpPr>
        <p:spPr>
          <a:xfrm rot="-5400000">
            <a:off x="4513625" y="-8600"/>
            <a:ext cx="326700" cy="4664700"/>
          </a:xfrm>
          <a:prstGeom prst="rightBrace">
            <a:avLst>
              <a:gd name="adj1" fmla="val 50000"/>
              <a:gd name="adj2" fmla="val 50081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3081713" y="1881525"/>
            <a:ext cx="31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Trust Spanning Protocol between endpoints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4"/>
          <p:cNvCxnSpPr>
            <a:endCxn id="243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45" name="Google Shape;245;p24"/>
          <p:cNvCxnSpPr>
            <a:stCxn id="246" idx="6"/>
            <a:endCxn id="247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48" name="Google Shape;248;p24"/>
          <p:cNvCxnSpPr>
            <a:stCxn id="243" idx="3"/>
            <a:endCxn id="249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4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249" name="Google Shape;249;p24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1" name="Google Shape;251;p24"/>
            <p:cNvCxnSpPr>
              <a:stCxn id="249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4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4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4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4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24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246" name="Google Shape;246;p24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7" name="Google Shape;257;p24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4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4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4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24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4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41376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2 (Decentralized, Web3/5)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2858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1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(Central or Federated)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5417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3 (Autonomic, WoT)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267" name="Google Shape;267;p24"/>
          <p:cNvCxnSpPr>
            <a:stCxn id="265" idx="0"/>
            <a:endCxn id="263" idx="2"/>
          </p:cNvCxnSpPr>
          <p:nvPr/>
        </p:nvCxnSpPr>
        <p:spPr>
          <a:xfrm rot="10800000" flipH="1">
            <a:off x="33889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4"/>
          <p:cNvCxnSpPr>
            <a:stCxn id="264" idx="0"/>
            <a:endCxn id="263" idx="2"/>
          </p:cNvCxnSpPr>
          <p:nvPr/>
        </p:nvCxnSpPr>
        <p:spPr>
          <a:xfrm rot="10800000">
            <a:off x="4668475" y="2759575"/>
            <a:ext cx="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4"/>
          <p:cNvCxnSpPr>
            <a:stCxn id="266" idx="0"/>
            <a:endCxn id="263" idx="2"/>
          </p:cNvCxnSpPr>
          <p:nvPr/>
        </p:nvCxnSpPr>
        <p:spPr>
          <a:xfrm rot="10800000">
            <a:off x="46684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4"/>
          <p:cNvSpPr/>
          <p:nvPr/>
        </p:nvSpPr>
        <p:spPr>
          <a:xfrm>
            <a:off x="17814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Identities, Credentials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29595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Authentication, Passwordless Logins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41376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Payments, Money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3157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Authentic Media Types/Data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64938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Authentic Messaging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275" name="Google Shape;275;p24"/>
          <p:cNvCxnSpPr>
            <a:stCxn id="263" idx="0"/>
            <a:endCxn id="270" idx="2"/>
          </p:cNvCxnSpPr>
          <p:nvPr/>
        </p:nvCxnSpPr>
        <p:spPr>
          <a:xfrm rot="10800000">
            <a:off x="2312275" y="1683275"/>
            <a:ext cx="23562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4"/>
          <p:cNvCxnSpPr>
            <a:stCxn id="263" idx="0"/>
            <a:endCxn id="271" idx="2"/>
          </p:cNvCxnSpPr>
          <p:nvPr/>
        </p:nvCxnSpPr>
        <p:spPr>
          <a:xfrm rot="10800000">
            <a:off x="3490375" y="1683275"/>
            <a:ext cx="11781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4"/>
          <p:cNvCxnSpPr>
            <a:stCxn id="263" idx="0"/>
            <a:endCxn id="272" idx="2"/>
          </p:cNvCxnSpPr>
          <p:nvPr/>
        </p:nvCxnSpPr>
        <p:spPr>
          <a:xfrm rot="10800000">
            <a:off x="4668475" y="1683275"/>
            <a:ext cx="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4"/>
          <p:cNvCxnSpPr>
            <a:stCxn id="263" idx="0"/>
            <a:endCxn id="273" idx="2"/>
          </p:cNvCxnSpPr>
          <p:nvPr/>
        </p:nvCxnSpPr>
        <p:spPr>
          <a:xfrm rot="10800000" flipH="1">
            <a:off x="4668475" y="1683275"/>
            <a:ext cx="11781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4"/>
          <p:cNvCxnSpPr>
            <a:stCxn id="263" idx="0"/>
            <a:endCxn id="274" idx="2"/>
          </p:cNvCxnSpPr>
          <p:nvPr/>
        </p:nvCxnSpPr>
        <p:spPr>
          <a:xfrm rot="10800000" flipH="1">
            <a:off x="4668475" y="1683275"/>
            <a:ext cx="23562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4"/>
          <p:cNvSpPr/>
          <p:nvPr/>
        </p:nvSpPr>
        <p:spPr>
          <a:xfrm rot="-5400000">
            <a:off x="4505125" y="-1555000"/>
            <a:ext cx="326700" cy="4664700"/>
          </a:xfrm>
          <a:prstGeom prst="rightBrace">
            <a:avLst>
              <a:gd name="adj1" fmla="val 50000"/>
              <a:gd name="adj2" fmla="val 50081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2732287" y="259775"/>
            <a:ext cx="38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Commonly reusable trust tasks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5300724" y="2329100"/>
            <a:ext cx="13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 Medium"/>
                <a:ea typeface="Dosis Medium"/>
                <a:cs typeface="Dosis Medium"/>
                <a:sym typeface="Dosis Medium"/>
              </a:rPr>
              <a:t>Trust Spanning Protocol</a:t>
            </a:r>
            <a:endParaRPr sz="1000"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5"/>
          <p:cNvCxnSpPr>
            <a:endCxn id="289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91" name="Google Shape;291;p25"/>
          <p:cNvCxnSpPr>
            <a:stCxn id="292" idx="6"/>
            <a:endCxn id="293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294" name="Google Shape;294;p25"/>
          <p:cNvCxnSpPr>
            <a:stCxn id="289" idx="3"/>
            <a:endCxn id="295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293" name="Google Shape;2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5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295" name="Google Shape;295;p25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25"/>
            <p:cNvCxnSpPr>
              <a:stCxn id="295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5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5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5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5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2" name="Google Shape;302;p25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292" name="Google Shape;292;p25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" name="Google Shape;303;p25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5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5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5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25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41376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2 (Decentralized, Web3/5)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2858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Implementation Method 1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(Central or Federated)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417125" y="3690775"/>
            <a:ext cx="1061700" cy="89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Implementation Method 3 (Autonomic, WoT)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313" name="Google Shape;313;p25"/>
          <p:cNvCxnSpPr>
            <a:stCxn id="311" idx="0"/>
            <a:endCxn id="309" idx="2"/>
          </p:cNvCxnSpPr>
          <p:nvPr/>
        </p:nvCxnSpPr>
        <p:spPr>
          <a:xfrm rot="10800000" flipH="1">
            <a:off x="33889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25"/>
          <p:cNvCxnSpPr>
            <a:stCxn id="310" idx="0"/>
            <a:endCxn id="309" idx="2"/>
          </p:cNvCxnSpPr>
          <p:nvPr/>
        </p:nvCxnSpPr>
        <p:spPr>
          <a:xfrm rot="10800000">
            <a:off x="4668475" y="2759575"/>
            <a:ext cx="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5"/>
          <p:cNvCxnSpPr>
            <a:stCxn id="312" idx="0"/>
            <a:endCxn id="309" idx="2"/>
          </p:cNvCxnSpPr>
          <p:nvPr/>
        </p:nvCxnSpPr>
        <p:spPr>
          <a:xfrm rot="10800000">
            <a:off x="4668475" y="2759575"/>
            <a:ext cx="1279500" cy="9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25"/>
          <p:cNvSpPr/>
          <p:nvPr/>
        </p:nvSpPr>
        <p:spPr>
          <a:xfrm>
            <a:off x="17814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Identities, Credentials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9595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Authentication, Passwordless Logins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41376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Payments, Money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53157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Dosis Medium"/>
                <a:ea typeface="Dosis Medium"/>
                <a:cs typeface="Dosis Medium"/>
                <a:sym typeface="Dosis Medium"/>
              </a:rPr>
              <a:t>Authentic Media Types/Data</a:t>
            </a:r>
            <a:endParaRPr sz="11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6493825" y="996150"/>
            <a:ext cx="1061700" cy="6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Authentic Messaging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321" name="Google Shape;321;p25"/>
          <p:cNvCxnSpPr>
            <a:stCxn id="309" idx="0"/>
            <a:endCxn id="316" idx="2"/>
          </p:cNvCxnSpPr>
          <p:nvPr/>
        </p:nvCxnSpPr>
        <p:spPr>
          <a:xfrm rot="10800000">
            <a:off x="2312275" y="1683275"/>
            <a:ext cx="23562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5"/>
          <p:cNvCxnSpPr>
            <a:stCxn id="309" idx="0"/>
            <a:endCxn id="317" idx="2"/>
          </p:cNvCxnSpPr>
          <p:nvPr/>
        </p:nvCxnSpPr>
        <p:spPr>
          <a:xfrm rot="10800000">
            <a:off x="3490375" y="1683275"/>
            <a:ext cx="11781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5"/>
          <p:cNvCxnSpPr>
            <a:stCxn id="309" idx="0"/>
            <a:endCxn id="318" idx="2"/>
          </p:cNvCxnSpPr>
          <p:nvPr/>
        </p:nvCxnSpPr>
        <p:spPr>
          <a:xfrm rot="10800000">
            <a:off x="4668475" y="1683275"/>
            <a:ext cx="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5"/>
          <p:cNvCxnSpPr>
            <a:stCxn id="309" idx="0"/>
            <a:endCxn id="319" idx="2"/>
          </p:cNvCxnSpPr>
          <p:nvPr/>
        </p:nvCxnSpPr>
        <p:spPr>
          <a:xfrm rot="10800000" flipH="1">
            <a:off x="4668475" y="1683275"/>
            <a:ext cx="11781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5"/>
          <p:cNvCxnSpPr>
            <a:stCxn id="309" idx="0"/>
            <a:endCxn id="320" idx="2"/>
          </p:cNvCxnSpPr>
          <p:nvPr/>
        </p:nvCxnSpPr>
        <p:spPr>
          <a:xfrm rot="10800000" flipH="1">
            <a:off x="4668475" y="1683275"/>
            <a:ext cx="23562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5"/>
          <p:cNvSpPr/>
          <p:nvPr/>
        </p:nvSpPr>
        <p:spPr>
          <a:xfrm rot="-5400000">
            <a:off x="4505125" y="-1555000"/>
            <a:ext cx="326700" cy="4664700"/>
          </a:xfrm>
          <a:prstGeom prst="rightBrace">
            <a:avLst>
              <a:gd name="adj1" fmla="val 50000"/>
              <a:gd name="adj2" fmla="val 50081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1781425" y="220400"/>
            <a:ext cx="5774100" cy="39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osis Medium"/>
                <a:ea typeface="Dosis Medium"/>
                <a:cs typeface="Dosis Medium"/>
                <a:sym typeface="Dosis Medium"/>
              </a:rPr>
              <a:t>Your application</a:t>
            </a:r>
            <a:endParaRPr sz="11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pic>
        <p:nvPicPr>
          <p:cNvPr id="328" name="Google Shape;3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950" y="75800"/>
            <a:ext cx="682801" cy="6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/>
          <p:cNvSpPr txBox="1"/>
          <p:nvPr/>
        </p:nvSpPr>
        <p:spPr>
          <a:xfrm>
            <a:off x="5300724" y="2329100"/>
            <a:ext cx="13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Dosis Medium"/>
                <a:ea typeface="Dosis Medium"/>
                <a:cs typeface="Dosis Medium"/>
                <a:sym typeface="Dosis Medium"/>
              </a:rPr>
              <a:t>Trust Spanning Protocol</a:t>
            </a:r>
            <a:endParaRPr sz="1000"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1781425" y="3972325"/>
            <a:ext cx="736800" cy="334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Layer 1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2858125" y="2331050"/>
            <a:ext cx="736800" cy="334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Layer 2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779925" y="1172250"/>
            <a:ext cx="736800" cy="334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Layer 3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79925" y="279200"/>
            <a:ext cx="736800" cy="3348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Layer 4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26"/>
          <p:cNvCxnSpPr>
            <a:endCxn id="340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342" name="Google Shape;342;p26"/>
          <p:cNvCxnSpPr>
            <a:stCxn id="343" idx="6"/>
            <a:endCxn id="344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345" name="Google Shape;345;p26"/>
          <p:cNvCxnSpPr>
            <a:stCxn id="340" idx="3"/>
            <a:endCxn id="346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347" name="Google Shape;347;p26"/>
          <p:cNvSpPr/>
          <p:nvPr/>
        </p:nvSpPr>
        <p:spPr>
          <a:xfrm>
            <a:off x="5124650" y="686650"/>
            <a:ext cx="1716600" cy="887400"/>
          </a:xfrm>
          <a:prstGeom prst="cloudCallout">
            <a:avLst>
              <a:gd name="adj1" fmla="val -48048"/>
              <a:gd name="adj2" fmla="val 161367"/>
            </a:avLst>
          </a:prstGeom>
          <a:solidFill>
            <a:schemeClr val="lt2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 Light"/>
                <a:ea typeface="Dosis Light"/>
                <a:cs typeface="Dosis Light"/>
                <a:sym typeface="Dosis Light"/>
              </a:rPr>
              <a:t>Hey Bob, check out this crypto … Great opportunity! – Ruff</a:t>
            </a:r>
            <a:endParaRPr sz="1000"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26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346" name="Google Shape;346;p26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9" name="Google Shape;349;p26"/>
            <p:cNvCxnSpPr>
              <a:stCxn id="346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6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6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6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6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4" name="Google Shape;354;p26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343" name="Google Shape;343;p26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5" name="Google Shape;355;p26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6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26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6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26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1" name="Google Shape;361;p26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2841975" y="3525425"/>
            <a:ext cx="3902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Foundational requirement: </a:t>
            </a:r>
            <a:r>
              <a:rPr lang="en" sz="1700" u="sng">
                <a:latin typeface="Dosis"/>
                <a:ea typeface="Dosis"/>
                <a:cs typeface="Dosis"/>
                <a:sym typeface="Dosis"/>
              </a:rPr>
              <a:t>authenticity</a:t>
            </a:r>
            <a:endParaRPr sz="1700" u="sng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Verifiable unique identification (ID)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Has good control its environment (autonomy)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7"/>
          <p:cNvCxnSpPr>
            <a:endCxn id="369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371" name="Google Shape;371;p27"/>
          <p:cNvCxnSpPr>
            <a:stCxn id="372" idx="6"/>
            <a:endCxn id="373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374" name="Google Shape;374;p27"/>
          <p:cNvCxnSpPr>
            <a:stCxn id="369" idx="3"/>
            <a:endCxn id="375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376" name="Google Shape;376;p27"/>
          <p:cNvSpPr/>
          <p:nvPr/>
        </p:nvSpPr>
        <p:spPr>
          <a:xfrm>
            <a:off x="5124650" y="686650"/>
            <a:ext cx="1716600" cy="887400"/>
          </a:xfrm>
          <a:prstGeom prst="cloudCallout">
            <a:avLst>
              <a:gd name="adj1" fmla="val -48048"/>
              <a:gd name="adj2" fmla="val 161367"/>
            </a:avLst>
          </a:prstGeom>
          <a:solidFill>
            <a:schemeClr val="lt2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 Light"/>
                <a:ea typeface="Dosis Light"/>
                <a:cs typeface="Dosis Light"/>
                <a:sym typeface="Dosis Light"/>
              </a:rPr>
              <a:t>Hey Bob, check out this crypto … Great opportunity! – Ruff</a:t>
            </a:r>
            <a:endParaRPr sz="1000"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7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375" name="Google Shape;375;p27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8" name="Google Shape;378;p27"/>
            <p:cNvCxnSpPr>
              <a:stCxn id="375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7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7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7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7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3" name="Google Shape;383;p27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372" name="Google Shape;372;p27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4" name="Google Shape;384;p27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0" name="Google Shape;390;p27"/>
          <p:cNvSpPr/>
          <p:nvPr/>
        </p:nvSpPr>
        <p:spPr>
          <a:xfrm>
            <a:off x="4036225" y="2366075"/>
            <a:ext cx="12645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Authenticity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2841975" y="3525425"/>
            <a:ext cx="3902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Foundational requirement: </a:t>
            </a:r>
            <a:r>
              <a:rPr lang="en" sz="1700" u="sng" dirty="0">
                <a:latin typeface="Dosis"/>
                <a:ea typeface="Dosis"/>
                <a:cs typeface="Dosis"/>
                <a:sym typeface="Dosis"/>
              </a:rPr>
              <a:t>authenticity</a:t>
            </a:r>
            <a:endParaRPr sz="1700" u="sng"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Verifiable unique identification (ID)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Has good control its environment (autonomy)</a:t>
            </a:r>
            <a:endParaRPr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001" y="1096363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27"/>
          <p:cNvCxnSpPr>
            <a:stCxn id="372" idx="7"/>
            <a:endCxn id="392" idx="2"/>
          </p:cNvCxnSpPr>
          <p:nvPr/>
        </p:nvCxnSpPr>
        <p:spPr>
          <a:xfrm rot="10800000" flipH="1">
            <a:off x="996089" y="1827241"/>
            <a:ext cx="927300" cy="55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394" name="Google Shape;39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50" y="1023275"/>
            <a:ext cx="877199" cy="87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27"/>
          <p:cNvCxnSpPr>
            <a:stCxn id="372" idx="0"/>
            <a:endCxn id="394" idx="2"/>
          </p:cNvCxnSpPr>
          <p:nvPr/>
        </p:nvCxnSpPr>
        <p:spPr>
          <a:xfrm rot="10800000">
            <a:off x="824800" y="1900400"/>
            <a:ext cx="35100" cy="42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Universal interoperability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01" name="Google Shape;40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How does this architecture enable universal interoperability?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Inspiration from the Internet architecture: IP, TCP/UDP, HTTP/HTTPS …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The authenticity support in the Trust Spanning Protocol &lt;=&gt; reachability support by the Internet Protocol (IP)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It is simple enough for ALL devices on the Internet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It is necessary and largely sufficient (minimal requirement)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More sophisticated features can be based on the basic authenticity support =&gt; reusable trust tasks</a:t>
            </a:r>
            <a:endParaRPr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Universal interoperability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08" name="Google Shape;4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Most implementations already support it, but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Needs to refactored out modularly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Needs to conform to a common standard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Let’s take a look at some examples …</a:t>
            </a:r>
            <a:endParaRPr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Case Studies with Well Known Implementations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>
                <a:latin typeface="Dosis Medium"/>
                <a:ea typeface="Dosis Medium"/>
                <a:cs typeface="Dosis Medium"/>
                <a:sym typeface="Dosis Medium"/>
              </a:rPr>
              <a:t>All can be refactored to Trust Spanning layer architecture</a:t>
            </a:r>
            <a:endParaRPr sz="2488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15" name="Google Shape;4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Traditional / Current State: Central, Federated, FIDO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31"/>
          <p:cNvCxnSpPr>
            <a:endCxn id="423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425" name="Google Shape;425;p31"/>
          <p:cNvCxnSpPr>
            <a:stCxn id="426" idx="6"/>
            <a:endCxn id="427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1"/>
          <p:cNvCxnSpPr>
            <a:stCxn id="423" idx="3"/>
            <a:endCxn id="429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427" name="Google Shape;4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31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429" name="Google Shape;429;p31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31"/>
            <p:cNvCxnSpPr>
              <a:stCxn id="429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31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31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1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31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6" name="Google Shape;436;p31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426" name="Google Shape;426;p31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31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31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31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31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1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1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43" name="Google Shape;4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332" y="2789455"/>
            <a:ext cx="838350" cy="8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1"/>
          <p:cNvSpPr txBox="1"/>
          <p:nvPr/>
        </p:nvSpPr>
        <p:spPr>
          <a:xfrm>
            <a:off x="2436750" y="3227600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https://www.good-crypto.com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050" y="37711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013" y="4314650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1"/>
          <p:cNvCxnSpPr>
            <a:stCxn id="446" idx="0"/>
            <a:endCxn id="443" idx="2"/>
          </p:cNvCxnSpPr>
          <p:nvPr/>
        </p:nvCxnSpPr>
        <p:spPr>
          <a:xfrm rot="10800000">
            <a:off x="1923500" y="3627950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448" name="Google Shape;448;p31"/>
          <p:cNvSpPr txBox="1"/>
          <p:nvPr/>
        </p:nvSpPr>
        <p:spPr>
          <a:xfrm>
            <a:off x="2537250" y="3771200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Certificate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2436750" y="4436038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Dosis"/>
                <a:ea typeface="Dosis"/>
                <a:cs typeface="Dosis"/>
                <a:sym typeface="Dosis"/>
              </a:rPr>
              <a:t>Certificate authority (CA)</a:t>
            </a:r>
            <a:endParaRPr u="sng" dirty="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50" name="Google Shape;450;p31"/>
          <p:cNvCxnSpPr>
            <a:stCxn id="443" idx="0"/>
            <a:endCxn id="427" idx="2"/>
          </p:cNvCxnSpPr>
          <p:nvPr/>
        </p:nvCxnSpPr>
        <p:spPr>
          <a:xfrm rot="10800000">
            <a:off x="1923507" y="2358055"/>
            <a:ext cx="0" cy="4314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In this talk, we will discuss 3 things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Trust over the Internet / Web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Universal interoperability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 reference architecture to achieve 1 and 2 … with a few case studies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Traditional / Current State: Central, Federated, FIDO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56" name="Google Shape;4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32"/>
          <p:cNvCxnSpPr>
            <a:endCxn id="458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460" name="Google Shape;460;p32"/>
          <p:cNvCxnSpPr>
            <a:stCxn id="461" idx="6"/>
            <a:endCxn id="462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463" name="Google Shape;463;p32"/>
          <p:cNvCxnSpPr>
            <a:stCxn id="458" idx="3"/>
            <a:endCxn id="464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462" name="Google Shape;4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32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464" name="Google Shape;464;p32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32"/>
            <p:cNvCxnSpPr>
              <a:stCxn id="464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2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32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1" name="Google Shape;471;p32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461" name="Google Shape;461;p32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2" name="Google Shape;472;p32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32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32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32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32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32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78" name="Google Shape;4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332" y="2789455"/>
            <a:ext cx="838350" cy="8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 txBox="1"/>
          <p:nvPr/>
        </p:nvSpPr>
        <p:spPr>
          <a:xfrm>
            <a:off x="2436750" y="3227600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Dosis"/>
                <a:ea typeface="Dosis"/>
                <a:cs typeface="Dosis"/>
                <a:sym typeface="Dosis"/>
              </a:rPr>
              <a:t>https://</a:t>
            </a:r>
            <a:r>
              <a:rPr lang="en" u="sng" dirty="0" err="1">
                <a:latin typeface="Dosis"/>
                <a:ea typeface="Dosis"/>
                <a:cs typeface="Dosis"/>
                <a:sym typeface="Dosis"/>
              </a:rPr>
              <a:t>www.good-crypto.com</a:t>
            </a:r>
            <a:endParaRPr u="sng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80" name="Google Shape;48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050" y="37711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013" y="4314650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32"/>
          <p:cNvCxnSpPr>
            <a:stCxn id="481" idx="0"/>
            <a:endCxn id="478" idx="2"/>
          </p:cNvCxnSpPr>
          <p:nvPr/>
        </p:nvCxnSpPr>
        <p:spPr>
          <a:xfrm rot="10800000">
            <a:off x="1923500" y="3627950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483" name="Google Shape;483;p32"/>
          <p:cNvSpPr txBox="1"/>
          <p:nvPr/>
        </p:nvSpPr>
        <p:spPr>
          <a:xfrm>
            <a:off x="2537250" y="3771200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Certificate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2436750" y="4436038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Certificate authority (CA)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85" name="Google Shape;485;p32"/>
          <p:cNvCxnSpPr>
            <a:stCxn id="478" idx="0"/>
            <a:endCxn id="462" idx="2"/>
          </p:cNvCxnSpPr>
          <p:nvPr/>
        </p:nvCxnSpPr>
        <p:spPr>
          <a:xfrm rot="10800000">
            <a:off x="1923507" y="2358055"/>
            <a:ext cx="0" cy="4314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486" name="Google Shape;48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500" y="2843113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32"/>
          <p:cNvCxnSpPr>
            <a:stCxn id="478" idx="1"/>
            <a:endCxn id="486" idx="3"/>
          </p:cNvCxnSpPr>
          <p:nvPr/>
        </p:nvCxnSpPr>
        <p:spPr>
          <a:xfrm rot="10800000">
            <a:off x="1114632" y="3208630"/>
            <a:ext cx="389700" cy="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488" name="Google Shape;488;p32"/>
          <p:cNvSpPr txBox="1"/>
          <p:nvPr/>
        </p:nvSpPr>
        <p:spPr>
          <a:xfrm>
            <a:off x="103625" y="3663425"/>
            <a:ext cx="14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ID:bob123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Password: qwerty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7566750" y="3119900"/>
            <a:ext cx="14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ID:bob123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Password: qwerty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Traditional / Current State: Central, Federated, FIDO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495" name="Google Shape;49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33"/>
          <p:cNvCxnSpPr>
            <a:endCxn id="497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499" name="Google Shape;499;p33"/>
          <p:cNvCxnSpPr>
            <a:stCxn id="500" idx="6"/>
            <a:endCxn id="501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02" name="Google Shape;502;p33"/>
          <p:cNvCxnSpPr>
            <a:stCxn id="497" idx="3"/>
            <a:endCxn id="503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01" name="Google Shape;5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33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503" name="Google Shape;503;p33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5" name="Google Shape;505;p33"/>
            <p:cNvCxnSpPr>
              <a:stCxn id="503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3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3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3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3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0" name="Google Shape;510;p33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500" name="Google Shape;500;p33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1" name="Google Shape;511;p33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33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33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33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33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3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17" name="Google Shape;5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332" y="2789455"/>
            <a:ext cx="838350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050" y="37711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013" y="4314650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33"/>
          <p:cNvCxnSpPr>
            <a:stCxn id="519" idx="0"/>
            <a:endCxn id="517" idx="2"/>
          </p:cNvCxnSpPr>
          <p:nvPr/>
        </p:nvCxnSpPr>
        <p:spPr>
          <a:xfrm rot="10800000">
            <a:off x="1923500" y="3627950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21" name="Google Shape;521;p33"/>
          <p:cNvCxnSpPr>
            <a:stCxn id="517" idx="0"/>
            <a:endCxn id="501" idx="2"/>
          </p:cNvCxnSpPr>
          <p:nvPr/>
        </p:nvCxnSpPr>
        <p:spPr>
          <a:xfrm rot="10800000">
            <a:off x="1923507" y="2358055"/>
            <a:ext cx="0" cy="4314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22" name="Google Shape;52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5475" y="3873063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33"/>
          <p:cNvCxnSpPr>
            <a:stCxn id="524" idx="2"/>
            <a:endCxn id="522" idx="3"/>
          </p:cNvCxnSpPr>
          <p:nvPr/>
        </p:nvCxnSpPr>
        <p:spPr>
          <a:xfrm flipH="1">
            <a:off x="4296495" y="3748868"/>
            <a:ext cx="512100" cy="4896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25" name="Google Shape;525;p33"/>
          <p:cNvSpPr txBox="1"/>
          <p:nvPr/>
        </p:nvSpPr>
        <p:spPr>
          <a:xfrm>
            <a:off x="2945700" y="4491475"/>
            <a:ext cx="14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ID:bob123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Password: qwerty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7566750" y="3119900"/>
            <a:ext cx="14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ID:bob123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Password: qwerty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24" name="Google Shape;5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420" y="2910518"/>
            <a:ext cx="838350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138" y="39143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7100" y="4457825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33"/>
          <p:cNvCxnSpPr>
            <a:stCxn id="528" idx="0"/>
          </p:cNvCxnSpPr>
          <p:nvPr/>
        </p:nvCxnSpPr>
        <p:spPr>
          <a:xfrm rot="10800000">
            <a:off x="4808587" y="3771125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30" name="Google Shape;530;p33"/>
          <p:cNvCxnSpPr>
            <a:stCxn id="524" idx="1"/>
          </p:cNvCxnSpPr>
          <p:nvPr/>
        </p:nvCxnSpPr>
        <p:spPr>
          <a:xfrm rot="10800000">
            <a:off x="2380620" y="3208493"/>
            <a:ext cx="2008800" cy="121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31" name="Google Shape;531;p33"/>
          <p:cNvSpPr txBox="1"/>
          <p:nvPr/>
        </p:nvSpPr>
        <p:spPr>
          <a:xfrm>
            <a:off x="2717960" y="3155525"/>
            <a:ext cx="11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AuthN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UserInfo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32" name="Google Shape;532;p33"/>
          <p:cNvCxnSpPr>
            <a:stCxn id="497" idx="2"/>
            <a:endCxn id="524" idx="3"/>
          </p:cNvCxnSpPr>
          <p:nvPr/>
        </p:nvCxnSpPr>
        <p:spPr>
          <a:xfrm flipH="1">
            <a:off x="5227648" y="2412226"/>
            <a:ext cx="2147100" cy="917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33" name="Google Shape;533;p33"/>
          <p:cNvSpPr txBox="1"/>
          <p:nvPr/>
        </p:nvSpPr>
        <p:spPr>
          <a:xfrm>
            <a:off x="5773360" y="3041225"/>
            <a:ext cx="11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AuthN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AuthZ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5364325" y="4491475"/>
            <a:ext cx="26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e.g . GitHub, Google, Apple  …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Traditional / Current State: Central, Federated, FIDO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540" name="Google Shape;5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2" name="Google Shape;5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34"/>
          <p:cNvCxnSpPr>
            <a:endCxn id="542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44" name="Google Shape;544;p34"/>
          <p:cNvCxnSpPr>
            <a:stCxn id="545" idx="6"/>
            <a:endCxn id="546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47" name="Google Shape;547;p34"/>
          <p:cNvCxnSpPr>
            <a:stCxn id="542" idx="3"/>
            <a:endCxn id="548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46" name="Google Shape;5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549;p34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548" name="Google Shape;548;p34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4"/>
            <p:cNvCxnSpPr>
              <a:stCxn id="548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4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4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4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4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5" name="Google Shape;555;p34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545" name="Google Shape;545;p34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6" name="Google Shape;556;p34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4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34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34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34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34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62" name="Google Shape;5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332" y="2789455"/>
            <a:ext cx="838350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050" y="37711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013" y="4314650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34"/>
          <p:cNvCxnSpPr>
            <a:stCxn id="564" idx="0"/>
            <a:endCxn id="562" idx="2"/>
          </p:cNvCxnSpPr>
          <p:nvPr/>
        </p:nvCxnSpPr>
        <p:spPr>
          <a:xfrm rot="10800000">
            <a:off x="1923500" y="3627950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66" name="Google Shape;566;p34"/>
          <p:cNvCxnSpPr>
            <a:stCxn id="562" idx="0"/>
            <a:endCxn id="546" idx="2"/>
          </p:cNvCxnSpPr>
          <p:nvPr/>
        </p:nvCxnSpPr>
        <p:spPr>
          <a:xfrm rot="10800000">
            <a:off x="1923507" y="2358055"/>
            <a:ext cx="0" cy="4314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67" name="Google Shape;56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5475" y="3873063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34"/>
          <p:cNvCxnSpPr>
            <a:stCxn id="569" idx="2"/>
            <a:endCxn id="567" idx="3"/>
          </p:cNvCxnSpPr>
          <p:nvPr/>
        </p:nvCxnSpPr>
        <p:spPr>
          <a:xfrm flipH="1">
            <a:off x="4296495" y="3748868"/>
            <a:ext cx="512100" cy="4896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69" name="Google Shape;56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420" y="2910518"/>
            <a:ext cx="838350" cy="8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138" y="39143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7100" y="4457825"/>
            <a:ext cx="642975" cy="6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34"/>
          <p:cNvCxnSpPr>
            <a:stCxn id="571" idx="0"/>
          </p:cNvCxnSpPr>
          <p:nvPr/>
        </p:nvCxnSpPr>
        <p:spPr>
          <a:xfrm rot="10800000">
            <a:off x="4808587" y="3771125"/>
            <a:ext cx="0" cy="6867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73" name="Google Shape;573;p34"/>
          <p:cNvCxnSpPr>
            <a:stCxn id="569" idx="1"/>
          </p:cNvCxnSpPr>
          <p:nvPr/>
        </p:nvCxnSpPr>
        <p:spPr>
          <a:xfrm rot="10800000">
            <a:off x="2380620" y="3208493"/>
            <a:ext cx="2008800" cy="121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74" name="Google Shape;574;p34"/>
          <p:cNvSpPr txBox="1"/>
          <p:nvPr/>
        </p:nvSpPr>
        <p:spPr>
          <a:xfrm>
            <a:off x="2717960" y="3155525"/>
            <a:ext cx="11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AuthN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UserInfo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75" name="Google Shape;575;p34"/>
          <p:cNvCxnSpPr>
            <a:stCxn id="542" idx="2"/>
            <a:endCxn id="569" idx="3"/>
          </p:cNvCxnSpPr>
          <p:nvPr/>
        </p:nvCxnSpPr>
        <p:spPr>
          <a:xfrm flipH="1">
            <a:off x="5227648" y="2412226"/>
            <a:ext cx="2147100" cy="917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576" name="Google Shape;576;p34"/>
          <p:cNvSpPr txBox="1"/>
          <p:nvPr/>
        </p:nvSpPr>
        <p:spPr>
          <a:xfrm>
            <a:off x="5773360" y="3041225"/>
            <a:ext cx="11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AuthN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AuthZ</a:t>
            </a:r>
            <a:endParaRPr u="sng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7" name="Google Shape;577;p34"/>
          <p:cNvSpPr txBox="1"/>
          <p:nvPr/>
        </p:nvSpPr>
        <p:spPr>
          <a:xfrm>
            <a:off x="5364325" y="4491475"/>
            <a:ext cx="24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e.g . GitHub, Google, Apple  …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78" name="Google Shape;57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6838" y="704588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9" name="Google Shape;579;p34"/>
          <p:cNvCxnSpPr>
            <a:stCxn id="542" idx="0"/>
            <a:endCxn id="578" idx="2"/>
          </p:cNvCxnSpPr>
          <p:nvPr/>
        </p:nvCxnSpPr>
        <p:spPr>
          <a:xfrm rot="10800000" flipH="1">
            <a:off x="7374748" y="1435501"/>
            <a:ext cx="637500" cy="24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80" name="Google Shape;580;p34"/>
          <p:cNvCxnSpPr>
            <a:stCxn id="548" idx="1"/>
            <a:endCxn id="578" idx="2"/>
          </p:cNvCxnSpPr>
          <p:nvPr/>
        </p:nvCxnSpPr>
        <p:spPr>
          <a:xfrm rot="10800000">
            <a:off x="8012361" y="1435666"/>
            <a:ext cx="328500" cy="471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Decentralized: Indy/Aries, DIDComm 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586" name="Google Shape;58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8" name="Google Shape;5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35"/>
          <p:cNvCxnSpPr>
            <a:endCxn id="588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90" name="Google Shape;590;p35"/>
          <p:cNvCxnSpPr>
            <a:stCxn id="591" idx="6"/>
            <a:endCxn id="592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593" name="Google Shape;593;p35"/>
          <p:cNvCxnSpPr>
            <a:stCxn id="588" idx="3"/>
            <a:endCxn id="594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592" name="Google Shape;5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35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594" name="Google Shape;594;p35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6" name="Google Shape;596;p35"/>
            <p:cNvCxnSpPr>
              <a:stCxn id="594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35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35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35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35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35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591" name="Google Shape;591;p35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2" name="Google Shape;602;p35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35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35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35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35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5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8" name="Google Shape;608;p35"/>
          <p:cNvGrpSpPr/>
          <p:nvPr/>
        </p:nvGrpSpPr>
        <p:grpSpPr>
          <a:xfrm>
            <a:off x="1484913" y="2647775"/>
            <a:ext cx="877199" cy="877199"/>
            <a:chOff x="1484913" y="2647775"/>
            <a:chExt cx="877199" cy="877199"/>
          </a:xfrm>
        </p:grpSpPr>
        <p:pic>
          <p:nvPicPr>
            <p:cNvPr id="609" name="Google Shape;60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0" name="Google Shape;610;p35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611" name="Google Shape;611;p35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612" name="Google Shape;612;p35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DID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grpSp>
        <p:nvGrpSpPr>
          <p:cNvPr id="613" name="Google Shape;613;p35"/>
          <p:cNvGrpSpPr/>
          <p:nvPr/>
        </p:nvGrpSpPr>
        <p:grpSpPr>
          <a:xfrm>
            <a:off x="6936138" y="2693600"/>
            <a:ext cx="877199" cy="877199"/>
            <a:chOff x="1484913" y="2647775"/>
            <a:chExt cx="877199" cy="877199"/>
          </a:xfrm>
        </p:grpSpPr>
        <p:pic>
          <p:nvPicPr>
            <p:cNvPr id="614" name="Google Shape;61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5" name="Google Shape;615;p35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616" name="Google Shape;616;p35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617" name="Google Shape;617;p35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DID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pic>
        <p:nvPicPr>
          <p:cNvPr id="618" name="Google Shape;61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513" y="3524975"/>
            <a:ext cx="1312975" cy="13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35"/>
          <p:cNvCxnSpPr>
            <a:stCxn id="618" idx="1"/>
            <a:endCxn id="609" idx="2"/>
          </p:cNvCxnSpPr>
          <p:nvPr/>
        </p:nvCxnSpPr>
        <p:spPr>
          <a:xfrm rot="10800000">
            <a:off x="1923513" y="3525063"/>
            <a:ext cx="1992000" cy="6564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20" name="Google Shape;620;p35"/>
          <p:cNvCxnSpPr>
            <a:stCxn id="618" idx="3"/>
            <a:endCxn id="614" idx="2"/>
          </p:cNvCxnSpPr>
          <p:nvPr/>
        </p:nvCxnSpPr>
        <p:spPr>
          <a:xfrm rot="10800000" flipH="1">
            <a:off x="5228488" y="3570663"/>
            <a:ext cx="2146200" cy="6108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21" name="Google Shape;621;p35"/>
          <p:cNvCxnSpPr/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22" name="Google Shape;622;p35"/>
          <p:cNvCxnSpPr>
            <a:stCxn id="609" idx="3"/>
            <a:endCxn id="614" idx="1"/>
          </p:cNvCxnSpPr>
          <p:nvPr/>
        </p:nvCxnSpPr>
        <p:spPr>
          <a:xfrm>
            <a:off x="2362112" y="3086375"/>
            <a:ext cx="4574100" cy="4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623" name="Google Shape;623;p35"/>
          <p:cNvSpPr txBox="1"/>
          <p:nvPr/>
        </p:nvSpPr>
        <p:spPr>
          <a:xfrm>
            <a:off x="5228500" y="43626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Indy blockchain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1403425" y="3675975"/>
            <a:ext cx="150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Aries client / wallet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6856325" y="3619025"/>
            <a:ext cx="150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Aries client / wallet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3642524" y="3029363"/>
            <a:ext cx="23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Anoncred / DIDComm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Decentralized Web Platform (DWP) - (aka TBDex) - aka Web5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32" name="Google Shape;6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3" name="Google Shape;633;p36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Google Shape;635;p36"/>
          <p:cNvCxnSpPr>
            <a:endCxn id="634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36" name="Google Shape;636;p36"/>
          <p:cNvCxnSpPr>
            <a:stCxn id="637" idx="6"/>
            <a:endCxn id="638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39" name="Google Shape;639;p36"/>
          <p:cNvCxnSpPr>
            <a:stCxn id="634" idx="3"/>
            <a:endCxn id="640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638" name="Google Shape;6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36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640" name="Google Shape;640;p36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2" name="Google Shape;642;p36"/>
            <p:cNvCxnSpPr>
              <a:stCxn id="640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6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6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6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6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7" name="Google Shape;647;p36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637" name="Google Shape;637;p36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36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36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36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36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4" name="Google Shape;654;p36"/>
          <p:cNvCxnSpPr/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655" name="Google Shape;6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235" y="3524977"/>
            <a:ext cx="505500" cy="5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585" y="4286977"/>
            <a:ext cx="505500" cy="5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885" y="3524977"/>
            <a:ext cx="505500" cy="50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36"/>
          <p:cNvGrpSpPr/>
          <p:nvPr/>
        </p:nvGrpSpPr>
        <p:grpSpPr>
          <a:xfrm>
            <a:off x="1484913" y="2647775"/>
            <a:ext cx="877199" cy="877199"/>
            <a:chOff x="1484913" y="2647775"/>
            <a:chExt cx="877199" cy="877199"/>
          </a:xfrm>
        </p:grpSpPr>
        <p:pic>
          <p:nvPicPr>
            <p:cNvPr id="659" name="Google Shape;659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0" name="Google Shape;660;p36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661" name="Google Shape;661;p36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662" name="Google Shape;662;p36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DID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grpSp>
        <p:nvGrpSpPr>
          <p:cNvPr id="663" name="Google Shape;663;p36"/>
          <p:cNvGrpSpPr/>
          <p:nvPr/>
        </p:nvGrpSpPr>
        <p:grpSpPr>
          <a:xfrm>
            <a:off x="6936138" y="2693600"/>
            <a:ext cx="877199" cy="877199"/>
            <a:chOff x="1484913" y="2647775"/>
            <a:chExt cx="877199" cy="877199"/>
          </a:xfrm>
        </p:grpSpPr>
        <p:pic>
          <p:nvPicPr>
            <p:cNvPr id="664" name="Google Shape;664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5" name="Google Shape;665;p36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666" name="Google Shape;666;p36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DID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cxnSp>
        <p:nvCxnSpPr>
          <p:cNvPr id="668" name="Google Shape;668;p36"/>
          <p:cNvCxnSpPr/>
          <p:nvPr/>
        </p:nvCxnSpPr>
        <p:spPr>
          <a:xfrm>
            <a:off x="2362112" y="3086375"/>
            <a:ext cx="4574100" cy="4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69" name="Google Shape;669;p36"/>
          <p:cNvCxnSpPr>
            <a:stCxn id="655" idx="1"/>
            <a:endCxn id="659" idx="2"/>
          </p:cNvCxnSpPr>
          <p:nvPr/>
        </p:nvCxnSpPr>
        <p:spPr>
          <a:xfrm rot="10800000">
            <a:off x="1923535" y="3524827"/>
            <a:ext cx="1532700" cy="2529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70" name="Google Shape;670;p36"/>
          <p:cNvCxnSpPr>
            <a:stCxn id="664" idx="2"/>
            <a:endCxn id="657" idx="3"/>
          </p:cNvCxnSpPr>
          <p:nvPr/>
        </p:nvCxnSpPr>
        <p:spPr>
          <a:xfrm flipH="1">
            <a:off x="6130338" y="3570799"/>
            <a:ext cx="1244400" cy="2070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71" name="Google Shape;671;p36"/>
          <p:cNvCxnSpPr>
            <a:stCxn id="657" idx="1"/>
            <a:endCxn id="655" idx="3"/>
          </p:cNvCxnSpPr>
          <p:nvPr/>
        </p:nvCxnSpPr>
        <p:spPr>
          <a:xfrm rot="10800000">
            <a:off x="3961685" y="3777727"/>
            <a:ext cx="1663200" cy="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72" name="Google Shape;672;p36"/>
          <p:cNvCxnSpPr>
            <a:stCxn id="656" idx="1"/>
            <a:endCxn id="655" idx="2"/>
          </p:cNvCxnSpPr>
          <p:nvPr/>
        </p:nvCxnSpPr>
        <p:spPr>
          <a:xfrm rot="10800000">
            <a:off x="3708985" y="4030627"/>
            <a:ext cx="831600" cy="5091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73" name="Google Shape;673;p36"/>
          <p:cNvCxnSpPr>
            <a:stCxn id="657" idx="2"/>
            <a:endCxn id="656" idx="3"/>
          </p:cNvCxnSpPr>
          <p:nvPr/>
        </p:nvCxnSpPr>
        <p:spPr>
          <a:xfrm flipH="1">
            <a:off x="5046035" y="4030477"/>
            <a:ext cx="831600" cy="509100"/>
          </a:xfrm>
          <a:prstGeom prst="straightConnector1">
            <a:avLst/>
          </a:prstGeom>
          <a:noFill/>
          <a:ln w="19050" cap="flat" cmpd="sng">
            <a:solidFill>
              <a:srgbClr val="0960AB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674" name="Google Shape;674;p36"/>
          <p:cNvSpPr txBox="1"/>
          <p:nvPr/>
        </p:nvSpPr>
        <p:spPr>
          <a:xfrm>
            <a:off x="2131925" y="3630425"/>
            <a:ext cx="10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IPFS API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6303675" y="3630425"/>
            <a:ext cx="10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IPFS API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3999725" y="3832250"/>
            <a:ext cx="135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IPFS Replication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3871375" y="3075725"/>
            <a:ext cx="18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Verifiable Credentials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pic>
        <p:nvPicPr>
          <p:cNvPr id="678" name="Google Shape;67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7175" y="40108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1550" y="4010825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36"/>
          <p:cNvCxnSpPr>
            <a:stCxn id="678" idx="0"/>
          </p:cNvCxnSpPr>
          <p:nvPr/>
        </p:nvCxnSpPr>
        <p:spPr>
          <a:xfrm rot="10800000">
            <a:off x="1666425" y="3550325"/>
            <a:ext cx="5100" cy="460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81" name="Google Shape;681;p36"/>
          <p:cNvCxnSpPr/>
          <p:nvPr/>
        </p:nvCxnSpPr>
        <p:spPr>
          <a:xfrm rot="10800000">
            <a:off x="7485275" y="3524825"/>
            <a:ext cx="5100" cy="460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Decentralized: KERI, Web of Trust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687" name="Google Shape;68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2687363" y="12051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9" name="Google Shape;6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16812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37"/>
          <p:cNvCxnSpPr>
            <a:endCxn id="689" idx="1"/>
          </p:cNvCxnSpPr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91" name="Google Shape;691;p37"/>
          <p:cNvCxnSpPr>
            <a:stCxn id="692" idx="6"/>
            <a:endCxn id="693" idx="1"/>
          </p:cNvCxnSpPr>
          <p:nvPr/>
        </p:nvCxnSpPr>
        <p:spPr>
          <a:xfrm>
            <a:off x="1052500" y="19925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694" name="Google Shape;694;p37"/>
          <p:cNvCxnSpPr>
            <a:stCxn id="689" idx="3"/>
            <a:endCxn id="695" idx="2"/>
          </p:cNvCxnSpPr>
          <p:nvPr/>
        </p:nvCxnSpPr>
        <p:spPr>
          <a:xfrm>
            <a:off x="7740261" y="20467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693" name="Google Shape;6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16270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696;p37"/>
          <p:cNvGrpSpPr/>
          <p:nvPr/>
        </p:nvGrpSpPr>
        <p:grpSpPr>
          <a:xfrm>
            <a:off x="8239750" y="1849925"/>
            <a:ext cx="494075" cy="1142100"/>
            <a:chOff x="7955050" y="2374950"/>
            <a:chExt cx="494075" cy="1142100"/>
          </a:xfrm>
        </p:grpSpPr>
        <p:sp>
          <p:nvSpPr>
            <p:cNvPr id="695" name="Google Shape;695;p37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7" name="Google Shape;697;p37"/>
            <p:cNvCxnSpPr>
              <a:stCxn id="695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37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37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37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37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2" name="Google Shape;702;p37"/>
          <p:cNvGrpSpPr/>
          <p:nvPr/>
        </p:nvGrpSpPr>
        <p:grpSpPr>
          <a:xfrm>
            <a:off x="284700" y="1795700"/>
            <a:ext cx="767800" cy="897900"/>
            <a:chOff x="0" y="2320725"/>
            <a:chExt cx="767800" cy="897900"/>
          </a:xfrm>
        </p:grpSpPr>
        <p:sp>
          <p:nvSpPr>
            <p:cNvPr id="692" name="Google Shape;692;p37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3" name="Google Shape;703;p37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37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7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7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7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9" name="Google Shape;709;p37"/>
          <p:cNvCxnSpPr/>
          <p:nvPr/>
        </p:nvCxnSpPr>
        <p:spPr>
          <a:xfrm>
            <a:off x="2327736" y="20122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grpSp>
        <p:nvGrpSpPr>
          <p:cNvPr id="710" name="Google Shape;710;p37"/>
          <p:cNvGrpSpPr/>
          <p:nvPr/>
        </p:nvGrpSpPr>
        <p:grpSpPr>
          <a:xfrm>
            <a:off x="1484913" y="2647775"/>
            <a:ext cx="877199" cy="877199"/>
            <a:chOff x="1484913" y="2647775"/>
            <a:chExt cx="877199" cy="877199"/>
          </a:xfrm>
        </p:grpSpPr>
        <p:pic>
          <p:nvPicPr>
            <p:cNvPr id="711" name="Google Shape;71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2" name="Google Shape;712;p37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713" name="Google Shape;713;p37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714" name="Google Shape;714;p37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AID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grpSp>
        <p:nvGrpSpPr>
          <p:cNvPr id="715" name="Google Shape;715;p37"/>
          <p:cNvGrpSpPr/>
          <p:nvPr/>
        </p:nvGrpSpPr>
        <p:grpSpPr>
          <a:xfrm>
            <a:off x="6936138" y="2693600"/>
            <a:ext cx="877199" cy="877199"/>
            <a:chOff x="1484913" y="2647775"/>
            <a:chExt cx="877199" cy="877199"/>
          </a:xfrm>
        </p:grpSpPr>
        <p:pic>
          <p:nvPicPr>
            <p:cNvPr id="716" name="Google Shape;71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84913" y="2647775"/>
              <a:ext cx="877199" cy="877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7" name="Google Shape;717;p37"/>
            <p:cNvGrpSpPr/>
            <p:nvPr/>
          </p:nvGrpSpPr>
          <p:grpSpPr>
            <a:xfrm>
              <a:off x="1920625" y="2693600"/>
              <a:ext cx="368400" cy="355050"/>
              <a:chOff x="3374575" y="3672750"/>
              <a:chExt cx="368400" cy="355050"/>
            </a:xfrm>
          </p:grpSpPr>
          <p:sp>
            <p:nvSpPr>
              <p:cNvPr id="718" name="Google Shape;718;p37"/>
              <p:cNvSpPr/>
              <p:nvPr/>
            </p:nvSpPr>
            <p:spPr>
              <a:xfrm>
                <a:off x="3374575" y="3717900"/>
                <a:ext cx="318300" cy="309900"/>
              </a:xfrm>
              <a:prstGeom prst="ellipse">
                <a:avLst/>
              </a:prstGeom>
              <a:solidFill>
                <a:srgbClr val="FF9900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  <p:sp>
            <p:nvSpPr>
              <p:cNvPr id="719" name="Google Shape;719;p37"/>
              <p:cNvSpPr txBox="1"/>
              <p:nvPr/>
            </p:nvSpPr>
            <p:spPr>
              <a:xfrm>
                <a:off x="3374575" y="3672750"/>
                <a:ext cx="368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latin typeface="Dosis"/>
                    <a:ea typeface="Dosis"/>
                    <a:cs typeface="Dosis"/>
                    <a:sym typeface="Dosis"/>
                  </a:rPr>
                  <a:t>AID</a:t>
                </a:r>
                <a:endParaRPr sz="1000" b="1"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</p:grpSp>
      <p:cxnSp>
        <p:nvCxnSpPr>
          <p:cNvPr id="720" name="Google Shape;720;p37"/>
          <p:cNvCxnSpPr/>
          <p:nvPr/>
        </p:nvCxnSpPr>
        <p:spPr>
          <a:xfrm>
            <a:off x="2362112" y="3086375"/>
            <a:ext cx="4574100" cy="4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721" name="Google Shape;721;p37"/>
          <p:cNvCxnSpPr/>
          <p:nvPr/>
        </p:nvCxnSpPr>
        <p:spPr>
          <a:xfrm rot="10800000">
            <a:off x="1666425" y="3550325"/>
            <a:ext cx="5100" cy="460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722" name="Google Shape;722;p37"/>
          <p:cNvCxnSpPr/>
          <p:nvPr/>
        </p:nvCxnSpPr>
        <p:spPr>
          <a:xfrm rot="10800000">
            <a:off x="7485275" y="3524825"/>
            <a:ext cx="5100" cy="460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723" name="Google Shape;72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075" y="4036175"/>
            <a:ext cx="767800" cy="7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3925" y="4036175"/>
            <a:ext cx="767800" cy="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7"/>
          <p:cNvSpPr txBox="1"/>
          <p:nvPr/>
        </p:nvSpPr>
        <p:spPr>
          <a:xfrm>
            <a:off x="2140300" y="4126025"/>
            <a:ext cx="100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Pool of Witnesses , Watchers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7982638" y="4126025"/>
            <a:ext cx="100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Pool of Witnesses,Watchers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pic>
        <p:nvPicPr>
          <p:cNvPr id="727" name="Google Shape;72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1275" y="35582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9125" y="352482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7"/>
          <p:cNvSpPr txBox="1"/>
          <p:nvPr/>
        </p:nvSpPr>
        <p:spPr>
          <a:xfrm>
            <a:off x="3871375" y="3075725"/>
            <a:ext cx="18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Compatible messaging protocols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Key Takeaways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735" name="Google Shape;73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Building a better trust layer is not just a concern for special Internet service such as crypto currencies or payment, but all the valuable activities we do on the Internet.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There are many non-compatible implementations - we need to refactor them into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 Medium"/>
              <a:buAutoNum type="alphaL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A base layer of the minimal foundation - i.e. to support authenticity - by the Trust Spanning Protocol as a common standard,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 Medium"/>
              <a:buAutoNum type="alphaL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And other trust tasks built on top of this basic trust spanning layer.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 Medium"/>
              <a:buAutoNum type="alphaL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This is the right architecture for the Internet and universal interoperability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 Medium"/>
              <a:buAutoNum type="arabicPeriod"/>
            </a:pPr>
            <a:r>
              <a:rPr lang="en" dirty="0">
                <a:latin typeface="Dosis Medium"/>
                <a:ea typeface="Dosis Medium"/>
                <a:cs typeface="Dosis Medium"/>
                <a:sym typeface="Dosis Medium"/>
              </a:rPr>
              <a:t>One or more open source implementations will be a key contribution we can make for a more trustworthy Internet !</a:t>
            </a:r>
            <a:endParaRPr dirty="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osis Medium"/>
                <a:ea typeface="Dosis Medium"/>
                <a:cs typeface="Dosis Medium"/>
                <a:sym typeface="Dosis Medium"/>
              </a:rPr>
              <a:t>Wenjing Chu</a:t>
            </a:r>
            <a:endParaRPr sz="18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742" name="Google Shape;742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Senior Director of Technology Strategy</a:t>
            </a:r>
            <a:endParaRPr sz="1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Futurewei Technologies, Inc.</a:t>
            </a:r>
            <a:endParaRPr sz="1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"/>
                <a:ea typeface="Dosis"/>
                <a:cs typeface="Dosis"/>
                <a:sym typeface="Dosis"/>
              </a:rPr>
              <a:t>Thank you !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3" name="Google Shape;743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8">
                <a:latin typeface="Dosis Medium"/>
                <a:ea typeface="Dosis Medium"/>
                <a:cs typeface="Dosis Medium"/>
                <a:sym typeface="Dosis Medium"/>
              </a:rPr>
              <a:t>Additional information :</a:t>
            </a:r>
            <a:endParaRPr sz="2058">
              <a:latin typeface="Dosis Medium"/>
              <a:ea typeface="Dosis Medium"/>
              <a:cs typeface="Dosis Medium"/>
              <a:sym typeface="Dosis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Join my deeper technical presentation in the co-located ToIP Mini Summit: 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33333"/>
              <a:buFont typeface="Dosis"/>
              <a:buChar char="-"/>
            </a:pPr>
            <a:r>
              <a:rPr lang="en" sz="1050">
                <a:solidFill>
                  <a:srgbClr val="333333"/>
                </a:solidFill>
              </a:rPr>
              <a:t>Wednesday September 14, 2022 14:00 - 17:30 IST</a:t>
            </a:r>
            <a:endParaRPr sz="1050">
              <a:solidFill>
                <a:srgbClr val="333333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33333"/>
              <a:buFont typeface="Dosis"/>
              <a:buChar char="-"/>
            </a:pPr>
            <a:r>
              <a:rPr lang="en" sz="1050">
                <a:solidFill>
                  <a:srgbClr val="0960A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Wicklow Meeting Room 4 (Level 2)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Recorded presentation for the Internet Identity Workshop (IIW 34) - April 2022: </a:t>
            </a:r>
            <a:r>
              <a:rPr lang="en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https://youtu.be/QZssxxZ9f88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Ongoing work towards a community specification at the Trust over IP Technology Architecture Task Force: </a:t>
            </a:r>
            <a:r>
              <a:rPr lang="en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5"/>
              </a:rPr>
              <a:t>https://github.com/trustoverip/TechArch/blob/main/spec.md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Thanks to free icons from flaticon.com for non-commercial use: </a:t>
            </a:r>
            <a:r>
              <a:rPr lang="en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6"/>
              </a:rPr>
              <a:t>https://www.flaticon.com/free-icons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4" name="Google Shape;7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745" name="Google Shape;74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7763" y="1398400"/>
            <a:ext cx="840675" cy="8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0852-6397-9A80-2D3F-622CC8CD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DID Core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F6A7-EFB4-97E5-3DDF-34C11D7D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W3C DID WG</a:t>
            </a:r>
          </a:p>
          <a:p>
            <a:endParaRPr lang="en-US" dirty="0">
              <a:latin typeface="Dosi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931A-2370-1B34-CCF5-45944EF0D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2" descr="Decentralized Identifiers (DIDs) v1.0">
            <a:extLst>
              <a:ext uri="{FF2B5EF4-FFF2-40B4-BE49-F238E27FC236}">
                <a16:creationId xmlns:a16="http://schemas.microsoft.com/office/drawing/2014/main" id="{E106A987-226B-31A6-97C8-8FC9606E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614" y="601283"/>
            <a:ext cx="3886200" cy="1221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1C0F082-D3DB-203B-70BF-9600304E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95" y="1800257"/>
            <a:ext cx="4798438" cy="30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6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0852-6397-9A80-2D3F-622CC8CD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DID Core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F6A7-EFB4-97E5-3DDF-34C11D7D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W3C DID WG</a:t>
            </a:r>
          </a:p>
          <a:p>
            <a:endParaRPr lang="en-US" dirty="0">
              <a:latin typeface="Dosi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931A-2370-1B34-CCF5-45944EF0D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D1C621-5651-7156-E694-51058F0B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00" y="1068931"/>
            <a:ext cx="5514280" cy="30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>
                <a:latin typeface="Dosis"/>
                <a:ea typeface="Dosis"/>
                <a:cs typeface="Dosis"/>
                <a:sym typeface="Dosis"/>
              </a:rPr>
              <a:t>Trust is what is missing in today’s Internet or Web.</a:t>
            </a:r>
            <a:endParaRPr sz="294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0852-6397-9A80-2D3F-622CC8CD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Verifiable Credentials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F6A7-EFB4-97E5-3DDF-34C11D7D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Dosis" pitchFamily="2" charset="77"/>
              </a:rPr>
              <a:t>W3C VC WG</a:t>
            </a:r>
          </a:p>
          <a:p>
            <a:endParaRPr lang="en-US" dirty="0">
              <a:latin typeface="Dosi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931A-2370-1B34-CCF5-45944EF0D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2" descr="Verifiable credentials - Wikipedia">
            <a:extLst>
              <a:ext uri="{FF2B5EF4-FFF2-40B4-BE49-F238E27FC236}">
                <a16:creationId xmlns:a16="http://schemas.microsoft.com/office/drawing/2014/main" id="{12B5C1FE-4517-3FCD-E1B8-72F64E62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76" y="1063829"/>
            <a:ext cx="5383893" cy="3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2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641100" y="1730213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238188" y="2357700"/>
            <a:ext cx="385200" cy="3936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974" y="2206226"/>
            <a:ext cx="731025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4" y="1357813"/>
            <a:ext cx="2161258" cy="24278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20638" y="3901900"/>
            <a:ext cx="216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"On the Internet, nobody knows you're a dog"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82" name="Google Shape;82;p16"/>
          <p:cNvCxnSpPr>
            <a:endCxn id="79" idx="1"/>
          </p:cNvCxnSpPr>
          <p:nvPr/>
        </p:nvCxnSpPr>
        <p:spPr>
          <a:xfrm>
            <a:off x="2281474" y="2537239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 flipH="1">
            <a:off x="1385613" y="2302725"/>
            <a:ext cx="544200" cy="29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84" name="Google Shape;84;p16"/>
          <p:cNvCxnSpPr>
            <a:stCxn id="79" idx="3"/>
            <a:endCxn id="78" idx="2"/>
          </p:cNvCxnSpPr>
          <p:nvPr/>
        </p:nvCxnSpPr>
        <p:spPr>
          <a:xfrm rot="10800000" flipH="1">
            <a:off x="7693998" y="2554639"/>
            <a:ext cx="544200" cy="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641100" y="172183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238188" y="2349325"/>
            <a:ext cx="385200" cy="3936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974" y="2197851"/>
            <a:ext cx="731025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4" y="1349438"/>
            <a:ext cx="2161258" cy="24278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20638" y="3893525"/>
            <a:ext cx="216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"On the Internet, nobody knows you're a dog"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95" name="Google Shape;95;p17"/>
          <p:cNvCxnSpPr>
            <a:endCxn id="92" idx="1"/>
          </p:cNvCxnSpPr>
          <p:nvPr/>
        </p:nvCxnSpPr>
        <p:spPr>
          <a:xfrm>
            <a:off x="2281474" y="252886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96;p17"/>
          <p:cNvCxnSpPr/>
          <p:nvPr/>
        </p:nvCxnSpPr>
        <p:spPr>
          <a:xfrm rot="10800000" flipH="1">
            <a:off x="1385613" y="2294350"/>
            <a:ext cx="544200" cy="29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97;p17"/>
          <p:cNvCxnSpPr>
            <a:stCxn id="92" idx="3"/>
            <a:endCxn id="91" idx="2"/>
          </p:cNvCxnSpPr>
          <p:nvPr/>
        </p:nvCxnSpPr>
        <p:spPr>
          <a:xfrm rot="10800000" flipH="1">
            <a:off x="7693998" y="2546264"/>
            <a:ext cx="544200" cy="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98" name="Google Shape;98;p17"/>
          <p:cNvSpPr/>
          <p:nvPr/>
        </p:nvSpPr>
        <p:spPr>
          <a:xfrm>
            <a:off x="5078388" y="669900"/>
            <a:ext cx="1716600" cy="887400"/>
          </a:xfrm>
          <a:prstGeom prst="cloudCallout">
            <a:avLst>
              <a:gd name="adj1" fmla="val -48048"/>
              <a:gd name="adj2" fmla="val 161367"/>
            </a:avLst>
          </a:prstGeom>
          <a:solidFill>
            <a:schemeClr val="lt2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osis Light"/>
                <a:ea typeface="Dosis Light"/>
                <a:cs typeface="Dosis Light"/>
                <a:sym typeface="Dosis Light"/>
              </a:rPr>
              <a:t>Hey Bob, check out this crypto … Great opportunity! – Ruff</a:t>
            </a:r>
            <a:endParaRPr sz="1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Trust is a complicated matter …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Who, identity &amp; authenticity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Competence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Benevolence, intent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Reputation, pass experience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The medium itself (i.e. Internet, web, social media…)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… numerous more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Trust is as complicated as humans can be!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So there is no silver bullet to solve all trust problems with technology alone!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But we can help: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Fix the medium (Internet) , reduce the risk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Make tools for people to better handle the risk - therefore open huge new opportunities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Medium"/>
                <a:ea typeface="Dosis Medium"/>
                <a:cs typeface="Dosis Medium"/>
                <a:sym typeface="Dosis Medium"/>
              </a:rPr>
              <a:t>Trust is a complicated matter …</a:t>
            </a:r>
            <a:endParaRPr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Who, identity &amp; authenticity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Competence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Benevolence, intent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Reputation, pass experience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The medium itself (i.e. Internet, web, social media…)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… numerous more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 u="sng">
                <a:latin typeface="Dosis"/>
                <a:ea typeface="Dosis"/>
                <a:cs typeface="Dosis"/>
                <a:sym typeface="Dosis"/>
              </a:rPr>
              <a:t>Trust is as complicated as humans can be!</a:t>
            </a:r>
            <a:endParaRPr u="sng"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So there is no silver bullet to solve all trust problems with technology alone!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But we can help: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Fix the medium (Internet) , reduce the risk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Make tools for people to better handle the risk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89225" y="3801625"/>
            <a:ext cx="175800" cy="661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64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0925" y="3932275"/>
            <a:ext cx="2344500" cy="400200"/>
          </a:xfrm>
          <a:prstGeom prst="rect">
            <a:avLst/>
          </a:prstGeom>
          <a:noFill/>
          <a:ln w="9525" cap="flat" cmpd="sng">
            <a:solidFill>
              <a:srgbClr val="064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  <a:latin typeface="Dosis Medium"/>
                <a:ea typeface="Dosis Medium"/>
                <a:cs typeface="Dosis Medium"/>
                <a:sym typeface="Dosis Medium"/>
              </a:rPr>
              <a:t>This is the focus of my talk</a:t>
            </a:r>
            <a:endParaRPr>
              <a:solidFill>
                <a:srgbClr val="0645AD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>
            <a:endCxn id="121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23" name="Google Shape;123;p20"/>
          <p:cNvCxnSpPr>
            <a:stCxn id="124" idx="6"/>
            <a:endCxn id="125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20"/>
          <p:cNvCxnSpPr>
            <a:stCxn id="121" idx="3"/>
            <a:endCxn id="127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20"/>
          <p:cNvSpPr/>
          <p:nvPr/>
        </p:nvSpPr>
        <p:spPr>
          <a:xfrm>
            <a:off x="5124650" y="686650"/>
            <a:ext cx="1716600" cy="887400"/>
          </a:xfrm>
          <a:prstGeom prst="cloudCallout">
            <a:avLst>
              <a:gd name="adj1" fmla="val -48048"/>
              <a:gd name="adj2" fmla="val 161367"/>
            </a:avLst>
          </a:prstGeom>
          <a:solidFill>
            <a:schemeClr val="lt2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Dosis Light"/>
                <a:ea typeface="Dosis Light"/>
                <a:cs typeface="Dosis Light"/>
                <a:sym typeface="Dosis Light"/>
              </a:rPr>
              <a:t>Hey Bob, check out this crypto … Great opportunity! – Ruff</a:t>
            </a:r>
            <a:endParaRPr sz="1000" dirty="0"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127" name="Google Shape;127;p20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" name="Google Shape;130;p20"/>
            <p:cNvCxnSpPr>
              <a:stCxn id="127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0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20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0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20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20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124" name="Google Shape;124;p20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20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687363" y="1738588"/>
            <a:ext cx="4211892" cy="1683072"/>
          </a:xfrm>
          <a:prstGeom prst="cloud">
            <a:avLst/>
          </a:prstGeom>
          <a:noFill/>
          <a:ln w="19050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36" y="2214601"/>
            <a:ext cx="731025" cy="73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1"/>
          <p:cNvCxnSpPr>
            <a:endCxn id="148" idx="1"/>
          </p:cNvCxnSpPr>
          <p:nvPr/>
        </p:nvCxnSpPr>
        <p:spPr>
          <a:xfrm>
            <a:off x="2327736" y="2545614"/>
            <a:ext cx="4681500" cy="3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50" name="Google Shape;150;p21"/>
          <p:cNvCxnSpPr>
            <a:stCxn id="151" idx="6"/>
            <a:endCxn id="152" idx="1"/>
          </p:cNvCxnSpPr>
          <p:nvPr/>
        </p:nvCxnSpPr>
        <p:spPr>
          <a:xfrm>
            <a:off x="1052500" y="2525900"/>
            <a:ext cx="505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8" idx="3"/>
            <a:endCxn id="154" idx="2"/>
          </p:cNvCxnSpPr>
          <p:nvPr/>
        </p:nvCxnSpPr>
        <p:spPr>
          <a:xfrm>
            <a:off x="7740261" y="2580114"/>
            <a:ext cx="544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triangle" w="med" len="med"/>
            <a:tailEnd type="triangle" w="med" len="med"/>
          </a:ln>
        </p:spPr>
      </p:cxn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000" y="2160400"/>
            <a:ext cx="731025" cy="73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1"/>
          <p:cNvGrpSpPr/>
          <p:nvPr/>
        </p:nvGrpSpPr>
        <p:grpSpPr>
          <a:xfrm>
            <a:off x="8239750" y="2383325"/>
            <a:ext cx="494075" cy="1142100"/>
            <a:chOff x="7955050" y="2374950"/>
            <a:chExt cx="494075" cy="1142100"/>
          </a:xfrm>
        </p:grpSpPr>
        <p:sp>
          <p:nvSpPr>
            <p:cNvPr id="154" name="Google Shape;154;p21"/>
            <p:cNvSpPr/>
            <p:nvPr/>
          </p:nvSpPr>
          <p:spPr>
            <a:xfrm>
              <a:off x="7999750" y="2374950"/>
              <a:ext cx="385200" cy="393600"/>
            </a:xfrm>
            <a:prstGeom prst="smileyFace">
              <a:avLst>
                <a:gd name="adj" fmla="val -1198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21"/>
            <p:cNvCxnSpPr>
              <a:stCxn id="154" idx="4"/>
            </p:cNvCxnSpPr>
            <p:nvPr/>
          </p:nvCxnSpPr>
          <p:spPr>
            <a:xfrm>
              <a:off x="8192350" y="2768550"/>
              <a:ext cx="54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1"/>
            <p:cNvCxnSpPr/>
            <p:nvPr/>
          </p:nvCxnSpPr>
          <p:spPr>
            <a:xfrm flipH="1">
              <a:off x="7971550" y="2937250"/>
              <a:ext cx="218100" cy="20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1"/>
            <p:cNvCxnSpPr/>
            <p:nvPr/>
          </p:nvCxnSpPr>
          <p:spPr>
            <a:xfrm>
              <a:off x="8214525" y="2955900"/>
              <a:ext cx="234600" cy="12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1"/>
            <p:cNvCxnSpPr/>
            <p:nvPr/>
          </p:nvCxnSpPr>
          <p:spPr>
            <a:xfrm flipH="1">
              <a:off x="7955050" y="3268950"/>
              <a:ext cx="237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8192350" y="3268950"/>
              <a:ext cx="2316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" name="Google Shape;161;p21"/>
          <p:cNvGrpSpPr/>
          <p:nvPr/>
        </p:nvGrpSpPr>
        <p:grpSpPr>
          <a:xfrm>
            <a:off x="284700" y="2329100"/>
            <a:ext cx="767800" cy="897900"/>
            <a:chOff x="0" y="2320725"/>
            <a:chExt cx="767800" cy="897900"/>
          </a:xfrm>
        </p:grpSpPr>
        <p:sp>
          <p:nvSpPr>
            <p:cNvPr id="151" name="Google Shape;151;p21"/>
            <p:cNvSpPr/>
            <p:nvPr/>
          </p:nvSpPr>
          <p:spPr>
            <a:xfrm>
              <a:off x="382600" y="2320725"/>
              <a:ext cx="385200" cy="393600"/>
            </a:xfrm>
            <a:prstGeom prst="smileyFace">
              <a:avLst>
                <a:gd name="adj" fmla="val 4653"/>
              </a:avLst>
            </a:pr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" name="Google Shape;162;p21"/>
            <p:cNvCxnSpPr/>
            <p:nvPr/>
          </p:nvCxnSpPr>
          <p:spPr>
            <a:xfrm flipH="1">
              <a:off x="167500" y="2714325"/>
              <a:ext cx="405000" cy="25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515425" y="2770250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512275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170650" y="2972625"/>
              <a:ext cx="5400" cy="24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167500" y="2989275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0" y="2786900"/>
              <a:ext cx="165900" cy="17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" name="Google Shape;168;p21"/>
          <p:cNvSpPr txBox="1"/>
          <p:nvPr/>
        </p:nvSpPr>
        <p:spPr>
          <a:xfrm>
            <a:off x="2841974" y="3525425"/>
            <a:ext cx="4167261" cy="1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Foundational requirement: </a:t>
            </a:r>
            <a:r>
              <a:rPr lang="en" sz="1700" u="sng" dirty="0">
                <a:latin typeface="Dosis"/>
                <a:ea typeface="Dosis"/>
                <a:cs typeface="Dosis"/>
                <a:sym typeface="Dosis"/>
              </a:rPr>
              <a:t>authenticity</a:t>
            </a:r>
            <a:endParaRPr sz="1700" u="sng"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Verifiable unique identification (ID)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osis"/>
              <a:buChar char="-"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Has good control over its environment (autonomy)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Necessary, and largely sufficient.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All other features can be built on top of this foundation.</a:t>
            </a:r>
            <a:endParaRPr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osis"/>
                <a:ea typeface="Dosis"/>
                <a:cs typeface="Dosis"/>
                <a:sym typeface="Dosis"/>
              </a:rPr>
              <a:t>Simple enough for ALL devices on the Internet.</a:t>
            </a:r>
            <a:endParaRPr dirty="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1287</Words>
  <Application>Microsoft Macintosh PowerPoint</Application>
  <PresentationFormat>On-screen Show (16:9)</PresentationFormat>
  <Paragraphs>223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Dosis Light</vt:lpstr>
      <vt:lpstr>Dosis</vt:lpstr>
      <vt:lpstr>Dosis Medium</vt:lpstr>
      <vt:lpstr>Arial</vt:lpstr>
      <vt:lpstr>Simple Light</vt:lpstr>
      <vt:lpstr>A Reference Architecture for Trust over the Internet with Universal Interoperability</vt:lpstr>
      <vt:lpstr>In this talk, we will discuss 3 things</vt:lpstr>
      <vt:lpstr>Trust is what is missing in today’s Internet or Web.</vt:lpstr>
      <vt:lpstr>PowerPoint Presentation</vt:lpstr>
      <vt:lpstr>PowerPoint Presentation</vt:lpstr>
      <vt:lpstr>Trust is a complicated matter …</vt:lpstr>
      <vt:lpstr>Trust is a complicated matter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interoperability</vt:lpstr>
      <vt:lpstr>Universal interoperability</vt:lpstr>
      <vt:lpstr>Case Studies with Well Known Implementations All can be refactored to Trust Spanning layer architecture</vt:lpstr>
      <vt:lpstr>Traditional / Current State: Central, Federated, FIDO</vt:lpstr>
      <vt:lpstr>Traditional / Current State: Central, Federated, FIDO</vt:lpstr>
      <vt:lpstr>Traditional / Current State: Central, Federated, FIDO</vt:lpstr>
      <vt:lpstr>Traditional / Current State: Central, Federated, FIDO</vt:lpstr>
      <vt:lpstr>Decentralized: Indy/Aries, DIDComm </vt:lpstr>
      <vt:lpstr>Decentralized Web Platform (DWP) - (aka TBDex) - aka Web5</vt:lpstr>
      <vt:lpstr>Decentralized: KERI, Web of Trust</vt:lpstr>
      <vt:lpstr>Key Takeaways</vt:lpstr>
      <vt:lpstr>Wenjing Chu</vt:lpstr>
      <vt:lpstr>DID Core Spec</vt:lpstr>
      <vt:lpstr>DID Core Spec</vt:lpstr>
      <vt:lpstr>Verifiable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Reference Architecture for Trust over the Internet with Universal Interoperability</dc:title>
  <cp:lastModifiedBy>Wenjing Chu</cp:lastModifiedBy>
  <cp:revision>2</cp:revision>
  <dcterms:modified xsi:type="dcterms:W3CDTF">2022-10-26T03:34:49Z</dcterms:modified>
</cp:coreProperties>
</file>