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abin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abin-bold.fntdata"/><Relationship Id="rId23" Type="http://schemas.openxmlformats.org/officeDocument/2006/relationships/font" Target="fonts/Cab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boldItalic.fntdata"/><Relationship Id="rId25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  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  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GST algorithm was implemented based on running Karp-Rabin matching</a:t>
            </a: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GST running time worst: O(n^3)</a:t>
            </a:r>
          </a:p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Can optimize it by reducing the length of the token to fixed length token(e.g. Assign -&gt; AS, Expression -&gt; EX)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400"/>
              <a:buFont typeface="Cabin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400"/>
              <a:buFont typeface="Cabin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95688" lvl="0" marL="3060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5556" lvl="1" marL="630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14124" lvl="2" marL="9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98492" lvl="3" marL="124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2892" lvl="4" marL="160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96090" lvl="5" marL="1899999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91290" lvl="6" marL="22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99190" lvl="7" marL="25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94390" lvl="8" marL="28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95688" lvl="0" marL="3060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5556" lvl="1" marL="630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14124" lvl="2" marL="9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98492" lvl="3" marL="124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2892" lvl="4" marL="160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96090" lvl="5" marL="1899999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91290" lvl="6" marL="22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99190" lvl="7" marL="25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94390" lvl="8" marL="28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400"/>
              <a:buFont typeface="Cabin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95688" lvl="0" marL="3060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5556" lvl="1" marL="630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14124" lvl="2" marL="9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98492" lvl="3" marL="124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2892" lvl="4" marL="160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96090" lvl="5" marL="1899999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91290" lvl="6" marL="22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99190" lvl="7" marL="25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94390" lvl="8" marL="28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400"/>
              <a:buFont typeface="Cabin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400"/>
              <a:buFont typeface="Cabin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95688" lvl="0" marL="3060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5556" lvl="1" marL="630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14124" lvl="2" marL="9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98492" lvl="3" marL="124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2892" lvl="4" marL="160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96090" lvl="5" marL="1899999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91290" lvl="6" marL="22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99190" lvl="7" marL="25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94390" lvl="8" marL="28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95688" lvl="0" marL="3060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5556" lvl="1" marL="630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14124" lvl="2" marL="9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98492" lvl="3" marL="124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2892" lvl="4" marL="160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96090" lvl="5" marL="1899999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91290" lvl="6" marL="22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99190" lvl="7" marL="25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94390" lvl="8" marL="28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95688" lvl="0" marL="3060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5556" lvl="1" marL="630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14124" lvl="2" marL="9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98492" lvl="3" marL="124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2892" lvl="4" marL="160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96090" lvl="5" marL="1899999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91290" lvl="6" marL="22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99190" lvl="7" marL="25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94390" lvl="8" marL="28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95688" lvl="0" marL="3060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5556" lvl="1" marL="630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14124" lvl="2" marL="9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98492" lvl="3" marL="124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2892" lvl="4" marL="160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96090" lvl="5" marL="1899999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91290" lvl="6" marL="22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99190" lvl="7" marL="25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94390" lvl="8" marL="28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72320" lvl="0" marL="3060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02188" lvl="1" marL="6300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0755" lvl="2" marL="900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5122" lvl="3" marL="1242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9522" lvl="4" marL="1602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2722" lvl="5" marL="1899999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67922" lvl="6" marL="22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5822" lvl="7" marL="25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1022" lvl="8" marL="28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400"/>
              <a:buFont typeface="Cabin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400"/>
              <a:buFont typeface="Cabin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95688" lvl="0" marL="3060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5556" lvl="1" marL="630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14124" lvl="2" marL="900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98492" lvl="3" marL="124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2892" lvl="4" marL="1602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96090" lvl="5" marL="1899999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91290" lvl="6" marL="22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99190" lvl="7" marL="25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94390" lvl="8" marL="28000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abin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723900"/>
            <a:ext cx="12192000" cy="37081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Author: Schadel URL: http://turing.izt.uam.mx Made by me on contribution to CEUAMI in Universidad Autónoma Metropolitana, Mexico, free for use to anyone interested in Computer Science. Brought from: en:File:Maquina.gif &amp; converted into PNG format by es:User:Porao"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883" y="723899"/>
            <a:ext cx="11278064" cy="3530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subTitle"/>
          </p:nvPr>
        </p:nvSpPr>
        <p:spPr>
          <a:xfrm>
            <a:off x="581194" y="4432079"/>
            <a:ext cx="10993546" cy="1790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347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3472" lvl="0" marL="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JIALIN GAO </a:t>
            </a:r>
          </a:p>
          <a:p>
            <a:pPr indent="-93472" lvl="0" marL="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SUMEET DUBEY</a:t>
            </a:r>
          </a:p>
          <a:p>
            <a:pPr indent="-93472" lvl="0" marL="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WENJUN LI</a:t>
            </a:r>
          </a:p>
          <a:p>
            <a:pPr indent="-93472" lvl="0" marL="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YESHA JOSHI</a:t>
            </a:r>
          </a:p>
        </p:txBody>
      </p:sp>
      <p:sp>
        <p:nvSpPr>
          <p:cNvPr id="103" name="Shape 10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PLAGIARISM DETECTOR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/>
              <a:t>AST Comparison Implementation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Overview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81200" y="2207375"/>
            <a:ext cx="10287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/>
              <a:t>Extract important information from nodes in AST</a:t>
            </a:r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Type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as fixed length abbreviations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IfStatement -&gt; “IS”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MethodInvocation -&gt; “MI”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InfixExpression/PostfixExpression/PrefixExpression -&gt; “EX”</a:t>
            </a:r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Start line number</a:t>
            </a:r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End line number</a:t>
            </a:r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/>
              <a:t>Create a list of nodes with the above fields by traversing the AST</a:t>
            </a:r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/>
              <a:t>Compose a String representation of the list of nodes with type abbreviations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if(sum &gt; 100)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updateSum(sum);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“</a:t>
            </a:r>
            <a:r>
              <a:rPr lang="en-US">
                <a:solidFill>
                  <a:srgbClr val="FF0000"/>
                </a:solidFill>
              </a:rPr>
              <a:t>IS</a:t>
            </a:r>
            <a:r>
              <a:rPr lang="en-US">
                <a:solidFill>
                  <a:srgbClr val="4A86E8"/>
                </a:solidFill>
              </a:rPr>
              <a:t>EX</a:t>
            </a:r>
            <a:r>
              <a:rPr lang="en-US">
                <a:solidFill>
                  <a:srgbClr val="FF9900"/>
                </a:solidFill>
              </a:rPr>
              <a:t>MI</a:t>
            </a:r>
            <a:r>
              <a:rPr lang="en-US"/>
              <a:t>”</a:t>
            </a:r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/>
              <a:t>Use Greedy String Tiling to find matched substrings</a:t>
            </a:r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/>
              <a:t>Extract line numbers from the matched nodes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 Extraction (Using Eclipse JDT)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90075" y="2257775"/>
            <a:ext cx="54246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Why JDT?</a:t>
            </a:r>
          </a:p>
          <a:p>
            <a:pPr indent="-333756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Returns an AST</a:t>
            </a:r>
          </a:p>
          <a:p>
            <a:pPr indent="-33375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Informative (e.g. node type, line number)</a:t>
            </a:r>
          </a:p>
          <a:p>
            <a:pPr indent="-33375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Inherent visitor design pattern</a:t>
            </a:r>
          </a:p>
          <a:p>
            <a:pPr indent="-105156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UI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5" y="1911775"/>
            <a:ext cx="8389475" cy="46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600" y="2010300"/>
            <a:ext cx="8389474" cy="46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Team Management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900" y="1801925"/>
            <a:ext cx="6253400" cy="50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Team Management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23" y="1943748"/>
            <a:ext cx="6405550" cy="46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2813" y="4566038"/>
            <a:ext cx="44100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000" y="2336563"/>
            <a:ext cx="41529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Limitations and Enhancements	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581200" y="2180499"/>
            <a:ext cx="11029500" cy="266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3756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/>
              <a:t>Our application only supports two Java files comparison for now</a:t>
            </a:r>
          </a:p>
          <a:p>
            <a:pPr indent="-333756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/>
              <a:t>Can be extended to compare two entire Java projects in the future easily</a:t>
            </a:r>
          </a:p>
          <a:p>
            <a:pPr indent="-333756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/>
              <a:t>User login functionality can be added and a database can be added for each user to save the history</a:t>
            </a:r>
          </a:p>
          <a:p>
            <a:pPr indent="-333756" lvl="0" marL="457200">
              <a:lnSpc>
                <a:spcPct val="200000"/>
              </a:lnSpc>
              <a:spcBef>
                <a:spcPts val="0"/>
              </a:spcBef>
              <a:buSzPts val="1656"/>
              <a:buChar char="●"/>
            </a:pPr>
            <a:r>
              <a:rPr lang="en-US"/>
              <a:t>UI can be improved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Infrastructure &amp; Tools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Eclipse IDE</a:t>
            </a:r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Eclipse JDT</a:t>
            </a:r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Github</a:t>
            </a:r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Google Drive</a:t>
            </a:r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Maven</a:t>
            </a:r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Javafx</a:t>
            </a:r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JUnit</a:t>
            </a:r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Java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R</a:t>
            </a:r>
            <a:r>
              <a:rPr lang="en-US"/>
              <a:t>eference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06000" lvl="0" marL="306000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JDT Documentation: https://www.eclipse.org/jdt/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L. Prechelt, G. Malpohl and M. Philippsen, “Finding “Plagiarisms among a Set of Programs with JPlag”. Journal of Universal Computer Science 8(11) pp. 1016-1038 (2002)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Liu, Cheng-Long, et al. "AST-based plagiarism detection method." Computer Engineering and Design 33.4 (2012): 1660-1664.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Michael J. Wise. String similarity via greedy string tiling and running Karp-Rabin matching. Dept. of</a:t>
            </a:r>
            <a:br>
              <a:rPr lang="en-US"/>
            </a:br>
            <a:r>
              <a:rPr lang="en-US"/>
              <a:t>CS, University of Sydney, ftp://ftp.cs.su.oz.au/michaelw/doc/RKR GST.ps, December 1993.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Paterson, Mike, and Vlado Dančík. "Longest common subsequences." Mathematical Foundations of Computer Science 1994 (1994): 127-142.</a:t>
            </a:r>
          </a:p>
          <a:p>
            <a:pPr indent="-95688" lvl="0" marL="3060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Thank You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047575" y="2493200"/>
            <a:ext cx="3378600" cy="25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bin"/>
              <a:buNone/>
            </a:pPr>
            <a:r>
              <a:rPr b="0" i="0" lang="en-US" sz="30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JIALIN GAO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bin"/>
              <a:buNone/>
            </a:pPr>
            <a:r>
              <a:rPr b="0" i="0" lang="en-US" sz="30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SUMEET DUBEY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bin"/>
              <a:buNone/>
            </a:pPr>
            <a:r>
              <a:rPr b="0" i="0" lang="en-US" sz="30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WENJUN LI</a:t>
            </a:r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bin"/>
              <a:buNone/>
            </a:pPr>
            <a:r>
              <a:rPr b="0" i="0" lang="en-US" sz="30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YESHA JOSHI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Contents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High level functionality of the system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algorithm/approach for plagiarism detection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UI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team management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limitations and future enhancements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infrastructure and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Higher Level Functionality of System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422840" lvl="0" marL="30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lang="en-US" sz="2400"/>
              <a:t>Layered Approach  : </a:t>
            </a:r>
          </a:p>
          <a:p>
            <a:pPr indent="-422840" lvl="0" marL="30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sz="2400"/>
          </a:p>
          <a:p>
            <a:pPr indent="-11684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lang="en-US" sz="2400"/>
              <a:t>Interactive java desktop application which can be downloaded and run by an          executable jar</a:t>
            </a:r>
          </a:p>
          <a:p>
            <a:pPr indent="223519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sz="2400"/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Upload two files for comparison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Similarity score is assigned for each layer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Plagiarism between the two files is detected and a report is generated	</a:t>
            </a:r>
          </a:p>
          <a:p>
            <a:pPr indent="-95688" lvl="0" marL="3060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Algorithm Approach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06000" lvl="0" marL="306000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Layer 0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Hash comparison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Layer 1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/>
              <a:t>Function signature comparison</a:t>
            </a:r>
          </a:p>
          <a:p>
            <a:pPr indent="-306000" lvl="0" marL="306000" rtl="0"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Layer 2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AST Extraction (using Eclipse JDT)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Tree Traversal (using Visitor Pattern)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GST (Greedy String Tiling)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Layer 0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81200" y="1715850"/>
            <a:ext cx="102870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compare if two files are exactly the same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259950" y="2681100"/>
            <a:ext cx="51405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file 2 name: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GetSum.java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public class Main {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 	public static void main(String[] args) {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	int sum = 0;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	for(int i = 0; i &lt; 5;  i++)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		sum += i;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}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77100" y="2728800"/>
            <a:ext cx="54066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file 1 name: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CalculateSum.java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public class Main {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 	public static void main(String[] args) {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	int sum = 0;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	for(int i = 0; i &lt; 5;  i++)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		sum += i;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}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Layer 1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81200" y="1715850"/>
            <a:ext cx="102870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compare if two files have similar function signatures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/>
              <a:t>signature made of up function return type and arguments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/>
              <a:t>regex is used for extracting function definitions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/>
              <a:t>score based on number of functions that are same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/>
              <a:t>depends on length of the shorter program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Layer 1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81200" y="4950725"/>
            <a:ext cx="105678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Matching signatures: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Score: 2/2 * 100 = 100%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319600" y="1887725"/>
            <a:ext cx="55398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file 2: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D3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public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getSubStr(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 start, int end, String str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public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getSubStr(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 start, String str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public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 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getLen(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String str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signatures: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[returnType: String, args{int:2, String:1}]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[returnType: String, args{int:1, String:1}]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[returnType: int, args{String:1}]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D3D3D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581200" y="1887725"/>
            <a:ext cx="54066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file 1: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D3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public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getSubstring(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String str, int start, int end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public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 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getStringLength(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String str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t/>
            </a:r>
            <a:endParaRPr sz="1800">
              <a:solidFill>
                <a:srgbClr val="3D3D3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lang="en-US" sz="1800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signatures: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lang="en-US" sz="1800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[returnType: String, args: {String: 1, int: 2}]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lang="en-US" sz="1800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[returnType: int, args: {String: 1}]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D3D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Layer 2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581200" y="1715850"/>
            <a:ext cx="102870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compare AST (abstract syntax tree) of two files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344625" y="2681100"/>
            <a:ext cx="55398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file 2: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D3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latin typeface="Cabin"/>
                <a:ea typeface="Cabin"/>
                <a:cs typeface="Cabin"/>
                <a:sym typeface="Cabin"/>
              </a:rPr>
              <a:t>int sum = 0;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int cur = 0;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while(cur &lt; </a:t>
            </a:r>
            <a:r>
              <a:rPr lang="en-US" sz="1800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){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b="0" i="0" lang="en-US" sz="1800" u="none" cap="none" strike="noStrike">
                <a:latin typeface="Cabin"/>
                <a:ea typeface="Cabin"/>
                <a:cs typeface="Cabin"/>
                <a:sym typeface="Cabin"/>
              </a:rPr>
              <a:t>sum += i;</a:t>
            </a:r>
          </a:p>
          <a:p>
            <a:pPr indent="-114300" lvl="0" mar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Cabin"/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	if(sum &gt; 20)</a:t>
            </a:r>
          </a:p>
          <a:p>
            <a:pPr indent="-114300" lvl="0" mar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Cabin"/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		break;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cur++;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693950" y="2780250"/>
            <a:ext cx="38403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file 1: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D3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latin typeface="Cabin"/>
                <a:ea typeface="Cabin"/>
                <a:cs typeface="Cabin"/>
                <a:sym typeface="Cabin"/>
              </a:rPr>
              <a:t>int sum = 0;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for(int i = 0; i &lt; 5; i++){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b="0" i="0" lang="en-US" sz="1800" u="none" cap="none" strike="noStrike">
                <a:latin typeface="Cabin"/>
                <a:ea typeface="Cabin"/>
                <a:cs typeface="Cabin"/>
                <a:sym typeface="Cabin"/>
              </a:rPr>
              <a:t>sum += i;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	if(sum &gt; 20)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		break;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D3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D3D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GST (Greedy String Tiling)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32750" y="2220525"/>
            <a:ext cx="113265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6000" lvl="0" marL="306000" rtl="0">
              <a:spcBef>
                <a:spcPts val="0"/>
              </a:spcBef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Why LCS (longest common subsequence) is not robust?</a:t>
            </a:r>
          </a:p>
          <a:p>
            <a:pPr indent="-105156" lvl="0" marL="0" rtl="0">
              <a:spcBef>
                <a:spcPts val="960"/>
              </a:spcBef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6000" lvl="0" marL="306000" rtl="0">
              <a:spcBef>
                <a:spcPts val="960"/>
              </a:spcBef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GST example - </a:t>
            </a:r>
            <a:r>
              <a:rPr lang="en-US" sz="1800">
                <a:solidFill>
                  <a:srgbClr val="4A86E8"/>
                </a:solidFill>
                <a:latin typeface="Cabin"/>
                <a:ea typeface="Cabin"/>
                <a:cs typeface="Cabin"/>
                <a:sym typeface="Cabin"/>
              </a:rPr>
              <a:t>ab</a:t>
            </a: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lang="en-US" sz="1800">
                <a:solidFill>
                  <a:srgbClr val="6AA84F"/>
                </a:solidFill>
                <a:latin typeface="Cabin"/>
                <a:ea typeface="Cabin"/>
                <a:cs typeface="Cabin"/>
                <a:sym typeface="Cabin"/>
              </a:rPr>
              <a:t>fp</a:t>
            </a: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-US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fps</a:t>
            </a: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 VS t</a:t>
            </a:r>
            <a:r>
              <a:rPr lang="en-US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fps</a:t>
            </a: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qr</a:t>
            </a:r>
            <a:r>
              <a:rPr lang="en-US" sz="1800">
                <a:solidFill>
                  <a:srgbClr val="4A86E8"/>
                </a:solidFill>
                <a:latin typeface="Cabin"/>
                <a:ea typeface="Cabin"/>
                <a:cs typeface="Cabin"/>
                <a:sym typeface="Cabin"/>
              </a:rPr>
              <a:t>ab</a:t>
            </a: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aaaaacccccccco  (set minimum matched length to be 2)</a:t>
            </a:r>
          </a:p>
          <a:p>
            <a:pPr indent="387350" lvl="0" marL="1371600" rtl="0">
              <a:spcBef>
                <a:spcPts val="96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-&gt; [&lt;startIndex1: 0, startIndex2: 5, matchedLength: 2&gt;,</a:t>
            </a:r>
          </a:p>
          <a:p>
            <a:pPr indent="387350" lvl="0" marL="1371600" rtl="0">
              <a:spcBef>
                <a:spcPts val="96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     &lt;startIndex1: 6, startIndex2: 1, matchedLength: 3&gt;]</a:t>
            </a:r>
          </a:p>
          <a:p>
            <a:pPr indent="387350" lvl="0" marL="3657600" rtl="0">
              <a:spcBef>
                <a:spcPts val="96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-&gt; [</a:t>
            </a:r>
            <a:r>
              <a:rPr lang="en-US" sz="1800">
                <a:solidFill>
                  <a:srgbClr val="4A86E8"/>
                </a:solidFill>
                <a:latin typeface="Cabin"/>
                <a:ea typeface="Cabin"/>
                <a:cs typeface="Cabin"/>
                <a:sym typeface="Cabin"/>
              </a:rPr>
              <a:t>ab</a:t>
            </a: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fps</a:t>
            </a: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] </a:t>
            </a:r>
          </a:p>
          <a:p>
            <a:pPr indent="-105156" lvl="0" marL="0" rtl="0">
              <a:spcBef>
                <a:spcPts val="960"/>
              </a:spcBef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6000" lvl="0" marL="306000" rtl="0">
              <a:spcBef>
                <a:spcPts val="960"/>
              </a:spcBef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Why GST?</a:t>
            </a:r>
          </a:p>
          <a:p>
            <a:pPr indent="-333756" lvl="0" marL="457200" rtl="0">
              <a:spcBef>
                <a:spcPts val="0"/>
              </a:spcBef>
              <a:buClr>
                <a:schemeClr val="accent2"/>
              </a:buClr>
              <a:buSzPts val="1656"/>
              <a:buFont typeface="Noto Sans Symbols"/>
              <a:buChar char="-"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GST does NOT consider the order!</a:t>
            </a:r>
          </a:p>
          <a:p>
            <a:pPr indent="-333756" lvl="0" marL="4572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ts val="1656"/>
              <a:buFont typeface="Noto Sans Symbols"/>
              <a:buChar char="-"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Identifies the longest matched sequence of substrings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