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69" r:id="rId4"/>
    <p:sldId id="270" r:id="rId5"/>
    <p:sldId id="271" r:id="rId6"/>
    <p:sldId id="272" r:id="rId7"/>
    <p:sldId id="273" r:id="rId8"/>
    <p:sldId id="274" r:id="rId9"/>
    <p:sldId id="282" r:id="rId10"/>
    <p:sldId id="275" r:id="rId11"/>
    <p:sldId id="276" r:id="rId12"/>
    <p:sldId id="277" r:id="rId13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08B"/>
    <a:srgbClr val="F8F8F8"/>
    <a:srgbClr val="BBD6EA"/>
    <a:srgbClr val="8AB9DA"/>
    <a:srgbClr val="6DA6D1"/>
    <a:srgbClr val="234B6D"/>
    <a:srgbClr val="6DBBAA"/>
    <a:srgbClr val="B2E4D1"/>
    <a:srgbClr val="7DD8CC"/>
    <a:srgbClr val="AB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51"/>
      </p:cViewPr>
      <p:guideLst>
        <p:guide orient="horz" pos="2096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1048576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77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78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1048579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80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81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7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7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6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69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70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2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724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6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2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4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4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52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5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5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8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66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68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70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72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4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6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80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2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4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8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90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79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98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00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802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1048586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87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88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8589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806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8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0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20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2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28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830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0486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8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82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83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84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85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6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87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6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6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9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90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92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93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94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695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96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12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4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18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5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10.xml"/><Relationship Id="rId7" Type="http://schemas.openxmlformats.org/officeDocument/2006/relationships/image" Target="../media/image8.jpeg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7.png"/><Relationship Id="rId3" Type="http://schemas.openxmlformats.org/officeDocument/2006/relationships/tags" Target="../tags/tag107.xml"/><Relationship Id="rId2" Type="http://schemas.openxmlformats.org/officeDocument/2006/relationships/image" Target="../media/image6.png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圆角矩形 6"/>
          <p:cNvSpPr/>
          <p:nvPr/>
        </p:nvSpPr>
        <p:spPr>
          <a:xfrm>
            <a:off x="4421537" y="4625336"/>
            <a:ext cx="3348926" cy="849058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3" name="文本框 9"/>
          <p:cNvSpPr txBox="1"/>
          <p:nvPr/>
        </p:nvSpPr>
        <p:spPr>
          <a:xfrm>
            <a:off x="4421537" y="4643397"/>
            <a:ext cx="334892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小组成员：李浩民，文俊杰</a:t>
            </a:r>
            <a:endParaRPr lang="en-US" altLang="zh-CN" sz="16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en-US" altLang="zh-CN" sz="16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~</a:t>
            </a:r>
            <a:endParaRPr lang="en-US" altLang="zh-CN" sz="16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小组名称：俊杰陪我玩王者          </a:t>
            </a:r>
            <a:endParaRPr lang="zh-CN" altLang="en-US" sz="16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584" name="文本框 5"/>
          <p:cNvSpPr txBox="1"/>
          <p:nvPr/>
        </p:nvSpPr>
        <p:spPr>
          <a:xfrm>
            <a:off x="1732915" y="2292350"/>
            <a:ext cx="8728710" cy="1831341"/>
          </a:xfrm>
          <a:prstGeom prst="rect">
            <a:avLst/>
          </a:prstGeom>
          <a:noFill/>
          <a:effectLst/>
        </p:spPr>
        <p:txBody>
          <a:bodyPr wrap="square" lIns="90000" rtlCol="0">
            <a:spAutoFit/>
          </a:bodyPr>
          <a:p>
            <a:pPr algn="dist"/>
            <a:r>
              <a:rPr lang="zh-CN" altLang="en-US" sz="60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软件工程立项汇报</a:t>
            </a:r>
            <a:endParaRPr lang="en-US" altLang="zh-CN" sz="60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dist"/>
            <a:endParaRPr lang="en-US" altLang="zh-CN" sz="24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/>
            <a:r>
              <a:rPr lang="zh-CN" altLang="en-US" sz="32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数学直观计算器</a:t>
            </a:r>
            <a:endParaRPr lang="en-US" altLang="zh-CN" sz="32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圆角矩形 6"/>
          <p:cNvSpPr/>
          <p:nvPr/>
        </p:nvSpPr>
        <p:spPr>
          <a:xfrm>
            <a:off x="5116193" y="4124712"/>
            <a:ext cx="194881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59" name="文本框 9"/>
          <p:cNvSpPr txBox="1"/>
          <p:nvPr/>
        </p:nvSpPr>
        <p:spPr>
          <a:xfrm>
            <a:off x="5241289" y="4124077"/>
            <a:ext cx="16986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汇报人：李浩民          </a:t>
            </a:r>
            <a:endParaRPr lang="zh-CN" altLang="en-US" sz="16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60" name="文本框 5"/>
          <p:cNvSpPr txBox="1"/>
          <p:nvPr/>
        </p:nvSpPr>
        <p:spPr>
          <a:xfrm>
            <a:off x="1732915" y="2292350"/>
            <a:ext cx="8728710" cy="13995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感谢您的聆听！</a:t>
            </a:r>
            <a:endParaRPr lang="zh-CN" altLang="en-US" sz="880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61" name="文本框 24"/>
          <p:cNvSpPr txBox="1"/>
          <p:nvPr/>
        </p:nvSpPr>
        <p:spPr>
          <a:xfrm>
            <a:off x="3490595" y="1581150"/>
            <a:ext cx="521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Software Engineering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文本框 1"/>
          <p:cNvSpPr txBox="1"/>
          <p:nvPr userDrawn="1"/>
        </p:nvSpPr>
        <p:spPr>
          <a:xfrm>
            <a:off x="3837304" y="2393315"/>
            <a:ext cx="1160781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目录</a:t>
            </a:r>
            <a:endParaRPr lang="zh-CN" altLang="en-US" sz="6600">
              <a:solidFill>
                <a:srgbClr val="2C608B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591" name="文本框 2"/>
          <p:cNvSpPr txBox="1"/>
          <p:nvPr/>
        </p:nvSpPr>
        <p:spPr>
          <a:xfrm>
            <a:off x="7403465" y="93662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项目前瞻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592" name="文本框 8"/>
          <p:cNvSpPr txBox="1"/>
          <p:nvPr/>
        </p:nvSpPr>
        <p:spPr>
          <a:xfrm>
            <a:off x="7403465" y="1370330"/>
            <a:ext cx="3415665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介绍项目的想法及产生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</p:txBody>
      </p:sp>
      <p:sp>
        <p:nvSpPr>
          <p:cNvPr id="1048593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594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595" name="文本框 3"/>
          <p:cNvSpPr txBox="1"/>
          <p:nvPr/>
        </p:nvSpPr>
        <p:spPr>
          <a:xfrm>
            <a:off x="7403465" y="23933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项目介绍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596" name="文本框 6"/>
          <p:cNvSpPr txBox="1"/>
          <p:nvPr/>
        </p:nvSpPr>
        <p:spPr>
          <a:xfrm>
            <a:off x="7403465" y="2827020"/>
            <a:ext cx="3415665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介绍项目名称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</p:txBody>
      </p:sp>
      <p:sp>
        <p:nvSpPr>
          <p:cNvPr id="1048597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598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2</a:t>
            </a:r>
            <a:endParaRPr lang="en-US" altLang="zh-CN" sz="2800" b="1" kern="0" dirty="0">
              <a:solidFill>
                <a:srgbClr val="2C608B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599" name="文本框 18"/>
          <p:cNvSpPr txBox="1"/>
          <p:nvPr/>
        </p:nvSpPr>
        <p:spPr>
          <a:xfrm>
            <a:off x="7403465" y="375856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项目内容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00" name="文本框 19"/>
          <p:cNvSpPr txBox="1"/>
          <p:nvPr/>
        </p:nvSpPr>
        <p:spPr>
          <a:xfrm>
            <a:off x="7403465" y="4192270"/>
            <a:ext cx="3415665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计算器主要功能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</p:txBody>
      </p:sp>
      <p:sp>
        <p:nvSpPr>
          <p:cNvPr id="104860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0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3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03" name="文本框 22"/>
          <p:cNvSpPr txBox="1"/>
          <p:nvPr/>
        </p:nvSpPr>
        <p:spPr>
          <a:xfrm>
            <a:off x="7403465" y="521525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进度计划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04" name="文本框 23"/>
          <p:cNvSpPr txBox="1"/>
          <p:nvPr/>
        </p:nvSpPr>
        <p:spPr>
          <a:xfrm>
            <a:off x="7403465" y="5648960"/>
            <a:ext cx="3415665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进度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</p:txBody>
      </p:sp>
      <p:sp>
        <p:nvSpPr>
          <p:cNvPr id="104860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0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4</a:t>
            </a:r>
            <a:endParaRPr lang="en-US" altLang="zh-CN" sz="2800" b="1" kern="0" dirty="0">
              <a:solidFill>
                <a:srgbClr val="2C608B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圆角矩形 2"/>
          <p:cNvSpPr/>
          <p:nvPr/>
        </p:nvSpPr>
        <p:spPr>
          <a:xfrm>
            <a:off x="5512116" y="3847974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8" name="文本框 7"/>
          <p:cNvSpPr txBox="1"/>
          <p:nvPr userDrawn="1"/>
        </p:nvSpPr>
        <p:spPr>
          <a:xfrm>
            <a:off x="3709670" y="2618105"/>
            <a:ext cx="47726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dist" defTabSz="965835">
              <a:buFont typeface="Wingdings" panose="05000000000000000000" charset="0"/>
              <a:buNone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项目前瞻</a:t>
            </a:r>
            <a:endParaRPr lang="zh-CN" altLang="en-US" sz="54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0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ONE</a:t>
            </a:r>
            <a:endParaRPr lang="en-US" altLang="zh-CN" sz="4400" kern="0" dirty="0">
              <a:solidFill>
                <a:srgbClr val="BBD6EA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10" name="文本框 1"/>
          <p:cNvSpPr txBox="1"/>
          <p:nvPr userDrawn="1"/>
        </p:nvSpPr>
        <p:spPr>
          <a:xfrm>
            <a:off x="5481000" y="3838546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Part.01</a:t>
            </a:r>
            <a:endParaRPr lang="en-US" altLang="zh-CN" sz="20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7"/>
          <p:cNvSpPr txBox="1"/>
          <p:nvPr userDrawn="1"/>
        </p:nvSpPr>
        <p:spPr>
          <a:xfrm>
            <a:off x="1203960" y="281305"/>
            <a:ext cx="23723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项目前瞻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pic>
        <p:nvPicPr>
          <p:cNvPr id="2097152" name="图片 10" descr="0 (35)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rcRect b="15033"/>
          <a:stretch>
            <a:fillRect/>
          </a:stretch>
        </p:blipFill>
        <p:spPr>
          <a:xfrm>
            <a:off x="-190500" y="1597660"/>
            <a:ext cx="6735445" cy="5260340"/>
          </a:xfrm>
          <a:prstGeom prst="rect">
            <a:avLst/>
          </a:prstGeom>
        </p:spPr>
      </p:pic>
      <p:pic>
        <p:nvPicPr>
          <p:cNvPr id="2097153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0989" y="1986280"/>
            <a:ext cx="4765011" cy="3335508"/>
          </a:xfrm>
          <a:prstGeom prst="rect">
            <a:avLst/>
          </a:prstGeom>
        </p:spPr>
      </p:pic>
      <p:sp>
        <p:nvSpPr>
          <p:cNvPr id="1048615" name="椭圆 17"/>
          <p:cNvSpPr/>
          <p:nvPr/>
        </p:nvSpPr>
        <p:spPr>
          <a:xfrm>
            <a:off x="7214235" y="2066290"/>
            <a:ext cx="583565" cy="583565"/>
          </a:xfrm>
          <a:prstGeom prst="ellipse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4" name="图片 31" descr="215415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14" y="2185669"/>
            <a:ext cx="344805" cy="344805"/>
          </a:xfrm>
          <a:prstGeom prst="rect">
            <a:avLst/>
          </a:prstGeom>
        </p:spPr>
      </p:pic>
      <p:sp>
        <p:nvSpPr>
          <p:cNvPr id="1048616" name="文本框 18"/>
          <p:cNvSpPr txBox="1"/>
          <p:nvPr userDrawn="1"/>
        </p:nvSpPr>
        <p:spPr>
          <a:xfrm>
            <a:off x="8034177" y="2725587"/>
            <a:ext cx="3354705" cy="11446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我们在生活中会遇到许许多多不同的单位，有些并不能带给我们直观感受，我们就思考设计一个能够带给我们直观感受的“单位转换器”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</p:txBody>
      </p:sp>
      <p:sp>
        <p:nvSpPr>
          <p:cNvPr id="1048617" name="文本框"/>
          <p:cNvSpPr txBox="1"/>
          <p:nvPr/>
        </p:nvSpPr>
        <p:spPr>
          <a:xfrm>
            <a:off x="8024334" y="2131694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思路</a:t>
            </a:r>
            <a:endParaRPr lang="en-US" altLang="zh-CN" sz="2000" dirty="0">
              <a:solidFill>
                <a:srgbClr val="2C608B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圆角矩形 2"/>
          <p:cNvSpPr/>
          <p:nvPr/>
        </p:nvSpPr>
        <p:spPr>
          <a:xfrm>
            <a:off x="5512751" y="3914408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9" name="文本框 7"/>
          <p:cNvSpPr txBox="1"/>
          <p:nvPr userDrawn="1"/>
        </p:nvSpPr>
        <p:spPr>
          <a:xfrm>
            <a:off x="3709670" y="2618105"/>
            <a:ext cx="47726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dist" defTabSz="965835">
              <a:buFont typeface="Wingdings" panose="05000000000000000000" charset="0"/>
              <a:buNone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项目介绍</a:t>
            </a:r>
            <a:endParaRPr lang="zh-CN" altLang="en-US" sz="54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20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TWO</a:t>
            </a:r>
            <a:endParaRPr lang="en-US" altLang="zh-CN" sz="4400" kern="0" dirty="0">
              <a:solidFill>
                <a:srgbClr val="BBD6EA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21" name="文本框 1"/>
          <p:cNvSpPr txBox="1"/>
          <p:nvPr userDrawn="1"/>
        </p:nvSpPr>
        <p:spPr>
          <a:xfrm>
            <a:off x="5481637" y="3872498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Part.02</a:t>
            </a:r>
            <a:endParaRPr lang="en-US" altLang="zh-CN" sz="20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7"/>
          <p:cNvSpPr txBox="1"/>
          <p:nvPr userDrawn="1"/>
        </p:nvSpPr>
        <p:spPr>
          <a:xfrm>
            <a:off x="1203960" y="281305"/>
            <a:ext cx="23723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直观计算器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23" name="矩形 3"/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5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203960" y="1601470"/>
            <a:ext cx="2233930" cy="4711065"/>
          </a:xfrm>
          <a:custGeom>
            <a:avLst/>
            <a:gdLst>
              <a:gd name="connsiteX0" fmla="*/ 211141 w 3042168"/>
              <a:gd name="connsiteY0" fmla="*/ 776389 h 6163591"/>
              <a:gd name="connsiteX1" fmla="*/ 211141 w 3042168"/>
              <a:gd name="connsiteY1" fmla="*/ 5456307 h 6163591"/>
              <a:gd name="connsiteX2" fmla="*/ 2874966 w 3042168"/>
              <a:gd name="connsiteY2" fmla="*/ 5456307 h 6163591"/>
              <a:gd name="connsiteX3" fmla="*/ 2874966 w 3042168"/>
              <a:gd name="connsiteY3" fmla="*/ 776389 h 6163591"/>
              <a:gd name="connsiteX4" fmla="*/ 0 w 3042168"/>
              <a:gd name="connsiteY4" fmla="*/ 0 h 6163591"/>
              <a:gd name="connsiteX5" fmla="*/ 3042168 w 3042168"/>
              <a:gd name="connsiteY5" fmla="*/ 0 h 6163591"/>
              <a:gd name="connsiteX6" fmla="*/ 3042168 w 3042168"/>
              <a:gd name="connsiteY6" fmla="*/ 6163591 h 6163591"/>
              <a:gd name="connsiteX7" fmla="*/ 0 w 3042168"/>
              <a:gd name="connsiteY7" fmla="*/ 6163591 h 61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2168" h="6163591">
                <a:moveTo>
                  <a:pt x="211141" y="776389"/>
                </a:moveTo>
                <a:lnTo>
                  <a:pt x="211141" y="5456307"/>
                </a:lnTo>
                <a:lnTo>
                  <a:pt x="2874966" y="5456307"/>
                </a:lnTo>
                <a:lnTo>
                  <a:pt x="2874966" y="776389"/>
                </a:lnTo>
                <a:close/>
                <a:moveTo>
                  <a:pt x="0" y="0"/>
                </a:moveTo>
                <a:lnTo>
                  <a:pt x="3042168" y="0"/>
                </a:lnTo>
                <a:lnTo>
                  <a:pt x="3042168" y="6163591"/>
                </a:lnTo>
                <a:lnTo>
                  <a:pt x="0" y="6163591"/>
                </a:lnTo>
                <a:close/>
              </a:path>
            </a:pathLst>
          </a:custGeom>
          <a:effectLst>
            <a:outerShdw blurRad="139700" dist="76200" dir="54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2097156" name="图片 12"/>
          <p:cNvPicPr>
            <a:picLocks noChangeAspect="1"/>
          </p:cNvPicPr>
          <p:nvPr/>
        </p:nvPicPr>
        <p:blipFill>
          <a:blip r:embed="rId3"/>
          <a:srcRect l="19001" r="19001"/>
          <a:stretch>
            <a:fillRect/>
          </a:stretch>
        </p:blipFill>
        <p:spPr>
          <a:xfrm>
            <a:off x="1309370" y="2184400"/>
            <a:ext cx="2013585" cy="3608705"/>
          </a:xfrm>
          <a:prstGeom prst="rect">
            <a:avLst/>
          </a:prstGeom>
        </p:spPr>
      </p:pic>
      <p:sp>
        <p:nvSpPr>
          <p:cNvPr id="1048624" name="文本框 18"/>
          <p:cNvSpPr txBox="1"/>
          <p:nvPr userDrawn="1"/>
        </p:nvSpPr>
        <p:spPr>
          <a:xfrm>
            <a:off x="4205605" y="4828540"/>
            <a:ext cx="7164705" cy="11446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正如香飘飘一年销量能绕地球三圈一样，我们也决定做一个有趣直观的感受器，例如：</a:t>
            </a:r>
            <a:endParaRPr lang="en-US" altLang="zh-CN" sz="1200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100kg</a:t>
            </a:r>
            <a:r>
              <a:rPr lang="zh-CN" altLang="en-US" sz="1200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等于多少个你，刷完一学期的锻等于绕地球多少圈，又或者</a:t>
            </a:r>
            <a:r>
              <a:rPr lang="en-US" altLang="zh-CN" sz="1200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100m^2=</a:t>
            </a:r>
            <a:r>
              <a:rPr lang="zh-CN" altLang="en-US" sz="1200" b="1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sym typeface="+mn-ea"/>
              </a:rPr>
              <a:t>多少个寝室面积，再或者半年会是哪些花的花期，我们的单位也不会仅限于此。</a:t>
            </a:r>
            <a:endParaRPr lang="zh-CN" altLang="en-US" sz="1200" b="1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sym typeface="+mn-ea"/>
            </a:endParaRPr>
          </a:p>
        </p:txBody>
      </p:sp>
      <p:grpSp>
        <p:nvGrpSpPr>
          <p:cNvPr id="36" name="Group 412"/>
          <p:cNvGrpSpPr/>
          <p:nvPr/>
        </p:nvGrpSpPr>
        <p:grpSpPr>
          <a:xfrm>
            <a:off x="4752975" y="1606550"/>
            <a:ext cx="883285" cy="894080"/>
            <a:chOff x="6815964" y="4544568"/>
            <a:chExt cx="802117" cy="779299"/>
          </a:xfrm>
        </p:grpSpPr>
        <p:sp>
          <p:nvSpPr>
            <p:cNvPr id="1048625" name="稻壳后起之秀原创模板，盗取必究"/>
            <p:cNvSpPr/>
            <p:nvPr/>
          </p:nvSpPr>
          <p:spPr>
            <a:xfrm>
              <a:off x="6815964" y="4545189"/>
              <a:ext cx="802117" cy="778678"/>
            </a:xfrm>
            <a:prstGeom prst="donut">
              <a:avLst>
                <a:gd name="adj" fmla="val 7878"/>
              </a:avLst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48626" name="稻壳后起之秀原创模板，盗取必究"/>
            <p:cNvSpPr/>
            <p:nvPr/>
          </p:nvSpPr>
          <p:spPr>
            <a:xfrm>
              <a:off x="6815964" y="4544568"/>
              <a:ext cx="802117" cy="778678"/>
            </a:xfrm>
            <a:prstGeom prst="blockArc">
              <a:avLst>
                <a:gd name="adj1" fmla="val 16263629"/>
                <a:gd name="adj2" fmla="val 2820047"/>
                <a:gd name="adj3" fmla="val 8933"/>
              </a:avLst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048627" name="文本框"/>
          <p:cNvSpPr txBox="1"/>
          <p:nvPr/>
        </p:nvSpPr>
        <p:spPr>
          <a:xfrm>
            <a:off x="4304030" y="2626360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饮食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28" name="文本框 10"/>
          <p:cNvSpPr txBox="1"/>
          <p:nvPr userDrawn="1"/>
        </p:nvSpPr>
        <p:spPr>
          <a:xfrm>
            <a:off x="4149725" y="3025140"/>
            <a:ext cx="2090420" cy="8906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你的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BMI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说明你胖还是瘦，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100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卡路里等于你慢跑多少米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29" name="文本框"/>
          <p:cNvSpPr txBox="1"/>
          <p:nvPr/>
        </p:nvSpPr>
        <p:spPr>
          <a:xfrm>
            <a:off x="4918075" y="1854835"/>
            <a:ext cx="55435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20</a:t>
            </a:r>
            <a:endParaRPr lang="en-US" altLang="zh-CN" sz="2000" dirty="0">
              <a:solidFill>
                <a:srgbClr val="2C608B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7" name="Group 412"/>
          <p:cNvGrpSpPr/>
          <p:nvPr/>
        </p:nvGrpSpPr>
        <p:grpSpPr>
          <a:xfrm>
            <a:off x="7349490" y="1606550"/>
            <a:ext cx="883285" cy="894080"/>
            <a:chOff x="6815964" y="4544568"/>
            <a:chExt cx="802117" cy="779299"/>
          </a:xfrm>
        </p:grpSpPr>
        <p:sp>
          <p:nvSpPr>
            <p:cNvPr id="1048630" name="稻壳后起之秀原创模板，盗取必究"/>
            <p:cNvSpPr/>
            <p:nvPr/>
          </p:nvSpPr>
          <p:spPr>
            <a:xfrm>
              <a:off x="6815964" y="4545189"/>
              <a:ext cx="802117" cy="778678"/>
            </a:xfrm>
            <a:prstGeom prst="donut">
              <a:avLst>
                <a:gd name="adj" fmla="val 7878"/>
              </a:avLst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48631" name="稻壳后起之秀原创模板，盗取必究"/>
            <p:cNvSpPr/>
            <p:nvPr/>
          </p:nvSpPr>
          <p:spPr>
            <a:xfrm>
              <a:off x="6815964" y="4544568"/>
              <a:ext cx="802117" cy="778678"/>
            </a:xfrm>
            <a:prstGeom prst="blockArc">
              <a:avLst>
                <a:gd name="adj1" fmla="val 16263629"/>
                <a:gd name="adj2" fmla="val 5843062"/>
                <a:gd name="adj3" fmla="val 8245"/>
              </a:avLst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048632" name="文本框"/>
          <p:cNvSpPr txBox="1"/>
          <p:nvPr/>
        </p:nvSpPr>
        <p:spPr>
          <a:xfrm>
            <a:off x="6900545" y="2626360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运动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33" name="文本框 13"/>
          <p:cNvSpPr txBox="1"/>
          <p:nvPr userDrawn="1"/>
        </p:nvSpPr>
        <p:spPr>
          <a:xfrm>
            <a:off x="6746240" y="3025140"/>
            <a:ext cx="2090420" cy="6136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不同的心率代表你进行了怎么样的运动，有氧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or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无氧？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34" name="文本框"/>
          <p:cNvSpPr txBox="1"/>
          <p:nvPr/>
        </p:nvSpPr>
        <p:spPr>
          <a:xfrm>
            <a:off x="7514590" y="1854835"/>
            <a:ext cx="55435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50</a:t>
            </a:r>
            <a:endParaRPr lang="en-US" altLang="zh-CN" sz="2000" dirty="0">
              <a:solidFill>
                <a:srgbClr val="2C608B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8" name="Group 412"/>
          <p:cNvGrpSpPr/>
          <p:nvPr/>
        </p:nvGrpSpPr>
        <p:grpSpPr>
          <a:xfrm>
            <a:off x="9859645" y="1606550"/>
            <a:ext cx="883285" cy="894080"/>
            <a:chOff x="6815964" y="4544568"/>
            <a:chExt cx="802117" cy="779299"/>
          </a:xfrm>
        </p:grpSpPr>
        <p:sp>
          <p:nvSpPr>
            <p:cNvPr id="1048635" name="稻壳后起之秀原创模板，盗取必究"/>
            <p:cNvSpPr/>
            <p:nvPr/>
          </p:nvSpPr>
          <p:spPr>
            <a:xfrm>
              <a:off x="6815964" y="4545189"/>
              <a:ext cx="802117" cy="778678"/>
            </a:xfrm>
            <a:prstGeom prst="donut">
              <a:avLst>
                <a:gd name="adj" fmla="val 7878"/>
              </a:avLst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48636" name="稻壳后起之秀原创模板，盗取必究"/>
            <p:cNvSpPr/>
            <p:nvPr/>
          </p:nvSpPr>
          <p:spPr>
            <a:xfrm>
              <a:off x="6815964" y="4544568"/>
              <a:ext cx="802117" cy="778678"/>
            </a:xfrm>
            <a:prstGeom prst="blockArc">
              <a:avLst>
                <a:gd name="adj1" fmla="val 16263629"/>
                <a:gd name="adj2" fmla="val 10969241"/>
                <a:gd name="adj3" fmla="val 7002"/>
              </a:avLst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048637" name="文本框"/>
          <p:cNvSpPr txBox="1"/>
          <p:nvPr/>
        </p:nvSpPr>
        <p:spPr>
          <a:xfrm>
            <a:off x="9410700" y="2626360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娱乐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38" name="文本框 21"/>
          <p:cNvSpPr txBox="1"/>
          <p:nvPr userDrawn="1"/>
        </p:nvSpPr>
        <p:spPr>
          <a:xfrm>
            <a:off x="9256395" y="3025140"/>
            <a:ext cx="2090420" cy="6136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多少清晰度多少时间的视频需要多少内存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/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流量？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39" name="文本框"/>
          <p:cNvSpPr txBox="1"/>
          <p:nvPr/>
        </p:nvSpPr>
        <p:spPr>
          <a:xfrm>
            <a:off x="10024745" y="1854835"/>
            <a:ext cx="55435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ctr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80</a:t>
            </a:r>
            <a:endParaRPr lang="en-US" altLang="zh-CN" sz="2000" dirty="0">
              <a:solidFill>
                <a:srgbClr val="2C608B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20945" y="1146175"/>
            <a:ext cx="6565900" cy="4565650"/>
          </a:xfrm>
          <a:prstGeom prst="rect">
            <a:avLst/>
          </a:prstGeom>
        </p:spPr>
      </p:pic>
      <p:pic>
        <p:nvPicPr>
          <p:cNvPr id="2097160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70805" y="1307465"/>
            <a:ext cx="6267450" cy="3523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70" h="5549">
                <a:moveTo>
                  <a:pt x="0" y="136"/>
                </a:moveTo>
                <a:cubicBezTo>
                  <a:pt x="0" y="61"/>
                  <a:pt x="61" y="0"/>
                  <a:pt x="136" y="0"/>
                </a:cubicBezTo>
                <a:lnTo>
                  <a:pt x="9734" y="0"/>
                </a:lnTo>
                <a:cubicBezTo>
                  <a:pt x="9809" y="0"/>
                  <a:pt x="9870" y="61"/>
                  <a:pt x="9870" y="136"/>
                </a:cubicBezTo>
                <a:lnTo>
                  <a:pt x="9870" y="5413"/>
                </a:lnTo>
                <a:cubicBezTo>
                  <a:pt x="9870" y="5488"/>
                  <a:pt x="9809" y="5549"/>
                  <a:pt x="9734" y="5549"/>
                </a:cubicBezTo>
                <a:lnTo>
                  <a:pt x="136" y="5549"/>
                </a:lnTo>
                <a:cubicBezTo>
                  <a:pt x="61" y="5549"/>
                  <a:pt x="0" y="5488"/>
                  <a:pt x="0" y="5413"/>
                </a:cubicBezTo>
                <a:lnTo>
                  <a:pt x="0" y="136"/>
                </a:lnTo>
                <a:close/>
              </a:path>
            </a:pathLst>
          </a:custGeom>
        </p:spPr>
      </p:pic>
      <p:sp>
        <p:nvSpPr>
          <p:cNvPr id="1048704" name="文本框 1"/>
          <p:cNvSpPr txBox="1"/>
          <p:nvPr>
            <p:custDataLst>
              <p:tags r:id="rId5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>
              <a:defRPr sz="36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主要</a:t>
            </a:r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功能设想</a:t>
            </a:r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706" name="文本框 2"/>
          <p:cNvSpPr txBox="1"/>
          <p:nvPr>
            <p:custDataLst>
              <p:tags r:id="rId6"/>
            </p:custDataLst>
          </p:nvPr>
        </p:nvSpPr>
        <p:spPr>
          <a:xfrm>
            <a:off x="612775" y="2933065"/>
            <a:ext cx="3966845" cy="33165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并非代表</a:t>
            </a:r>
            <a:r>
              <a:rPr lang="zh-CN" altLang="en-US">
                <a:sym typeface="Arial" panose="020B0604020202020204" pitchFamily="34" charset="0"/>
              </a:rPr>
              <a:t>最终</a:t>
            </a:r>
            <a:r>
              <a:rPr lang="zh-CN" altLang="en-US">
                <a:sym typeface="Arial" panose="020B0604020202020204" pitchFamily="34" charset="0"/>
              </a:rPr>
              <a:t>功能</a:t>
            </a:r>
            <a:r>
              <a:rPr lang="zh-CN" altLang="en-US">
                <a:sym typeface="Arial" panose="020B0604020202020204" pitchFamily="34" charset="0"/>
              </a:rPr>
              <a:t>，</a:t>
            </a:r>
            <a:r>
              <a:rPr lang="zh-CN" altLang="en-US">
                <a:sym typeface="Arial" panose="020B0604020202020204" pitchFamily="34" charset="0"/>
              </a:rPr>
              <a:t>开发期间</a:t>
            </a:r>
            <a:r>
              <a:rPr lang="zh-CN" altLang="en-US">
                <a:sym typeface="Arial" panose="020B0604020202020204" pitchFamily="34" charset="0"/>
              </a:rPr>
              <a:t>也可能</a:t>
            </a:r>
            <a:r>
              <a:rPr lang="zh-CN" altLang="en-US">
                <a:sym typeface="Arial" panose="020B0604020202020204" pitchFamily="34" charset="0"/>
              </a:rPr>
              <a:t>增加</a:t>
            </a:r>
            <a:r>
              <a:rPr lang="zh-CN" altLang="en-US">
                <a:sym typeface="Arial" panose="020B0604020202020204" pitchFamily="34" charset="0"/>
              </a:rPr>
              <a:t>一些</a:t>
            </a:r>
            <a:r>
              <a:rPr lang="zh-CN" altLang="en-US">
                <a:sym typeface="Arial" panose="020B0604020202020204" pitchFamily="34" charset="0"/>
              </a:rPr>
              <a:t>可能性</a:t>
            </a:r>
            <a:r>
              <a:rPr lang="zh-CN" altLang="en-US">
                <a:sym typeface="Arial" panose="020B0604020202020204" pitchFamily="34" charset="0"/>
              </a:rPr>
              <a:t>，</a:t>
            </a:r>
            <a:r>
              <a:rPr lang="zh-CN" altLang="en-US">
                <a:sym typeface="Arial" panose="020B0604020202020204" pitchFamily="34" charset="0"/>
              </a:rPr>
              <a:t>表达方式</a:t>
            </a:r>
            <a:r>
              <a:rPr lang="zh-CN" altLang="en-US">
                <a:sym typeface="Arial" panose="020B0604020202020204" pitchFamily="34" charset="0"/>
              </a:rPr>
              <a:t>并不是</a:t>
            </a:r>
            <a:r>
              <a:rPr lang="zh-CN" altLang="en-US">
                <a:sym typeface="Arial" panose="020B0604020202020204" pitchFamily="34" charset="0"/>
              </a:rPr>
              <a:t>唯一的</a:t>
            </a:r>
            <a:r>
              <a:rPr lang="zh-CN" altLang="en-US">
                <a:sym typeface="Arial" panose="020B0604020202020204" pitchFamily="34" charset="0"/>
              </a:rPr>
              <a:t>，</a:t>
            </a:r>
            <a:r>
              <a:rPr lang="zh-CN" altLang="en-US">
                <a:sym typeface="Arial" panose="020B0604020202020204" pitchFamily="34" charset="0"/>
              </a:rPr>
              <a:t>它</a:t>
            </a:r>
            <a:r>
              <a:rPr lang="zh-CN" altLang="en-US">
                <a:sym typeface="Arial" panose="020B0604020202020204" pitchFamily="34" charset="0"/>
              </a:rPr>
              <a:t>具有</a:t>
            </a:r>
            <a:r>
              <a:rPr lang="zh-CN" altLang="en-US">
                <a:sym typeface="Arial" panose="020B0604020202020204" pitchFamily="34" charset="0"/>
              </a:rPr>
              <a:t>多样性</a:t>
            </a:r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2097161" name="图片 2097160"/>
          <p:cNvPicPr/>
          <p:nvPr/>
        </p:nvPicPr>
        <p:blipFill>
          <a:blip r:embed="rId7"/>
          <a:stretch>
            <a:fillRect/>
          </a:stretch>
        </p:blipFill>
        <p:spPr>
          <a:xfrm>
            <a:off x="5188167" y="1366666"/>
            <a:ext cx="6262523" cy="3508579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圆角矩形 2"/>
          <p:cNvSpPr/>
          <p:nvPr/>
        </p:nvSpPr>
        <p:spPr>
          <a:xfrm>
            <a:off x="5512116" y="3827287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41" name="文本框 7"/>
          <p:cNvSpPr txBox="1"/>
          <p:nvPr userDrawn="1"/>
        </p:nvSpPr>
        <p:spPr>
          <a:xfrm>
            <a:off x="3709670" y="2618105"/>
            <a:ext cx="47726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dist" defTabSz="965835">
              <a:buFont typeface="Wingdings" panose="05000000000000000000" charset="0"/>
              <a:buNone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计划进度</a:t>
            </a:r>
            <a:endParaRPr lang="zh-CN" altLang="en-US" sz="54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42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THREE</a:t>
            </a:r>
            <a:endParaRPr lang="en-US" altLang="zh-CN" sz="4400" kern="0" dirty="0">
              <a:solidFill>
                <a:srgbClr val="BBD6EA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43" name="文本框 1"/>
          <p:cNvSpPr txBox="1"/>
          <p:nvPr userDrawn="1"/>
        </p:nvSpPr>
        <p:spPr>
          <a:xfrm>
            <a:off x="5481002" y="3803203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defTabSz="965835">
              <a:buFont typeface="Wingdings" panose="05000000000000000000" charset="0"/>
              <a:buNone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Part.03</a:t>
            </a:r>
            <a:endParaRPr lang="en-US" altLang="zh-CN" sz="20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 7"/>
          <p:cNvSpPr txBox="1"/>
          <p:nvPr userDrawn="1"/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pitchFamily="34" charset="-122"/>
              </a:rPr>
              <a:t>计划进度</a:t>
            </a:r>
            <a:endParaRPr lang="zh-CN" altLang="en-US" sz="2800" kern="0" dirty="0">
              <a:solidFill>
                <a:srgbClr val="2C608B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48645" name="Freeform 5"/>
          <p:cNvSpPr/>
          <p:nvPr/>
        </p:nvSpPr>
        <p:spPr bwMode="auto">
          <a:xfrm>
            <a:off x="1067676" y="1903306"/>
            <a:ext cx="10058400" cy="2730500"/>
          </a:xfrm>
          <a:custGeom>
            <a:avLst/>
            <a:gdLst>
              <a:gd name="T0" fmla="*/ 2912 w 19008"/>
              <a:gd name="T1" fmla="*/ 735 h 5162"/>
              <a:gd name="T2" fmla="*/ 3095 w 19008"/>
              <a:gd name="T3" fmla="*/ 778 h 5162"/>
              <a:gd name="T4" fmla="*/ 3258 w 19008"/>
              <a:gd name="T5" fmla="*/ 861 h 5162"/>
              <a:gd name="T6" fmla="*/ 3396 w 19008"/>
              <a:gd name="T7" fmla="*/ 980 h 5162"/>
              <a:gd name="T8" fmla="*/ 3501 w 19008"/>
              <a:gd name="T9" fmla="*/ 1129 h 5162"/>
              <a:gd name="T10" fmla="*/ 3569 w 19008"/>
              <a:gd name="T11" fmla="*/ 1302 h 5162"/>
              <a:gd name="T12" fmla="*/ 3593 w 19008"/>
              <a:gd name="T13" fmla="*/ 1491 h 5162"/>
              <a:gd name="T14" fmla="*/ 3602 w 19008"/>
              <a:gd name="T15" fmla="*/ 2479 h 5162"/>
              <a:gd name="T16" fmla="*/ 3652 w 19008"/>
              <a:gd name="T17" fmla="*/ 2659 h 5162"/>
              <a:gd name="T18" fmla="*/ 3744 w 19008"/>
              <a:gd name="T19" fmla="*/ 2818 h 5162"/>
              <a:gd name="T20" fmla="*/ 3870 w 19008"/>
              <a:gd name="T21" fmla="*/ 2949 h 5162"/>
              <a:gd name="T22" fmla="*/ 4023 w 19008"/>
              <a:gd name="T23" fmla="*/ 3048 h 5162"/>
              <a:gd name="T24" fmla="*/ 4199 w 19008"/>
              <a:gd name="T25" fmla="*/ 3108 h 5162"/>
              <a:gd name="T26" fmla="*/ 6853 w 19008"/>
              <a:gd name="T27" fmla="*/ 3123 h 5162"/>
              <a:gd name="T28" fmla="*/ 7006 w 19008"/>
              <a:gd name="T29" fmla="*/ 3138 h 5162"/>
              <a:gd name="T30" fmla="*/ 7182 w 19008"/>
              <a:gd name="T31" fmla="*/ 3197 h 5162"/>
              <a:gd name="T32" fmla="*/ 7335 w 19008"/>
              <a:gd name="T33" fmla="*/ 3296 h 5162"/>
              <a:gd name="T34" fmla="*/ 7461 w 19008"/>
              <a:gd name="T35" fmla="*/ 3427 h 5162"/>
              <a:gd name="T36" fmla="*/ 7553 w 19008"/>
              <a:gd name="T37" fmla="*/ 3587 h 5162"/>
              <a:gd name="T38" fmla="*/ 7603 w 19008"/>
              <a:gd name="T39" fmla="*/ 3766 h 5162"/>
              <a:gd name="T40" fmla="*/ 7612 w 19008"/>
              <a:gd name="T41" fmla="*/ 4402 h 5162"/>
              <a:gd name="T42" fmla="*/ 7636 w 19008"/>
              <a:gd name="T43" fmla="*/ 4592 h 5162"/>
              <a:gd name="T44" fmla="*/ 7704 w 19008"/>
              <a:gd name="T45" fmla="*/ 4764 h 5162"/>
              <a:gd name="T46" fmla="*/ 7809 w 19008"/>
              <a:gd name="T47" fmla="*/ 4912 h 5162"/>
              <a:gd name="T48" fmla="*/ 7946 w 19008"/>
              <a:gd name="T49" fmla="*/ 5032 h 5162"/>
              <a:gd name="T50" fmla="*/ 8109 w 19008"/>
              <a:gd name="T51" fmla="*/ 5115 h 5162"/>
              <a:gd name="T52" fmla="*/ 8293 w 19008"/>
              <a:gd name="T53" fmla="*/ 5157 h 5162"/>
              <a:gd name="T54" fmla="*/ 11512 w 19008"/>
              <a:gd name="T55" fmla="*/ 5161 h 5162"/>
              <a:gd name="T56" fmla="*/ 11698 w 19008"/>
              <a:gd name="T57" fmla="*/ 5127 h 5162"/>
              <a:gd name="T58" fmla="*/ 11867 w 19008"/>
              <a:gd name="T59" fmla="*/ 5051 h 5162"/>
              <a:gd name="T60" fmla="*/ 12010 w 19008"/>
              <a:gd name="T61" fmla="*/ 4939 h 5162"/>
              <a:gd name="T62" fmla="*/ 12123 w 19008"/>
              <a:gd name="T63" fmla="*/ 4795 h 5162"/>
              <a:gd name="T64" fmla="*/ 12198 w 19008"/>
              <a:gd name="T65" fmla="*/ 4628 h 5162"/>
              <a:gd name="T66" fmla="*/ 12231 w 19008"/>
              <a:gd name="T67" fmla="*/ 4441 h 5162"/>
              <a:gd name="T68" fmla="*/ 12236 w 19008"/>
              <a:gd name="T69" fmla="*/ 682 h 5162"/>
              <a:gd name="T70" fmla="*/ 12278 w 19008"/>
              <a:gd name="T71" fmla="*/ 498 h 5162"/>
              <a:gd name="T72" fmla="*/ 12362 w 19008"/>
              <a:gd name="T73" fmla="*/ 335 h 5162"/>
              <a:gd name="T74" fmla="*/ 12480 w 19008"/>
              <a:gd name="T75" fmla="*/ 197 h 5162"/>
              <a:gd name="T76" fmla="*/ 12629 w 19008"/>
              <a:gd name="T77" fmla="*/ 92 h 5162"/>
              <a:gd name="T78" fmla="*/ 12802 w 19008"/>
              <a:gd name="T79" fmla="*/ 24 h 5162"/>
              <a:gd name="T80" fmla="*/ 12991 w 19008"/>
              <a:gd name="T81" fmla="*/ 0 h 5162"/>
              <a:gd name="T82" fmla="*/ 15729 w 19008"/>
              <a:gd name="T83" fmla="*/ 9 h 5162"/>
              <a:gd name="T84" fmla="*/ 15908 w 19008"/>
              <a:gd name="T85" fmla="*/ 59 h 5162"/>
              <a:gd name="T86" fmla="*/ 16067 w 19008"/>
              <a:gd name="T87" fmla="*/ 151 h 5162"/>
              <a:gd name="T88" fmla="*/ 16199 w 19008"/>
              <a:gd name="T89" fmla="*/ 276 h 5162"/>
              <a:gd name="T90" fmla="*/ 16298 w 19008"/>
              <a:gd name="T91" fmla="*/ 430 h 5162"/>
              <a:gd name="T92" fmla="*/ 16357 w 19008"/>
              <a:gd name="T93" fmla="*/ 606 h 5162"/>
              <a:gd name="T94" fmla="*/ 16372 w 19008"/>
              <a:gd name="T95" fmla="*/ 1689 h 5162"/>
              <a:gd name="T96" fmla="*/ 16387 w 19008"/>
              <a:gd name="T97" fmla="*/ 1842 h 5162"/>
              <a:gd name="T98" fmla="*/ 16446 w 19008"/>
              <a:gd name="T99" fmla="*/ 2018 h 5162"/>
              <a:gd name="T100" fmla="*/ 16546 w 19008"/>
              <a:gd name="T101" fmla="*/ 2171 h 5162"/>
              <a:gd name="T102" fmla="*/ 16677 w 19008"/>
              <a:gd name="T103" fmla="*/ 2297 h 5162"/>
              <a:gd name="T104" fmla="*/ 16836 w 19008"/>
              <a:gd name="T105" fmla="*/ 2388 h 5162"/>
              <a:gd name="T106" fmla="*/ 17015 w 19008"/>
              <a:gd name="T107" fmla="*/ 2439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08" h="5162">
                <a:moveTo>
                  <a:pt x="0" y="732"/>
                </a:moveTo>
                <a:lnTo>
                  <a:pt x="2834" y="732"/>
                </a:lnTo>
                <a:lnTo>
                  <a:pt x="2834" y="732"/>
                </a:lnTo>
                <a:lnTo>
                  <a:pt x="2873" y="733"/>
                </a:lnTo>
                <a:lnTo>
                  <a:pt x="2912" y="735"/>
                </a:lnTo>
                <a:lnTo>
                  <a:pt x="2950" y="741"/>
                </a:lnTo>
                <a:lnTo>
                  <a:pt x="2987" y="747"/>
                </a:lnTo>
                <a:lnTo>
                  <a:pt x="3023" y="756"/>
                </a:lnTo>
                <a:lnTo>
                  <a:pt x="3059" y="766"/>
                </a:lnTo>
                <a:lnTo>
                  <a:pt x="3095" y="778"/>
                </a:lnTo>
                <a:lnTo>
                  <a:pt x="3129" y="791"/>
                </a:lnTo>
                <a:lnTo>
                  <a:pt x="3163" y="806"/>
                </a:lnTo>
                <a:lnTo>
                  <a:pt x="3196" y="824"/>
                </a:lnTo>
                <a:lnTo>
                  <a:pt x="3228" y="841"/>
                </a:lnTo>
                <a:lnTo>
                  <a:pt x="3258" y="861"/>
                </a:lnTo>
                <a:lnTo>
                  <a:pt x="3288" y="883"/>
                </a:lnTo>
                <a:lnTo>
                  <a:pt x="3316" y="905"/>
                </a:lnTo>
                <a:lnTo>
                  <a:pt x="3345" y="929"/>
                </a:lnTo>
                <a:lnTo>
                  <a:pt x="3371" y="954"/>
                </a:lnTo>
                <a:lnTo>
                  <a:pt x="3396" y="980"/>
                </a:lnTo>
                <a:lnTo>
                  <a:pt x="3419" y="1008"/>
                </a:lnTo>
                <a:lnTo>
                  <a:pt x="3442" y="1037"/>
                </a:lnTo>
                <a:lnTo>
                  <a:pt x="3463" y="1067"/>
                </a:lnTo>
                <a:lnTo>
                  <a:pt x="3483" y="1097"/>
                </a:lnTo>
                <a:lnTo>
                  <a:pt x="3501" y="1129"/>
                </a:lnTo>
                <a:lnTo>
                  <a:pt x="3518" y="1162"/>
                </a:lnTo>
                <a:lnTo>
                  <a:pt x="3533" y="1196"/>
                </a:lnTo>
                <a:lnTo>
                  <a:pt x="3547" y="1230"/>
                </a:lnTo>
                <a:lnTo>
                  <a:pt x="3559" y="1266"/>
                </a:lnTo>
                <a:lnTo>
                  <a:pt x="3569" y="1302"/>
                </a:lnTo>
                <a:lnTo>
                  <a:pt x="3578" y="1338"/>
                </a:lnTo>
                <a:lnTo>
                  <a:pt x="3584" y="1375"/>
                </a:lnTo>
                <a:lnTo>
                  <a:pt x="3589" y="1413"/>
                </a:lnTo>
                <a:lnTo>
                  <a:pt x="3592" y="1452"/>
                </a:lnTo>
                <a:lnTo>
                  <a:pt x="3593" y="1491"/>
                </a:lnTo>
                <a:lnTo>
                  <a:pt x="3593" y="2364"/>
                </a:lnTo>
                <a:lnTo>
                  <a:pt x="3593" y="2364"/>
                </a:lnTo>
                <a:lnTo>
                  <a:pt x="3594" y="2402"/>
                </a:lnTo>
                <a:lnTo>
                  <a:pt x="3597" y="2442"/>
                </a:lnTo>
                <a:lnTo>
                  <a:pt x="3602" y="2479"/>
                </a:lnTo>
                <a:lnTo>
                  <a:pt x="3608" y="2516"/>
                </a:lnTo>
                <a:lnTo>
                  <a:pt x="3617" y="2553"/>
                </a:lnTo>
                <a:lnTo>
                  <a:pt x="3627" y="2589"/>
                </a:lnTo>
                <a:lnTo>
                  <a:pt x="3639" y="2624"/>
                </a:lnTo>
                <a:lnTo>
                  <a:pt x="3652" y="2659"/>
                </a:lnTo>
                <a:lnTo>
                  <a:pt x="3668" y="2692"/>
                </a:lnTo>
                <a:lnTo>
                  <a:pt x="3685" y="2725"/>
                </a:lnTo>
                <a:lnTo>
                  <a:pt x="3703" y="2757"/>
                </a:lnTo>
                <a:lnTo>
                  <a:pt x="3722" y="2788"/>
                </a:lnTo>
                <a:lnTo>
                  <a:pt x="3744" y="2818"/>
                </a:lnTo>
                <a:lnTo>
                  <a:pt x="3766" y="2846"/>
                </a:lnTo>
                <a:lnTo>
                  <a:pt x="3790" y="2874"/>
                </a:lnTo>
                <a:lnTo>
                  <a:pt x="3815" y="2900"/>
                </a:lnTo>
                <a:lnTo>
                  <a:pt x="3841" y="2925"/>
                </a:lnTo>
                <a:lnTo>
                  <a:pt x="3870" y="2949"/>
                </a:lnTo>
                <a:lnTo>
                  <a:pt x="3898" y="2972"/>
                </a:lnTo>
                <a:lnTo>
                  <a:pt x="3928" y="2993"/>
                </a:lnTo>
                <a:lnTo>
                  <a:pt x="3958" y="3013"/>
                </a:lnTo>
                <a:lnTo>
                  <a:pt x="3990" y="3031"/>
                </a:lnTo>
                <a:lnTo>
                  <a:pt x="4023" y="3048"/>
                </a:lnTo>
                <a:lnTo>
                  <a:pt x="4057" y="3063"/>
                </a:lnTo>
                <a:lnTo>
                  <a:pt x="4091" y="3077"/>
                </a:lnTo>
                <a:lnTo>
                  <a:pt x="4127" y="3088"/>
                </a:lnTo>
                <a:lnTo>
                  <a:pt x="4163" y="3099"/>
                </a:lnTo>
                <a:lnTo>
                  <a:pt x="4199" y="3108"/>
                </a:lnTo>
                <a:lnTo>
                  <a:pt x="4236" y="3114"/>
                </a:lnTo>
                <a:lnTo>
                  <a:pt x="4275" y="3119"/>
                </a:lnTo>
                <a:lnTo>
                  <a:pt x="4313" y="3122"/>
                </a:lnTo>
                <a:lnTo>
                  <a:pt x="4352" y="3123"/>
                </a:lnTo>
                <a:lnTo>
                  <a:pt x="6853" y="3123"/>
                </a:lnTo>
                <a:lnTo>
                  <a:pt x="6853" y="3123"/>
                </a:lnTo>
                <a:lnTo>
                  <a:pt x="6892" y="3124"/>
                </a:lnTo>
                <a:lnTo>
                  <a:pt x="6930" y="3126"/>
                </a:lnTo>
                <a:lnTo>
                  <a:pt x="6969" y="3132"/>
                </a:lnTo>
                <a:lnTo>
                  <a:pt x="7006" y="3138"/>
                </a:lnTo>
                <a:lnTo>
                  <a:pt x="7042" y="3146"/>
                </a:lnTo>
                <a:lnTo>
                  <a:pt x="7078" y="3157"/>
                </a:lnTo>
                <a:lnTo>
                  <a:pt x="7114" y="3169"/>
                </a:lnTo>
                <a:lnTo>
                  <a:pt x="7148" y="3182"/>
                </a:lnTo>
                <a:lnTo>
                  <a:pt x="7182" y="3197"/>
                </a:lnTo>
                <a:lnTo>
                  <a:pt x="7215" y="3214"/>
                </a:lnTo>
                <a:lnTo>
                  <a:pt x="7246" y="3232"/>
                </a:lnTo>
                <a:lnTo>
                  <a:pt x="7277" y="3252"/>
                </a:lnTo>
                <a:lnTo>
                  <a:pt x="7307" y="3274"/>
                </a:lnTo>
                <a:lnTo>
                  <a:pt x="7335" y="3296"/>
                </a:lnTo>
                <a:lnTo>
                  <a:pt x="7363" y="3320"/>
                </a:lnTo>
                <a:lnTo>
                  <a:pt x="7390" y="3345"/>
                </a:lnTo>
                <a:lnTo>
                  <a:pt x="7415" y="3371"/>
                </a:lnTo>
                <a:lnTo>
                  <a:pt x="7439" y="3399"/>
                </a:lnTo>
                <a:lnTo>
                  <a:pt x="7461" y="3427"/>
                </a:lnTo>
                <a:lnTo>
                  <a:pt x="7483" y="3458"/>
                </a:lnTo>
                <a:lnTo>
                  <a:pt x="7502" y="3488"/>
                </a:lnTo>
                <a:lnTo>
                  <a:pt x="7520" y="3520"/>
                </a:lnTo>
                <a:lnTo>
                  <a:pt x="7537" y="3553"/>
                </a:lnTo>
                <a:lnTo>
                  <a:pt x="7553" y="3587"/>
                </a:lnTo>
                <a:lnTo>
                  <a:pt x="7566" y="3621"/>
                </a:lnTo>
                <a:lnTo>
                  <a:pt x="7578" y="3656"/>
                </a:lnTo>
                <a:lnTo>
                  <a:pt x="7588" y="3692"/>
                </a:lnTo>
                <a:lnTo>
                  <a:pt x="7596" y="3729"/>
                </a:lnTo>
                <a:lnTo>
                  <a:pt x="7603" y="3766"/>
                </a:lnTo>
                <a:lnTo>
                  <a:pt x="7607" y="3804"/>
                </a:lnTo>
                <a:lnTo>
                  <a:pt x="7611" y="3843"/>
                </a:lnTo>
                <a:lnTo>
                  <a:pt x="7612" y="3882"/>
                </a:lnTo>
                <a:lnTo>
                  <a:pt x="7612" y="4402"/>
                </a:lnTo>
                <a:lnTo>
                  <a:pt x="7612" y="4402"/>
                </a:lnTo>
                <a:lnTo>
                  <a:pt x="7613" y="4441"/>
                </a:lnTo>
                <a:lnTo>
                  <a:pt x="7616" y="4479"/>
                </a:lnTo>
                <a:lnTo>
                  <a:pt x="7620" y="4518"/>
                </a:lnTo>
                <a:lnTo>
                  <a:pt x="7627" y="4555"/>
                </a:lnTo>
                <a:lnTo>
                  <a:pt x="7636" y="4592"/>
                </a:lnTo>
                <a:lnTo>
                  <a:pt x="7646" y="4628"/>
                </a:lnTo>
                <a:lnTo>
                  <a:pt x="7658" y="4663"/>
                </a:lnTo>
                <a:lnTo>
                  <a:pt x="7672" y="4698"/>
                </a:lnTo>
                <a:lnTo>
                  <a:pt x="7687" y="4731"/>
                </a:lnTo>
                <a:lnTo>
                  <a:pt x="7704" y="4764"/>
                </a:lnTo>
                <a:lnTo>
                  <a:pt x="7722" y="4795"/>
                </a:lnTo>
                <a:lnTo>
                  <a:pt x="7742" y="4827"/>
                </a:lnTo>
                <a:lnTo>
                  <a:pt x="7763" y="4857"/>
                </a:lnTo>
                <a:lnTo>
                  <a:pt x="7786" y="4885"/>
                </a:lnTo>
                <a:lnTo>
                  <a:pt x="7809" y="4912"/>
                </a:lnTo>
                <a:lnTo>
                  <a:pt x="7834" y="4939"/>
                </a:lnTo>
                <a:lnTo>
                  <a:pt x="7860" y="4964"/>
                </a:lnTo>
                <a:lnTo>
                  <a:pt x="7888" y="4988"/>
                </a:lnTo>
                <a:lnTo>
                  <a:pt x="7917" y="5011"/>
                </a:lnTo>
                <a:lnTo>
                  <a:pt x="7946" y="5032"/>
                </a:lnTo>
                <a:lnTo>
                  <a:pt x="7977" y="5051"/>
                </a:lnTo>
                <a:lnTo>
                  <a:pt x="8009" y="5070"/>
                </a:lnTo>
                <a:lnTo>
                  <a:pt x="8042" y="5086"/>
                </a:lnTo>
                <a:lnTo>
                  <a:pt x="8076" y="5102"/>
                </a:lnTo>
                <a:lnTo>
                  <a:pt x="8109" y="5115"/>
                </a:lnTo>
                <a:lnTo>
                  <a:pt x="8146" y="5127"/>
                </a:lnTo>
                <a:lnTo>
                  <a:pt x="8182" y="5138"/>
                </a:lnTo>
                <a:lnTo>
                  <a:pt x="8218" y="5145"/>
                </a:lnTo>
                <a:lnTo>
                  <a:pt x="8255" y="5153"/>
                </a:lnTo>
                <a:lnTo>
                  <a:pt x="8293" y="5157"/>
                </a:lnTo>
                <a:lnTo>
                  <a:pt x="8331" y="5161"/>
                </a:lnTo>
                <a:lnTo>
                  <a:pt x="8371" y="5162"/>
                </a:lnTo>
                <a:lnTo>
                  <a:pt x="11473" y="5162"/>
                </a:lnTo>
                <a:lnTo>
                  <a:pt x="11473" y="5162"/>
                </a:lnTo>
                <a:lnTo>
                  <a:pt x="11512" y="5161"/>
                </a:lnTo>
                <a:lnTo>
                  <a:pt x="11550" y="5157"/>
                </a:lnTo>
                <a:lnTo>
                  <a:pt x="11589" y="5153"/>
                </a:lnTo>
                <a:lnTo>
                  <a:pt x="11626" y="5145"/>
                </a:lnTo>
                <a:lnTo>
                  <a:pt x="11662" y="5138"/>
                </a:lnTo>
                <a:lnTo>
                  <a:pt x="11698" y="5127"/>
                </a:lnTo>
                <a:lnTo>
                  <a:pt x="11734" y="5115"/>
                </a:lnTo>
                <a:lnTo>
                  <a:pt x="11768" y="5102"/>
                </a:lnTo>
                <a:lnTo>
                  <a:pt x="11802" y="5086"/>
                </a:lnTo>
                <a:lnTo>
                  <a:pt x="11835" y="5070"/>
                </a:lnTo>
                <a:lnTo>
                  <a:pt x="11867" y="5051"/>
                </a:lnTo>
                <a:lnTo>
                  <a:pt x="11897" y="5032"/>
                </a:lnTo>
                <a:lnTo>
                  <a:pt x="11927" y="5011"/>
                </a:lnTo>
                <a:lnTo>
                  <a:pt x="11955" y="4988"/>
                </a:lnTo>
                <a:lnTo>
                  <a:pt x="11984" y="4964"/>
                </a:lnTo>
                <a:lnTo>
                  <a:pt x="12010" y="4939"/>
                </a:lnTo>
                <a:lnTo>
                  <a:pt x="12035" y="4912"/>
                </a:lnTo>
                <a:lnTo>
                  <a:pt x="12059" y="4885"/>
                </a:lnTo>
                <a:lnTo>
                  <a:pt x="12081" y="4857"/>
                </a:lnTo>
                <a:lnTo>
                  <a:pt x="12102" y="4827"/>
                </a:lnTo>
                <a:lnTo>
                  <a:pt x="12123" y="4795"/>
                </a:lnTo>
                <a:lnTo>
                  <a:pt x="12140" y="4764"/>
                </a:lnTo>
                <a:lnTo>
                  <a:pt x="12158" y="4731"/>
                </a:lnTo>
                <a:lnTo>
                  <a:pt x="12172" y="4698"/>
                </a:lnTo>
                <a:lnTo>
                  <a:pt x="12186" y="4663"/>
                </a:lnTo>
                <a:lnTo>
                  <a:pt x="12198" y="4628"/>
                </a:lnTo>
                <a:lnTo>
                  <a:pt x="12208" y="4592"/>
                </a:lnTo>
                <a:lnTo>
                  <a:pt x="12217" y="4555"/>
                </a:lnTo>
                <a:lnTo>
                  <a:pt x="12223" y="4518"/>
                </a:lnTo>
                <a:lnTo>
                  <a:pt x="12228" y="4479"/>
                </a:lnTo>
                <a:lnTo>
                  <a:pt x="12231" y="4441"/>
                </a:lnTo>
                <a:lnTo>
                  <a:pt x="12232" y="4402"/>
                </a:lnTo>
                <a:lnTo>
                  <a:pt x="12232" y="759"/>
                </a:lnTo>
                <a:lnTo>
                  <a:pt x="12232" y="759"/>
                </a:lnTo>
                <a:lnTo>
                  <a:pt x="12233" y="720"/>
                </a:lnTo>
                <a:lnTo>
                  <a:pt x="12236" y="682"/>
                </a:lnTo>
                <a:lnTo>
                  <a:pt x="12241" y="643"/>
                </a:lnTo>
                <a:lnTo>
                  <a:pt x="12247" y="606"/>
                </a:lnTo>
                <a:lnTo>
                  <a:pt x="12256" y="570"/>
                </a:lnTo>
                <a:lnTo>
                  <a:pt x="12266" y="534"/>
                </a:lnTo>
                <a:lnTo>
                  <a:pt x="12278" y="498"/>
                </a:lnTo>
                <a:lnTo>
                  <a:pt x="12292" y="464"/>
                </a:lnTo>
                <a:lnTo>
                  <a:pt x="12306" y="430"/>
                </a:lnTo>
                <a:lnTo>
                  <a:pt x="12324" y="397"/>
                </a:lnTo>
                <a:lnTo>
                  <a:pt x="12341" y="366"/>
                </a:lnTo>
                <a:lnTo>
                  <a:pt x="12362" y="335"/>
                </a:lnTo>
                <a:lnTo>
                  <a:pt x="12383" y="305"/>
                </a:lnTo>
                <a:lnTo>
                  <a:pt x="12405" y="276"/>
                </a:lnTo>
                <a:lnTo>
                  <a:pt x="12429" y="248"/>
                </a:lnTo>
                <a:lnTo>
                  <a:pt x="12454" y="222"/>
                </a:lnTo>
                <a:lnTo>
                  <a:pt x="12480" y="197"/>
                </a:lnTo>
                <a:lnTo>
                  <a:pt x="12509" y="173"/>
                </a:lnTo>
                <a:lnTo>
                  <a:pt x="12537" y="151"/>
                </a:lnTo>
                <a:lnTo>
                  <a:pt x="12567" y="129"/>
                </a:lnTo>
                <a:lnTo>
                  <a:pt x="12597" y="110"/>
                </a:lnTo>
                <a:lnTo>
                  <a:pt x="12629" y="92"/>
                </a:lnTo>
                <a:lnTo>
                  <a:pt x="12662" y="75"/>
                </a:lnTo>
                <a:lnTo>
                  <a:pt x="12696" y="59"/>
                </a:lnTo>
                <a:lnTo>
                  <a:pt x="12730" y="46"/>
                </a:lnTo>
                <a:lnTo>
                  <a:pt x="12766" y="34"/>
                </a:lnTo>
                <a:lnTo>
                  <a:pt x="12802" y="24"/>
                </a:lnTo>
                <a:lnTo>
                  <a:pt x="12838" y="16"/>
                </a:lnTo>
                <a:lnTo>
                  <a:pt x="12875" y="9"/>
                </a:lnTo>
                <a:lnTo>
                  <a:pt x="12913" y="5"/>
                </a:lnTo>
                <a:lnTo>
                  <a:pt x="12952" y="1"/>
                </a:lnTo>
                <a:lnTo>
                  <a:pt x="12991" y="0"/>
                </a:lnTo>
                <a:lnTo>
                  <a:pt x="15613" y="0"/>
                </a:lnTo>
                <a:lnTo>
                  <a:pt x="15613" y="0"/>
                </a:lnTo>
                <a:lnTo>
                  <a:pt x="15652" y="1"/>
                </a:lnTo>
                <a:lnTo>
                  <a:pt x="15691" y="5"/>
                </a:lnTo>
                <a:lnTo>
                  <a:pt x="15729" y="9"/>
                </a:lnTo>
                <a:lnTo>
                  <a:pt x="15766" y="16"/>
                </a:lnTo>
                <a:lnTo>
                  <a:pt x="15802" y="24"/>
                </a:lnTo>
                <a:lnTo>
                  <a:pt x="15838" y="34"/>
                </a:lnTo>
                <a:lnTo>
                  <a:pt x="15874" y="46"/>
                </a:lnTo>
                <a:lnTo>
                  <a:pt x="15908" y="59"/>
                </a:lnTo>
                <a:lnTo>
                  <a:pt x="15942" y="75"/>
                </a:lnTo>
                <a:lnTo>
                  <a:pt x="15975" y="92"/>
                </a:lnTo>
                <a:lnTo>
                  <a:pt x="16007" y="110"/>
                </a:lnTo>
                <a:lnTo>
                  <a:pt x="16037" y="129"/>
                </a:lnTo>
                <a:lnTo>
                  <a:pt x="16067" y="151"/>
                </a:lnTo>
                <a:lnTo>
                  <a:pt x="16095" y="173"/>
                </a:lnTo>
                <a:lnTo>
                  <a:pt x="16124" y="197"/>
                </a:lnTo>
                <a:lnTo>
                  <a:pt x="16150" y="222"/>
                </a:lnTo>
                <a:lnTo>
                  <a:pt x="16175" y="248"/>
                </a:lnTo>
                <a:lnTo>
                  <a:pt x="16199" y="276"/>
                </a:lnTo>
                <a:lnTo>
                  <a:pt x="16221" y="305"/>
                </a:lnTo>
                <a:lnTo>
                  <a:pt x="16243" y="335"/>
                </a:lnTo>
                <a:lnTo>
                  <a:pt x="16263" y="366"/>
                </a:lnTo>
                <a:lnTo>
                  <a:pt x="16280" y="397"/>
                </a:lnTo>
                <a:lnTo>
                  <a:pt x="16298" y="430"/>
                </a:lnTo>
                <a:lnTo>
                  <a:pt x="16312" y="464"/>
                </a:lnTo>
                <a:lnTo>
                  <a:pt x="16326" y="498"/>
                </a:lnTo>
                <a:lnTo>
                  <a:pt x="16338" y="534"/>
                </a:lnTo>
                <a:lnTo>
                  <a:pt x="16348" y="570"/>
                </a:lnTo>
                <a:lnTo>
                  <a:pt x="16357" y="606"/>
                </a:lnTo>
                <a:lnTo>
                  <a:pt x="16363" y="643"/>
                </a:lnTo>
                <a:lnTo>
                  <a:pt x="16368" y="682"/>
                </a:lnTo>
                <a:lnTo>
                  <a:pt x="16371" y="720"/>
                </a:lnTo>
                <a:lnTo>
                  <a:pt x="16372" y="759"/>
                </a:lnTo>
                <a:lnTo>
                  <a:pt x="16372" y="1689"/>
                </a:lnTo>
                <a:lnTo>
                  <a:pt x="16372" y="1689"/>
                </a:lnTo>
                <a:lnTo>
                  <a:pt x="16373" y="1727"/>
                </a:lnTo>
                <a:lnTo>
                  <a:pt x="16376" y="1767"/>
                </a:lnTo>
                <a:lnTo>
                  <a:pt x="16381" y="1804"/>
                </a:lnTo>
                <a:lnTo>
                  <a:pt x="16387" y="1842"/>
                </a:lnTo>
                <a:lnTo>
                  <a:pt x="16396" y="1878"/>
                </a:lnTo>
                <a:lnTo>
                  <a:pt x="16406" y="1914"/>
                </a:lnTo>
                <a:lnTo>
                  <a:pt x="16418" y="1949"/>
                </a:lnTo>
                <a:lnTo>
                  <a:pt x="16432" y="1984"/>
                </a:lnTo>
                <a:lnTo>
                  <a:pt x="16446" y="2018"/>
                </a:lnTo>
                <a:lnTo>
                  <a:pt x="16464" y="2051"/>
                </a:lnTo>
                <a:lnTo>
                  <a:pt x="16482" y="2083"/>
                </a:lnTo>
                <a:lnTo>
                  <a:pt x="16502" y="2113"/>
                </a:lnTo>
                <a:lnTo>
                  <a:pt x="16523" y="2143"/>
                </a:lnTo>
                <a:lnTo>
                  <a:pt x="16546" y="2171"/>
                </a:lnTo>
                <a:lnTo>
                  <a:pt x="16569" y="2199"/>
                </a:lnTo>
                <a:lnTo>
                  <a:pt x="16594" y="2226"/>
                </a:lnTo>
                <a:lnTo>
                  <a:pt x="16620" y="2250"/>
                </a:lnTo>
                <a:lnTo>
                  <a:pt x="16649" y="2274"/>
                </a:lnTo>
                <a:lnTo>
                  <a:pt x="16677" y="2297"/>
                </a:lnTo>
                <a:lnTo>
                  <a:pt x="16707" y="2318"/>
                </a:lnTo>
                <a:lnTo>
                  <a:pt x="16737" y="2338"/>
                </a:lnTo>
                <a:lnTo>
                  <a:pt x="16769" y="2356"/>
                </a:lnTo>
                <a:lnTo>
                  <a:pt x="16802" y="2373"/>
                </a:lnTo>
                <a:lnTo>
                  <a:pt x="16836" y="2388"/>
                </a:lnTo>
                <a:lnTo>
                  <a:pt x="16870" y="2402"/>
                </a:lnTo>
                <a:lnTo>
                  <a:pt x="16906" y="2414"/>
                </a:lnTo>
                <a:lnTo>
                  <a:pt x="16942" y="2424"/>
                </a:lnTo>
                <a:lnTo>
                  <a:pt x="16978" y="2433"/>
                </a:lnTo>
                <a:lnTo>
                  <a:pt x="17015" y="2439"/>
                </a:lnTo>
                <a:lnTo>
                  <a:pt x="17053" y="2444"/>
                </a:lnTo>
                <a:lnTo>
                  <a:pt x="17092" y="2447"/>
                </a:lnTo>
                <a:lnTo>
                  <a:pt x="17131" y="2448"/>
                </a:lnTo>
                <a:lnTo>
                  <a:pt x="19008" y="2448"/>
                </a:lnTo>
              </a:path>
            </a:pathLst>
          </a:custGeom>
          <a:noFill/>
          <a:ln w="25400">
            <a:solidFill>
              <a:srgbClr val="2C608B"/>
            </a:solidFill>
            <a:prstDash val="solid"/>
            <a:round/>
            <a:headEnd type="oval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1B516D"/>
              </a:solidFill>
              <a:cs typeface="+mn-ea"/>
              <a:sym typeface="+mn-lt"/>
            </a:endParaRPr>
          </a:p>
        </p:txBody>
      </p:sp>
      <p:sp>
        <p:nvSpPr>
          <p:cNvPr id="1048646" name="矩形 2"/>
          <p:cNvSpPr/>
          <p:nvPr/>
        </p:nvSpPr>
        <p:spPr>
          <a:xfrm>
            <a:off x="1693545" y="1966595"/>
            <a:ext cx="603250" cy="593725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思源黑体 CN Regular" panose="020B0500000000000000" charset="-122"/>
                <a:ea typeface="思源黑体 CN Regular" panose="020B0500000000000000" charset="-122"/>
              </a:rPr>
              <a:t>1</a:t>
            </a:r>
            <a:endParaRPr lang="en-US" altLang="zh-CN" sz="2000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7" name="矩形 11"/>
          <p:cNvSpPr/>
          <p:nvPr/>
        </p:nvSpPr>
        <p:spPr>
          <a:xfrm>
            <a:off x="3747135" y="3268980"/>
            <a:ext cx="603250" cy="593725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2C608B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2</a:t>
            </a:r>
            <a:endParaRPr lang="en-US" altLang="zh-CN" sz="2000">
              <a:solidFill>
                <a:srgbClr val="2C608B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8" name="矩形 14"/>
          <p:cNvSpPr/>
          <p:nvPr/>
        </p:nvSpPr>
        <p:spPr>
          <a:xfrm>
            <a:off x="6012180" y="4326890"/>
            <a:ext cx="603250" cy="593725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思源黑体 CN Regular" panose="020B0500000000000000" charset="-122"/>
                <a:ea typeface="思源黑体 CN Regular" panose="020B0500000000000000" charset="-122"/>
              </a:rPr>
              <a:t>3</a:t>
            </a:r>
            <a:endParaRPr lang="en-US" altLang="zh-CN" sz="2000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49" name="矩形 15"/>
          <p:cNvSpPr/>
          <p:nvPr/>
        </p:nvSpPr>
        <p:spPr>
          <a:xfrm>
            <a:off x="8371840" y="1574800"/>
            <a:ext cx="603250" cy="593725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rgbClr val="2C608B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4</a:t>
            </a:r>
            <a:endParaRPr lang="en-US" altLang="zh-CN" sz="2000">
              <a:solidFill>
                <a:srgbClr val="2C608B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48650" name="文本框"/>
          <p:cNvSpPr txBox="1"/>
          <p:nvPr/>
        </p:nvSpPr>
        <p:spPr>
          <a:xfrm>
            <a:off x="3352165" y="1703070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项目构思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51" name="文本框 19"/>
          <p:cNvSpPr txBox="1"/>
          <p:nvPr userDrawn="1"/>
        </p:nvSpPr>
        <p:spPr>
          <a:xfrm>
            <a:off x="3352165" y="2046605"/>
            <a:ext cx="3124835" cy="6136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完成项目的功能设计，从易到难进行排序，并进行合理分工。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52" name="文本框"/>
          <p:cNvSpPr txBox="1"/>
          <p:nvPr/>
        </p:nvSpPr>
        <p:spPr>
          <a:xfrm>
            <a:off x="1080770" y="3819525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代码实现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53" name="文本框 5"/>
          <p:cNvSpPr txBox="1"/>
          <p:nvPr userDrawn="1"/>
        </p:nvSpPr>
        <p:spPr>
          <a:xfrm>
            <a:off x="1080770" y="4163060"/>
            <a:ext cx="3124835" cy="3366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在国庆结束后完成代码，并能合理运行。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54" name="文本框"/>
          <p:cNvSpPr txBox="1"/>
          <p:nvPr/>
        </p:nvSpPr>
        <p:spPr>
          <a:xfrm>
            <a:off x="5379085" y="5046345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功能测试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55" name="文本框 8"/>
          <p:cNvSpPr txBox="1"/>
          <p:nvPr userDrawn="1"/>
        </p:nvSpPr>
        <p:spPr>
          <a:xfrm>
            <a:off x="5379085" y="5389880"/>
            <a:ext cx="3124835" cy="6136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在完成的软件上进行功能测试，并对错误之处进行调试。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  <p:sp>
        <p:nvSpPr>
          <p:cNvPr id="1048656" name="文本框"/>
          <p:cNvSpPr txBox="1"/>
          <p:nvPr/>
        </p:nvSpPr>
        <p:spPr>
          <a:xfrm>
            <a:off x="8001000" y="3295650"/>
            <a:ext cx="178117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项目总结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48657" name="文本框 10"/>
          <p:cNvSpPr txBox="1"/>
          <p:nvPr userDrawn="1"/>
        </p:nvSpPr>
        <p:spPr>
          <a:xfrm>
            <a:off x="8001000" y="3639185"/>
            <a:ext cx="3124835" cy="61369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对项目的不足做出总结，并且规划项目可能的优化方向。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charset="-122"/>
              <a:ea typeface="思源黑体 CN ExtraLight" panose="020B02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LAYERLEVEL" val="1"/>
  <p:tag name="KSO_WM_UNIT_VALUE" val="1711*84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diagram30177724_1*i*1"/>
  <p:tag name="KSO_WM_TEMPLATE_CATEGORY" val="diagram"/>
  <p:tag name="KSO_WM_TEMPLATE_INDEX" val="30177724"/>
  <p:tag name="KSO_WM_UNIT_INDEX" val="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7*d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d"/>
  <p:tag name="KSO_WM_UNIT_INDEX" val="1"/>
  <p:tag name="KSO_WM_UNIT_VALUE" val="978*1740"/>
  <p:tag name="KSO_WM_UNIT_SUPPORT_UNIT_TYPE" val="[&quot;all&quot;]"/>
  <p:tag name="KSO_WM_UNIT_PLACEHOLDER_TYPE" val="{&quot;md4&quot;:&quot;A75731314F554DB55FEE46D6F8696391&quot;,&quot;placeholderUnitType&quot;:[&quot;all&quot;],&quot;rotation&quot;:0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 添加标题内容"/>
  <p:tag name="KSO_WM_UNIT_NOCLEAR" val="0"/>
  <p:tag name="KSO_WM_UNIT_VALUE" val="27"/>
  <p:tag name="KSO_WM_UNIT_TYPE" val="a"/>
  <p:tag name="KSO_WM_UNIT_INDEX" val="1"/>
  <p:tag name="KSO_WM_UNIT_SHOW_EDIT_AREA_INDICATION" val="1"/>
  <p:tag name="KSO_WM_UNIT_ISNUMDGMTITLE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17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80"/>
  <p:tag name="KSO_WM_UNIT_TYPE" val="f"/>
  <p:tag name="KSO_WM_UNIT_INDEX" val="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081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/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 CN Normal</vt:lpstr>
      <vt:lpstr>黑体</vt:lpstr>
      <vt:lpstr>方正清刻本悦宋简体</vt:lpstr>
      <vt:lpstr>思源黑体旧字形 Light</vt:lpstr>
      <vt:lpstr>思源黑体 CN ExtraLight</vt:lpstr>
      <vt:lpstr>Roboto</vt:lpstr>
      <vt:lpstr>思源黑体 CN Regular</vt:lpstr>
      <vt:lpstr>Arial Unicode MS</vt:lpstr>
      <vt:lpstr>Wide Latin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VOG-AL00</dc:creator>
  <cp:lastModifiedBy>浩民</cp:lastModifiedBy>
  <cp:revision>1</cp:revision>
  <dcterms:created xsi:type="dcterms:W3CDTF">2021-10-16T07:16:48Z</dcterms:created>
  <dcterms:modified xsi:type="dcterms:W3CDTF">2021-10-16T07:16:48Z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  <property fmtid="{D5CDD505-2E9C-101B-9397-08002B2CF9AE}" pid="3" name="KSOTemplateUUID">
    <vt:lpwstr>v1.0_mb_ppjPqx0qmssBDKIU5bG/jA==</vt:lpwstr>
  </property>
  <property fmtid="{D5CDD505-2E9C-101B-9397-08002B2CF9AE}" pid="4" name="ICV">
    <vt:lpwstr>cf32eb340d044a74ac2ccd3a37899c6e</vt:lpwstr>
  </property>
</Properties>
</file>