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9" r:id="rId2"/>
    <p:sldId id="258" r:id="rId3"/>
    <p:sldId id="294" r:id="rId4"/>
    <p:sldId id="280" r:id="rId5"/>
    <p:sldId id="273" r:id="rId6"/>
    <p:sldId id="275" r:id="rId7"/>
    <p:sldId id="283" r:id="rId8"/>
    <p:sldId id="295" r:id="rId9"/>
    <p:sldId id="261" r:id="rId10"/>
    <p:sldId id="293" r:id="rId11"/>
    <p:sldId id="296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5982" autoAdjust="0"/>
  </p:normalViewPr>
  <p:slideViewPr>
    <p:cSldViewPr snapToGrid="0">
      <p:cViewPr varScale="1">
        <p:scale>
          <a:sx n="81" d="100"/>
          <a:sy n="81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4F278-5C51-4D9E-B980-089CECB42505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6E8E3-E50D-4D6F-B51D-0ED5003D0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9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CBAD-BEFA-4CE9-BCDF-6FAE27A06EC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05B-9826-4A38-A693-A7C976A44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2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CBAD-BEFA-4CE9-BCDF-6FAE27A06EC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05B-9826-4A38-A693-A7C976A44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1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CBAD-BEFA-4CE9-BCDF-6FAE27A06EC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05B-9826-4A38-A693-A7C976A44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1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506140" y="446485"/>
            <a:ext cx="9167813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90625" y="575964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5917310" y="6500812"/>
            <a:ext cx="345473" cy="2678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41486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CBAD-BEFA-4CE9-BCDF-6FAE27A06EC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05B-9826-4A38-A693-A7C976A44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2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CBAD-BEFA-4CE9-BCDF-6FAE27A06EC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05B-9826-4A38-A693-A7C976A44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03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CBAD-BEFA-4CE9-BCDF-6FAE27A06EC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05B-9826-4A38-A693-A7C976A44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CBAD-BEFA-4CE9-BCDF-6FAE27A06EC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05B-9826-4A38-A693-A7C976A44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CBAD-BEFA-4CE9-BCDF-6FAE27A06EC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05B-9826-4A38-A693-A7C976A44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9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CBAD-BEFA-4CE9-BCDF-6FAE27A06EC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05B-9826-4A38-A693-A7C976A44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0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CBAD-BEFA-4CE9-BCDF-6FAE27A06EC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05B-9826-4A38-A693-A7C976A44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4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CBAD-BEFA-4CE9-BCDF-6FAE27A06EC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05B-9826-4A38-A693-A7C976A44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CBAD-BEFA-4CE9-BCDF-6FAE27A06ECC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905B-9826-4A38-A693-A7C976A44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G_0270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9740" b="1974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7440"/>
            </a:lvl1pPr>
          </a:lstStyle>
          <a:p>
            <a:r>
              <a:rPr lang="zh-CN" altLang="en-US" dirty="0" smtClean="0"/>
              <a:t>汽车投保风险指数预测</a:t>
            </a:r>
            <a:endParaRPr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684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大作业提交的内容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</a:t>
            </a:r>
            <a:r>
              <a:rPr kumimoji="1" lang="en-US" altLang="zh-CN" dirty="0" err="1" smtClean="0"/>
              <a:t>test.csv</a:t>
            </a:r>
            <a:r>
              <a:rPr kumimoji="1" lang="zh-CN" altLang="en-US" dirty="0" smtClean="0"/>
              <a:t>中所有的车辆的风险进行预测，按照</a:t>
            </a:r>
            <a:r>
              <a:rPr kumimoji="1" lang="en-US" altLang="zh-CN" dirty="0" err="1" smtClean="0"/>
              <a:t>test_sample.csv</a:t>
            </a:r>
            <a:r>
              <a:rPr kumimoji="1" lang="zh-CN" altLang="en-US" dirty="0" smtClean="0"/>
              <a:t>中的格式提交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文件名命名为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学号</a:t>
            </a:r>
            <a:r>
              <a:rPr kumimoji="1" lang="en-US" altLang="zh-CN" dirty="0" smtClean="0"/>
              <a:t>_</a:t>
            </a:r>
            <a:r>
              <a:rPr kumimoji="1" lang="en-US" altLang="zh-CN" dirty="0" err="1" smtClean="0"/>
              <a:t>predict.csv</a:t>
            </a:r>
            <a:r>
              <a:rPr kumimoji="1" lang="zh-CN" altLang="en-US" dirty="0" smtClean="0"/>
              <a:t>，如</a:t>
            </a:r>
            <a:r>
              <a:rPr kumimoji="1" lang="en-US" altLang="zh-CN" dirty="0" smtClean="0"/>
              <a:t>1601111110_predict.csv</a:t>
            </a:r>
          </a:p>
          <a:p>
            <a:r>
              <a:rPr kumimoji="1" lang="zh-CN" altLang="en-US" dirty="0" smtClean="0"/>
              <a:t>提交一个报告，叙述作业的关键点和过程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提交源代码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74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3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可能会用到的函数：</a:t>
            </a:r>
            <a:endParaRPr kumimoji="1" lang="en-US" altLang="zh-CN" dirty="0" smtClean="0"/>
          </a:p>
          <a:p>
            <a:r>
              <a:rPr kumimoji="1" lang="en-US" altLang="zh-CN" dirty="0"/>
              <a:t>import pandas as </a:t>
            </a:r>
            <a:r>
              <a:rPr kumimoji="1" lang="en-US" altLang="zh-CN" dirty="0" err="1" smtClean="0"/>
              <a:t>pd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pd.read_csv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/>
              <a:t>drop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 smtClean="0"/>
              <a:t>pd.concat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 smtClean="0"/>
              <a:t>pd.get_dummies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 smtClean="0"/>
              <a:t>to_csv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3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汽车投保风险指数预测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问题描述：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某保险公司</a:t>
            </a:r>
            <a:r>
              <a:rPr lang="zh-CN" altLang="en-US" dirty="0"/>
              <a:t>销售一</a:t>
            </a:r>
            <a:r>
              <a:rPr lang="zh-CN" altLang="en-US" dirty="0" smtClean="0"/>
              <a:t>种汽车保险，需要对汽车状态</a:t>
            </a:r>
            <a:r>
              <a:rPr lang="zh-CN" altLang="en-US" dirty="0"/>
              <a:t>进行</a:t>
            </a:r>
            <a:r>
              <a:rPr lang="zh-CN" altLang="en-US" dirty="0" smtClean="0"/>
              <a:t>评估。现在你需要学习一个模型，可以根据汽车的各项指标对汽车的投保风险进行</a:t>
            </a:r>
            <a:r>
              <a:rPr lang="zh-CN" altLang="en-US" dirty="0"/>
              <a:t>打分</a:t>
            </a:r>
            <a:r>
              <a:rPr lang="zh-CN" altLang="en-US" dirty="0" smtClean="0"/>
              <a:t>。投保风险是从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70</a:t>
            </a:r>
            <a:r>
              <a:rPr lang="zh-CN" altLang="en-US" dirty="0" smtClean="0"/>
              <a:t>的正整数，数值越大代表风险越高。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预测目标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预测汽车的投保风险。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训练特征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汽车的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个指标。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问题抽象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dirty="0" smtClean="0"/>
              <a:t>一</a:t>
            </a:r>
            <a:r>
              <a:rPr lang="zh-CN" altLang="en-US" dirty="0"/>
              <a:t>个典型的回归任务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7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train.csv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包含了车辆的特征以及车辆投保风险指数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test.csv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包含了车辆的特征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需要提交车辆投保风险指数的预测值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test_sample.csv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提交格式样例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6478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训练数据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共</a:t>
            </a:r>
            <a:r>
              <a:rPr lang="en-US" altLang="zh-CN" sz="2000" dirty="0" smtClean="0"/>
              <a:t>40000</a:t>
            </a:r>
            <a:r>
              <a:rPr lang="zh-CN" altLang="en-US" sz="2000" dirty="0" smtClean="0"/>
              <a:t>条数据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每行</a:t>
            </a:r>
            <a:r>
              <a:rPr lang="en-US" altLang="zh-CN" sz="2000" dirty="0" smtClean="0"/>
              <a:t>34</a:t>
            </a:r>
            <a:r>
              <a:rPr lang="zh-CN" altLang="en-US" sz="2000" dirty="0" smtClean="0"/>
              <a:t>列，第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列是</a:t>
            </a:r>
            <a:r>
              <a:rPr lang="zh-CN" altLang="en-US" sz="2000" dirty="0" smtClean="0">
                <a:solidFill>
                  <a:srgbClr val="FF0000"/>
                </a:solidFill>
              </a:rPr>
              <a:t>车辆</a:t>
            </a:r>
            <a:r>
              <a:rPr lang="en-US" altLang="zh-CN" sz="2000" dirty="0" smtClean="0">
                <a:solidFill>
                  <a:srgbClr val="FF0000"/>
                </a:solidFill>
              </a:rPr>
              <a:t>id</a:t>
            </a:r>
            <a:r>
              <a:rPr lang="zh-CN" altLang="en-US" sz="2000" dirty="0" smtClean="0"/>
              <a:t>，第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列是汽车投保</a:t>
            </a:r>
            <a:r>
              <a:rPr lang="zh-CN" altLang="en-US" sz="2000" dirty="0" smtClean="0">
                <a:solidFill>
                  <a:srgbClr val="00B050"/>
                </a:solidFill>
              </a:rPr>
              <a:t>风险值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值），第</a:t>
            </a:r>
            <a:r>
              <a:rPr lang="en-US" altLang="zh-CN" sz="2000" dirty="0" smtClean="0"/>
              <a:t>3-34</a:t>
            </a:r>
            <a:r>
              <a:rPr lang="zh-CN" altLang="en-US" sz="2000" dirty="0" smtClean="0"/>
              <a:t>列是汽车特征（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值）。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32</a:t>
            </a:r>
            <a:r>
              <a:rPr lang="zh-CN" altLang="en-US" sz="2000" dirty="0" smtClean="0"/>
              <a:t>个特征中，有</a:t>
            </a:r>
            <a:r>
              <a:rPr lang="zh-CN" altLang="en-US" sz="2000" dirty="0" smtClean="0">
                <a:solidFill>
                  <a:srgbClr val="0070C0"/>
                </a:solidFill>
              </a:rPr>
              <a:t>数值</a:t>
            </a:r>
            <a:r>
              <a:rPr lang="zh-CN" altLang="en-US" sz="2000" dirty="0" smtClean="0"/>
              <a:t>型，有</a:t>
            </a:r>
            <a:r>
              <a:rPr lang="zh-CN" altLang="en-US" sz="2000" dirty="0" smtClean="0">
                <a:solidFill>
                  <a:srgbClr val="7030A0"/>
                </a:solidFill>
              </a:rPr>
              <a:t>类别</a:t>
            </a:r>
            <a:r>
              <a:rPr lang="zh-CN" altLang="en-US" sz="2000" dirty="0" smtClean="0"/>
              <a:t>型。</a:t>
            </a:r>
            <a:endParaRPr lang="en-US" altLang="zh-CN" sz="2000" dirty="0" smtClean="0"/>
          </a:p>
          <a:p>
            <a:r>
              <a:rPr lang="zh-CN" altLang="en-US" sz="2400" dirty="0" smtClean="0"/>
              <a:t>测试数据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每行</a:t>
            </a:r>
            <a:r>
              <a:rPr lang="en-US" altLang="zh-CN" sz="2000" dirty="0"/>
              <a:t>33</a:t>
            </a:r>
            <a:r>
              <a:rPr lang="zh-CN" altLang="en-US" sz="2000" dirty="0"/>
              <a:t>列，第一</a:t>
            </a:r>
            <a:r>
              <a:rPr lang="zh-CN" altLang="en-US" sz="2000" dirty="0" smtClean="0"/>
              <a:t>列是车辆</a:t>
            </a:r>
            <a:r>
              <a:rPr lang="en-US" altLang="zh-CN" sz="2000" dirty="0"/>
              <a:t>id</a:t>
            </a:r>
            <a:r>
              <a:rPr lang="zh-CN" altLang="en-US" sz="2000" dirty="0"/>
              <a:t>，第</a:t>
            </a:r>
            <a:r>
              <a:rPr lang="en-US" altLang="zh-CN" sz="2000" dirty="0"/>
              <a:t>2</a:t>
            </a:r>
            <a:r>
              <a:rPr lang="zh-CN" altLang="en-US" sz="2000" dirty="0"/>
              <a:t>到</a:t>
            </a:r>
            <a:r>
              <a:rPr lang="en-US" altLang="zh-CN" sz="2000" dirty="0"/>
              <a:t>33</a:t>
            </a:r>
            <a:r>
              <a:rPr lang="zh-CN" altLang="en-US" sz="2000" dirty="0" smtClean="0"/>
              <a:t>列是汽车</a:t>
            </a:r>
            <a:r>
              <a:rPr lang="zh-CN" altLang="en-US" sz="2000" dirty="0"/>
              <a:t>特征（</a:t>
            </a:r>
            <a:r>
              <a:rPr lang="en-US" altLang="zh-CN" sz="2000" dirty="0"/>
              <a:t>x</a:t>
            </a:r>
            <a:r>
              <a:rPr lang="zh-CN" altLang="en-US" sz="2000" dirty="0"/>
              <a:t>值）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0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特征提取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将</a:t>
            </a:r>
            <a:r>
              <a:rPr kumimoji="1" lang="en-US" altLang="zh-CN" dirty="0" err="1" smtClean="0"/>
              <a:t>train.csv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test.csv</a:t>
            </a:r>
            <a:r>
              <a:rPr kumimoji="1" lang="zh-CN" altLang="en-US" dirty="0" smtClean="0"/>
              <a:t>转化为</a:t>
            </a:r>
            <a:r>
              <a:rPr kumimoji="1" lang="en-US" altLang="zh-CN" dirty="0" err="1" smtClean="0"/>
              <a:t>xgboost</a:t>
            </a:r>
            <a:r>
              <a:rPr kumimoji="1" lang="zh-CN" altLang="en-US" dirty="0" smtClean="0"/>
              <a:t>可以处理的数据格式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模型训练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将有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值的数据分为两部分，</a:t>
            </a:r>
            <a:r>
              <a:rPr kumimoji="1" lang="en-US" altLang="zh-CN" dirty="0" smtClean="0"/>
              <a:t>training set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validation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xgboost</a:t>
            </a:r>
            <a:r>
              <a:rPr kumimoji="1" lang="zh-CN" altLang="en-US" dirty="0" smtClean="0"/>
              <a:t>对数据进行训练，挑选出最好的模型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预测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使用最好的模型</a:t>
            </a:r>
            <a:r>
              <a:rPr kumimoji="1" lang="zh-CN" altLang="en-US" dirty="0" smtClean="0"/>
              <a:t>对没有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值的数据进行预测，得到预测值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74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提交的形式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样例在</a:t>
            </a:r>
            <a:r>
              <a:rPr kumimoji="1" lang="en-US" altLang="zh-CN" dirty="0" err="1" smtClean="0"/>
              <a:t>test_sample.csv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每个车辆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，风险值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 如预测第</a:t>
            </a:r>
            <a:r>
              <a:rPr kumimoji="1" lang="en-US" altLang="zh-CN" dirty="0" smtClean="0"/>
              <a:t>10000</a:t>
            </a:r>
            <a:r>
              <a:rPr kumimoji="1" lang="zh-CN" altLang="en-US" dirty="0" smtClean="0"/>
              <a:t>辆车的风险值为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那么提交的文件中对应的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id, score</a:t>
            </a:r>
          </a:p>
          <a:p>
            <a:pPr lvl="1"/>
            <a:r>
              <a:rPr kumimoji="1" lang="en-US" altLang="zh-CN" dirty="0" smtClean="0"/>
              <a:t>10000, </a:t>
            </a:r>
            <a:r>
              <a:rPr kumimoji="1" lang="en-US" altLang="zh-CN" dirty="0"/>
              <a:t>3</a:t>
            </a:r>
            <a:endParaRPr kumimoji="1" lang="en-US" altLang="zh-CN" dirty="0" smtClean="0"/>
          </a:p>
          <a:p>
            <a:pPr lvl="1"/>
            <a:r>
              <a:rPr kumimoji="1" lang="mr-IN" altLang="zh-CN" dirty="0" smtClean="0"/>
              <a:t>…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53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探究要点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对目标值进行调整，训练多个模型</a:t>
            </a:r>
            <a:endParaRPr lang="en-US" altLang="zh-CN" dirty="0"/>
          </a:p>
          <a:p>
            <a:pPr lvl="1"/>
            <a:r>
              <a:rPr lang="en-US" altLang="zh-CN" dirty="0"/>
              <a:t>Log </a:t>
            </a:r>
            <a:r>
              <a:rPr lang="zh-CN" altLang="en-US" dirty="0"/>
              <a:t>（对目标值求对数）</a:t>
            </a:r>
            <a:endParaRPr lang="en-US" altLang="zh-CN" dirty="0"/>
          </a:p>
          <a:p>
            <a:pPr lvl="1"/>
            <a:r>
              <a:rPr lang="en-US" altLang="zh-CN" dirty="0" err="1"/>
              <a:t>Sqrt</a:t>
            </a:r>
            <a:r>
              <a:rPr lang="en-US" altLang="zh-CN" dirty="0"/>
              <a:t> </a:t>
            </a:r>
            <a:r>
              <a:rPr lang="zh-CN" altLang="en-US" dirty="0"/>
              <a:t>（对目标值求开方）</a:t>
            </a:r>
            <a:endParaRPr lang="en-US" altLang="zh-CN" dirty="0"/>
          </a:p>
          <a:p>
            <a:pPr lvl="1"/>
            <a:r>
              <a:rPr lang="en-US" altLang="zh-CN" dirty="0"/>
              <a:t>Pow </a:t>
            </a:r>
            <a:r>
              <a:rPr lang="zh-CN" altLang="en-US" dirty="0"/>
              <a:t>（对目标值求平方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使用泊松回归等回归模型进行预测</a:t>
            </a:r>
            <a:endParaRPr lang="en-US" altLang="zh-CN" dirty="0"/>
          </a:p>
          <a:p>
            <a:r>
              <a:rPr lang="zh-CN" altLang="en-US" dirty="0"/>
              <a:t>得到多个不同的模型后，对它们进行组合</a:t>
            </a:r>
            <a:endParaRPr lang="en-US" altLang="zh-CN" dirty="0"/>
          </a:p>
          <a:p>
            <a:pPr lvl="1"/>
            <a:r>
              <a:rPr lang="en-US" altLang="zh-CN" dirty="0"/>
              <a:t>Uniform </a:t>
            </a:r>
            <a:r>
              <a:rPr lang="zh-CN" altLang="en-US" dirty="0"/>
              <a:t>组合</a:t>
            </a:r>
            <a:endParaRPr lang="en-US" altLang="zh-CN" dirty="0"/>
          </a:p>
          <a:p>
            <a:pPr lvl="1"/>
            <a:r>
              <a:rPr lang="en-US" altLang="zh-CN" dirty="0"/>
              <a:t>Linear </a:t>
            </a:r>
            <a:r>
              <a:rPr lang="zh-CN" altLang="en-US" dirty="0" smtClean="0"/>
              <a:t>组合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47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模型评价指标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越接近真实值越好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RMSE </a:t>
                </a:r>
                <a:r>
                  <a:rPr kumimoji="1" lang="en-US" altLang="zh-CN" dirty="0" smtClean="0">
                    <a:sym typeface="Wingdings"/>
                  </a:rPr>
                  <a:t>(Root Mean Square Error)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𝑅𝑀𝑆𝐸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1" lang="is-IS" altLang="zh-CN" b="0" i="1" smtClean="0"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is-IS" altLang="zh-CN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kumimoji="1"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是车辆的真实风险指数，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dirty="0" smtClean="0"/>
                  <a:t>是预测的车辆的风险指数</a:t>
                </a:r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9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Xgboost</a:t>
            </a:r>
            <a:r>
              <a:rPr lang="zh-CN" altLang="en-US" dirty="0" smtClean="0"/>
              <a:t>优化目标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线性回归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objective: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"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reg:linear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"</a:t>
            </a:r>
            <a:endParaRPr lang="en-US" altLang="zh-CN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泊松回归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 objective: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altLang="zh-CN" dirty="0" err="1" smtClean="0">
                <a:latin typeface="Calibri" charset="0"/>
                <a:ea typeface="Calibri" charset="0"/>
                <a:cs typeface="Calibri" charset="0"/>
              </a:rPr>
              <a:t>count:poisson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”</a:t>
            </a:r>
          </a:p>
          <a:p>
            <a:r>
              <a:rPr lang="zh-CN" altLang="en-US" dirty="0"/>
              <a:t>避免使用深度较大的子树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Shrinkage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learning_rate</a:t>
            </a:r>
            <a:r>
              <a:rPr lang="zh-CN" altLang="en-US" dirty="0" smtClean="0"/>
              <a:t>设为一个较小的数，比如</a:t>
            </a:r>
            <a:r>
              <a:rPr lang="en-US" altLang="zh-CN" dirty="0" smtClean="0"/>
              <a:t>0.1</a:t>
            </a:r>
          </a:p>
          <a:p>
            <a:r>
              <a:rPr kumimoji="1" lang="zh-CN" altLang="en-US" dirty="0" smtClean="0"/>
              <a:t>合理设置</a:t>
            </a:r>
            <a:r>
              <a:rPr kumimoji="1" lang="en-US" altLang="zh-CN" dirty="0" err="1" smtClean="0"/>
              <a:t>nthread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marL="457200" indent="266700" algn="just">
          <a:spcAft>
            <a:spcPts val="0"/>
          </a:spcAft>
          <a:defRPr i="1" kern="100" smtClean="0">
            <a:effectLst/>
            <a:latin typeface="Cambria Math" panose="02040503050406030204" pitchFamily="18" charset="0"/>
            <a:ea typeface="Cambria Math" panose="02040503050406030204" pitchFamily="18" charset="0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496</Words>
  <Application>Microsoft Macintosh PowerPoint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Cambria Math</vt:lpstr>
      <vt:lpstr>FangSong</vt:lpstr>
      <vt:lpstr>Mangal</vt:lpstr>
      <vt:lpstr>Wingdings</vt:lpstr>
      <vt:lpstr>宋体</vt:lpstr>
      <vt:lpstr>Arial</vt:lpstr>
      <vt:lpstr>Office 主题</vt:lpstr>
      <vt:lpstr>汽车投保风险指数预测</vt:lpstr>
      <vt:lpstr>汽车投保风险指数预测</vt:lpstr>
      <vt:lpstr>数据介绍</vt:lpstr>
      <vt:lpstr>数据格式</vt:lpstr>
      <vt:lpstr>任务流程</vt:lpstr>
      <vt:lpstr>提交的形式</vt:lpstr>
      <vt:lpstr>探究要点</vt:lpstr>
      <vt:lpstr>模型评价指标</vt:lpstr>
      <vt:lpstr>Hint</vt:lpstr>
      <vt:lpstr>大作业提交的内容</vt:lpstr>
      <vt:lpstr>Q&amp;A</vt:lpstr>
      <vt:lpstr>Hint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王源</dc:creator>
  <cp:lastModifiedBy>Microsoft Office 用户</cp:lastModifiedBy>
  <cp:revision>328</cp:revision>
  <dcterms:created xsi:type="dcterms:W3CDTF">2016-10-16T02:34:17Z</dcterms:created>
  <dcterms:modified xsi:type="dcterms:W3CDTF">2016-11-07T11:24:29Z</dcterms:modified>
</cp:coreProperties>
</file>