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1" r:id="rId7"/>
    <p:sldId id="274" r:id="rId8"/>
    <p:sldId id="271" r:id="rId9"/>
    <p:sldId id="273" r:id="rId10"/>
    <p:sldId id="263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E3FF"/>
    <a:srgbClr val="FFD28E"/>
    <a:srgbClr val="FAEDD9"/>
    <a:srgbClr val="79CAF5"/>
    <a:srgbClr val="7AD1FF"/>
    <a:srgbClr val="BCD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F66E-D8B6-17BB-6A48-3DA31AEE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B493C-D181-F52C-FF62-D5EE06749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C193-0F8B-52E9-EEBF-C04569CA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C02-F8F2-4D4A-ABC0-1EC5E09C1E6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8F8C-08C8-7F0E-6A7A-9D4C9378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9873-E378-BFB2-3304-81D32D62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21-633A-F645-B00F-24975C51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E331-A4A8-9F38-FE91-C0594850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0D03D-72C5-04AD-45EE-FFA0D024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05F6-083A-0B6C-AF8D-82B6CB91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C02-F8F2-4D4A-ABC0-1EC5E09C1E6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263C-9382-D43C-AB2C-B042E433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FD78-2DCD-B889-D9CA-666A9699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21-633A-F645-B00F-24975C51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1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CD1D8-F3FF-CCB4-4982-A19A5E359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67F41-709D-D3AE-C391-83C6D32A9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7CCEE-7476-B6D6-C464-F2D0CB8D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C02-F8F2-4D4A-ABC0-1EC5E09C1E6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B5C66-EDB2-2A9A-5662-6156720C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5C9D-35FC-57B6-0145-679B0E78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21-633A-F645-B00F-24975C51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1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923-C33D-8BCB-4A42-B2A8A214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EDC2-EA2D-7B88-A227-54540487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7043E-3D30-F02B-B4D9-1E3E975B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C02-F8F2-4D4A-ABC0-1EC5E09C1E6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5C58A-D293-943A-B019-9B9C7A0B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823A8-7184-EC1F-F5A8-3A77A60E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21-633A-F645-B00F-24975C51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8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EF6B-2D71-DC43-B577-2744981C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4A3DE-2476-4F78-3734-C4EA8589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9EED9-546B-01CD-2947-855C5D03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C02-F8F2-4D4A-ABC0-1EC5E09C1E6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89F8-5187-F7F4-647B-EBD7754B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979DD-E017-3CB7-0C33-720564B3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21-633A-F645-B00F-24975C51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0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5C40-0AFF-5B25-DA97-1118058E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B48B-4F1F-B8B9-CB38-41CA4F67E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AA68C-76C4-A996-1158-3DE79432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A05C-B9DC-1CC2-B7DA-4C8E21C1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C02-F8F2-4D4A-ABC0-1EC5E09C1E6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8EF32-AEA4-47C7-7D78-FA99C7CD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1BE84-2FD3-8CE8-9F20-FD30230A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21-633A-F645-B00F-24975C51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7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745F-7B5A-3825-C6EB-8F076853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713DE-C64B-ED4C-DF78-2A83B8C9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45D8-54CA-23FF-E45E-F3207459B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7BD63-8732-B13C-E9E1-95D27E318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FF6F8-C421-1652-3F6A-BCB5FF2D4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6E1C0-3C9A-DC1D-C087-F13C2FAB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C02-F8F2-4D4A-ABC0-1EC5E09C1E6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21B0F-5A7A-537C-2267-892AC88B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DCE25-ED94-4858-C758-1E08D133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21-633A-F645-B00F-24975C51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07F1-71E0-3709-8F4A-C1821A16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AAB9B-8447-5154-9F87-5266F656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C02-F8F2-4D4A-ABC0-1EC5E09C1E6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7379C-899C-535D-F3F9-8213C23F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C3748-73F2-3C4D-A655-B94FB114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21-633A-F645-B00F-24975C51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7C43E-8E71-167E-5D68-6F386A10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C02-F8F2-4D4A-ABC0-1EC5E09C1E6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C8306-594E-C277-BD6B-399098B5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366BC-49EB-B32C-A571-F10892D9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21-633A-F645-B00F-24975C51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3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ECBF-E05D-2B44-C4FB-51B8EE11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2490-4CBE-7E24-9526-5216B207B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566A9-8C4B-4FE6-453C-260AEA37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B17C-0F6D-18F8-9B9B-1AA36C34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C02-F8F2-4D4A-ABC0-1EC5E09C1E6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261B2-914A-C894-897D-882E668B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AF2F-E52C-0F96-EEA1-0FA3765E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21-633A-F645-B00F-24975C51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C31F-65D5-B9D5-ECB4-E5CA924C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D0B01-990B-04F4-450B-440B4F31F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EEF8C-4261-34FE-6107-893E9A38D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CAFA-4F64-03FD-6AF4-086666DC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AC02-F8F2-4D4A-ABC0-1EC5E09C1E6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8CDF-4F96-93FB-D07D-3D59EF7B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70021-969B-02E6-5338-B2F6A7F3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E721-633A-F645-B00F-24975C51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3CF2C-B412-7223-28CC-87BA8549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7BCE4-DB0A-1FD8-05D7-AD877BC66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9985-1626-1FA8-AF39-78D5B13F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1AC02-F8F2-4D4A-ABC0-1EC5E09C1E6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52286-322A-C24E-3ABB-4108BBB36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663A-0304-C1AB-61C8-6442207DC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CE721-633A-F645-B00F-24975C51C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3A282-BB61-90D0-5909-83A339B4B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Project 3: </a:t>
            </a:r>
            <a:r>
              <a:rPr lang="en-US" sz="6600" i="0" u="none" strike="noStrike">
                <a:effectLst/>
              </a:rPr>
              <a:t>Weakly supervised learning</a:t>
            </a:r>
            <a:br>
              <a:rPr lang="en-US" sz="6600" i="0" u="none" strike="noStrike">
                <a:effectLst/>
              </a:rPr>
            </a:br>
            <a:r>
              <a:rPr lang="en-US" sz="6600" i="0" u="none" strike="noStrike">
                <a:effectLst/>
              </a:rPr>
              <a:t>Label noise and correction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512A5-DDC3-6CDC-CA0C-FC0B7209A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Wenjun Yang, </a:t>
            </a:r>
            <a:r>
              <a:rPr lang="en-US" dirty="0" err="1"/>
              <a:t>Licheng</a:t>
            </a:r>
            <a:r>
              <a:rPr lang="en-US" dirty="0"/>
              <a:t> Wu, </a:t>
            </a:r>
            <a:r>
              <a:rPr lang="en-US" dirty="0" err="1"/>
              <a:t>Forain</a:t>
            </a:r>
            <a:r>
              <a:rPr lang="en-US" dirty="0"/>
              <a:t> Zhang, </a:t>
            </a:r>
            <a:r>
              <a:rPr lang="en-US" dirty="0" err="1"/>
              <a:t>Yiwei</a:t>
            </a:r>
            <a:r>
              <a:rPr lang="en-US" dirty="0"/>
              <a:t> Jiang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AA34E-687C-A941-8707-4E556C14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2 -Performance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DB3D43-949B-EE44-4AB1-235D2FAAB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7417"/>
              </p:ext>
            </p:extLst>
          </p:nvPr>
        </p:nvGraphicFramePr>
        <p:xfrm>
          <a:off x="1040407" y="2434577"/>
          <a:ext cx="10106587" cy="239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387">
                  <a:extLst>
                    <a:ext uri="{9D8B030D-6E8A-4147-A177-3AD203B41FA5}">
                      <a16:colId xmlns:a16="http://schemas.microsoft.com/office/drawing/2014/main" val="847699960"/>
                    </a:ext>
                  </a:extLst>
                </a:gridCol>
                <a:gridCol w="2262622">
                  <a:extLst>
                    <a:ext uri="{9D8B030D-6E8A-4147-A177-3AD203B41FA5}">
                      <a16:colId xmlns:a16="http://schemas.microsoft.com/office/drawing/2014/main" val="650094848"/>
                    </a:ext>
                  </a:extLst>
                </a:gridCol>
                <a:gridCol w="2099578">
                  <a:extLst>
                    <a:ext uri="{9D8B030D-6E8A-4147-A177-3AD203B41FA5}">
                      <a16:colId xmlns:a16="http://schemas.microsoft.com/office/drawing/2014/main" val="4043166314"/>
                    </a:ext>
                  </a:extLst>
                </a:gridCol>
              </a:tblGrid>
              <a:tr h="543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Model 2</a:t>
                      </a:r>
                    </a:p>
                  </a:txBody>
                  <a:tcPr marL="150876" marR="150876" marT="75438" marB="7543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50876" marR="150876" marT="75438" marB="7543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Runtime</a:t>
                      </a:r>
                    </a:p>
                  </a:txBody>
                  <a:tcPr marL="150876" marR="150876" marT="75438" marB="7543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732020"/>
                  </a:ext>
                </a:extLst>
              </a:tr>
              <a:tr h="925843">
                <a:tc>
                  <a:txBody>
                    <a:bodyPr/>
                    <a:lstStyle/>
                    <a:p>
                      <a:r>
                        <a:rPr lang="en-US" sz="2400"/>
                        <a:t>Model without k-fold</a:t>
                      </a:r>
                      <a:r>
                        <a:rPr lang="zh-CN" altLang="en-US" sz="2400"/>
                        <a:t> </a:t>
                      </a:r>
                      <a:r>
                        <a:rPr lang="en-US" altLang="zh-CN" sz="2400"/>
                        <a:t>and LSTM layers</a:t>
                      </a:r>
                      <a:endParaRPr lang="en-US" sz="2400"/>
                    </a:p>
                  </a:txBody>
                  <a:tcPr marL="150876" marR="150876" marT="75438" marB="7543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0.8424</a:t>
                      </a:r>
                    </a:p>
                  </a:txBody>
                  <a:tcPr marL="150876" marR="150876" marT="75438" marB="7543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73.98 seconds</a:t>
                      </a:r>
                    </a:p>
                  </a:txBody>
                  <a:tcPr marL="150876" marR="150876" marT="75438" marB="7543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57722"/>
                  </a:ext>
                </a:extLst>
              </a:tr>
              <a:tr h="925843">
                <a:tc>
                  <a:txBody>
                    <a:bodyPr/>
                    <a:lstStyle/>
                    <a:p>
                      <a:r>
                        <a:rPr lang="en-US" sz="2400"/>
                        <a:t>Model with k-fold and LSTM layers </a:t>
                      </a:r>
                    </a:p>
                  </a:txBody>
                  <a:tcPr marL="150876" marR="150876" marT="75438" marB="7543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0.9184</a:t>
                      </a:r>
                    </a:p>
                  </a:txBody>
                  <a:tcPr marL="150876" marR="150876" marT="75438" marB="7543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382.77 seconds</a:t>
                      </a:r>
                    </a:p>
                  </a:txBody>
                  <a:tcPr marL="150876" marR="150876" marT="75438" marB="7543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20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52000-7375-B5A6-0FC0-3451CF45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398AD8-AFE3-139F-819D-1677587BE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59887"/>
              </p:ext>
            </p:extLst>
          </p:nvPr>
        </p:nvGraphicFramePr>
        <p:xfrm>
          <a:off x="1428202" y="2633472"/>
          <a:ext cx="9319745" cy="2956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021">
                  <a:extLst>
                    <a:ext uri="{9D8B030D-6E8A-4147-A177-3AD203B41FA5}">
                      <a16:colId xmlns:a16="http://schemas.microsoft.com/office/drawing/2014/main" val="332154611"/>
                    </a:ext>
                  </a:extLst>
                </a:gridCol>
                <a:gridCol w="2272724">
                  <a:extLst>
                    <a:ext uri="{9D8B030D-6E8A-4147-A177-3AD203B41FA5}">
                      <a16:colId xmlns:a16="http://schemas.microsoft.com/office/drawing/2014/main" val="3257884472"/>
                    </a:ext>
                  </a:extLst>
                </a:gridCol>
              </a:tblGrid>
              <a:tr h="52198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115689" marR="115689" marT="57844" marB="578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15689" marR="115689" marT="57844" marB="578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19422"/>
                  </a:ext>
                </a:extLst>
              </a:tr>
              <a:tr h="521983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Baseline</a:t>
                      </a:r>
                    </a:p>
                  </a:txBody>
                  <a:tcPr marL="115689" marR="115689" marT="57844" marB="5784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marL="115689" marR="115689" marT="57844" marB="5784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483193"/>
                  </a:ext>
                </a:extLst>
              </a:tr>
              <a:tr h="521983"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zh-CN" altLang="en-US" sz="24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5689" marR="115689" marT="57844" marB="578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>
                          <a:solidFill>
                            <a:schemeClr val="tx1"/>
                          </a:solidFill>
                        </a:rPr>
                        <a:t>0.4720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115689" marR="115689" marT="57844" marB="578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35019"/>
                  </a:ext>
                </a:extLst>
              </a:tr>
              <a:tr h="521983">
                <a:tc>
                  <a:txBody>
                    <a:bodyPr/>
                    <a:lstStyle/>
                    <a:p>
                      <a:r>
                        <a:rPr lang="en-US" sz="2400" dirty="0"/>
                        <a:t>Model without k-fold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and LSTM layers</a:t>
                      </a:r>
                      <a:endParaRPr lang="en-US" sz="2400" dirty="0"/>
                    </a:p>
                  </a:txBody>
                  <a:tcPr marL="115689" marR="115689" marT="57844" marB="578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0.8424</a:t>
                      </a:r>
                    </a:p>
                  </a:txBody>
                  <a:tcPr marL="115689" marR="115689" marT="57844" marB="578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936989"/>
                  </a:ext>
                </a:extLst>
              </a:tr>
              <a:tr h="868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Model with k-fold and LSTM layers </a:t>
                      </a:r>
                    </a:p>
                  </a:txBody>
                  <a:tcPr marL="115689" marR="115689" marT="57844" marB="578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0.9184</a:t>
                      </a:r>
                    </a:p>
                  </a:txBody>
                  <a:tcPr marL="115689" marR="115689" marT="57844" marB="578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478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96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CAF12-DA3A-04CD-6CA8-8DA77C5C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Predictive Performance </a:t>
            </a: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(1k test)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77CA3-A7B3-C8D3-068C-9A74EBDB714B}"/>
              </a:ext>
            </a:extLst>
          </p:cNvPr>
          <p:cNvSpPr txBox="1"/>
          <p:nvPr/>
        </p:nvSpPr>
        <p:spPr>
          <a:xfrm>
            <a:off x="643278" y="3221067"/>
            <a:ext cx="3429000" cy="20897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weight avg is 0.6148.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D54BC9F-65B9-F38E-6C17-087A0D082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806" y="13015"/>
            <a:ext cx="5860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2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5CD3-7824-539E-E180-FB417BD8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C5C7-06D7-91BA-B36F-38F504E1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Inoue, N., Simo-Serra, E., Yamasaki, T., &amp; Ishikawa, H. (2017). Multi-label fashion image classification with minimal human supervision. 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</a:rPr>
              <a:t>2017 IEEE International Conference on Computer Vision Workshops (ICCVW)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. https://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doi.org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/10.1109/iccvw.2017.265 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Zhou, Z.-H. (2017). A brief introduction to weakly supervised learning. 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</a:rPr>
              <a:t>National Science Review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</a:rPr>
              <a:t>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(1), 44–53. https://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doi.org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/10.1093/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nsr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/nwx106 </a:t>
            </a:r>
          </a:p>
          <a:p>
            <a:pPr algn="l"/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GfG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. (2023, January 4). 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</a:rPr>
              <a:t>Python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</a:rPr>
              <a:t>opencv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</a:rPr>
              <a:t>: Cv2.cvtcolor() method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GeeksforGeeks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. https://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www.geeksforgeeks.org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/python-opencv-cv2-cvtcolor-method/ 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Dharmaraj. (2022, June 1). 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</a:rPr>
              <a:t>Convolutional Neural Networks (CNN) - architectures explained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. Medium. https://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medium.com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/@draj0718/convolutional-neural-networks-cnn-architectures-explained-716fb197b243 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07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47829-916A-6AAB-2503-501936F0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DC4E-E1E0-9EA6-D15B-29BE1225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In our project, we created models to classify 50k images into 10 classes. Our dataset comprises labels, which contain some inaccuracies, and an additional set of 10k verified, error-free labels.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Model 1:  This model is based on a Convolutional Neural Network (CNN) approach. For training purposes, we use the 49k noisy labels treating them as clean data.</a:t>
            </a:r>
          </a:p>
          <a:p>
            <a:r>
              <a:rPr lang="en-US" sz="2200" dirty="0"/>
              <a:t>Model 2: The second model integrate a label correction mechanism designed specifically to address the inaccuracies within the noisy labels, thereby enhancing the reliability of the training data Zhou,2017).</a:t>
            </a:r>
          </a:p>
        </p:txBody>
      </p:sp>
    </p:spTree>
    <p:extLst>
      <p:ext uri="{BB962C8B-B14F-4D97-AF65-F5344CB8AC3E}">
        <p14:creationId xmlns:p14="http://schemas.microsoft.com/office/powerpoint/2010/main" val="355853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1C3EC-7CD3-B58A-6E15-473A757B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Load Dataset-Image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9214-725D-BDFA-C6A4-C862B77C22F8}"/>
              </a:ext>
            </a:extLst>
          </p:cNvPr>
          <p:cNvSpPr>
            <a:spLocks/>
          </p:cNvSpPr>
          <p:nvPr/>
        </p:nvSpPr>
        <p:spPr>
          <a:xfrm>
            <a:off x="5430470" y="1737360"/>
            <a:ext cx="5603971" cy="425257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86968">
              <a:lnSpc>
                <a:spcPct val="150000"/>
              </a:lnSpc>
              <a:spcAft>
                <a:spcPts val="600"/>
              </a:spcAft>
            </a:pPr>
            <a:r>
              <a:rPr lang="en-US" sz="23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Converting image information into a tensor with dimensions 32×32×3. The dimension 32×32 refers to the width and height of the image in pixels, and 3 refers to the color channels (typically RGB: Red, Green, Blue).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AB2C29-ABEF-EF04-EC85-8CEE29DB7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97739"/>
              </p:ext>
            </p:extLst>
          </p:nvPr>
        </p:nvGraphicFramePr>
        <p:xfrm>
          <a:off x="1148414" y="2247017"/>
          <a:ext cx="364808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808">
                  <a:extLst>
                    <a:ext uri="{9D8B030D-6E8A-4147-A177-3AD203B41FA5}">
                      <a16:colId xmlns:a16="http://schemas.microsoft.com/office/drawing/2014/main" val="1294097911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2783946471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227322202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3895280982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2795851559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66387150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784734129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3214427452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451141250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3988211466"/>
                    </a:ext>
                  </a:extLst>
                </a:gridCol>
              </a:tblGrid>
              <a:tr h="329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85914"/>
                  </a:ext>
                </a:extLst>
              </a:tr>
              <a:tr h="329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039253"/>
                  </a:ext>
                </a:extLst>
              </a:tr>
              <a:tr h="329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02467"/>
                  </a:ext>
                </a:extLst>
              </a:tr>
              <a:tr h="329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520586"/>
                  </a:ext>
                </a:extLst>
              </a:tr>
              <a:tr h="329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335850"/>
                  </a:ext>
                </a:extLst>
              </a:tr>
              <a:tr h="329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998829"/>
                  </a:ext>
                </a:extLst>
              </a:tr>
              <a:tr h="329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32869"/>
                  </a:ext>
                </a:extLst>
              </a:tr>
              <a:tr h="329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97762"/>
                  </a:ext>
                </a:extLst>
              </a:tr>
              <a:tr h="329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692229"/>
                  </a:ext>
                </a:extLst>
              </a:tr>
              <a:tr h="329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70480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8CA36D-E08D-AE00-6B42-81CD8AD3ADBB}"/>
              </a:ext>
            </a:extLst>
          </p:cNvPr>
          <p:cNvCxnSpPr>
            <a:cxnSpLocks/>
          </p:cNvCxnSpPr>
          <p:nvPr/>
        </p:nvCxnSpPr>
        <p:spPr>
          <a:xfrm>
            <a:off x="4601981" y="5594309"/>
            <a:ext cx="1298578" cy="227289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BAC81F-77A4-2249-F102-59752DB826BE}"/>
              </a:ext>
            </a:extLst>
          </p:cNvPr>
          <p:cNvSpPr txBox="1"/>
          <p:nvPr/>
        </p:nvSpPr>
        <p:spPr>
          <a:xfrm>
            <a:off x="6110003" y="5370412"/>
            <a:ext cx="977424" cy="1060547"/>
          </a:xfrm>
          <a:prstGeom prst="rect">
            <a:avLst/>
          </a:prstGeom>
          <a:solidFill>
            <a:srgbClr val="FAEDD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endParaRPr lang="en-US" sz="174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86968">
              <a:spcAft>
                <a:spcPts val="600"/>
              </a:spcAft>
            </a:pPr>
            <a:r>
              <a:rPr lang="en-US" sz="174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[R,G,B]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C75CEB-7973-4B74-1D96-DBDC1A4BA72C}"/>
              </a:ext>
            </a:extLst>
          </p:cNvPr>
          <p:cNvSpPr txBox="1"/>
          <p:nvPr/>
        </p:nvSpPr>
        <p:spPr>
          <a:xfrm>
            <a:off x="2256163" y="3709275"/>
            <a:ext cx="1410283" cy="631661"/>
          </a:xfrm>
          <a:prstGeom prst="rect">
            <a:avLst/>
          </a:prstGeom>
          <a:solidFill>
            <a:schemeClr val="bg1">
              <a:alpha val="84045"/>
            </a:schemeClr>
          </a:solidFill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34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32*32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87807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47829-916A-6AAB-2503-501936F0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Dataset - Labels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9AEAB3-AB24-C1FA-040B-EDC7FDA55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58470"/>
              </p:ext>
            </p:extLst>
          </p:nvPr>
        </p:nvGraphicFramePr>
        <p:xfrm>
          <a:off x="1104921" y="2296056"/>
          <a:ext cx="3811588" cy="422529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05794">
                  <a:extLst>
                    <a:ext uri="{9D8B030D-6E8A-4147-A177-3AD203B41FA5}">
                      <a16:colId xmlns:a16="http://schemas.microsoft.com/office/drawing/2014/main" val="30243605"/>
                    </a:ext>
                  </a:extLst>
                </a:gridCol>
                <a:gridCol w="1905794">
                  <a:extLst>
                    <a:ext uri="{9D8B030D-6E8A-4147-A177-3AD203B41FA5}">
                      <a16:colId xmlns:a16="http://schemas.microsoft.com/office/drawing/2014/main" val="1431516447"/>
                    </a:ext>
                  </a:extLst>
                </a:gridCol>
              </a:tblGrid>
              <a:tr h="3841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Labels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77793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8218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252286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24798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113382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17801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839005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382483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67638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5983"/>
                  </a:ext>
                </a:extLst>
              </a:tr>
              <a:tr h="384118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5456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47F3AD-8C3C-A6AB-03E1-DDA6FE1FBC54}"/>
              </a:ext>
            </a:extLst>
          </p:cNvPr>
          <p:cNvSpPr txBox="1"/>
          <p:nvPr/>
        </p:nvSpPr>
        <p:spPr>
          <a:xfrm>
            <a:off x="5144644" y="2290345"/>
            <a:ext cx="4488485" cy="221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lnSpc>
                <a:spcPct val="150000"/>
              </a:lnSpc>
              <a:spcAft>
                <a:spcPts val="600"/>
              </a:spcAft>
            </a:pPr>
            <a:r>
              <a:rPr lang="en-US" sz="21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Y represent the noisy labels.</a:t>
            </a:r>
          </a:p>
          <a:p>
            <a:pPr defTabSz="832104">
              <a:lnSpc>
                <a:spcPct val="150000"/>
              </a:lnSpc>
              <a:spcAft>
                <a:spcPts val="600"/>
              </a:spcAft>
            </a:pPr>
            <a:r>
              <a:rPr lang="en-US" sz="21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V represent the clean labels.</a:t>
            </a:r>
          </a:p>
          <a:p>
            <a:pPr defTabSz="832104">
              <a:lnSpc>
                <a:spcPct val="150000"/>
              </a:lnSpc>
              <a:spcAft>
                <a:spcPts val="600"/>
              </a:spcAft>
            </a:pPr>
            <a:r>
              <a:rPr lang="en-US" sz="21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tensor in dimension 10×1 represent the class. </a:t>
            </a:r>
            <a:endParaRPr lang="en-US" sz="24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C95F83-936C-898D-C9C3-451ED0B43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78313"/>
              </p:ext>
            </p:extLst>
          </p:nvPr>
        </p:nvGraphicFramePr>
        <p:xfrm>
          <a:off x="10171936" y="2765965"/>
          <a:ext cx="358776" cy="371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6">
                  <a:extLst>
                    <a:ext uri="{9D8B030D-6E8A-4147-A177-3AD203B41FA5}">
                      <a16:colId xmlns:a16="http://schemas.microsoft.com/office/drawing/2014/main" val="3314785580"/>
                    </a:ext>
                  </a:extLst>
                </a:gridCol>
              </a:tblGrid>
              <a:tr h="37136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393623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49063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07306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21645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223963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79833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760822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76023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18587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3892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787022C-B9AD-96C7-12AB-0EDFEB16E0F4}"/>
              </a:ext>
            </a:extLst>
          </p:cNvPr>
          <p:cNvSpPr txBox="1"/>
          <p:nvPr/>
        </p:nvSpPr>
        <p:spPr>
          <a:xfrm>
            <a:off x="9586327" y="2228087"/>
            <a:ext cx="150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32104">
              <a:spcAft>
                <a:spcPts val="600"/>
              </a:spcAft>
            </a:pPr>
            <a:r>
              <a:rPr lang="en-US" dirty="0"/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41753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9AD09-8D2D-EEA8-642F-7C28A4E0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B0972-E927-C3D1-98EE-03EFE680FC80}"/>
              </a:ext>
            </a:extLst>
          </p:cNvPr>
          <p:cNvSpPr txBox="1"/>
          <p:nvPr/>
        </p:nvSpPr>
        <p:spPr>
          <a:xfrm>
            <a:off x="3644113" y="1945703"/>
            <a:ext cx="2294577" cy="15696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Convolutional </a:t>
            </a:r>
          </a:p>
          <a:p>
            <a:pPr algn="ctr"/>
            <a:r>
              <a:rPr lang="en-US" sz="2400" dirty="0"/>
              <a:t>Layers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ReLU</a:t>
            </a:r>
            <a:r>
              <a:rPr lang="en-US" sz="1600" dirty="0"/>
              <a:t>, </a:t>
            </a:r>
            <a:r>
              <a:rPr lang="en-US" altLang="zh-CN" sz="1600" dirty="0"/>
              <a:t>batch normalization, max pooling , dropout</a:t>
            </a:r>
            <a:r>
              <a:rPr lang="en-US" sz="16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B4995-0CA9-22FE-D7CA-710609B5987C}"/>
              </a:ext>
            </a:extLst>
          </p:cNvPr>
          <p:cNvSpPr txBox="1"/>
          <p:nvPr/>
        </p:nvSpPr>
        <p:spPr>
          <a:xfrm>
            <a:off x="6877193" y="1985793"/>
            <a:ext cx="2335570" cy="10156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Classifier</a:t>
            </a:r>
          </a:p>
          <a:p>
            <a:pPr algn="ctr"/>
            <a:r>
              <a:rPr lang="en-US" dirty="0"/>
              <a:t>(D</a:t>
            </a:r>
            <a:r>
              <a:rPr lang="en-US" altLang="zh-CN" sz="1800" dirty="0"/>
              <a:t>ense layer processing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A73F80-8DEE-6B63-2937-727C2E8E48F6}"/>
              </a:ext>
            </a:extLst>
          </p:cNvPr>
          <p:cNvGrpSpPr/>
          <p:nvPr/>
        </p:nvGrpSpPr>
        <p:grpSpPr>
          <a:xfrm>
            <a:off x="838200" y="1331994"/>
            <a:ext cx="1594840" cy="2455397"/>
            <a:chOff x="838200" y="2817763"/>
            <a:chExt cx="1866893" cy="31940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12637B-779E-84D3-4E4A-32A92024FE12}"/>
                </a:ext>
              </a:extLst>
            </p:cNvPr>
            <p:cNvGrpSpPr/>
            <p:nvPr/>
          </p:nvGrpSpPr>
          <p:grpSpPr>
            <a:xfrm>
              <a:off x="838200" y="4156591"/>
              <a:ext cx="1866893" cy="1855232"/>
              <a:chOff x="838200" y="4528066"/>
              <a:chExt cx="1866893" cy="185523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6B0045-2C8E-9ECB-FB48-0C1A6778C78B}"/>
                  </a:ext>
                </a:extLst>
              </p:cNvPr>
              <p:cNvSpPr/>
              <p:nvPr/>
            </p:nvSpPr>
            <p:spPr>
              <a:xfrm>
                <a:off x="1133468" y="4528066"/>
                <a:ext cx="1571625" cy="1485900"/>
              </a:xfrm>
              <a:prstGeom prst="rect">
                <a:avLst/>
              </a:prstGeom>
              <a:solidFill>
                <a:srgbClr val="FAED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8F67A0-2FB8-2A42-DFAA-030DEB57F3E3}"/>
                  </a:ext>
                </a:extLst>
              </p:cNvPr>
              <p:cNvSpPr/>
              <p:nvPr/>
            </p:nvSpPr>
            <p:spPr>
              <a:xfrm>
                <a:off x="985834" y="4712732"/>
                <a:ext cx="1571625" cy="1485900"/>
              </a:xfrm>
              <a:prstGeom prst="rect">
                <a:avLst/>
              </a:prstGeom>
              <a:solidFill>
                <a:srgbClr val="FAED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8B2427-A242-6D0F-423B-A3737EF3A64B}"/>
                  </a:ext>
                </a:extLst>
              </p:cNvPr>
              <p:cNvSpPr/>
              <p:nvPr/>
            </p:nvSpPr>
            <p:spPr>
              <a:xfrm>
                <a:off x="838200" y="4897398"/>
                <a:ext cx="1571625" cy="1485900"/>
              </a:xfrm>
              <a:prstGeom prst="rect">
                <a:avLst/>
              </a:prstGeom>
              <a:solidFill>
                <a:srgbClr val="FAED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6CEBCA-5FE0-B1E3-6B85-D5B53532ED64}"/>
                  </a:ext>
                </a:extLst>
              </p:cNvPr>
              <p:cNvSpPr txBox="1"/>
              <p:nvPr/>
            </p:nvSpPr>
            <p:spPr>
              <a:xfrm>
                <a:off x="1183645" y="5408570"/>
                <a:ext cx="942970" cy="480439"/>
              </a:xfrm>
              <a:prstGeom prst="rect">
                <a:avLst/>
              </a:prstGeom>
              <a:solidFill>
                <a:schemeClr val="bg1">
                  <a:alpha val="8106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32*32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321104-61A8-DD02-BB8A-9D12BFDDD5F9}"/>
                </a:ext>
              </a:extLst>
            </p:cNvPr>
            <p:cNvSpPr txBox="1"/>
            <p:nvPr/>
          </p:nvSpPr>
          <p:spPr>
            <a:xfrm>
              <a:off x="1059650" y="2817763"/>
              <a:ext cx="14239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Image</a:t>
              </a:r>
            </a:p>
            <a:p>
              <a:pPr algn="ctr"/>
              <a:r>
                <a:rPr lang="en-US" sz="2400" dirty="0"/>
                <a:t>x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E61F90-0658-D6B4-2C04-1BE8C90F6E49}"/>
              </a:ext>
            </a:extLst>
          </p:cNvPr>
          <p:cNvGrpSpPr/>
          <p:nvPr/>
        </p:nvGrpSpPr>
        <p:grpSpPr>
          <a:xfrm>
            <a:off x="10136259" y="1104983"/>
            <a:ext cx="1517677" cy="2500284"/>
            <a:chOff x="9881093" y="2828925"/>
            <a:chExt cx="1946146" cy="29982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0C7042-F859-4363-85B7-E45D79AE38F5}"/>
                </a:ext>
              </a:extLst>
            </p:cNvPr>
            <p:cNvSpPr txBox="1"/>
            <p:nvPr/>
          </p:nvSpPr>
          <p:spPr>
            <a:xfrm>
              <a:off x="9881093" y="2828925"/>
              <a:ext cx="19461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Predicted</a:t>
              </a:r>
            </a:p>
            <a:p>
              <a:pPr algn="ctr"/>
              <a:r>
                <a:rPr lang="en-US" sz="2400" dirty="0"/>
                <a:t>Label </a:t>
              </a:r>
            </a:p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BCB2BD-04D3-1F27-713D-F842BB363C3D}"/>
                </a:ext>
              </a:extLst>
            </p:cNvPr>
            <p:cNvSpPr/>
            <p:nvPr/>
          </p:nvSpPr>
          <p:spPr>
            <a:xfrm>
              <a:off x="10721716" y="4426773"/>
              <a:ext cx="251088" cy="1400384"/>
            </a:xfrm>
            <a:prstGeom prst="rect">
              <a:avLst/>
            </a:prstGeom>
            <a:solidFill>
              <a:srgbClr val="FAED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18DB99B-FA6B-9DA8-547B-81056CA0F2C9}"/>
              </a:ext>
            </a:extLst>
          </p:cNvPr>
          <p:cNvSpPr/>
          <p:nvPr/>
        </p:nvSpPr>
        <p:spPr>
          <a:xfrm>
            <a:off x="6085985" y="2207088"/>
            <a:ext cx="630610" cy="296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FE103B7-5459-C6E9-CDB8-226FF94A53AD}"/>
              </a:ext>
            </a:extLst>
          </p:cNvPr>
          <p:cNvSpPr/>
          <p:nvPr/>
        </p:nvSpPr>
        <p:spPr>
          <a:xfrm>
            <a:off x="2733176" y="2213165"/>
            <a:ext cx="630610" cy="296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4585CB0-338A-744A-CE0C-7854D073FD4A}"/>
              </a:ext>
            </a:extLst>
          </p:cNvPr>
          <p:cNvSpPr/>
          <p:nvPr/>
        </p:nvSpPr>
        <p:spPr>
          <a:xfrm>
            <a:off x="9373361" y="2207088"/>
            <a:ext cx="630610" cy="2960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AB7AE-35AE-9713-3A9A-D9B317AEC206}"/>
              </a:ext>
            </a:extLst>
          </p:cNvPr>
          <p:cNvSpPr txBox="1"/>
          <p:nvPr/>
        </p:nvSpPr>
        <p:spPr>
          <a:xfrm>
            <a:off x="1283280" y="3880150"/>
            <a:ext cx="1084157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Steps:</a:t>
            </a:r>
          </a:p>
          <a:p>
            <a:pPr marL="457200" indent="-457200">
              <a:buAutoNum type="arabicPeriod"/>
            </a:pPr>
            <a:r>
              <a:rPr lang="en-US" altLang="zh-CN" sz="2200" dirty="0"/>
              <a:t>Start with a sequential model to layer operations linearly.</a:t>
            </a:r>
          </a:p>
          <a:p>
            <a:pPr marL="457200" indent="-457200">
              <a:buAutoNum type="arabicPeriod"/>
            </a:pPr>
            <a:r>
              <a:rPr lang="en-US" altLang="zh-CN" sz="2200" dirty="0"/>
              <a:t>Apply convolutional layers.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200" dirty="0"/>
              <a:t>Flatten convolutional output to a 1D vector for dense layer processing.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200" dirty="0"/>
              <a:t>Add a dense layer with many neurons for complex pattern recognition.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200" dirty="0"/>
              <a:t>Compile the model focusing on accuracy, using Adam optimizer and categorical loss.</a:t>
            </a:r>
          </a:p>
        </p:txBody>
      </p:sp>
    </p:spTree>
    <p:extLst>
      <p:ext uri="{BB962C8B-B14F-4D97-AF65-F5344CB8AC3E}">
        <p14:creationId xmlns:p14="http://schemas.microsoft.com/office/powerpoint/2010/main" val="49348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D3774-6B2E-9EF6-AABB-B74FF0FB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 1 -Performance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4D8A83-26C1-4009-9102-86122F6E5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04614"/>
              </p:ext>
            </p:extLst>
          </p:nvPr>
        </p:nvGraphicFramePr>
        <p:xfrm>
          <a:off x="2413545" y="1825625"/>
          <a:ext cx="812799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92935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16381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61112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Runtime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2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0.4720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821.61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seconds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52819"/>
                  </a:ext>
                </a:extLst>
              </a:tr>
            </a:tbl>
          </a:graphicData>
        </a:graphic>
      </p:graphicFrame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D093B9E-C0C1-9BFE-0DCA-4312655D8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05" t="5704"/>
          <a:stretch/>
        </p:blipFill>
        <p:spPr>
          <a:xfrm>
            <a:off x="2556871" y="2735247"/>
            <a:ext cx="7078256" cy="35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5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71197-AB3D-0AF6-7659-ECCE613B7052}"/>
              </a:ext>
            </a:extLst>
          </p:cNvPr>
          <p:cNvSpPr txBox="1"/>
          <p:nvPr/>
        </p:nvSpPr>
        <p:spPr>
          <a:xfrm>
            <a:off x="397172" y="3991192"/>
            <a:ext cx="11397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Part one: </a:t>
            </a:r>
          </a:p>
          <a:p>
            <a:r>
              <a:rPr lang="en-US" altLang="zh-CN" sz="2000" dirty="0"/>
              <a:t>1.  Implement `</a:t>
            </a:r>
            <a:r>
              <a:rPr lang="en-US" altLang="zh-CN" sz="2000" dirty="0" err="1"/>
              <a:t>ReduceLROnPlateau</a:t>
            </a:r>
            <a:r>
              <a:rPr lang="en-US" altLang="zh-CN" sz="2000" dirty="0"/>
              <a:t>` callback to reduce learning rate when validation loss stops improving and `</a:t>
            </a:r>
            <a:r>
              <a:rPr lang="en-US" altLang="zh-CN" sz="2000" dirty="0" err="1"/>
              <a:t>ModelCheckpoint</a:t>
            </a:r>
            <a:r>
              <a:rPr lang="en-US" altLang="zh-CN" sz="2000" dirty="0"/>
              <a:t>` to save the model with the best validation accuracy.</a:t>
            </a:r>
          </a:p>
          <a:p>
            <a:r>
              <a:rPr lang="en-US" altLang="zh-CN" sz="2000" dirty="0"/>
              <a:t>2.  Assemble the main model, integrating feature extraction with processing of noisy label inputs.</a:t>
            </a:r>
          </a:p>
          <a:p>
            <a:r>
              <a:rPr lang="en-US" altLang="zh-CN" sz="2000" dirty="0"/>
              <a:t>3.  Compile the model, specifying the optimizer, loss function, and metrics for performance evaluation.</a:t>
            </a:r>
          </a:p>
          <a:p>
            <a:r>
              <a:rPr lang="en-US" altLang="zh-CN" sz="2000" dirty="0"/>
              <a:t>4.  Employ K-Fold cross-validation to train the model systematically on different data subsets.</a:t>
            </a:r>
          </a:p>
          <a:p>
            <a:r>
              <a:rPr lang="en-US" altLang="zh-CN" sz="2000" dirty="0"/>
              <a:t>5.  Fit the model using both clean images and noisy labels, applying specified callbacks.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F3F03-92BD-136C-4613-7603EDADFFE6}"/>
              </a:ext>
            </a:extLst>
          </p:cNvPr>
          <p:cNvSpPr txBox="1"/>
          <p:nvPr/>
        </p:nvSpPr>
        <p:spPr>
          <a:xfrm>
            <a:off x="838199" y="478899"/>
            <a:ext cx="61007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Model 2 </a:t>
            </a:r>
          </a:p>
        </p:txBody>
      </p:sp>
      <p:pic>
        <p:nvPicPr>
          <p:cNvPr id="9" name="Picture 8" descr="A diagram of a model&#10;&#10;Description automatically generated">
            <a:extLst>
              <a:ext uri="{FF2B5EF4-FFF2-40B4-BE49-F238E27FC236}">
                <a16:creationId xmlns:a16="http://schemas.microsoft.com/office/drawing/2014/main" id="{D6E13AD6-8C53-6811-E06F-DFD57D0CD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35" y="-11430"/>
            <a:ext cx="7107215" cy="40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71197-AB3D-0AF6-7659-ECCE613B7052}"/>
              </a:ext>
            </a:extLst>
          </p:cNvPr>
          <p:cNvSpPr txBox="1"/>
          <p:nvPr/>
        </p:nvSpPr>
        <p:spPr>
          <a:xfrm>
            <a:off x="644032" y="3690567"/>
            <a:ext cx="1090393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Part two: </a:t>
            </a:r>
          </a:p>
          <a:p>
            <a:r>
              <a:rPr lang="en-US" altLang="zh-CN" sz="2000" dirty="0"/>
              <a:t>1.</a:t>
            </a:r>
            <a:r>
              <a:rPr lang="en-US" sz="2000" dirty="0"/>
              <a:t> Predict probabilities for noisy images using both image features and noisy labels.</a:t>
            </a:r>
          </a:p>
          <a:p>
            <a:r>
              <a:rPr lang="en-US" sz="2000" dirty="0"/>
              <a:t>2. Convert prediction probabilities to class labels by selecting the class with highest probability.</a:t>
            </a:r>
          </a:p>
          <a:p>
            <a:r>
              <a:rPr lang="en-US" sz="2000" dirty="0"/>
              <a:t>3. Apply a confidence threshold of 0.9 to filter predictions with high certainty.</a:t>
            </a:r>
          </a:p>
          <a:p>
            <a:r>
              <a:rPr lang="en-US" sz="2000" dirty="0"/>
              <a:t>4. Identify indices of predictions exceeding the confidence threshold for reliable pseudo-label generation.</a:t>
            </a:r>
          </a:p>
          <a:p>
            <a:r>
              <a:rPr lang="en-US" sz="2000" dirty="0"/>
              <a:t>5. Generate pseudo labels for high-confidence predictions to use in further model training/enhancement.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F3F03-92BD-136C-4613-7603EDADFFE6}"/>
              </a:ext>
            </a:extLst>
          </p:cNvPr>
          <p:cNvSpPr txBox="1"/>
          <p:nvPr/>
        </p:nvSpPr>
        <p:spPr>
          <a:xfrm>
            <a:off x="838199" y="478899"/>
            <a:ext cx="61007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Model 2 </a:t>
            </a:r>
          </a:p>
        </p:txBody>
      </p:sp>
      <p:pic>
        <p:nvPicPr>
          <p:cNvPr id="9" name="Picture 8" descr="A diagram of a model&#10;&#10;Description automatically generated">
            <a:extLst>
              <a:ext uri="{FF2B5EF4-FFF2-40B4-BE49-F238E27FC236}">
                <a16:creationId xmlns:a16="http://schemas.microsoft.com/office/drawing/2014/main" id="{D6E13AD6-8C53-6811-E06F-DFD57D0CD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35" y="-11430"/>
            <a:ext cx="7107215" cy="40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7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71197-AB3D-0AF6-7659-ECCE613B7052}"/>
              </a:ext>
            </a:extLst>
          </p:cNvPr>
          <p:cNvSpPr txBox="1"/>
          <p:nvPr/>
        </p:nvSpPr>
        <p:spPr>
          <a:xfrm>
            <a:off x="731714" y="3321736"/>
            <a:ext cx="1090393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Part three:</a:t>
            </a:r>
          </a:p>
          <a:p>
            <a:r>
              <a:rPr lang="en-US" altLang="zh-CN" sz="2000" dirty="0"/>
              <a:t>1.  Apply convolutional layers with 24 filters each for initial feature extraction, max pooling, and more convolutional layers with increased filters(</a:t>
            </a:r>
            <a:r>
              <a:rPr lang="en-US" sz="2000" dirty="0"/>
              <a:t>Dharmaraj, 2022</a:t>
            </a:r>
            <a:r>
              <a:rPr lang="en-US" altLang="zh-CN" sz="2000" dirty="0"/>
              <a:t>)..</a:t>
            </a:r>
          </a:p>
          <a:p>
            <a:r>
              <a:rPr lang="en-US" altLang="zh-CN" sz="2000" dirty="0"/>
              <a:t>2.  Flatten and reshape the output from convolutional layers to prepare for LSTM processing.</a:t>
            </a:r>
          </a:p>
          <a:p>
            <a:r>
              <a:rPr lang="en-US" altLang="zh-CN" sz="2000" dirty="0"/>
              <a:t>3.  Integrate an LSTM to analyze image features, dense layers for high-level reasoning, a dropout layer to prevent overfitting, and output layer with </a:t>
            </a:r>
            <a:r>
              <a:rPr lang="en-US" altLang="zh-CN" sz="2000" dirty="0" err="1"/>
              <a:t>softmax</a:t>
            </a:r>
            <a:r>
              <a:rPr lang="en-US" altLang="zh-CN" sz="2000" dirty="0"/>
              <a:t> activation to classify images.</a:t>
            </a:r>
          </a:p>
          <a:p>
            <a:r>
              <a:rPr lang="en-US" altLang="zh-CN" sz="2000" dirty="0"/>
              <a:t>4.  Compile the model with Adam optimizer and sparse categorical </a:t>
            </a:r>
            <a:r>
              <a:rPr lang="en-US" altLang="zh-CN" sz="2000" dirty="0" err="1"/>
              <a:t>crossentropy</a:t>
            </a:r>
            <a:r>
              <a:rPr lang="en-US" altLang="zh-CN" sz="2000" dirty="0"/>
              <a:t> for classification.</a:t>
            </a:r>
          </a:p>
          <a:p>
            <a:r>
              <a:rPr lang="en-US" altLang="zh-CN" sz="2000" dirty="0"/>
              <a:t>5.  Train the model using combined clean and pseudo-labeled images for robust learning with K-Fold cross-validation to ensure model generalizes well across different data splits.</a:t>
            </a:r>
          </a:p>
          <a:p>
            <a:r>
              <a:rPr lang="en-US" altLang="zh-CN" sz="2000" dirty="0"/>
              <a:t>6.  Utilize callbacks for dynamic learning rate adjustments and to save the best-performing model.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F3F03-92BD-136C-4613-7603EDADFFE6}"/>
              </a:ext>
            </a:extLst>
          </p:cNvPr>
          <p:cNvSpPr txBox="1"/>
          <p:nvPr/>
        </p:nvSpPr>
        <p:spPr>
          <a:xfrm>
            <a:off x="838199" y="478899"/>
            <a:ext cx="61007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Model 2 </a:t>
            </a:r>
          </a:p>
        </p:txBody>
      </p:sp>
      <p:pic>
        <p:nvPicPr>
          <p:cNvPr id="9" name="Picture 8" descr="A diagram of a model&#10;&#10;Description automatically generated">
            <a:extLst>
              <a:ext uri="{FF2B5EF4-FFF2-40B4-BE49-F238E27FC236}">
                <a16:creationId xmlns:a16="http://schemas.microsoft.com/office/drawing/2014/main" id="{D6E13AD6-8C53-6811-E06F-DFD57D0CD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60" y="17494"/>
            <a:ext cx="6100762" cy="348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2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864</Words>
  <Application>Microsoft Macintosh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Project 3: Weakly supervised learning Label noise and correction</vt:lpstr>
      <vt:lpstr>Summary</vt:lpstr>
      <vt:lpstr>Load Dataset-Image</vt:lpstr>
      <vt:lpstr>Dataset - Labels</vt:lpstr>
      <vt:lpstr>Model 1</vt:lpstr>
      <vt:lpstr>Model 1 -Performance</vt:lpstr>
      <vt:lpstr>PowerPoint Presentation</vt:lpstr>
      <vt:lpstr>PowerPoint Presentation</vt:lpstr>
      <vt:lpstr>PowerPoint Presentation</vt:lpstr>
      <vt:lpstr>Model 2 -Performance</vt:lpstr>
      <vt:lpstr>Comparison</vt:lpstr>
      <vt:lpstr>Predictive Performance  (1k test)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wy2431</dc:creator>
  <cp:lastModifiedBy>wy2431</cp:lastModifiedBy>
  <cp:revision>9</cp:revision>
  <dcterms:created xsi:type="dcterms:W3CDTF">2024-03-18T22:27:50Z</dcterms:created>
  <dcterms:modified xsi:type="dcterms:W3CDTF">2024-03-20T19:42:45Z</dcterms:modified>
</cp:coreProperties>
</file>