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6" r:id="rId3"/>
    <p:sldId id="303" r:id="rId4"/>
    <p:sldId id="339" r:id="rId5"/>
    <p:sldId id="311" r:id="rId6"/>
    <p:sldId id="304" r:id="rId7"/>
    <p:sldId id="305" r:id="rId9"/>
    <p:sldId id="306" r:id="rId10"/>
    <p:sldId id="308" r:id="rId11"/>
    <p:sldId id="309" r:id="rId12"/>
    <p:sldId id="310" r:id="rId13"/>
    <p:sldId id="318" r:id="rId14"/>
    <p:sldId id="319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32" r:id="rId23"/>
    <p:sldId id="329" r:id="rId24"/>
    <p:sldId id="330" r:id="rId25"/>
    <p:sldId id="331" r:id="rId26"/>
    <p:sldId id="338" r:id="rId27"/>
    <p:sldId id="337" r:id="rId28"/>
  </p:sldIdLst>
  <p:sldSz cx="9144000" cy="5143500" type="screen16x9"/>
  <p:notesSz cx="6858000" cy="9144000"/>
  <p:defaultTextStyle>
    <a:defPPr>
      <a:defRPr lang="zh-CN"/>
    </a:defPPr>
    <a:lvl1pPr marL="0" lvl="0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716915" lvl="1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1434465" lvl="2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2150745" lvl="3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2868295" lvl="4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871220" lvl="5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6pPr>
    <a:lvl7pPr marL="1045210" lvl="6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7pPr>
    <a:lvl8pPr marL="1219200" lvl="7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8pPr>
    <a:lvl9pPr marL="1393825" lvl="8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E5C"/>
    <a:srgbClr val="EAEAEA"/>
    <a:srgbClr val="F2F2F3"/>
    <a:srgbClr val="CEE1F9"/>
    <a:srgbClr val="F1F4FF"/>
    <a:srgbClr val="DE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6"/>
  </p:normalViewPr>
  <p:slideViewPr>
    <p:cSldViewPr showGuides="1">
      <p:cViewPr varScale="1">
        <p:scale>
          <a:sx n="105" d="100"/>
          <a:sy n="105" d="100"/>
        </p:scale>
        <p:origin x="102" y="414"/>
      </p:cViewPr>
      <p:guideLst>
        <p:guide orient="horz" pos="1710"/>
        <p:guide pos="30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9E97983C-4A2D-4EA7-A7E7-AB5D628BB08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99F95438-0172-4507-BFF9-F177DE98AF8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1pPr>
    <a:lvl2pPr marL="17399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2pPr>
    <a:lvl3pPr marL="34861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3pPr>
    <a:lvl4pPr marL="52260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4pPr>
    <a:lvl5pPr marL="69659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5pPr>
    <a:lvl6pPr marL="87122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6pPr>
    <a:lvl7pPr marL="104521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7pPr>
    <a:lvl8pPr marL="121920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8pPr>
    <a:lvl9pPr marL="139382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>
                <a:solidFill>
                  <a:srgbClr val="121212"/>
                </a:solidFill>
                <a:ea typeface="宋体" panose="02010600030101010101" pitchFamily="2" charset="-122"/>
                <a:sym typeface="+mn-ea"/>
              </a:rPr>
              <a:t>对于文字检测场景，smoothl1等损失函数不具备优势。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Adaptive-RPN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是对尺度 不敏感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>
                <a:sym typeface="+mn-ea"/>
              </a:rPr>
              <a:t>对ROI-feature分别进行conv1x1通道变换以及1xk，kx1两个方向的卷积，得到两个方向的特征图预测轮廓。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这里由于 </a:t>
            </a:r>
            <a:r>
              <a:rPr lang="en-US" altLang="zh-CN">
                <a:sym typeface="+mn-ea"/>
              </a:rPr>
              <a:t>GT </a:t>
            </a:r>
            <a:r>
              <a:rPr lang="zh-CN" altLang="en-US">
                <a:sym typeface="+mn-ea"/>
              </a:rPr>
              <a:t>为 距离变换 得到的map，避免对值变化敏感，进行归一化，网络预测值为[0, 1]。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1. Dice Coeficient loss： 使用Minimizing the Dice loss作为分割loss, 用于描述两个轮廓的相似程度</a:t>
            </a:r>
            <a:endParaRPr lang="en-US" altLang="zh-CN"/>
          </a:p>
          <a:p>
            <a:r>
              <a:rPr lang="en-US" altLang="zh-CN"/>
              <a:t>2. Distance in X/Y ： 使用Smooth L1 Loss 作为文本区域中像素点距最近的边框点的回归loss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yyy\Desktop\辅助图形2.png"/>
          <p:cNvPicPr>
            <a:picLocks noChangeAspect="1"/>
          </p:cNvPicPr>
          <p:nvPr userDrawn="1"/>
        </p:nvPicPr>
        <p:blipFill>
          <a:blip r:embed="rId2"/>
          <a:srcRect r="54395" b="48161"/>
          <a:stretch>
            <a:fillRect/>
          </a:stretch>
        </p:blipFill>
        <p:spPr>
          <a:xfrm>
            <a:off x="5200587" y="2125384"/>
            <a:ext cx="3943413" cy="30181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矩形 22"/>
          <p:cNvSpPr/>
          <p:nvPr userDrawn="1"/>
        </p:nvSpPr>
        <p:spPr>
          <a:xfrm>
            <a:off x="673751" y="4235646"/>
            <a:ext cx="184731" cy="2387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zh-CN" sz="635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674077" y="1032137"/>
            <a:ext cx="4697544" cy="8434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标题</a:t>
            </a:r>
            <a:endParaRPr lang="zh-CN" altLang="en-US" strike="noStrike" noProof="1" smtClean="0"/>
          </a:p>
        </p:txBody>
      </p:sp>
      <p:sp>
        <p:nvSpPr>
          <p:cNvPr id="21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674077" y="1875633"/>
            <a:ext cx="4697544" cy="4124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副标题</a:t>
            </a:r>
            <a:endParaRPr lang="zh-CN" altLang="en-US" strike="noStrike" noProof="1" smtClean="0"/>
          </a:p>
        </p:txBody>
      </p:sp>
      <p:sp>
        <p:nvSpPr>
          <p:cNvPr id="22" name="内容占位符 13"/>
          <p:cNvSpPr>
            <a:spLocks noGrp="1"/>
          </p:cNvSpPr>
          <p:nvPr>
            <p:ph sz="quarter" idx="16" hasCustomPrompt="1"/>
          </p:nvPr>
        </p:nvSpPr>
        <p:spPr>
          <a:xfrm>
            <a:off x="674077" y="2746436"/>
            <a:ext cx="4697544" cy="1103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smtClean="0"/>
              <a:t>代用名</a:t>
            </a:r>
            <a:endParaRPr lang="en-US" altLang="zh-CN" strike="noStrike" noProof="1" smtClean="0"/>
          </a:p>
          <a:p>
            <a:pPr lvl="0" fontAlgn="auto"/>
            <a:r>
              <a:rPr lang="zh-CN" altLang="en-US" strike="noStrike" noProof="1" smtClean="0"/>
              <a:t>部门</a:t>
            </a:r>
            <a:endParaRPr lang="en-US" altLang="zh-CN" strike="noStrike" noProof="1" smtClean="0"/>
          </a:p>
          <a:p>
            <a:pPr lvl="0" fontAlgn="auto"/>
            <a:r>
              <a:rPr lang="en-US" altLang="zh-CN" strike="noStrike" noProof="1" smtClean="0"/>
              <a:t>2018.01.01</a:t>
            </a:r>
            <a:endParaRPr lang="zh-CN" altLang="en-US" strike="noStrike" noProof="1" smtClean="0"/>
          </a:p>
        </p:txBody>
      </p:sp>
      <p:sp>
        <p:nvSpPr>
          <p:cNvPr id="26" name="内容占位符 13"/>
          <p:cNvSpPr>
            <a:spLocks noGrp="1"/>
          </p:cNvSpPr>
          <p:nvPr>
            <p:ph sz="quarter" idx="17" hasCustomPrompt="1"/>
          </p:nvPr>
        </p:nvSpPr>
        <p:spPr>
          <a:xfrm>
            <a:off x="674077" y="4127651"/>
            <a:ext cx="4697544" cy="3012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广州视源电子科技股份有限公司</a:t>
            </a:r>
            <a:endParaRPr lang="en-US" altLang="zh-CN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yyyy\Desktop\辅助图形2.png"/>
          <p:cNvPicPr>
            <a:picLocks noChangeAspect="1"/>
          </p:cNvPicPr>
          <p:nvPr userDrawn="1"/>
        </p:nvPicPr>
        <p:blipFill>
          <a:blip r:embed="rId2"/>
          <a:srcRect r="54395" b="48161"/>
          <a:stretch>
            <a:fillRect/>
          </a:stretch>
        </p:blipFill>
        <p:spPr>
          <a:xfrm>
            <a:off x="5200587" y="2125384"/>
            <a:ext cx="3943413" cy="30181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22"/>
          <p:cNvSpPr/>
          <p:nvPr userDrawn="1"/>
        </p:nvSpPr>
        <p:spPr>
          <a:xfrm>
            <a:off x="673751" y="4235646"/>
            <a:ext cx="184731" cy="2387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zh-CN" sz="635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674077" y="1032137"/>
            <a:ext cx="4697544" cy="8434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fontAlgn="auto"/>
            <a:r>
              <a:rPr lang="en-US" altLang="zh-CN" strike="noStrike" noProof="1" smtClean="0"/>
              <a:t>THANKS</a:t>
            </a:r>
            <a:endParaRPr lang="zh-CN" altLang="en-US" strike="noStrike" noProof="1" smtClean="0"/>
          </a:p>
        </p:txBody>
      </p:sp>
      <p:sp>
        <p:nvSpPr>
          <p:cNvPr id="22" name="内容占位符 13"/>
          <p:cNvSpPr>
            <a:spLocks noGrp="1"/>
          </p:cNvSpPr>
          <p:nvPr>
            <p:ph sz="quarter" idx="16" hasCustomPrompt="1"/>
          </p:nvPr>
        </p:nvSpPr>
        <p:spPr>
          <a:xfrm>
            <a:off x="674077" y="2746436"/>
            <a:ext cx="4697544" cy="1103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代用名</a:t>
            </a:r>
            <a:endParaRPr lang="en-US" altLang="zh-CN" strike="noStrike" noProof="1" smtClean="0"/>
          </a:p>
          <a:p>
            <a:pPr lvl="0" fontAlgn="auto"/>
            <a:r>
              <a:rPr lang="zh-CN" altLang="en-US" strike="noStrike" noProof="1" smtClean="0"/>
              <a:t>部门</a:t>
            </a:r>
            <a:endParaRPr lang="en-US" altLang="zh-CN" strike="noStrike" noProof="1" smtClean="0"/>
          </a:p>
          <a:p>
            <a:pPr lvl="0" fontAlgn="auto"/>
            <a:r>
              <a:rPr lang="en-US" altLang="zh-CN" strike="noStrike" noProof="1" smtClean="0"/>
              <a:t>2018.01.01</a:t>
            </a:r>
            <a:endParaRPr lang="zh-CN" altLang="en-US" strike="noStrike" noProof="1" smtClean="0"/>
          </a:p>
        </p:txBody>
      </p:sp>
      <p:sp>
        <p:nvSpPr>
          <p:cNvPr id="26" name="内容占位符 13"/>
          <p:cNvSpPr>
            <a:spLocks noGrp="1"/>
          </p:cNvSpPr>
          <p:nvPr>
            <p:ph sz="quarter" idx="17" hasCustomPrompt="1"/>
          </p:nvPr>
        </p:nvSpPr>
        <p:spPr>
          <a:xfrm>
            <a:off x="674077" y="4127651"/>
            <a:ext cx="4697544" cy="3012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广州视源电子科技股份有限公司</a:t>
            </a:r>
            <a:endParaRPr lang="en-US" altLang="zh-CN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8"/>
          </p:nvPr>
        </p:nvSpPr>
        <p:spPr>
          <a:xfrm>
            <a:off x="6784036" y="4742496"/>
            <a:ext cx="2057192" cy="27399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197ECB7-B80F-4ED2-ABCD-9D741132D1E1}" type="slidenum">
              <a:rPr lang="zh-CN" altLang="en-US" sz="100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较多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1292" y="959490"/>
            <a:ext cx="8000981" cy="32634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260985" indent="0">
              <a:lnSpc>
                <a:spcPct val="150000"/>
              </a:lnSpc>
              <a:spcAft>
                <a:spcPts val="0"/>
              </a:spcAft>
              <a:buNone/>
              <a:defRPr sz="15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marL="522605" indent="0">
              <a:lnSpc>
                <a:spcPct val="150000"/>
              </a:lnSpc>
              <a:spcAft>
                <a:spcPts val="0"/>
              </a:spcAft>
              <a:buNone/>
              <a:defRPr sz="15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 marL="783590" indent="0">
              <a:lnSpc>
                <a:spcPct val="150000"/>
              </a:lnSpc>
              <a:spcAft>
                <a:spcPts val="0"/>
              </a:spcAft>
              <a:buNone/>
              <a:defRPr sz="15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 fontAlgn="auto"/>
            <a:r>
              <a:rPr lang="zh-CN" altLang="en-US" strike="noStrike" noProof="1" smtClean="0"/>
              <a:t>内容编辑处</a:t>
            </a:r>
            <a:endParaRPr lang="zh-CN" altLang="en-US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2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5265" y="940743"/>
            <a:ext cx="3820720" cy="325155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2" name="图片占位符 8"/>
          <p:cNvSpPr>
            <a:spLocks noGrp="1"/>
          </p:cNvSpPr>
          <p:nvPr>
            <p:ph type="pic" sz="quarter" idx="14"/>
          </p:nvPr>
        </p:nvSpPr>
        <p:spPr>
          <a:xfrm>
            <a:off x="4666975" y="940742"/>
            <a:ext cx="3865299" cy="325155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3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3589" y="1331103"/>
            <a:ext cx="2638226" cy="2303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20"/>
          </p:nvPr>
        </p:nvSpPr>
        <p:spPr>
          <a:xfrm>
            <a:off x="3213819" y="1331103"/>
            <a:ext cx="2638226" cy="2303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21"/>
          </p:nvPr>
        </p:nvSpPr>
        <p:spPr>
          <a:xfrm>
            <a:off x="5894049" y="1331103"/>
            <a:ext cx="2638226" cy="2303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8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4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7698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5" name="图片占位符 8"/>
          <p:cNvSpPr>
            <a:spLocks noGrp="1"/>
          </p:cNvSpPr>
          <p:nvPr>
            <p:ph type="pic" sz="quarter" idx="14"/>
          </p:nvPr>
        </p:nvSpPr>
        <p:spPr>
          <a:xfrm>
            <a:off x="2568388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4599078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6629767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多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8"/>
          <p:cNvSpPr>
            <a:spLocks noGrp="1"/>
          </p:cNvSpPr>
          <p:nvPr>
            <p:ph type="pic" sz="quarter" idx="19"/>
          </p:nvPr>
        </p:nvSpPr>
        <p:spPr>
          <a:xfrm>
            <a:off x="5350914" y="934390"/>
            <a:ext cx="3181359" cy="3334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7698" y="937737"/>
            <a:ext cx="1691660" cy="33398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20"/>
          </p:nvPr>
        </p:nvSpPr>
        <p:spPr>
          <a:xfrm>
            <a:off x="2328390" y="937736"/>
            <a:ext cx="2923492" cy="200888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21"/>
          </p:nvPr>
        </p:nvSpPr>
        <p:spPr>
          <a:xfrm>
            <a:off x="2324296" y="3042823"/>
            <a:ext cx="1419644" cy="123951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22"/>
          </p:nvPr>
        </p:nvSpPr>
        <p:spPr>
          <a:xfrm>
            <a:off x="3832238" y="3042823"/>
            <a:ext cx="1419644" cy="123951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较少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5785" y="1634365"/>
            <a:ext cx="6252606" cy="181165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260985" indent="0" algn="ctr">
              <a:lnSpc>
                <a:spcPct val="150000"/>
              </a:lnSpc>
              <a:spcAft>
                <a:spcPts val="0"/>
              </a:spcAft>
              <a:buNone/>
              <a:defRPr sz="131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marL="522605" indent="0" algn="ctr">
              <a:lnSpc>
                <a:spcPct val="150000"/>
              </a:lnSpc>
              <a:spcAft>
                <a:spcPts val="0"/>
              </a:spcAft>
              <a:buNone/>
              <a:defRPr sz="107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 marL="783590" indent="0" algn="ctr">
              <a:lnSpc>
                <a:spcPct val="150000"/>
              </a:lnSpc>
              <a:spcAft>
                <a:spcPts val="0"/>
              </a:spcAft>
              <a:buNone/>
              <a:defRPr sz="9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 fontAlgn="auto"/>
            <a:r>
              <a:rPr lang="zh-CN" altLang="en-US" strike="noStrike" noProof="1" smtClean="0"/>
              <a:t>内容编辑处</a:t>
            </a:r>
            <a:endParaRPr lang="zh-CN" altLang="en-US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并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1293" y="957957"/>
            <a:ext cx="3824692" cy="32634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260985" indent="0">
              <a:lnSpc>
                <a:spcPct val="150000"/>
              </a:lnSpc>
              <a:buNone/>
              <a:defRPr sz="131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marL="522605" indent="0">
              <a:lnSpc>
                <a:spcPct val="150000"/>
              </a:lnSpc>
              <a:buNone/>
              <a:defRPr sz="107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 marL="783590" indent="0">
              <a:lnSpc>
                <a:spcPct val="150000"/>
              </a:lnSpc>
              <a:buNone/>
              <a:defRPr sz="9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 fontAlgn="auto"/>
            <a:r>
              <a:rPr lang="zh-CN" altLang="en-US" strike="noStrike" noProof="1" smtClean="0"/>
              <a:t>内容编辑处</a:t>
            </a:r>
            <a:endParaRPr lang="zh-CN" altLang="en-US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4"/>
          </p:nvPr>
        </p:nvSpPr>
        <p:spPr>
          <a:xfrm>
            <a:off x="4572000" y="959490"/>
            <a:ext cx="3960275" cy="3265850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表格占位符 8"/>
          <p:cNvSpPr>
            <a:spLocks noGrp="1"/>
          </p:cNvSpPr>
          <p:nvPr>
            <p:ph type="tbl" sz="quarter" idx="15" hasCustomPrompt="1"/>
          </p:nvPr>
        </p:nvSpPr>
        <p:spPr>
          <a:xfrm>
            <a:off x="531358" y="958005"/>
            <a:ext cx="7886927" cy="32674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内容编辑处</a:t>
            </a:r>
            <a:endParaRPr lang="zh-CN" altLang="en-US" strike="noStrike" noProof="1"/>
          </a:p>
          <a:p>
            <a:pPr fontAlgn="auto"/>
            <a:endParaRPr lang="zh-CN" altLang="en-US" strike="noStrike" noProof="1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 descr="C:\Users\User\Desktop\胸牌源文件-0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2835" y="280669"/>
            <a:ext cx="671445" cy="4189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521970" rtl="0" eaLnBrk="1" latinLnBrk="0" hangingPunct="1">
        <a:lnSpc>
          <a:spcPct val="90000"/>
        </a:lnSpc>
        <a:spcBef>
          <a:spcPct val="0"/>
        </a:spcBef>
        <a:buNone/>
        <a:defRPr sz="25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810" indent="-130810" algn="l" defTabSz="521970" rtl="0" eaLnBrk="1" latinLnBrk="0" hangingPunct="1">
        <a:lnSpc>
          <a:spcPct val="90000"/>
        </a:lnSpc>
        <a:spcBef>
          <a:spcPct val="394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1pPr>
      <a:lvl2pPr marL="39179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j-ea"/>
          <a:ea typeface="+mj-ea"/>
          <a:cs typeface="+mn-cs"/>
        </a:defRPr>
      </a:lvl2pPr>
      <a:lvl3pPr marL="65278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j-ea"/>
          <a:ea typeface="+mj-ea"/>
          <a:cs typeface="+mn-cs"/>
        </a:defRPr>
      </a:lvl4pPr>
      <a:lvl5pPr marL="117538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j-ea"/>
          <a:ea typeface="+mj-ea"/>
          <a:cs typeface="+mn-cs"/>
        </a:defRPr>
      </a:lvl5pPr>
      <a:lvl6pPr marL="143700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69799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95961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9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1pPr>
      <a:lvl2pPr marL="26098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2pPr>
      <a:lvl3pPr marL="52260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78359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4pPr>
      <a:lvl5pPr marL="104521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5pPr>
      <a:lvl6pPr marL="130619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56781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08978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74370" y="1031875"/>
            <a:ext cx="6140450" cy="843280"/>
          </a:xfrm>
        </p:spPr>
        <p:txBody>
          <a:bodyPr/>
          <a:lstStyle/>
          <a:p>
            <a:r>
              <a:rPr lang="en-US" altLang="zh-CN" dirty="0"/>
              <a:t>文档图像分析与识别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683895" y="3291840"/>
            <a:ext cx="4697730" cy="676275"/>
          </a:xfrm>
        </p:spPr>
        <p:txBody>
          <a:bodyPr/>
          <a:lstStyle/>
          <a:p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中央研究院</a:t>
            </a:r>
            <a:endParaRPr lang="en-US" altLang="zh-CN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2021.</a:t>
            </a:r>
            <a:r>
              <a:rPr lang="en-US" altLang="en-US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07</a:t>
            </a:r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.</a:t>
            </a:r>
            <a:r>
              <a:rPr lang="en-US" altLang="en-US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17</a:t>
            </a:r>
            <a:endParaRPr lang="zh-CN" altLang="en-US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7"/>
          </p:nvPr>
        </p:nvSpPr>
        <p:spPr>
          <a:ln w="12700" cmpd="sng">
            <a:noFill/>
            <a:prstDash val="solid"/>
          </a:ln>
        </p:spPr>
        <p:txBody>
          <a:bodyPr/>
          <a:lstStyle/>
          <a:p>
            <a:r>
              <a:rPr lang="en-US" altLang="zh-CN" dirty="0">
                <a:ln>
                  <a:noFill/>
                </a:ln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广州视源电子科技股份有限公司</a:t>
            </a:r>
            <a:endParaRPr lang="en-US" altLang="zh-CN" dirty="0">
              <a:ln>
                <a:noFill/>
              </a:ln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0" y="27158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 dirty="0">
                <a:latin typeface="方正兰亭黑_GBK" panose="02000000000000000000" pitchFamily="2" charset="-122"/>
                <a:ea typeface="方正兰亭黑_GBK" panose="02000000000000000000" pitchFamily="2" charset="-122"/>
                <a:sym typeface="+mn-ea"/>
              </a:rPr>
              <a:t>汇报人：杨文俊</a:t>
            </a:r>
            <a:endParaRPr lang="zh-CN" altLang="en-US" sz="1800" dirty="0">
              <a:latin typeface="方正兰亭黑_GBK" panose="02000000000000000000" pitchFamily="2" charset="-122"/>
              <a:ea typeface="方正兰亭黑_GBK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080" y="2139820"/>
            <a:ext cx="8000982" cy="48637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MSR: </a:t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Multi-Scale Shape Regression for Scene Text Detection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MSR</a:t>
            </a:r>
            <a:br>
              <a:rPr lang="zh-CN" altLang="en-US" dirty="0"/>
            </a:b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27405" y="3724275"/>
            <a:ext cx="72517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解决的问题：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文本尺度变化较大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----&gt; 最小的文本可能漏检测而最大的文本可能会部分检测或断裂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（不可靠的检测）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文本形状、长度、不同的弯曲方式 ----&gt; 文本检测的定位精度不够良好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17047"/>
          <a:stretch>
            <a:fillRect/>
          </a:stretch>
        </p:blipFill>
        <p:spPr>
          <a:xfrm>
            <a:off x="1907540" y="915670"/>
            <a:ext cx="5177790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MSR</a:t>
            </a:r>
            <a:br>
              <a:rPr lang="zh-CN" altLang="en-US" dirty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8897"/>
          <a:stretch>
            <a:fillRect/>
          </a:stretch>
        </p:blipFill>
        <p:spPr>
          <a:xfrm>
            <a:off x="2123440" y="1059815"/>
            <a:ext cx="6153150" cy="18205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76575" y="843915"/>
            <a:ext cx="3655060" cy="1296035"/>
          </a:xfrm>
          <a:prstGeom prst="rect">
            <a:avLst/>
          </a:prstGeom>
          <a:noFill/>
          <a:ln>
            <a:solidFill>
              <a:srgbClr val="DE071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5740" y="843915"/>
            <a:ext cx="8051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FPN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2280920" y="997585"/>
            <a:ext cx="778510" cy="622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7555" y="3147695"/>
            <a:ext cx="74225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400" b="0">
                <a:solidFill>
                  <a:srgbClr val="4D4D4D"/>
                </a:solidFill>
                <a:ea typeface="宋体" panose="02010600030101010101" pitchFamily="2" charset="-122"/>
              </a:rPr>
              <a:t>提出了Multi-scale NetWork，既可预测不同层级的细节，又提取图片中不同尺度的文本特征</a:t>
            </a:r>
            <a:endParaRPr lang="zh-CN" altLang="en-US" sz="1400" b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51460" y="915670"/>
            <a:ext cx="0" cy="431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5605" y="987425"/>
            <a:ext cx="63436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16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16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S</a:t>
            </a:r>
            <a:r>
              <a:rPr lang="zh-CN" sz="16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N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3055" y="408368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文本尺度变化较大问题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9" idx="2"/>
            <a:endCxn id="11" idx="0"/>
          </p:cNvCxnSpPr>
          <p:nvPr/>
        </p:nvCxnSpPr>
        <p:spPr>
          <a:xfrm flipH="1">
            <a:off x="4468495" y="3454400"/>
            <a:ext cx="635" cy="6292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MSR</a:t>
            </a:r>
            <a:br>
              <a:rPr lang="zh-CN" altLang="en-US" dirty="0"/>
            </a:br>
            <a:endParaRPr lang="zh-CN" altLang="en-US" sz="2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39750" y="916305"/>
            <a:ext cx="0" cy="431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3260" y="96329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回归方式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201" t="2100" r="3569" b="19846"/>
          <a:stretch>
            <a:fillRect/>
          </a:stretch>
        </p:blipFill>
        <p:spPr>
          <a:xfrm>
            <a:off x="4280535" y="772795"/>
            <a:ext cx="4404995" cy="20034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61035" y="1563370"/>
            <a:ext cx="28276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回归 文本中心区域</a:t>
            </a:r>
            <a:endParaRPr lang="zh-CN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回归 文本中心区域像素点距离最近的边框点的X、Y距离</a:t>
            </a:r>
            <a:endParaRPr lang="zh-CN" altLang="en-US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3435985"/>
            <a:ext cx="3503295" cy="1245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1505" y="3004185"/>
            <a:ext cx="2011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文本中心区域的确定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35" y="3597910"/>
            <a:ext cx="4637405" cy="10839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4515" y="3075940"/>
            <a:ext cx="4094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中心区域的点距离最近边界点的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X, Y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方向距离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确定</a:t>
            </a:r>
            <a:endParaRPr 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MSR</a:t>
            </a:r>
            <a:br>
              <a:rPr lang="zh-CN" altLang="en-US" dirty="0"/>
            </a:br>
            <a:endParaRPr lang="zh-CN" altLang="en-US" sz="2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67995" y="988060"/>
            <a:ext cx="0" cy="431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1505" y="101981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实验结果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3435985"/>
            <a:ext cx="3674110" cy="1558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1131570"/>
            <a:ext cx="5785485" cy="1654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5650" y="30035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消融实验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MSR</a:t>
            </a:r>
            <a:br>
              <a:rPr lang="zh-CN" altLang="en-US" dirty="0"/>
            </a:b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339340" y="1851660"/>
            <a:ext cx="561594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可借鉴的地方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对于 </a:t>
            </a:r>
            <a:r>
              <a:rPr lang="en-US" altLang="en-US" sz="1400" dirty="0">
                <a:solidFill>
                  <a:schemeClr val="tx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多尺度的问题，提出了适合于 多尺度的网络结构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MSN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2438400" eaLnBrk="1">
              <a:lnSpc>
                <a:spcPct val="130000"/>
              </a:lnSpc>
              <a:buFont typeface="Wingdings" panose="05000000000000000000" charset="0"/>
              <a:defRPr/>
            </a:pPr>
            <a:endParaRPr lang="en-US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1360" y="2139950"/>
            <a:ext cx="77012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Sequential Deformation for Accurate Scene Text  Detection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3895" y="2067560"/>
            <a:ext cx="41948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400" b="0">
                <a:solidFill>
                  <a:srgbClr val="4D4D4D"/>
                </a:solidFill>
                <a:ea typeface="宋体" panose="02010600030101010101" pitchFamily="2" charset="-122"/>
              </a:rPr>
              <a:t>文字尺寸、方向、形状和比例的多种多样，CNN的感受野大小是</a:t>
            </a:r>
            <a:r>
              <a:rPr lang="zh-CN" sz="14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固定的 </a:t>
            </a:r>
            <a:r>
              <a:rPr lang="en-US" altLang="zh-CN" sz="1400" b="0">
                <a:solidFill>
                  <a:srgbClr val="4D4D4D"/>
                </a:solidFill>
                <a:ea typeface="宋体" panose="02010600030101010101" pitchFamily="2" charset="-122"/>
              </a:rPr>
              <a:t>&amp; </a:t>
            </a:r>
            <a:r>
              <a:rPr lang="zh-CN" sz="1400" b="0">
                <a:solidFill>
                  <a:srgbClr val="4D4D4D"/>
                </a:solidFill>
                <a:ea typeface="宋体" panose="02010600030101010101" pitchFamily="2" charset="-122"/>
              </a:rPr>
              <a:t>几何变换</a:t>
            </a:r>
            <a:r>
              <a:rPr lang="zh-CN" sz="14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能力有限 </a:t>
            </a:r>
            <a:r>
              <a:rPr lang="zh-CN" sz="1400" b="0">
                <a:solidFill>
                  <a:srgbClr val="4D4D4D"/>
                </a:solidFill>
                <a:ea typeface="宋体" panose="02010600030101010101" pitchFamily="2" charset="-122"/>
              </a:rPr>
              <a:t>削弱了它们的性能和泛化能力</a:t>
            </a:r>
            <a:endParaRPr lang="zh-CN" sz="1400" b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260" y="113157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解决的问题：</a:t>
            </a:r>
            <a:endParaRPr lang="zh-CN" sz="2000">
              <a:solidFill>
                <a:srgbClr val="4D4D4D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260" y="3075940"/>
            <a:ext cx="412305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400" b="0">
                <a:solidFill>
                  <a:srgbClr val="4D4D4D"/>
                </a:solidFill>
                <a:ea typeface="宋体" panose="02010600030101010101" pitchFamily="2" charset="-122"/>
              </a:rPr>
              <a:t>CNN提取特征 包含许多不需要的背景信息，无法很好地提取出具有不同尺度和高宽比的实例的表示</a:t>
            </a:r>
            <a:endParaRPr lang="zh-CN" sz="1400" b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1571" t="7766"/>
          <a:stretch>
            <a:fillRect/>
          </a:stretch>
        </p:blipFill>
        <p:spPr>
          <a:xfrm>
            <a:off x="5939155" y="3536315"/>
            <a:ext cx="2646680" cy="1136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1419860"/>
            <a:ext cx="2646045" cy="120332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7262495" y="2623185"/>
            <a:ext cx="635" cy="91313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890" y="1353185"/>
            <a:ext cx="3455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400" b="0">
                <a:ea typeface="宋体" panose="02010600030101010101" pitchFamily="2" charset="-122"/>
              </a:rPr>
              <a:t>提出 序列变形模块（</a:t>
            </a:r>
            <a:r>
              <a:rPr lang="en-US" sz="14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SDM</a:t>
            </a:r>
            <a:r>
              <a:rPr lang="zh-CN" sz="1400" b="0">
                <a:ea typeface="宋体" panose="02010600030101010101" pitchFamily="2" charset="-122"/>
              </a:rPr>
              <a:t>），用于精确的场景文本检测</a:t>
            </a:r>
            <a:endParaRPr lang="zh-CN" altLang="en-US" sz="1400" b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27" t="9316" r="1655" b="4109"/>
          <a:stretch>
            <a:fillRect/>
          </a:stretch>
        </p:blipFill>
        <p:spPr>
          <a:xfrm>
            <a:off x="4787900" y="2787650"/>
            <a:ext cx="4050665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6890" y="1923415"/>
            <a:ext cx="3409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400" b="0">
                <a:ea typeface="宋体" panose="02010600030101010101" pitchFamily="2" charset="-122"/>
              </a:rPr>
              <a:t>引入 </a:t>
            </a:r>
            <a:r>
              <a:rPr lang="zh-CN" sz="1400" b="0">
                <a:solidFill>
                  <a:schemeClr val="tx1"/>
                </a:solidFill>
                <a:ea typeface="宋体" panose="02010600030101010101" pitchFamily="2" charset="-122"/>
              </a:rPr>
              <a:t>辅助字符计数监督 </a:t>
            </a:r>
            <a:r>
              <a:rPr lang="zh-CN" sz="1400" b="0">
                <a:ea typeface="宋体" panose="02010600030101010101" pitchFamily="2" charset="-122"/>
              </a:rPr>
              <a:t>来指导序列偏移预测</a:t>
            </a:r>
            <a:endParaRPr lang="zh-CN" sz="1400" b="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360" y="843915"/>
            <a:ext cx="145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解决方法：</a:t>
            </a:r>
            <a:endParaRPr lang="zh-CN" altLang="en-US" sz="2000">
              <a:solidFill>
                <a:srgbClr val="4D4D4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b="20210"/>
          <a:stretch>
            <a:fillRect/>
          </a:stretch>
        </p:blipFill>
        <p:spPr>
          <a:xfrm>
            <a:off x="828040" y="2715895"/>
            <a:ext cx="2504440" cy="13963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75740" y="4299585"/>
            <a:ext cx="7334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SDM</a:t>
            </a:r>
            <a:endParaRPr lang="en-US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843915"/>
            <a:ext cx="3606800" cy="13442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95645" y="2355850"/>
            <a:ext cx="1808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600">
                <a:ea typeface="宋体" panose="02010600030101010101" pitchFamily="2" charset="-122"/>
                <a:sym typeface="+mn-ea"/>
              </a:rPr>
              <a:t>辅助字符计数监督</a:t>
            </a:r>
            <a:endParaRPr lang="zh-CN" altLang="en-US" sz="16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7060" y="4659630"/>
            <a:ext cx="1402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600">
                <a:ea typeface="宋体" panose="02010600030101010101" pitchFamily="2" charset="-122"/>
                <a:sym typeface="+mn-ea"/>
              </a:rPr>
              <a:t>整体网络结构</a:t>
            </a:r>
            <a:endParaRPr lang="zh-CN" sz="16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05" y="267970"/>
            <a:ext cx="7334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SDM</a:t>
            </a:r>
            <a:endParaRPr lang="en-US" altLang="zh-CN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4350" r="6119" b="26147"/>
          <a:stretch>
            <a:fillRect/>
          </a:stretch>
        </p:blipFill>
        <p:spPr>
          <a:xfrm>
            <a:off x="539750" y="792480"/>
            <a:ext cx="3955415" cy="22809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7817" t="11304" r="41848" b="4665"/>
          <a:stretch>
            <a:fillRect/>
          </a:stretch>
        </p:blipFill>
        <p:spPr>
          <a:xfrm>
            <a:off x="5292090" y="1347470"/>
            <a:ext cx="1169670" cy="1581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t="6720"/>
          <a:stretch>
            <a:fillRect/>
          </a:stretch>
        </p:blipFill>
        <p:spPr>
          <a:xfrm>
            <a:off x="7379970" y="1491615"/>
            <a:ext cx="1268730" cy="12033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85" y="3363595"/>
            <a:ext cx="2488565" cy="159004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643755" y="3888740"/>
            <a:ext cx="4450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个人认为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SDM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模块 主要作用学习 二维偏移量，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可看作 一种特殊的 条状的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DCN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（可变形卷积）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795" y="4011930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DCN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9705" y="1851660"/>
            <a:ext cx="878713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defTabSz="2438400" eaLnBrk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ContourNet：Taking a Further Step toward Accurate Arbitrary-shaped Scene Text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80340" y="2643505"/>
            <a:ext cx="6967855" cy="486410"/>
          </a:xfrm>
          <a:prstGeom prst="rect">
            <a:avLst/>
          </a:prstGeom>
        </p:spPr>
        <p:txBody>
          <a:bodyPr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MSR: Multi-Scale Shape Regression for Scene Text Detection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995" y="3363595"/>
            <a:ext cx="555688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defTabSz="521970" eaLnBrk="1" fontAlgn="auto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Sequential Deformation for Accurate Scene Text 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80155" y="98742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05" y="267970"/>
            <a:ext cx="7334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SDM</a:t>
            </a:r>
            <a:endParaRPr lang="en-US" altLang="zh-CN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4350" r="6119" b="26147"/>
          <a:stretch>
            <a:fillRect/>
          </a:stretch>
        </p:blipFill>
        <p:spPr>
          <a:xfrm>
            <a:off x="35560" y="771525"/>
            <a:ext cx="4768215" cy="274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2499995"/>
            <a:ext cx="3787140" cy="929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曲线连接符 8"/>
          <p:cNvCxnSpPr/>
          <p:nvPr/>
        </p:nvCxnSpPr>
        <p:spPr>
          <a:xfrm rot="10800000">
            <a:off x="2554605" y="1491615"/>
            <a:ext cx="2593340" cy="1008380"/>
          </a:xfrm>
          <a:prstGeom prst="curvedConnector3">
            <a:avLst>
              <a:gd name="adj1" fmla="val 49976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79930" y="3867785"/>
            <a:ext cx="6718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T= 5</a:t>
            </a:r>
            <a:endParaRPr lang="en-US" altLang="zh-CN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r="1085"/>
          <a:stretch>
            <a:fillRect/>
          </a:stretch>
        </p:blipFill>
        <p:spPr>
          <a:xfrm>
            <a:off x="3132455" y="2571750"/>
            <a:ext cx="6018530" cy="22682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1505" y="267970"/>
            <a:ext cx="221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辅助字符计数监督</a:t>
            </a:r>
            <a:endParaRPr lang="zh-CN" altLang="en-US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350" r="6119" b="26147"/>
          <a:stretch>
            <a:fillRect/>
          </a:stretch>
        </p:blipFill>
        <p:spPr>
          <a:xfrm>
            <a:off x="251460" y="843915"/>
            <a:ext cx="2613660" cy="15074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72225" y="1995805"/>
            <a:ext cx="193230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两个方向都采样</a:t>
            </a:r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次</a:t>
            </a:r>
            <a:endParaRPr lang="zh-CN" altLang="en-US" sz="1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255" y="987425"/>
            <a:ext cx="5273040" cy="723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52545" y="1923415"/>
            <a:ext cx="1674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(p)</a:t>
            </a:r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(2T+1)*C</a:t>
            </a:r>
            <a:endParaRPr lang="zh-CN" altLang="en-US" sz="1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" y="3435985"/>
            <a:ext cx="1555115" cy="6775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6240" y="4156075"/>
            <a:ext cx="20916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one-layer transformer</a:t>
            </a:r>
            <a:endParaRPr sz="1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927" t="9316" r="1655" b="4109"/>
          <a:stretch>
            <a:fillRect/>
          </a:stretch>
        </p:blipFill>
        <p:spPr>
          <a:xfrm>
            <a:off x="4329430" y="771525"/>
            <a:ext cx="4582160" cy="1971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995" y="267335"/>
            <a:ext cx="39160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网络结构</a:t>
            </a:r>
            <a:r>
              <a:rPr lang="en-US" altLang="zh-CN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Mask R-CNN with SDM</a:t>
            </a:r>
            <a:r>
              <a:rPr lang="en-US" altLang="zh-CN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en-US" altLang="zh-CN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r="1085"/>
          <a:stretch>
            <a:fillRect/>
          </a:stretch>
        </p:blipFill>
        <p:spPr>
          <a:xfrm>
            <a:off x="179705" y="2067560"/>
            <a:ext cx="4179570" cy="1575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3895" y="3867785"/>
            <a:ext cx="244665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红色框</a:t>
            </a:r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一个 </a:t>
            </a:r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proposal Box</a:t>
            </a:r>
            <a:endParaRPr lang="en-US" altLang="zh-CN" sz="1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4299585"/>
            <a:ext cx="26238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橙色框</a:t>
            </a:r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 proposal box</a:t>
            </a:r>
            <a:r>
              <a:rPr lang="zh-CN" altLang="en-US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的收缩框，收缩率未知</a:t>
            </a:r>
            <a:endParaRPr lang="zh-CN" altLang="en-US" sz="1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2543" r="22350" b="33669"/>
          <a:stretch>
            <a:fillRect/>
          </a:stretch>
        </p:blipFill>
        <p:spPr>
          <a:xfrm>
            <a:off x="3786505" y="4046220"/>
            <a:ext cx="3619500" cy="556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61910" y="4265295"/>
            <a:ext cx="1249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U: 均匀分布</a:t>
            </a:r>
            <a:endParaRPr lang="en-US" altLang="zh-CN" sz="1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3845" y="2787650"/>
            <a:ext cx="30772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整体网络结构 Mask R-CNN with SDM</a:t>
            </a:r>
            <a:endParaRPr lang="zh-CN" altLang="en-US" sz="14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" grpId="0"/>
      <p:bldP spid="3" grpId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05" y="98742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>
                <a:solidFill>
                  <a:srgbClr val="4D4D4D"/>
                </a:solidFill>
                <a:ea typeface="宋体" panose="02010600030101010101" pitchFamily="2" charset="-122"/>
                <a:sym typeface="+mn-ea"/>
              </a:rPr>
              <a:t>实验结果</a:t>
            </a:r>
            <a:endParaRPr lang="zh-CN" sz="2000">
              <a:solidFill>
                <a:srgbClr val="4D4D4D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39750" y="916305"/>
            <a:ext cx="0" cy="431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067560"/>
            <a:ext cx="5974080" cy="23723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505" y="1563370"/>
            <a:ext cx="26454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SDM &amp; ACC </a:t>
            </a:r>
            <a:r>
              <a:rPr lang="zh-CN" altLang="en-US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消融实验</a:t>
            </a:r>
            <a:endParaRPr lang="zh-CN" altLang="en-US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120396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可借鉴的地方</a:t>
            </a:r>
            <a:endParaRPr lang="zh-CN" altLang="en-US" sz="20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07540" y="1851660"/>
            <a:ext cx="535178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将任意形状文本序列建模为 条形序列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,SDM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相当于一种条状的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DCN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，并辅以 字符计数监督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条形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序列的拓展预测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SDM &amp;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字符计数监督 可能对文本识别有用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0" y="3147695"/>
            <a:ext cx="26276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>
            <a:off x="5796280" y="3147060"/>
            <a:ext cx="2232025" cy="6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91865" y="2787650"/>
            <a:ext cx="1744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600">
                <a:solidFill>
                  <a:srgbClr val="4D4D4D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End</a:t>
            </a:r>
            <a:endParaRPr lang="en-US" altLang="zh-CN" sz="3600">
              <a:solidFill>
                <a:srgbClr val="4D4D4D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750" y="1851660"/>
            <a:ext cx="7701280" cy="890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：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algn="ctr"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Taking a Further Step toward Accurate Arbitrary-shaped Scene Text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355850"/>
            <a:ext cx="4368800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7450" y="1059815"/>
            <a:ext cx="38195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解决的问题：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尺度变化剧烈的文本检测不准确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文本检测容易出现误检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0006" b="8823"/>
          <a:stretch>
            <a:fillRect/>
          </a:stretch>
        </p:blipFill>
        <p:spPr>
          <a:xfrm>
            <a:off x="3635375" y="826135"/>
            <a:ext cx="5181600" cy="2251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895" y="890905"/>
            <a:ext cx="2710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对于尺度变化剧烈的文本：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70" y="3651885"/>
            <a:ext cx="255460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Adaptive-RPN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将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anchor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拆分至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个点，预测与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对应位置点的偏移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23665" y="3868102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400" b="0">
                <a:solidFill>
                  <a:srgbClr val="121212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L2</a:t>
            </a:r>
            <a:r>
              <a:rPr lang="zh-CN" sz="1400" b="0">
                <a:solidFill>
                  <a:srgbClr val="121212"/>
                </a:solidFill>
                <a:ea typeface="宋体" panose="02010600030101010101" pitchFamily="2" charset="-122"/>
              </a:rPr>
              <a:t>回归的方式对尺度变化比较敏感：</a:t>
            </a:r>
            <a:endParaRPr lang="zh-CN" sz="1400" b="0">
              <a:solidFill>
                <a:srgbClr val="121212"/>
              </a:solidFill>
              <a:ea typeface="宋体" panose="02010600030101010101" pitchFamily="2" charset="-122"/>
            </a:endParaRPr>
          </a:p>
          <a:p>
            <a:r>
              <a:rPr lang="zh-CN" sz="1400" b="0">
                <a:solidFill>
                  <a:srgbClr val="121212"/>
                </a:solidFill>
                <a:ea typeface="宋体" panose="02010600030101010101" pitchFamily="2" charset="-122"/>
              </a:rPr>
              <a:t>       不同尺度大小的预测框与</a:t>
            </a:r>
            <a:r>
              <a:rPr lang="en-US" altLang="zh-CN" sz="1400" b="0">
                <a:solidFill>
                  <a:srgbClr val="121212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GT</a:t>
            </a:r>
            <a:r>
              <a:rPr lang="zh-CN" sz="1400" b="0">
                <a:solidFill>
                  <a:srgbClr val="121212"/>
                </a:solidFill>
                <a:ea typeface="宋体" panose="02010600030101010101" pitchFamily="2" charset="-122"/>
              </a:rPr>
              <a:t>的</a:t>
            </a:r>
            <a:r>
              <a:rPr lang="zh-CN" sz="1400" b="0">
                <a:solidFill>
                  <a:srgbClr val="121212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IOU</a:t>
            </a:r>
            <a:r>
              <a:rPr lang="zh-CN" sz="1400" b="0">
                <a:solidFill>
                  <a:srgbClr val="121212"/>
                </a:solidFill>
                <a:ea typeface="宋体" panose="02010600030101010101" pitchFamily="2" charset="-122"/>
              </a:rPr>
              <a:t>在相同的情况下，</a:t>
            </a:r>
            <a:r>
              <a:rPr lang="zh-CN" sz="1400" b="0">
                <a:solidFill>
                  <a:srgbClr val="121212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L2</a:t>
            </a:r>
            <a:r>
              <a:rPr lang="zh-CN" sz="1400" b="0">
                <a:solidFill>
                  <a:srgbClr val="121212"/>
                </a:solidFill>
                <a:ea typeface="宋体" panose="02010600030101010101" pitchFamily="2" charset="-122"/>
              </a:rPr>
              <a:t>或者</a:t>
            </a:r>
            <a:r>
              <a:rPr lang="zh-CN" sz="1400" b="0">
                <a:solidFill>
                  <a:srgbClr val="121212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smoothl1</a:t>
            </a:r>
            <a:r>
              <a:rPr lang="zh-CN" sz="1400" b="0">
                <a:solidFill>
                  <a:srgbClr val="121212"/>
                </a:solidFill>
                <a:ea typeface="宋体" panose="02010600030101010101" pitchFamily="2" charset="-122"/>
              </a:rPr>
              <a:t>损失有可能不同。</a:t>
            </a:r>
            <a:endParaRPr lang="zh-CN" altLang="en-US" sz="1400" b="0">
              <a:solidFill>
                <a:srgbClr val="121212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6055" y="3435985"/>
            <a:ext cx="8788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IOU Loss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39750" y="843915"/>
            <a:ext cx="0" cy="431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1505" y="1563370"/>
            <a:ext cx="25787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Adaptive-RPN  &amp;  IOU Loss </a:t>
            </a:r>
            <a:endParaRPr lang="en-US" altLang="zh-CN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0" grpId="0"/>
      <p:bldP spid="11" grpId="1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409" t="5276" r="1876" b="33725"/>
          <a:stretch>
            <a:fillRect/>
          </a:stretch>
        </p:blipFill>
        <p:spPr>
          <a:xfrm>
            <a:off x="5723890" y="1923415"/>
            <a:ext cx="2940685" cy="1663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1315"/>
          <a:stretch>
            <a:fillRect/>
          </a:stretch>
        </p:blipFill>
        <p:spPr>
          <a:xfrm>
            <a:off x="2051685" y="987425"/>
            <a:ext cx="2993390" cy="1420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15664"/>
          <a:stretch>
            <a:fillRect/>
          </a:stretch>
        </p:blipFill>
        <p:spPr>
          <a:xfrm>
            <a:off x="683895" y="2860040"/>
            <a:ext cx="3924935" cy="194881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987675" y="2211705"/>
            <a:ext cx="575945" cy="504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20335" y="1491615"/>
            <a:ext cx="36302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任意方向的联合建模效果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vs 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水平与垂直方向的联合建模效果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05" y="915670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抑制误检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1505" y="868680"/>
            <a:ext cx="0" cy="431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5605" y="3004185"/>
            <a:ext cx="64706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br>
              <a:rPr lang="zh-CN" altLang="en-US" dirty="0"/>
            </a:b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147945" y="2139950"/>
            <a:ext cx="26758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defTabSz="2438400" eaLnBrk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可以理解为 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与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方向分别进行投票，抑制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FP</a:t>
            </a:r>
            <a:endParaRPr lang="en-US" altLang="zh-CN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1505" y="853440"/>
            <a:ext cx="0" cy="431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348105"/>
            <a:ext cx="3366770" cy="2576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2135" y="293179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θ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0.5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7945" y="1708150"/>
            <a:ext cx="18910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X与Y方向分别 NMS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8040" y="900430"/>
            <a:ext cx="24415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Point Re-scoring Algorithm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260" y="915670"/>
            <a:ext cx="140208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2438400" eaLnBrk="1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1505" y="1026795"/>
            <a:ext cx="0" cy="431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79905"/>
            <a:ext cx="2693035" cy="278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17040"/>
            <a:ext cx="2646680" cy="290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779905"/>
            <a:ext cx="2293620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ContourNet</a:t>
            </a:r>
            <a:br>
              <a:rPr lang="zh-CN" altLang="en-US" dirty="0"/>
            </a:b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411730" y="1564005"/>
            <a:ext cx="4127500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可借鉴的地方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en-US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将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anchor</a:t>
            </a:r>
            <a:r>
              <a:rPr lang="en-US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拆分至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个点，预测与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GT</a:t>
            </a:r>
            <a:r>
              <a:rPr lang="en-US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对应位置点的偏移</a:t>
            </a:r>
            <a:endParaRPr lang="en-US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endParaRPr lang="en-US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en-US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利用两个方向的 文本轮廓分割图，水平和垂直方向都参与投票，抑制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误检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全屏显示(16:9)</PresentationFormat>
  <Paragraphs>177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黑体</vt:lpstr>
      <vt:lpstr>微软雅黑</vt:lpstr>
      <vt:lpstr>方正兰亭黑_GBK</vt:lpstr>
      <vt:lpstr>Calibri</vt:lpstr>
      <vt:lpstr>Times New Roman</vt:lpstr>
      <vt:lpstr>Wingdings</vt:lpstr>
      <vt:lpstr>Arial Unicode MS</vt:lpstr>
      <vt:lpstr>Office 主题​​</vt:lpstr>
      <vt:lpstr>PowerPoint 演示文稿</vt:lpstr>
      <vt:lpstr>MSR: Multi-Scale Shape Regression for Scene Text Detection</vt:lpstr>
      <vt:lpstr>PowerPoint 演示文稿</vt:lpstr>
      <vt:lpstr>ContourNet</vt:lpstr>
      <vt:lpstr>ContourNet</vt:lpstr>
      <vt:lpstr>ContourNet</vt:lpstr>
      <vt:lpstr>ContourNet </vt:lpstr>
      <vt:lpstr>ContourNet</vt:lpstr>
      <vt:lpstr>ContourNet </vt:lpstr>
      <vt:lpstr>MSR:  Multi-Scale Shape Regression for Scene Text Detection</vt:lpstr>
      <vt:lpstr>MSR </vt:lpstr>
      <vt:lpstr>MSR </vt:lpstr>
      <vt:lpstr>MSR </vt:lpstr>
      <vt:lpstr>MSR </vt:lpstr>
      <vt:lpstr>MSR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Administrator</cp:lastModifiedBy>
  <cp:revision>284</cp:revision>
  <dcterms:created xsi:type="dcterms:W3CDTF">2020-11-10T08:36:00Z</dcterms:created>
  <dcterms:modified xsi:type="dcterms:W3CDTF">2021-07-17T01:48:20Z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