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Override7.xml" ContentType="application/vnd.openxmlformats-officedocument.themeOverrid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Override8.xml" ContentType="application/vnd.openxmlformats-officedocument.themeOverrid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731" r:id="rId2"/>
    <p:sldMasterId id="2147483815" r:id="rId3"/>
    <p:sldMasterId id="2147484115" r:id="rId4"/>
    <p:sldMasterId id="2147484127" r:id="rId5"/>
    <p:sldMasterId id="2147484139" r:id="rId6"/>
    <p:sldMasterId id="2147484153" r:id="rId7"/>
    <p:sldMasterId id="2147484165" r:id="rId8"/>
  </p:sldMasterIdLst>
  <p:notesMasterIdLst>
    <p:notesMasterId r:id="rId56"/>
  </p:notesMasterIdLst>
  <p:handoutMasterIdLst>
    <p:handoutMasterId r:id="rId57"/>
  </p:handoutMasterIdLst>
  <p:sldIdLst>
    <p:sldId id="308" r:id="rId9"/>
    <p:sldId id="731" r:id="rId10"/>
    <p:sldId id="829" r:id="rId11"/>
    <p:sldId id="830" r:id="rId12"/>
    <p:sldId id="831" r:id="rId13"/>
    <p:sldId id="832" r:id="rId14"/>
    <p:sldId id="694" r:id="rId15"/>
    <p:sldId id="727" r:id="rId16"/>
    <p:sldId id="705" r:id="rId17"/>
    <p:sldId id="428" r:id="rId18"/>
    <p:sldId id="429" r:id="rId19"/>
    <p:sldId id="440" r:id="rId20"/>
    <p:sldId id="441" r:id="rId21"/>
    <p:sldId id="443" r:id="rId22"/>
    <p:sldId id="444" r:id="rId23"/>
    <p:sldId id="387" r:id="rId24"/>
    <p:sldId id="729" r:id="rId25"/>
    <p:sldId id="790" r:id="rId26"/>
    <p:sldId id="835" r:id="rId27"/>
    <p:sldId id="732" r:id="rId28"/>
    <p:sldId id="592" r:id="rId29"/>
    <p:sldId id="584" r:id="rId30"/>
    <p:sldId id="585" r:id="rId31"/>
    <p:sldId id="586" r:id="rId32"/>
    <p:sldId id="589" r:id="rId33"/>
    <p:sldId id="490" r:id="rId34"/>
    <p:sldId id="590" r:id="rId35"/>
    <p:sldId id="593" r:id="rId36"/>
    <p:sldId id="594" r:id="rId37"/>
    <p:sldId id="596" r:id="rId38"/>
    <p:sldId id="512" r:id="rId39"/>
    <p:sldId id="598" r:id="rId40"/>
    <p:sldId id="765" r:id="rId41"/>
    <p:sldId id="433" r:id="rId42"/>
    <p:sldId id="810" r:id="rId43"/>
    <p:sldId id="766" r:id="rId44"/>
    <p:sldId id="767" r:id="rId45"/>
    <p:sldId id="811" r:id="rId46"/>
    <p:sldId id="783" r:id="rId47"/>
    <p:sldId id="313" r:id="rId48"/>
    <p:sldId id="314" r:id="rId49"/>
    <p:sldId id="820" r:id="rId50"/>
    <p:sldId id="821" r:id="rId51"/>
    <p:sldId id="823" r:id="rId52"/>
    <p:sldId id="768" r:id="rId53"/>
    <p:sldId id="836" r:id="rId54"/>
    <p:sldId id="837" r:id="rId55"/>
  </p:sldIdLst>
  <p:sldSz cx="12192000" cy="6858000"/>
  <p:notesSz cx="7102475" cy="93884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57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Gokh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EA"/>
    <a:srgbClr val="CC00FF"/>
    <a:srgbClr val="CCFFFF"/>
    <a:srgbClr val="CCCCFF"/>
    <a:srgbClr val="FFCCFF"/>
    <a:srgbClr val="FFFF99"/>
    <a:srgbClr val="CDFBFF"/>
    <a:srgbClr val="CDF5FF"/>
    <a:srgbClr val="FFFF00"/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001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1108" y="48"/>
      </p:cViewPr>
      <p:guideLst>
        <p:guide orient="horz" pos="216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-268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460"/>
    </p:cViewPr>
  </p:sorterViewPr>
  <p:notesViewPr>
    <p:cSldViewPr snapToGrid="0">
      <p:cViewPr varScale="1">
        <p:scale>
          <a:sx n="54" d="100"/>
          <a:sy n="54" d="100"/>
        </p:scale>
        <p:origin x="-2856" y="-108"/>
      </p:cViewPr>
      <p:guideLst>
        <p:guide orient="horz" pos="2928"/>
        <p:guide pos="2208"/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47D67B7D-4717-4A44-AAF8-5D87FD002E40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69021906-8673-4EA2-89C1-AADC4541A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</p:spPr>
        <p:txBody>
          <a:bodyPr lIns="94205" tIns="94205" rIns="94205" bIns="9420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477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2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24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3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4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5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66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75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87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355" y="8917410"/>
            <a:ext cx="3078498" cy="469424"/>
          </a:xfrm>
          <a:prstGeom prst="rect">
            <a:avLst/>
          </a:prstGeom>
          <a:noFill/>
        </p:spPr>
        <p:txBody>
          <a:bodyPr lIns="94221" tIns="47111" rIns="94221" bIns="47111"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1475" y="693738"/>
            <a:ext cx="6299200" cy="354488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909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282331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360078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3607697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04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90139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3263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95737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29525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44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</p:spPr>
        <p:txBody>
          <a:bodyPr lIns="94205" tIns="94205" rIns="94205" bIns="9420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93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89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24532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8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2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13269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231416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0774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53431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807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7047"/>
      </p:ext>
    </p:extLst>
  </p:cSld>
  <p:clrMapOvr>
    <a:masterClrMapping/>
  </p:clrMapOvr>
  <p:transition advClick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78923"/>
      </p:ext>
    </p:extLst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4034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29943"/>
      </p:ext>
    </p:extLst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95084"/>
      </p:ext>
    </p:extLst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55060"/>
      </p:ext>
    </p:extLst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4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38644"/>
      </p:ext>
    </p:extLst>
  </p:cSld>
  <p:clrMapOvr>
    <a:masterClrMapping/>
  </p:clrMapOvr>
  <p:transition advClick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20431"/>
      </p:ext>
    </p:extLst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41386"/>
      </p:ext>
    </p:extLst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80927"/>
      </p:ext>
    </p:extLst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68803"/>
      </p:ext>
    </p:extLst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88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43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94" indent="0">
              <a:buNone/>
              <a:defRPr sz="1350"/>
            </a:lvl2pPr>
            <a:lvl3pPr marL="685589" indent="0">
              <a:buNone/>
              <a:defRPr sz="1200"/>
            </a:lvl3pPr>
            <a:lvl4pPr marL="1028383" indent="0">
              <a:buNone/>
              <a:defRPr sz="1050"/>
            </a:lvl4pPr>
            <a:lvl5pPr marL="1371177" indent="0">
              <a:buNone/>
              <a:defRPr sz="1050"/>
            </a:lvl5pPr>
            <a:lvl6pPr marL="1713972" indent="0">
              <a:buNone/>
              <a:defRPr sz="1050"/>
            </a:lvl6pPr>
            <a:lvl7pPr marL="2056766" indent="0">
              <a:buNone/>
              <a:defRPr sz="1050"/>
            </a:lvl7pPr>
            <a:lvl8pPr marL="2399561" indent="0">
              <a:buNone/>
              <a:defRPr sz="1050"/>
            </a:lvl8pPr>
            <a:lvl9pPr marL="274235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21872"/>
      </p:ext>
    </p:extLst>
  </p:cSld>
  <p:clrMapOvr>
    <a:masterClrMapping/>
  </p:clrMapOvr>
  <p:transition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67057"/>
      </p:ext>
    </p:extLst>
  </p:cSld>
  <p:clrMapOvr>
    <a:masterClrMapping/>
  </p:clrMapOvr>
  <p:transition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4377"/>
      </p:ext>
    </p:extLst>
  </p:cSld>
  <p:clrMapOvr>
    <a:masterClrMapping/>
  </p:clrMapOvr>
  <p:transition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8341"/>
      </p:ext>
    </p:extLst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68091"/>
      </p:ext>
    </p:extLst>
  </p:cSld>
  <p:clrMapOvr>
    <a:masterClrMapping/>
  </p:clrMapOvr>
  <p:transition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29101"/>
      </p:ext>
    </p:extLst>
  </p:cSld>
  <p:clrMapOvr>
    <a:masterClrMapping/>
  </p:clrMapOvr>
  <p:transition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94" indent="0">
              <a:buNone/>
              <a:defRPr sz="2100"/>
            </a:lvl2pPr>
            <a:lvl3pPr marL="685589" indent="0">
              <a:buNone/>
              <a:defRPr sz="1800"/>
            </a:lvl3pPr>
            <a:lvl4pPr marL="1028383" indent="0">
              <a:buNone/>
              <a:defRPr sz="1500"/>
            </a:lvl4pPr>
            <a:lvl5pPr marL="1371177" indent="0">
              <a:buNone/>
              <a:defRPr sz="1500"/>
            </a:lvl5pPr>
            <a:lvl6pPr marL="1713972" indent="0">
              <a:buNone/>
              <a:defRPr sz="1500"/>
            </a:lvl6pPr>
            <a:lvl7pPr marL="2056766" indent="0">
              <a:buNone/>
              <a:defRPr sz="1500"/>
            </a:lvl7pPr>
            <a:lvl8pPr marL="2399561" indent="0">
              <a:buNone/>
              <a:defRPr sz="1500"/>
            </a:lvl8pPr>
            <a:lvl9pPr marL="274235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43509"/>
      </p:ext>
    </p:extLst>
  </p:cSld>
  <p:clrMapOvr>
    <a:masterClrMapping/>
  </p:clrMapOvr>
  <p:transition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42109"/>
      </p:ext>
    </p:extLst>
  </p:cSld>
  <p:clrMapOvr>
    <a:masterClrMapping/>
  </p:clrMapOvr>
  <p:transition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6933"/>
      </p:ext>
    </p:extLst>
  </p:cSld>
  <p:clrMapOvr>
    <a:masterClrMapping/>
  </p:clrMapOvr>
  <p:transition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33"/>
            </a:lvl1pPr>
            <a:lvl2pPr>
              <a:defRPr sz="1833"/>
            </a:lvl2pPr>
            <a:lvl3pPr>
              <a:buFont typeface="Wingdings" pitchFamily="2" charset="2"/>
              <a:buChar char="§"/>
              <a:defRPr sz="1833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67"/>
            </a:lvl1pPr>
          </a:lstStyle>
          <a:p>
            <a:fld id="{80FCAC95-2E17-43A5-93A4-07F0E7E5AD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2233"/>
      </p:ext>
    </p:extLst>
  </p:cSld>
  <p:clrMapOvr>
    <a:masterClrMapping/>
  </p:clrMapOvr>
  <p:transition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80" indent="0">
              <a:buNone/>
              <a:defRPr sz="1600"/>
            </a:lvl3pPr>
            <a:lvl4pPr marL="1371118" indent="0">
              <a:buNone/>
              <a:defRPr sz="1400"/>
            </a:lvl4pPr>
            <a:lvl5pPr marL="1828158" indent="0">
              <a:buNone/>
              <a:defRPr sz="1400"/>
            </a:lvl5pPr>
            <a:lvl6pPr marL="2285199" indent="0">
              <a:buNone/>
              <a:defRPr sz="1400"/>
            </a:lvl6pPr>
            <a:lvl7pPr marL="2742238" indent="0">
              <a:buNone/>
              <a:defRPr sz="1400"/>
            </a:lvl7pPr>
            <a:lvl8pPr marL="3199280" indent="0">
              <a:buNone/>
              <a:defRPr sz="1400"/>
            </a:lvl8pPr>
            <a:lvl9pPr marL="36563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5893"/>
      </p:ext>
    </p:extLst>
  </p:cSld>
  <p:clrMapOvr>
    <a:masterClrMapping/>
  </p:clrMapOvr>
  <p:transition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292"/>
      </p:ext>
    </p:extLst>
  </p:cSld>
  <p:clrMapOvr>
    <a:masterClrMapping/>
  </p:clrMapOvr>
  <p:transition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5412"/>
      </p:ext>
    </p:extLst>
  </p:cSld>
  <p:clrMapOvr>
    <a:masterClrMapping/>
  </p:clrMapOvr>
  <p:transition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1955"/>
      </p:ext>
    </p:extLst>
  </p:cSld>
  <p:clrMapOvr>
    <a:masterClrMapping/>
  </p:clrMapOvr>
  <p:transition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148"/>
      </p:ext>
    </p:extLst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1135"/>
      </p:ext>
    </p:extLst>
  </p:cSld>
  <p:clrMapOvr>
    <a:masterClrMapping/>
  </p:clrMapOvr>
  <p:transition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80" indent="0">
              <a:buNone/>
              <a:defRPr sz="2400"/>
            </a:lvl3pPr>
            <a:lvl4pPr marL="1371118" indent="0">
              <a:buNone/>
              <a:defRPr sz="2000"/>
            </a:lvl4pPr>
            <a:lvl5pPr marL="1828158" indent="0">
              <a:buNone/>
              <a:defRPr sz="2000"/>
            </a:lvl5pPr>
            <a:lvl6pPr marL="2285199" indent="0">
              <a:buNone/>
              <a:defRPr sz="2000"/>
            </a:lvl6pPr>
            <a:lvl7pPr marL="2742238" indent="0">
              <a:buNone/>
              <a:defRPr sz="2000"/>
            </a:lvl7pPr>
            <a:lvl8pPr marL="3199280" indent="0">
              <a:buNone/>
              <a:defRPr sz="2000"/>
            </a:lvl8pPr>
            <a:lvl9pPr marL="36563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9686"/>
      </p:ext>
    </p:extLst>
  </p:cSld>
  <p:clrMapOvr>
    <a:masterClrMapping/>
  </p:clrMapOvr>
  <p:transition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4603"/>
      </p:ext>
    </p:extLst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68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342794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685589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028383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371177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257096" indent="-25709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1800" b="1">
          <a:solidFill>
            <a:srgbClr val="0000DC"/>
          </a:solidFill>
          <a:latin typeface="+mn-lt"/>
          <a:ea typeface="+mn-ea"/>
          <a:cs typeface="+mn-cs"/>
        </a:defRPr>
      </a:lvl1pPr>
      <a:lvl2pPr marL="557041" indent="-2142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2pPr>
      <a:lvl3pPr marL="856986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3pPr>
      <a:lvl4pPr marL="1199780" indent="-171398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</a:defRPr>
      </a:lvl4pPr>
      <a:lvl5pPr marL="1542575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5pPr>
      <a:lvl6pPr marL="1885370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6pPr>
      <a:lvl7pPr marL="2228164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7pPr>
      <a:lvl8pPr marL="2570958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8pPr>
      <a:lvl9pPr marL="2913752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4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89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83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7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72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61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08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15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80" indent="-3427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690" indent="-2856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59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639" indent="-228521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67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720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75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79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483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pages.cs.wisc.edu/~anhai/papers1/deepmatcher-sigmod18.pdf" TargetMode="External"/><Relationship Id="rId13" Type="http://schemas.openxmlformats.org/officeDocument/2006/relationships/hyperlink" Target="https://arxiv.org/search/cs?searchtype=author&amp;query=Tan%2C+W" TargetMode="External"/><Relationship Id="rId3" Type="http://schemas.openxmlformats.org/officeDocument/2006/relationships/hyperlink" Target="http://pages.cs.wisc.edu/~anhai/papers1/agenda-ieee-deb18.pdf" TargetMode="External"/><Relationship Id="rId7" Type="http://schemas.openxmlformats.org/officeDocument/2006/relationships/hyperlink" Target="http://pages.cs.wisc.edu/~anhai/papers1/cloudmatcher-bigdas17.pdf" TargetMode="External"/><Relationship Id="rId12" Type="http://schemas.openxmlformats.org/officeDocument/2006/relationships/hyperlink" Target="https://arxiv.org/search/cs?searchtype=author&amp;query=Doan%2C+A" TargetMode="External"/><Relationship Id="rId2" Type="http://schemas.openxmlformats.org/officeDocument/2006/relationships/hyperlink" Target="http://pages.cs.wisc.edu/~anhai/papers/magellan-vldb1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cs.wisc.edu/~anhai/papers/falcon-sigmod17.pdf" TargetMode="External"/><Relationship Id="rId11" Type="http://schemas.openxmlformats.org/officeDocument/2006/relationships/hyperlink" Target="https://arxiv.org/search/cs?searchtype=author&amp;query=Suhara%2C+Y" TargetMode="External"/><Relationship Id="rId5" Type="http://schemas.openxmlformats.org/officeDocument/2006/relationships/hyperlink" Target="http://pages.cs.wisc.edu/~anhai/papers/corleone-sigmod14.pdf" TargetMode="External"/><Relationship Id="rId10" Type="http://schemas.openxmlformats.org/officeDocument/2006/relationships/hyperlink" Target="https://arxiv.org/search/cs?searchtype=author&amp;query=Li%2C+J" TargetMode="External"/><Relationship Id="rId4" Type="http://schemas.openxmlformats.org/officeDocument/2006/relationships/hyperlink" Target="http://pages.cs.wisc.edu/~anhai/papers1/magellan-sigmod19.pdf" TargetMode="External"/><Relationship Id="rId9" Type="http://schemas.openxmlformats.org/officeDocument/2006/relationships/hyperlink" Target="https://arxiv.org/search/cs?searchtype=author&amp;query=Li%2C+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0457" y="629919"/>
            <a:ext cx="8751887" cy="1689100"/>
          </a:xfrm>
        </p:spPr>
        <p:txBody>
          <a:bodyPr/>
          <a:lstStyle/>
          <a:p>
            <a:pPr>
              <a:defRPr/>
            </a:pPr>
            <a:r>
              <a:rPr lang="en-US" dirty="0"/>
              <a:t>Recent Advances in Entity Matching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0BC2B64-EB3F-447B-8FFF-5535BD2A077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2753360" y="2552700"/>
            <a:ext cx="8534400" cy="1752600"/>
          </a:xfrm>
        </p:spPr>
        <p:txBody>
          <a:bodyPr/>
          <a:lstStyle/>
          <a:p>
            <a:r>
              <a:rPr lang="en-US" dirty="0"/>
              <a:t>AnHai Doan</a:t>
            </a:r>
          </a:p>
          <a:p>
            <a:r>
              <a:rPr lang="en-US" dirty="0"/>
              <a:t>University of Wisconsin-Madison</a:t>
            </a:r>
          </a:p>
          <a:p>
            <a:r>
              <a:rPr lang="en-US" dirty="0" err="1"/>
              <a:t>GreenBay</a:t>
            </a:r>
            <a:r>
              <a:rPr lang="en-US" dirty="0"/>
              <a:t> Technologies</a:t>
            </a:r>
          </a:p>
          <a:p>
            <a:r>
              <a:rPr lang="en-US" dirty="0"/>
              <a:t>Informatica</a:t>
            </a:r>
          </a:p>
        </p:txBody>
      </p:sp>
      <p:pic>
        <p:nvPicPr>
          <p:cNvPr id="4" name="Picture 3" descr="whiteword">
            <a:extLst>
              <a:ext uri="{FF2B5EF4-FFF2-40B4-BE49-F238E27FC236}">
                <a16:creationId xmlns:a16="http://schemas.microsoft.com/office/drawing/2014/main" id="{91D2404D-E95B-4778-8F0D-1773F473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3402" y="2403929"/>
            <a:ext cx="1355158" cy="213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AWS Marketplace: Informatica">
            <a:extLst>
              <a:ext uri="{FF2B5EF4-FFF2-40B4-BE49-F238E27FC236}">
                <a16:creationId xmlns:a16="http://schemas.microsoft.com/office/drawing/2014/main" id="{EAFFE78A-8672-4684-A2C6-FB2CA304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0" y="4905059"/>
            <a:ext cx="2925894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Screen Shot 2017-07-27 at 12.46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051" y="615813"/>
            <a:ext cx="7806488" cy="5626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603952"/>
      </p:ext>
    </p:extLst>
  </p:cSld>
  <p:clrMapOvr>
    <a:masterClrMapping/>
  </p:clrMapOvr>
  <p:transition advTm="505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26" y="254664"/>
            <a:ext cx="8688680" cy="533400"/>
          </a:xfrm>
        </p:spPr>
        <p:txBody>
          <a:bodyPr/>
          <a:lstStyle/>
          <a:p>
            <a:r>
              <a:rPr lang="en-US" dirty="0"/>
              <a:t>Example: Matching Tables A &amp;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Screen Shot 2017-07-24 at 1.37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63" y="1025295"/>
            <a:ext cx="8354708" cy="2517552"/>
          </a:xfrm>
          <a:prstGeom prst="rect">
            <a:avLst/>
          </a:prstGeom>
        </p:spPr>
      </p:pic>
      <p:pic>
        <p:nvPicPr>
          <p:cNvPr id="6" name="Picture 5" descr="Screen Shot 2017-07-24 at 1.37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79" y="3799349"/>
            <a:ext cx="8347492" cy="2517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6341" y="1052830"/>
            <a:ext cx="132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32ADC"/>
                </a:solidFill>
              </a:rPr>
              <a:t>Table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5069" y="3812228"/>
            <a:ext cx="14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32ADC"/>
                </a:solidFill>
              </a:rPr>
              <a:t>Table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097690"/>
      </p:ext>
    </p:extLst>
  </p:cSld>
  <p:clrMapOvr>
    <a:masterClrMapping/>
  </p:clrMapOvr>
  <p:transition advTm="505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7-22 at 11.35.3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39" r="92"/>
          <a:stretch/>
        </p:blipFill>
        <p:spPr>
          <a:xfrm>
            <a:off x="2225780" y="5498100"/>
            <a:ext cx="7719557" cy="1197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26" y="254664"/>
            <a:ext cx="8688680" cy="533400"/>
          </a:xfrm>
        </p:spPr>
        <p:txBody>
          <a:bodyPr/>
          <a:lstStyle/>
          <a:p>
            <a:r>
              <a:rPr lang="en-US" dirty="0"/>
              <a:t>Uploading Table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Screen Shot 2017-07-22 at 11.36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87" y="885676"/>
            <a:ext cx="7786394" cy="47443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1647071"/>
      </p:ext>
    </p:extLst>
  </p:cSld>
  <p:clrMapOvr>
    <a:masterClrMapping/>
  </p:clrMapOvr>
  <p:transition advTm="505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7-22 at 11.35.3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39" r="92"/>
          <a:stretch/>
        </p:blipFill>
        <p:spPr>
          <a:xfrm>
            <a:off x="2342743" y="5464676"/>
            <a:ext cx="7719557" cy="1197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26" y="254664"/>
            <a:ext cx="8688680" cy="533400"/>
          </a:xfrm>
        </p:spPr>
        <p:txBody>
          <a:bodyPr/>
          <a:lstStyle/>
          <a:p>
            <a:r>
              <a:rPr lang="en-US" dirty="0"/>
              <a:t>Uploading Table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 descr="Screen Shot 2017-07-24 at 1.52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88" y="899210"/>
            <a:ext cx="7803103" cy="4713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3777863"/>
      </p:ext>
    </p:extLst>
  </p:cSld>
  <p:clrMapOvr>
    <a:masterClrMapping/>
  </p:clrMapOvr>
  <p:transition advTm="505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7-24 at 2.14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62" y="863060"/>
            <a:ext cx="7894666" cy="5957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26" y="254664"/>
            <a:ext cx="8688680" cy="533400"/>
          </a:xfrm>
        </p:spPr>
        <p:txBody>
          <a:bodyPr/>
          <a:lstStyle/>
          <a:p>
            <a:r>
              <a:rPr lang="en-US" dirty="0"/>
              <a:t>Labeling for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4544" y="6365384"/>
            <a:ext cx="1905000" cy="457200"/>
          </a:xfrm>
        </p:spPr>
        <p:txBody>
          <a:bodyPr/>
          <a:lstStyle/>
          <a:p>
            <a:fld id="{80FCAC95-2E17-43A5-93A4-07F0E7E5AD13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340483"/>
      </p:ext>
    </p:extLst>
  </p:cSld>
  <p:clrMapOvr>
    <a:masterClrMapping/>
  </p:clrMapOvr>
  <p:transition advTm="505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26" y="254664"/>
            <a:ext cx="8688680" cy="533400"/>
          </a:xfrm>
        </p:spPr>
        <p:txBody>
          <a:bodyPr/>
          <a:lstStyle/>
          <a:p>
            <a:r>
              <a:rPr lang="en-US" dirty="0"/>
              <a:t>Returning Matches Between Two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Picture 11" descr="Screen Shot 2017-07-24 at 2.41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0297"/>
            <a:ext cx="9144000" cy="536996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36446" y="2740700"/>
          <a:ext cx="4077692" cy="15824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03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Table</a:t>
                      </a:r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Table B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534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219</a:t>
                      </a:r>
                      <a:endParaRPr lang="is-I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is-I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95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536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221</a:t>
                      </a:r>
                      <a:endParaRPr lang="is-I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9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537</a:t>
                      </a:r>
                      <a:endParaRPr lang="is-I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222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223</a:t>
                      </a:r>
                      <a:endParaRPr lang="is-I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959"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539</a:t>
                      </a:r>
                      <a:endParaRPr lang="uk-U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is-I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36192" y="2322909"/>
            <a:ext cx="28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matching pairs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936645"/>
      </p:ext>
    </p:extLst>
  </p:cSld>
  <p:clrMapOvr>
    <a:masterClrMapping/>
  </p:clrMapOvr>
  <p:transition advTm="505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04800"/>
            <a:ext cx="9029700" cy="461682"/>
          </a:xfrm>
        </p:spPr>
        <p:txBody>
          <a:bodyPr/>
          <a:lstStyle/>
          <a:p>
            <a:r>
              <a:rPr lang="en-US" dirty="0"/>
              <a:t>Important Characteristics of CloudMatcher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65947"/>
            <a:ext cx="8915400" cy="647700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Straightforward and easy to use  </a:t>
            </a:r>
          </a:p>
          <a:p>
            <a:pPr lvl="1"/>
            <a:r>
              <a:rPr lang="en-US" dirty="0">
                <a:sym typeface="Wingdings" pitchFamily="2" charset="2"/>
              </a:rPr>
              <a:t>No installation hassles</a:t>
            </a:r>
          </a:p>
          <a:p>
            <a:pPr lvl="1"/>
            <a:r>
              <a:rPr lang="en-US" dirty="0">
                <a:sym typeface="Wingdings" pitchFamily="2" charset="2"/>
              </a:rPr>
              <a:t>No need to learn/setup complicated systems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 EM knowledge required to use 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User performs simple actions</a:t>
            </a:r>
          </a:p>
          <a:p>
            <a:pPr lvl="1"/>
            <a:r>
              <a:rPr lang="en-US" dirty="0">
                <a:sym typeface="Wingdings" pitchFamily="2" charset="2"/>
              </a:rPr>
              <a:t>Labeling tuple pairs as matched/no-matched</a:t>
            </a:r>
          </a:p>
          <a:p>
            <a:pPr lvl="1"/>
            <a:r>
              <a:rPr lang="en-US" dirty="0">
                <a:sym typeface="Wingdings" pitchFamily="2" charset="2"/>
              </a:rPr>
              <a:t>Or, outsource labeling to crowd of workers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Scalability</a:t>
            </a:r>
          </a:p>
          <a:p>
            <a:pPr lvl="1"/>
            <a:r>
              <a:rPr lang="en-US" dirty="0">
                <a:sym typeface="Wingdings" pitchFamily="2" charset="2"/>
              </a:rPr>
              <a:t>Can handle tables of millions of tuples</a:t>
            </a:r>
          </a:p>
          <a:p>
            <a:pPr lvl="1"/>
            <a:r>
              <a:rPr lang="en-US" dirty="0">
                <a:sym typeface="Wingdings" pitchFamily="2" charset="2"/>
              </a:rPr>
              <a:t>Automatically add machine resources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365294"/>
      </p:ext>
    </p:extLst>
  </p:cSld>
  <p:clrMapOvr>
    <a:masterClrMapping/>
  </p:clrMapOvr>
  <p:transition advTm="1153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6498" y="1421157"/>
            <a:ext cx="11179421" cy="1365586"/>
          </a:xfrm>
          <a:prstGeom prst="rect">
            <a:avLst/>
          </a:prstGeom>
        </p:spPr>
        <p:txBody>
          <a:bodyPr/>
          <a:lstStyle/>
          <a:p>
            <a:pPr marL="342795" indent="-3427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sz="2400" b="1" dirty="0">
                <a:solidFill>
                  <a:srgbClr val="0000DC"/>
                </a:solidFill>
                <a:ea typeface="+mn-ea"/>
              </a:rPr>
              <a:t>In 12 problems at 6 companies/organizations </a:t>
            </a:r>
            <a:br>
              <a:rPr kumimoji="1" lang="en-US" sz="2400" b="1" dirty="0">
                <a:solidFill>
                  <a:srgbClr val="0000DC"/>
                </a:solidFill>
                <a:ea typeface="+mn-ea"/>
              </a:rPr>
            </a:br>
            <a:r>
              <a:rPr kumimoji="1" lang="en-US" sz="2400" b="1" dirty="0">
                <a:solidFill>
                  <a:srgbClr val="0000DC"/>
                </a:solidFill>
                <a:ea typeface="+mn-ea"/>
              </a:rPr>
              <a:t>and 1 domain science team at UW-Madison</a:t>
            </a:r>
          </a:p>
          <a:p>
            <a:pPr marL="342795" lvl="6" indent="-3427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sz="2400" b="1" dirty="0">
                <a:solidFill>
                  <a:srgbClr val="0000DC"/>
                </a:solidFill>
                <a:ea typeface="+mn-ea"/>
              </a:rPr>
              <a:t>See [SIGMOD-19] paper</a:t>
            </a:r>
            <a:br>
              <a:rPr kumimoji="1" lang="en-US" sz="2400" b="1" dirty="0">
                <a:solidFill>
                  <a:srgbClr val="0000DC"/>
                </a:solidFill>
                <a:ea typeface="+mn-ea"/>
              </a:rPr>
            </a:br>
            <a:endParaRPr kumimoji="1" lang="en-US" sz="2400" b="1" dirty="0">
              <a:solidFill>
                <a:srgbClr val="0000DC"/>
              </a:solidFill>
              <a:ea typeface="+mn-ea"/>
            </a:endParaRPr>
          </a:p>
          <a:p>
            <a:pPr marL="342795" indent="-3427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sz="2400" b="1" dirty="0">
                <a:solidFill>
                  <a:srgbClr val="0000DC"/>
                </a:solidFill>
                <a:ea typeface="+mn-ea"/>
              </a:rPr>
              <a:t>Received significant commercial interest and funding</a:t>
            </a:r>
          </a:p>
        </p:txBody>
      </p:sp>
    </p:spTree>
    <p:extLst>
      <p:ext uri="{BB962C8B-B14F-4D97-AF65-F5344CB8AC3E}">
        <p14:creationId xmlns:p14="http://schemas.microsoft.com/office/powerpoint/2010/main" val="2947987254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37" y="159099"/>
            <a:ext cx="3486150" cy="685800"/>
          </a:xfrm>
        </p:spPr>
        <p:txBody>
          <a:bodyPr/>
          <a:lstStyle/>
          <a:p>
            <a:r>
              <a:rPr lang="en-US" dirty="0" err="1"/>
              <a:t>GreenBay</a:t>
            </a:r>
            <a:r>
              <a:rPr lang="en-US" dirty="0"/>
              <a:t> 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9683F-ED0A-44E7-9A04-48CECC34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38" y="844900"/>
            <a:ext cx="7321363" cy="5784501"/>
          </a:xfrm>
          <a:prstGeom prst="rect">
            <a:avLst/>
          </a:prstGeom>
        </p:spPr>
      </p:pic>
      <p:pic>
        <p:nvPicPr>
          <p:cNvPr id="542722" name="Picture 2" descr="Image result for greenbay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269" y="364678"/>
            <a:ext cx="5068115" cy="265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613656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BED-61E9-414A-81F4-0E4FC9EA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291080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Rest of the Talk Focuses on </a:t>
            </a:r>
            <a:r>
              <a:rPr lang="en-US" dirty="0" err="1">
                <a:solidFill>
                  <a:srgbClr val="FF0000"/>
                </a:solidFill>
              </a:rPr>
              <a:t>CloudMatcher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0D34F-A1A9-4BC3-BEE2-895DC8BD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2062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Matching (EM)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77410" y="2053292"/>
          <a:ext cx="3583866" cy="269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2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"/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Dave Smith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Madison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Joe Wilson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San Jose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CA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Dan Smith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Middleton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3822" y="1498638"/>
            <a:ext cx="158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"/>
              </a:rPr>
              <a:t>Table A</a:t>
            </a:r>
            <a:endParaRPr lang="en-US" sz="2800" b="1" baseline="-25000" dirty="0">
              <a:cs typeface="Time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37680" y="2083170"/>
          <a:ext cx="4077852" cy="2316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7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"/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6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David</a:t>
                      </a:r>
                      <a:r>
                        <a:rPr lang="en-US" sz="2000" baseline="0" dirty="0">
                          <a:latin typeface="+mn-lt"/>
                          <a:cs typeface="Times"/>
                        </a:rPr>
                        <a:t> D.</a:t>
                      </a:r>
                      <a:r>
                        <a:rPr lang="en-US" sz="2000" dirty="0">
                          <a:latin typeface="+mn-lt"/>
                          <a:cs typeface="Times"/>
                        </a:rPr>
                        <a:t> Smith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Madison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Daniel W. Smith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Middleton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03228" y="1549612"/>
            <a:ext cx="150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"/>
              </a:rPr>
              <a:t>Table B</a:t>
            </a:r>
            <a:endParaRPr lang="en-US" sz="2800" b="1" baseline="-25000" dirty="0">
              <a:cs typeface="Times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5531146" y="2983616"/>
            <a:ext cx="752111" cy="4453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506488" y="3994594"/>
            <a:ext cx="789099" cy="44384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" name="AutoShape 2" descr="Image result for unicor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unicorn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982" y="365437"/>
            <a:ext cx="9473681" cy="685800"/>
          </a:xfrm>
        </p:spPr>
        <p:txBody>
          <a:bodyPr/>
          <a:lstStyle/>
          <a:p>
            <a:r>
              <a:rPr lang="en-US" dirty="0"/>
              <a:t>Two Main Steps: Blocking and Matching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1014" y="1687914"/>
          <a:ext cx="3280344" cy="168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Times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Times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Times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Dave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Madison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Joe Wilson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San Jose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Dan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Middleton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92310" y="2153776"/>
            <a:ext cx="44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Times"/>
              </a:rPr>
              <a:t>a</a:t>
            </a:r>
            <a:r>
              <a:rPr lang="en-US" sz="1800" baseline="-25000" dirty="0">
                <a:cs typeface="Times"/>
              </a:rPr>
              <a:t>1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88" y="3862222"/>
          <a:ext cx="3724930" cy="1581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9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Times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Times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Times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David</a:t>
                      </a:r>
                      <a:r>
                        <a:rPr lang="en-US" sz="1800" baseline="0" dirty="0">
                          <a:latin typeface="+mn-lt"/>
                          <a:cs typeface="Times"/>
                        </a:rPr>
                        <a:t> D.</a:t>
                      </a:r>
                      <a:r>
                        <a:rPr lang="en-US" sz="1800" dirty="0">
                          <a:latin typeface="+mn-lt"/>
                          <a:cs typeface="Times"/>
                        </a:rPr>
                        <a:t>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Madison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Daniel W.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Middleton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1327" y="4402058"/>
            <a:ext cx="53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Times"/>
              </a:rPr>
              <a:t>b</a:t>
            </a:r>
            <a:r>
              <a:rPr lang="en-US" sz="1800" baseline="-25000" dirty="0">
                <a:cs typeface="Time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4857" y="4848008"/>
            <a:ext cx="10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Times"/>
              </a:rPr>
              <a:t>b</a:t>
            </a:r>
            <a:r>
              <a:rPr lang="en-US" sz="1800" baseline="-25000" dirty="0">
                <a:cs typeface="Times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4117" y="3237272"/>
            <a:ext cx="164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block on</a:t>
            </a:r>
          </a:p>
          <a:p>
            <a:pPr algn="ctr"/>
            <a:r>
              <a:rPr lang="en-US" sz="1800" b="1" dirty="0"/>
              <a:t>state = state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37433" y="2968411"/>
            <a:ext cx="93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</a:p>
          <a:p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  <a:p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</a:p>
          <a:p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68968" y="3002061"/>
            <a:ext cx="109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+</a:t>
            </a:r>
          </a:p>
          <a:p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</a:p>
          <a:p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</a:p>
          <a:p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15993" y="3345256"/>
            <a:ext cx="9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match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439532" y="3561470"/>
            <a:ext cx="2285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55136" y="1324049"/>
            <a:ext cx="129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cs typeface="Times"/>
              </a:rPr>
              <a:t>Table A</a:t>
            </a:r>
            <a:endParaRPr lang="en-US" sz="1800" b="1" baseline="-25000" dirty="0"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4025" y="3525507"/>
            <a:ext cx="129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cs typeface="Times"/>
              </a:rPr>
              <a:t>Table B</a:t>
            </a:r>
            <a:endParaRPr lang="en-US" sz="1800" b="1" baseline="-25000" dirty="0"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84420" y="2540427"/>
            <a:ext cx="44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Times"/>
              </a:rPr>
              <a:t>a</a:t>
            </a:r>
            <a:r>
              <a:rPr lang="en-US" sz="1800" baseline="-25000" dirty="0">
                <a:cs typeface="Times"/>
              </a:rPr>
              <a:t>2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8860" y="2914749"/>
            <a:ext cx="44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Times"/>
              </a:rPr>
              <a:t>a</a:t>
            </a:r>
            <a:r>
              <a:rPr lang="en-US" sz="1800" baseline="-25000" dirty="0">
                <a:cs typeface="Times"/>
              </a:rPr>
              <a:t>3 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641894" y="2735259"/>
            <a:ext cx="517846" cy="672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10" idx="3"/>
          </p:cNvCxnSpPr>
          <p:nvPr/>
        </p:nvCxnSpPr>
        <p:spPr bwMode="auto">
          <a:xfrm flipV="1">
            <a:off x="5630018" y="3795554"/>
            <a:ext cx="529722" cy="773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8516660" y="3561470"/>
            <a:ext cx="192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9482823" y="3561470"/>
            <a:ext cx="12800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0342353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658-B032-4C70-A1B3-6AB39AD4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9825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Blocking and Matching Use Expressive Rules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(Which Will Be Learned)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15745-B4A2-4F58-88FD-CC4C44A1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955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ABB9-8779-40AA-9DE7-A37C8FE8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D509-4C3D-4997-804A-F76BFF5C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variety of </a:t>
            </a:r>
            <a:r>
              <a:rPr lang="en-US" dirty="0">
                <a:solidFill>
                  <a:srgbClr val="FF0000"/>
                </a:solidFill>
              </a:rPr>
              <a:t>similarity measures</a:t>
            </a:r>
          </a:p>
          <a:p>
            <a:pPr lvl="1"/>
            <a:r>
              <a:rPr lang="en-US" dirty="0" err="1"/>
              <a:t>Exact_match</a:t>
            </a:r>
            <a:r>
              <a:rPr lang="en-US" dirty="0"/>
              <a:t>(city, city)</a:t>
            </a:r>
          </a:p>
          <a:p>
            <a:pPr lvl="1"/>
            <a:r>
              <a:rPr lang="en-US" dirty="0"/>
              <a:t>Jaccard(name, name)</a:t>
            </a:r>
          </a:p>
          <a:p>
            <a:pPr lvl="1"/>
            <a:r>
              <a:rPr lang="en-US" dirty="0"/>
              <a:t>Dice(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Cosine(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Overlap(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Jaccard(“David Smith”, “David D Smith”)</a:t>
            </a:r>
          </a:p>
          <a:p>
            <a:pPr lvl="1"/>
            <a:r>
              <a:rPr lang="en-US" dirty="0"/>
              <a:t>First do </a:t>
            </a:r>
            <a:r>
              <a:rPr lang="en-US" dirty="0">
                <a:solidFill>
                  <a:srgbClr val="FF0000"/>
                </a:solidFill>
              </a:rPr>
              <a:t>alphanumeric tokenizing </a:t>
            </a:r>
            <a:r>
              <a:rPr lang="en-US" dirty="0">
                <a:sym typeface="Wingdings" panose="05000000000000000000" pitchFamily="2" charset="2"/>
              </a:rPr>
              <a:t> “</a:t>
            </a:r>
            <a:r>
              <a:rPr lang="en-US" dirty="0" err="1">
                <a:sym typeface="Wingdings" panose="05000000000000000000" pitchFamily="2" charset="2"/>
              </a:rPr>
              <a:t>david</a:t>
            </a:r>
            <a:r>
              <a:rPr lang="en-US" dirty="0">
                <a:sym typeface="Wingdings" panose="05000000000000000000" pitchFamily="2" charset="2"/>
              </a:rPr>
              <a:t>, smith” vs “</a:t>
            </a:r>
            <a:r>
              <a:rPr lang="en-US" dirty="0" err="1">
                <a:sym typeface="Wingdings" panose="05000000000000000000" pitchFamily="2" charset="2"/>
              </a:rPr>
              <a:t>david</a:t>
            </a:r>
            <a:r>
              <a:rPr lang="en-US" dirty="0">
                <a:sym typeface="Wingdings" panose="05000000000000000000" pitchFamily="2" charset="2"/>
              </a:rPr>
              <a:t>, d, smith”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Next compute intersection over union = 2/3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Overlap(“David Smith”, “David D Smith”) =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EA5A-DE8D-4503-8307-4A7DB9D9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0643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2457-3383-483E-BF69-C0E4906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4267-747C-4DF9-B67D-5DEE5321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set of blocking rules</a:t>
            </a:r>
          </a:p>
          <a:p>
            <a:r>
              <a:rPr lang="en-US" dirty="0"/>
              <a:t>Example on blocking for Songs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Examle</a:t>
            </a:r>
            <a:r>
              <a:rPr lang="en-US" dirty="0"/>
              <a:t> rule sequence</a:t>
            </a:r>
          </a:p>
          <a:p>
            <a:pPr lvl="1"/>
            <a:r>
              <a:rPr lang="en-US" dirty="0" err="1"/>
              <a:t>Jaccard_ALNUM</a:t>
            </a:r>
            <a:r>
              <a:rPr lang="en-US" dirty="0"/>
              <a:t>(title, title) &lt;= 0.93</a:t>
            </a:r>
          </a:p>
          <a:p>
            <a:pPr lvl="1"/>
            <a:r>
              <a:rPr lang="en-US" dirty="0" err="1"/>
              <a:t>Cosine_ALNUM</a:t>
            </a:r>
            <a:r>
              <a:rPr lang="en-US" dirty="0"/>
              <a:t>(</a:t>
            </a:r>
            <a:r>
              <a:rPr lang="en-US" dirty="0" err="1"/>
              <a:t>artist_name</a:t>
            </a:r>
            <a:r>
              <a:rPr lang="en-US" dirty="0"/>
              <a:t>, </a:t>
            </a:r>
            <a:r>
              <a:rPr lang="en-US" dirty="0" err="1"/>
              <a:t>artist_name</a:t>
            </a:r>
            <a:r>
              <a:rPr lang="en-US" dirty="0"/>
              <a:t>) &lt;= 0.90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Another rule sequence</a:t>
            </a:r>
          </a:p>
          <a:p>
            <a:pPr lvl="1"/>
            <a:r>
              <a:rPr lang="en-US" dirty="0" err="1"/>
              <a:t>Cosine_ALNUM</a:t>
            </a:r>
            <a:r>
              <a:rPr lang="en-US" dirty="0"/>
              <a:t>(title, title) &lt;= 0.97</a:t>
            </a:r>
          </a:p>
          <a:p>
            <a:pPr lvl="1"/>
            <a:r>
              <a:rPr lang="en-US" dirty="0"/>
              <a:t>DICE_ALNUM(</a:t>
            </a:r>
            <a:r>
              <a:rPr lang="en-US" dirty="0" err="1"/>
              <a:t>artist_name</a:t>
            </a:r>
            <a:r>
              <a:rPr lang="en-US" dirty="0"/>
              <a:t>, </a:t>
            </a:r>
            <a:r>
              <a:rPr lang="en-US" dirty="0" err="1"/>
              <a:t>artist_name</a:t>
            </a:r>
            <a:r>
              <a:rPr lang="en-US" dirty="0"/>
              <a:t>) &lt;= 0.36</a:t>
            </a:r>
          </a:p>
          <a:p>
            <a:pPr lvl="1"/>
            <a:r>
              <a:rPr lang="en-US" dirty="0"/>
              <a:t>OVERLAP_ALNUM(release, release) &lt;= 1.5 &amp; EXACT_MATCH(title, title) &lt;= 0.5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FB419-2BA6-4C12-A4FB-7D7CC0FA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3A61B-9DE1-4550-8209-9CCBB849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76450"/>
            <a:ext cx="11477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8179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2457-3383-483E-BF69-C0E4906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4267-747C-4DF9-B67D-5DEE5321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181600"/>
          </a:xfrm>
        </p:spPr>
        <p:txBody>
          <a:bodyPr/>
          <a:lstStyle/>
          <a:p>
            <a:r>
              <a:rPr lang="en-US" dirty="0"/>
              <a:t>Use a sequence of blocking rules</a:t>
            </a:r>
          </a:p>
          <a:p>
            <a:r>
              <a:rPr lang="en-US" dirty="0"/>
              <a:t>Example on blocking for Songs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Examle</a:t>
            </a:r>
            <a:r>
              <a:rPr lang="en-US" dirty="0"/>
              <a:t> rule set</a:t>
            </a:r>
          </a:p>
          <a:p>
            <a:pPr lvl="1"/>
            <a:r>
              <a:rPr lang="en-US" sz="1800" dirty="0" err="1"/>
              <a:t>Jaccard_ALNUM</a:t>
            </a:r>
            <a:r>
              <a:rPr lang="en-US" sz="1800" dirty="0"/>
              <a:t>(title, title) &lt;= 0.93</a:t>
            </a:r>
          </a:p>
          <a:p>
            <a:pPr lvl="1"/>
            <a:r>
              <a:rPr lang="en-US" sz="1800" dirty="0" err="1"/>
              <a:t>Cosine_ALNUM</a:t>
            </a:r>
            <a:r>
              <a:rPr lang="en-US" sz="1800" dirty="0"/>
              <a:t>(</a:t>
            </a:r>
            <a:r>
              <a:rPr lang="en-US" sz="1800" dirty="0" err="1"/>
              <a:t>artist_name</a:t>
            </a:r>
            <a:r>
              <a:rPr lang="en-US" sz="1800" dirty="0"/>
              <a:t>, </a:t>
            </a:r>
            <a:r>
              <a:rPr lang="en-US" sz="1800" dirty="0" err="1"/>
              <a:t>artist_name</a:t>
            </a:r>
            <a:r>
              <a:rPr lang="en-US" sz="1800" dirty="0"/>
              <a:t>) &lt;= 0.90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/>
              <a:t>Another rule set</a:t>
            </a:r>
          </a:p>
          <a:p>
            <a:pPr lvl="1"/>
            <a:r>
              <a:rPr lang="en-US" sz="1800" dirty="0" err="1"/>
              <a:t>Cosine_ALNUM</a:t>
            </a:r>
            <a:r>
              <a:rPr lang="en-US" sz="1800" dirty="0"/>
              <a:t>(title, title) &lt;= 0.97</a:t>
            </a:r>
          </a:p>
          <a:p>
            <a:pPr lvl="1"/>
            <a:r>
              <a:rPr lang="en-US" sz="1800" dirty="0"/>
              <a:t>DICE_ALNUM(</a:t>
            </a:r>
            <a:r>
              <a:rPr lang="en-US" sz="1800" dirty="0" err="1"/>
              <a:t>artist_name</a:t>
            </a:r>
            <a:r>
              <a:rPr lang="en-US" sz="1800" dirty="0"/>
              <a:t>, </a:t>
            </a:r>
            <a:r>
              <a:rPr lang="en-US" sz="1800" dirty="0" err="1"/>
              <a:t>artist_name</a:t>
            </a:r>
            <a:r>
              <a:rPr lang="en-US" sz="1800" dirty="0"/>
              <a:t>) &lt;= 0.36</a:t>
            </a:r>
          </a:p>
          <a:p>
            <a:pPr lvl="1"/>
            <a:r>
              <a:rPr lang="en-US" sz="1800" dirty="0"/>
              <a:t>OVERLAP_ALNUM(release, release) &lt;= 1.5 &amp; EXACT_MATCH(title, title) &lt;= 0.5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FB419-2BA6-4C12-A4FB-7D7CC0FA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3A61B-9DE1-4550-8209-9CCBB849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1477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79343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575" y="228600"/>
            <a:ext cx="8267700" cy="685800"/>
          </a:xfrm>
        </p:spPr>
        <p:txBody>
          <a:bodyPr/>
          <a:lstStyle/>
          <a:p>
            <a:r>
              <a:rPr lang="en-US" dirty="0"/>
              <a:t>Entity Matching: Blocking and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CAC95-2E17-43A5-93A4-07F0E7E5AD13}" type="slidenum">
              <a:rPr lang="en-US">
                <a:solidFill>
                  <a:srgbClr val="000000"/>
                </a:solidFill>
                <a:latin typeface="Times New Roman"/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85898" y="1886954"/>
          <a:ext cx="3280344" cy="168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Times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Times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Times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Dave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Madison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Joe Wilson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San Jose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Dan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Middleton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17190" y="2352816"/>
            <a:ext cx="443869" cy="382521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dirty="0">
                <a:cs typeface="Times"/>
              </a:rPr>
              <a:t>a</a:t>
            </a:r>
            <a:r>
              <a:rPr lang="en-US" sz="1800" baseline="-25000" dirty="0">
                <a:cs typeface="Times"/>
              </a:rPr>
              <a:t>1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29968" y="4061262"/>
          <a:ext cx="3724930" cy="1581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9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Times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Times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Times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David</a:t>
                      </a:r>
                      <a:r>
                        <a:rPr lang="en-US" sz="1800" baseline="0" dirty="0">
                          <a:latin typeface="+mn-lt"/>
                          <a:cs typeface="Times"/>
                        </a:rPr>
                        <a:t> D.</a:t>
                      </a:r>
                      <a:r>
                        <a:rPr lang="en-US" sz="1800" dirty="0">
                          <a:latin typeface="+mn-lt"/>
                          <a:cs typeface="Times"/>
                        </a:rPr>
                        <a:t>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Madison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Daniel W.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Middleton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"/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46207" y="4601106"/>
            <a:ext cx="531773" cy="382521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dirty="0">
                <a:cs typeface="Times"/>
              </a:rPr>
              <a:t>b</a:t>
            </a:r>
            <a:r>
              <a:rPr lang="en-US" sz="1800" baseline="-25000" dirty="0">
                <a:cs typeface="Time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9738" y="5047056"/>
            <a:ext cx="1018827" cy="382521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dirty="0">
                <a:cs typeface="Times"/>
              </a:rPr>
              <a:t>b</a:t>
            </a:r>
            <a:r>
              <a:rPr lang="en-US" sz="1800" baseline="-25000" dirty="0">
                <a:cs typeface="Times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9006" y="3436314"/>
            <a:ext cx="1642163" cy="646272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 algn="ctr">
              <a:defRPr/>
            </a:pPr>
            <a:r>
              <a:rPr lang="en-US" sz="1800" b="1" dirty="0"/>
              <a:t>block on</a:t>
            </a:r>
          </a:p>
          <a:p>
            <a:pPr algn="ctr">
              <a:defRPr/>
            </a:pPr>
            <a:r>
              <a:rPr lang="en-US" sz="1800" b="1" dirty="0"/>
              <a:t>state = state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2313" y="3167453"/>
            <a:ext cx="933776" cy="1231048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93848" y="3201103"/>
            <a:ext cx="1098813" cy="1231048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+</a:t>
            </a:r>
          </a:p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</a:p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1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</a:p>
          <a:p>
            <a:pPr>
              <a:defRPr/>
            </a:pPr>
            <a:r>
              <a:rPr lang="en-US" sz="1800" dirty="0"/>
              <a:t>(a</a:t>
            </a:r>
            <a:r>
              <a:rPr lang="en-US" sz="1800" baseline="-25000" dirty="0"/>
              <a:t>3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40873" y="3544296"/>
            <a:ext cx="952452" cy="382521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 algn="ctr">
              <a:defRPr/>
            </a:pPr>
            <a:r>
              <a:rPr lang="en-US" sz="1800" b="1" dirty="0"/>
              <a:t>match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464421" y="3760510"/>
            <a:ext cx="2285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80016" y="1523091"/>
            <a:ext cx="1293196" cy="382521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b="1" dirty="0">
                <a:cs typeface="Times"/>
              </a:rPr>
              <a:t>Table A</a:t>
            </a:r>
            <a:endParaRPr lang="en-US" sz="1800" b="1" baseline="-25000" dirty="0"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8905" y="3724550"/>
            <a:ext cx="1293196" cy="369273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b="1" dirty="0">
                <a:cs typeface="Times"/>
              </a:rPr>
              <a:t>Table B</a:t>
            </a:r>
            <a:endParaRPr lang="en-US" sz="1800" b="1" baseline="-25000" dirty="0"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9300" y="2739471"/>
            <a:ext cx="443869" cy="382521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dirty="0">
                <a:cs typeface="Times"/>
              </a:rPr>
              <a:t>a</a:t>
            </a:r>
            <a:r>
              <a:rPr lang="en-US" sz="1800" baseline="-25000" dirty="0">
                <a:cs typeface="Times"/>
              </a:rPr>
              <a:t>2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13740" y="3113796"/>
            <a:ext cx="443869" cy="382521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pPr>
              <a:defRPr/>
            </a:pPr>
            <a:r>
              <a:rPr lang="en-US" sz="1800" dirty="0">
                <a:cs typeface="Times"/>
              </a:rPr>
              <a:t>a</a:t>
            </a:r>
            <a:r>
              <a:rPr lang="en-US" sz="1800" baseline="-25000" dirty="0">
                <a:cs typeface="Times"/>
              </a:rPr>
              <a:t>3 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666774" y="2934300"/>
            <a:ext cx="517846" cy="672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10" idx="3"/>
          </p:cNvCxnSpPr>
          <p:nvPr/>
        </p:nvCxnSpPr>
        <p:spPr bwMode="auto">
          <a:xfrm flipV="1">
            <a:off x="5654898" y="3994594"/>
            <a:ext cx="529722" cy="773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8541549" y="3760510"/>
            <a:ext cx="192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9507707" y="3760510"/>
            <a:ext cx="12800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03584720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Matching: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Ensemble classifier containing a set of decision trees</a:t>
            </a:r>
          </a:p>
          <a:p>
            <a:pPr algn="just"/>
            <a:endParaRPr lang="en-US" sz="2154" dirty="0">
              <a:latin typeface="Arial"/>
              <a:cs typeface="Arial"/>
            </a:endParaRPr>
          </a:p>
          <a:p>
            <a:pPr algn="just"/>
            <a:endParaRPr lang="en-US" sz="2154" dirty="0">
              <a:latin typeface="Arial"/>
              <a:cs typeface="Arial"/>
            </a:endParaRPr>
          </a:p>
          <a:p>
            <a:pPr algn="just"/>
            <a:endParaRPr lang="en-US" sz="2154" dirty="0">
              <a:latin typeface="Arial"/>
              <a:cs typeface="Arial"/>
            </a:endParaRPr>
          </a:p>
          <a:p>
            <a:pPr algn="just"/>
            <a:endParaRPr lang="en-US" sz="2154" dirty="0">
              <a:latin typeface="Arial"/>
              <a:cs typeface="Arial"/>
            </a:endParaRPr>
          </a:p>
          <a:p>
            <a:pPr algn="just"/>
            <a:endParaRPr lang="en-US" sz="2154" dirty="0">
              <a:latin typeface="Arial"/>
              <a:cs typeface="Arial"/>
            </a:endParaRPr>
          </a:p>
          <a:p>
            <a:pPr algn="just"/>
            <a:endParaRPr lang="en-US" sz="2154" dirty="0">
              <a:latin typeface="Arial"/>
              <a:cs typeface="Arial"/>
            </a:endParaRPr>
          </a:p>
          <a:p>
            <a:pPr algn="just"/>
            <a:endParaRPr lang="en-US" sz="2154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Return the label output by the majority of trees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dirty="0">
              <a:latin typeface="Arial"/>
              <a:cs typeface="Arial"/>
            </a:endParaRPr>
          </a:p>
          <a:p>
            <a:pPr algn="just"/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345137"/>
            <a:ext cx="8915400" cy="19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3250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B792-52B6-4A9F-8E72-8F897891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Matching: Use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B1C6-6DC8-4D0C-B90B-F538D071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52450"/>
          </a:xfrm>
        </p:spPr>
        <p:txBody>
          <a:bodyPr/>
          <a:lstStyle/>
          <a:p>
            <a:r>
              <a:rPr lang="en-US" dirty="0"/>
              <a:t>A random forest can be viewed as encoding </a:t>
            </a:r>
            <a:r>
              <a:rPr lang="en-US" dirty="0">
                <a:solidFill>
                  <a:srgbClr val="FF0000"/>
                </a:solidFill>
              </a:rPr>
              <a:t>a set of sets of matching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0F47-E541-4751-B7E4-5F2FB0A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ED1DC-B5CF-4859-8469-5E256C2A6F14}"/>
              </a:ext>
            </a:extLst>
          </p:cNvPr>
          <p:cNvSpPr txBox="1"/>
          <p:nvPr/>
        </p:nvSpPr>
        <p:spPr>
          <a:xfrm>
            <a:off x="1694565" y="4607811"/>
            <a:ext cx="161522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rgbClr val="032ADC"/>
                </a:solidFill>
                <a:ea typeface="Arial" charset="0"/>
                <a:cs typeface="Arial" charset="0"/>
              </a:rPr>
              <a:t>A set of </a:t>
            </a:r>
            <a:br>
              <a:rPr lang="en-US" sz="2000" b="1" dirty="0">
                <a:solidFill>
                  <a:srgbClr val="032ADC"/>
                </a:solidFill>
                <a:ea typeface="Arial" charset="0"/>
                <a:cs typeface="Arial" charset="0"/>
              </a:rPr>
            </a:br>
            <a:r>
              <a:rPr lang="en-US" sz="2000" b="1" dirty="0">
                <a:solidFill>
                  <a:srgbClr val="032ADC"/>
                </a:solidFill>
                <a:ea typeface="Arial" charset="0"/>
                <a:cs typeface="Arial" charset="0"/>
              </a:rPr>
              <a:t>sets of matching   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2FC2D-804E-4676-B2FF-C339B16F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30" y="1983666"/>
            <a:ext cx="7699248" cy="2072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42DB2-ADDC-4B38-8915-2D829E1C2292}"/>
              </a:ext>
            </a:extLst>
          </p:cNvPr>
          <p:cNvSpPr txBox="1"/>
          <p:nvPr/>
        </p:nvSpPr>
        <p:spPr>
          <a:xfrm>
            <a:off x="3309785" y="4630187"/>
            <a:ext cx="6093276" cy="369269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edit_distance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≥ 3)  and  (dice_3gram &gt; 0.8)      match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C9FD3-B3B4-46FE-948E-4F952B331E2C}"/>
              </a:ext>
            </a:extLst>
          </p:cNvPr>
          <p:cNvCxnSpPr/>
          <p:nvPr/>
        </p:nvCxnSpPr>
        <p:spPr>
          <a:xfrm>
            <a:off x="7834385" y="4830075"/>
            <a:ext cx="1828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623A15-6F67-4251-B9FF-3618D1A686E4}"/>
              </a:ext>
            </a:extLst>
          </p:cNvPr>
          <p:cNvSpPr txBox="1"/>
          <p:nvPr/>
        </p:nvSpPr>
        <p:spPr>
          <a:xfrm>
            <a:off x="3309785" y="5030679"/>
            <a:ext cx="6093276" cy="369269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edit_distance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 3)  and  (dice_3gram &gt; 0.6)      match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DF7368-01E8-42D7-ACDB-EA42467A0D77}"/>
              </a:ext>
            </a:extLst>
          </p:cNvPr>
          <p:cNvCxnSpPr/>
          <p:nvPr/>
        </p:nvCxnSpPr>
        <p:spPr>
          <a:xfrm>
            <a:off x="7834385" y="5230567"/>
            <a:ext cx="1828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41C39B-1180-47EB-AB41-3B83A9B103D7}"/>
              </a:ext>
            </a:extLst>
          </p:cNvPr>
          <p:cNvSpPr txBox="1"/>
          <p:nvPr/>
        </p:nvSpPr>
        <p:spPr>
          <a:xfrm>
            <a:off x="3309785" y="5574331"/>
            <a:ext cx="6093276" cy="369269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 (dice_3gram &gt; 0.6)  and 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edit_distance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 5)      match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DC9F90-18F9-4CAE-902D-B690D8DF8020}"/>
              </a:ext>
            </a:extLst>
          </p:cNvPr>
          <p:cNvCxnSpPr/>
          <p:nvPr/>
        </p:nvCxnSpPr>
        <p:spPr>
          <a:xfrm>
            <a:off x="7834385" y="5758964"/>
            <a:ext cx="1828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33A7A-8D7A-40DA-9EE3-72A3BB1F3E1D}"/>
              </a:ext>
            </a:extLst>
          </p:cNvPr>
          <p:cNvSpPr/>
          <p:nvPr/>
        </p:nvSpPr>
        <p:spPr bwMode="auto">
          <a:xfrm>
            <a:off x="3309785" y="4630187"/>
            <a:ext cx="5427815" cy="7595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9A0BC-6CED-473F-91E6-0DC49EF699EE}"/>
              </a:ext>
            </a:extLst>
          </p:cNvPr>
          <p:cNvSpPr/>
          <p:nvPr/>
        </p:nvSpPr>
        <p:spPr bwMode="auto">
          <a:xfrm>
            <a:off x="3309785" y="5574331"/>
            <a:ext cx="5427815" cy="388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8397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658-B032-4C70-A1B3-6AB39AD4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9825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Do Blocking?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15745-B4A2-4F58-88FD-CC4C44A1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8911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9C6D-29DC-4A39-9E5C-EED2DCD5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Baseline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7B6C-22F1-4F3E-85F3-238E8D5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62025"/>
            <a:ext cx="11582400" cy="4933949"/>
          </a:xfrm>
        </p:spPr>
        <p:txBody>
          <a:bodyPr/>
          <a:lstStyle/>
          <a:p>
            <a:r>
              <a:rPr lang="en-US" dirty="0"/>
              <a:t>Assume A and B have the same schema</a:t>
            </a:r>
          </a:p>
          <a:p>
            <a:r>
              <a:rPr lang="en-US" dirty="0"/>
              <a:t>Examine their schemas and </a:t>
            </a:r>
            <a:r>
              <a:rPr lang="en-US" dirty="0">
                <a:solidFill>
                  <a:srgbClr val="FF0000"/>
                </a:solidFill>
              </a:rPr>
              <a:t>create features</a:t>
            </a:r>
            <a:r>
              <a:rPr lang="en-US" dirty="0"/>
              <a:t> judged</a:t>
            </a:r>
            <a:br>
              <a:rPr lang="en-US" dirty="0"/>
            </a:br>
            <a:r>
              <a:rPr lang="en-US" dirty="0"/>
              <a:t>helpful for blocking</a:t>
            </a:r>
          </a:p>
          <a:p>
            <a:pPr lvl="1"/>
            <a:r>
              <a:rPr lang="en-US" dirty="0" err="1"/>
              <a:t>Jaccard_word</a:t>
            </a:r>
            <a:r>
              <a:rPr lang="en-US" dirty="0"/>
              <a:t>(name, name), </a:t>
            </a:r>
          </a:p>
          <a:p>
            <a:pPr lvl="1"/>
            <a:r>
              <a:rPr lang="en-US" dirty="0"/>
              <a:t>Jaccard_3gram(name, name)</a:t>
            </a:r>
          </a:p>
          <a:p>
            <a:pPr lvl="1"/>
            <a:r>
              <a:rPr lang="en-US" dirty="0" err="1"/>
              <a:t>Edit_distance</a:t>
            </a:r>
            <a:r>
              <a:rPr lang="en-US" dirty="0"/>
              <a:t>(city, city)</a:t>
            </a:r>
          </a:p>
          <a:p>
            <a:pPr lvl="1"/>
            <a:r>
              <a:rPr lang="en-US" dirty="0" err="1"/>
              <a:t>Exact_match</a:t>
            </a:r>
            <a:r>
              <a:rPr lang="en-US" dirty="0"/>
              <a:t>(state, state)</a:t>
            </a:r>
          </a:p>
          <a:p>
            <a:r>
              <a:rPr lang="en-US" dirty="0">
                <a:solidFill>
                  <a:srgbClr val="FF0000"/>
                </a:solidFill>
              </a:rPr>
              <a:t>Write blocking rules </a:t>
            </a:r>
            <a:r>
              <a:rPr lang="en-US" dirty="0"/>
              <a:t>using these features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Jaccard_word</a:t>
            </a:r>
            <a:r>
              <a:rPr lang="en-US" dirty="0"/>
              <a:t>(name, name) &lt; 0.3 </a:t>
            </a:r>
            <a:r>
              <a:rPr lang="en-US" dirty="0">
                <a:sym typeface="Wingdings" panose="05000000000000000000" pitchFamily="2" charset="2"/>
              </a:rPr>
              <a:t> drop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Jaccard_3gram(name, name) &lt; 0.6 &amp; </a:t>
            </a:r>
            <a:r>
              <a:rPr lang="en-US" dirty="0" err="1">
                <a:sym typeface="Wingdings" panose="05000000000000000000" pitchFamily="2" charset="2"/>
              </a:rPr>
              <a:t>edit_distance</a:t>
            </a:r>
            <a:r>
              <a:rPr lang="en-US" dirty="0">
                <a:sym typeface="Wingdings" panose="05000000000000000000" pitchFamily="2" charset="2"/>
              </a:rPr>
              <a:t>(city, city) &gt; 3  drop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Apply the blocking rules to A and 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Enumerate all tuple pairs in A x B &amp; convert each pair into a feature vector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(a1, b1)  (f11, f12, f13, f14),           (a1, b2)  (f21, f22, f23, f24),          etc.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Apply the blocking rules to the feature vectors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3E37-D1CC-460D-9900-37B32A38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441BC-B8B8-4A03-A40A-AA276786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13" y="672660"/>
            <a:ext cx="2909774" cy="29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139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7B14-13CE-4BCF-AD73-9C3EB06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284480"/>
            <a:ext cx="11358880" cy="685800"/>
          </a:xfrm>
        </p:spPr>
        <p:txBody>
          <a:bodyPr/>
          <a:lstStyle/>
          <a:p>
            <a:r>
              <a:rPr lang="en-US" dirty="0"/>
              <a:t>Fundamental Operation in Building Knowledge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05DA0-9F44-4223-886F-C629D3AE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Building and Querying an Enterprise Knowledge Graph">
            <a:extLst>
              <a:ext uri="{FF2B5EF4-FFF2-40B4-BE49-F238E27FC236}">
                <a16:creationId xmlns:a16="http://schemas.microsoft.com/office/drawing/2014/main" id="{F423D892-2CA8-49B2-A51A-66DE2681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316614"/>
            <a:ext cx="7156450" cy="525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93244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85CF-6E7E-4B53-8BB1-60763B2A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Features 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668F-D775-46C7-8B3C-2AD0F89A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feature such as Jaccard_3gram(name, name) consists of</a:t>
            </a:r>
          </a:p>
          <a:p>
            <a:pPr lvl="1"/>
            <a:r>
              <a:rPr lang="en-US" dirty="0"/>
              <a:t>Two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 in tables A and B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tokenizer</a:t>
            </a:r>
            <a:r>
              <a:rPr lang="en-US" dirty="0"/>
              <a:t> to be used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similarity measure </a:t>
            </a:r>
            <a:r>
              <a:rPr lang="en-US" dirty="0"/>
              <a:t>to be used</a:t>
            </a:r>
          </a:p>
          <a:p>
            <a:pPr lvl="1"/>
            <a:r>
              <a:rPr lang="en-US" dirty="0"/>
              <a:t>The typical form: </a:t>
            </a:r>
            <a:r>
              <a:rPr lang="en-US" dirty="0" err="1">
                <a:solidFill>
                  <a:srgbClr val="FF0000"/>
                </a:solidFill>
              </a:rPr>
              <a:t>sim_measure</a:t>
            </a:r>
            <a:r>
              <a:rPr lang="en-US" dirty="0">
                <a:solidFill>
                  <a:srgbClr val="FF0000"/>
                </a:solidFill>
              </a:rPr>
              <a:t>(tokenizer(val1), tokenizer(val2))</a:t>
            </a:r>
          </a:p>
          <a:p>
            <a:pPr lvl="1"/>
            <a:endParaRPr lang="en-US" dirty="0"/>
          </a:p>
          <a:p>
            <a:r>
              <a:rPr lang="en-US" dirty="0"/>
              <a:t>We can use a set of rules to create features</a:t>
            </a:r>
          </a:p>
          <a:p>
            <a:pPr lvl="1"/>
            <a:r>
              <a:rPr lang="en-US" dirty="0"/>
              <a:t>When applied to the schemas of A and B these rules will generate many features</a:t>
            </a:r>
          </a:p>
          <a:p>
            <a:pPr lvl="1"/>
            <a:r>
              <a:rPr lang="en-US" dirty="0"/>
              <a:t>They enumerate all combinations of tokenizer &amp; sim measures that are appropriate for the types of the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45D9-762E-4209-81FD-C2D942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5757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6" y="337936"/>
            <a:ext cx="10563224" cy="645935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Guiding Rules for Creating Features Automatically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510513"/>
              </p:ext>
            </p:extLst>
          </p:nvPr>
        </p:nvGraphicFramePr>
        <p:xfrm>
          <a:off x="1617785" y="1252210"/>
          <a:ext cx="8953963" cy="485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1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Attribute Type and Characteristic</a:t>
                      </a:r>
                      <a:endParaRPr lang="en-US" sz="1400" b="1" dirty="0">
                        <a:effectLst/>
                        <a:latin typeface="+mj-lt"/>
                      </a:endParaRPr>
                    </a:p>
                  </a:txBody>
                  <a:tcPr marL="50006" marR="50006" marT="50006" marB="5000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Similarity Measures</a:t>
                      </a:r>
                      <a:endParaRPr lang="en-US" sz="1400" b="1" dirty="0">
                        <a:effectLst/>
                        <a:latin typeface="+mj-lt"/>
                      </a:endParaRPr>
                    </a:p>
                  </a:txBody>
                  <a:tcPr marL="50006" marR="50006" marT="50006" marB="5000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Intuition</a:t>
                      </a:r>
                      <a:endParaRPr lang="en-US" sz="1400" b="1" dirty="0">
                        <a:effectLst/>
                        <a:latin typeface="+mj-lt"/>
                      </a:endParaRPr>
                    </a:p>
                  </a:txBody>
                  <a:tcPr marL="50006" marR="50006" marT="50006" marB="5000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Single word string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Jaro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Jaro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-Winkler,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Levenshtein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, Jaccard.3gram, Exact Match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Maybe first names, last names, zip codes, etc.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Multi-word short (#words &lt;= 5) string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j-lt"/>
                        </a:rPr>
                        <a:t>Monge-Elkan, Jaccard.word, Jaccard.3gram, Needleman-Wunsch, Smith-Waterman, Smith-Waterman-Gotoh, Cosine</a:t>
                      </a:r>
                      <a:endParaRPr lang="en-US" sz="140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Maybe product titles, full names of people, etc.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Multi-word mid-sized (6 &lt;= #words &lt;= 10) string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j-lt"/>
                        </a:rPr>
                        <a:t>Monge-Elkan, Jaccard.word, Cosine</a:t>
                      </a:r>
                      <a:endParaRPr lang="en-US" sz="140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Maybe street addresses, short product descriptions, etc.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Multi-word long (#words &gt;= 11) string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j-lt"/>
                        </a:rPr>
                        <a:t>Jaccard.word, TF/IDF, Soft TF/IDF, Cosine</a:t>
                      </a:r>
                      <a:endParaRPr lang="en-US" sz="140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Maybe long product descriptions, product reviews, etc.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Numeric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j-lt"/>
                        </a:rPr>
                        <a:t>Absolute Difference, Relative Difference, Levenshtein, Exact Match</a:t>
                      </a:r>
                      <a:endParaRPr lang="en-US" sz="140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Maybe age, size, weight, height, price, etc.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4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Categorical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Exact Match,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Levenshtein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The assumption is that the normalization has been done first (e.g., Paperback = Softcover = Trade Paper) using a dictionary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9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Set-valued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Jaccard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, Dice, Overlap, TF/IDF, Soft TF/IDF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Maybe book authors, ingredients in a food item, etc.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50006" marR="50006" marT="50006" marB="500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40280" y="6451940"/>
            <a:ext cx="2057400" cy="273844"/>
          </a:xfrm>
        </p:spPr>
        <p:txBody>
          <a:bodyPr/>
          <a:lstStyle/>
          <a:p>
            <a:pPr>
              <a:defRPr/>
            </a:pPr>
            <a:fld id="{35287863-6A96-4EEB-81F2-59D79586398A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50423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7C22-92D7-42B9-BE0A-923E0842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Blocking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4CAA-EF8D-4239-88AA-036825AB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sample S of tuple pairs from A x B</a:t>
            </a:r>
          </a:p>
          <a:p>
            <a:r>
              <a:rPr lang="en-US" dirty="0"/>
              <a:t>Convert each tuple pair in S into feature vector, resulting in S’</a:t>
            </a:r>
          </a:p>
          <a:p>
            <a:r>
              <a:rPr lang="en-US" dirty="0"/>
              <a:t>Learn a random forest F on S’, using active learning</a:t>
            </a:r>
          </a:p>
          <a:p>
            <a:r>
              <a:rPr lang="en-US" dirty="0"/>
              <a:t>Extract candidate blocking rules from F</a:t>
            </a:r>
          </a:p>
          <a:p>
            <a:r>
              <a:rPr lang="en-US" dirty="0"/>
              <a:t>Find and return a good rule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6F9A-E1F7-41FE-A7FF-88F6D270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86186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7412254" y="3561330"/>
            <a:ext cx="2415745" cy="65490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kumimoji="1" lang="en-US" sz="20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02937" y="3561330"/>
            <a:ext cx="2977978" cy="65490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kumimoji="1" lang="en-US" sz="20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902938" y="2751949"/>
            <a:ext cx="2996513" cy="38923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kumimoji="1" lang="en-US" sz="20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228600"/>
            <a:ext cx="11010900" cy="685800"/>
          </a:xfrm>
        </p:spPr>
        <p:txBody>
          <a:bodyPr/>
          <a:lstStyle/>
          <a:p>
            <a:r>
              <a:rPr lang="en-US" dirty="0"/>
              <a:t>Learn a Random Forest on S’ Using Active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320" y="3528379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S’</a:t>
            </a:r>
          </a:p>
          <a:p>
            <a:r>
              <a:rPr lang="en-US" sz="1800" dirty="0"/>
              <a:t>from |A x B|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4581" y="1687194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Four examples </a:t>
            </a:r>
          </a:p>
          <a:p>
            <a:r>
              <a:rPr lang="en-US" sz="1800" dirty="0"/>
              <a:t>supplied by user </a:t>
            </a:r>
          </a:p>
          <a:p>
            <a:r>
              <a:rPr lang="en-US" sz="1800" dirty="0"/>
              <a:t>(2 pos, 2 </a:t>
            </a:r>
            <a:r>
              <a:rPr lang="en-US" sz="1800" dirty="0" err="1"/>
              <a:t>neg</a:t>
            </a:r>
            <a:r>
              <a:rPr lang="en-US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5293" y="2760186"/>
            <a:ext cx="30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Stopping criterion satisfied?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0581" y="3528379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Select q “most informative”</a:t>
            </a:r>
          </a:p>
          <a:p>
            <a:r>
              <a:rPr lang="en-US" sz="1800" dirty="0"/>
              <a:t>unlabeled 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5182" y="352837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Label the q selected</a:t>
            </a:r>
          </a:p>
          <a:p>
            <a:r>
              <a:rPr lang="en-US" sz="1800" dirty="0"/>
              <a:t>examples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3083" y="46349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634" y="2656031"/>
            <a:ext cx="10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Random</a:t>
            </a:r>
            <a:br>
              <a:rPr lang="en-US" sz="1800" dirty="0"/>
            </a:br>
            <a:r>
              <a:rPr lang="en-US" sz="1800" dirty="0"/>
              <a:t>forest F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924164" y="3919649"/>
            <a:ext cx="444844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902938" y="1979638"/>
            <a:ext cx="2996513" cy="38923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kumimoji="1" lang="en-US" sz="20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0580" y="1965214"/>
            <a:ext cx="287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Train a random forest F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8641753" y="4265637"/>
            <a:ext cx="0" cy="3336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293072" y="2405946"/>
            <a:ext cx="0" cy="3336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3390131" y="2202060"/>
            <a:ext cx="444844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390131" y="3919649"/>
            <a:ext cx="444844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5293072" y="3184421"/>
            <a:ext cx="0" cy="3336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942700" y="2183524"/>
            <a:ext cx="164962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none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592321" y="2183524"/>
            <a:ext cx="0" cy="12974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395106" y="26297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6002" y="31411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</a:t>
            </a:r>
          </a:p>
        </p:txBody>
      </p:sp>
      <p:cxnSp>
        <p:nvCxnSpPr>
          <p:cNvPr id="13" name="Straight Arrow Connector 12"/>
          <p:cNvCxnSpPr>
            <a:endCxn id="12" idx="3"/>
          </p:cNvCxnSpPr>
          <p:nvPr/>
        </p:nvCxnSpPr>
        <p:spPr bwMode="auto">
          <a:xfrm flipH="1">
            <a:off x="3217135" y="2979196"/>
            <a:ext cx="617841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the 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08198" y="1765444"/>
            <a:ext cx="968800" cy="67959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4" tIns="45689" rIns="91374" bIns="45689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 FVs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92349" y="2250867"/>
            <a:ext cx="523206" cy="5825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4" tIns="45689" rIns="91374" bIns="45689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71752" y="1788614"/>
            <a:ext cx="1121502" cy="584713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Sample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182506" y="2129511"/>
            <a:ext cx="29067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62913" y="1791465"/>
            <a:ext cx="1013286" cy="584713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Feature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vectors S’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31632" y="2129511"/>
            <a:ext cx="29067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15555" y="1668358"/>
            <a:ext cx="465072" cy="388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715555" y="2153782"/>
            <a:ext cx="465072" cy="388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92349" y="1377103"/>
            <a:ext cx="523206" cy="5825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4" tIns="45689" rIns="91374" bIns="45689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91129" y="2129511"/>
            <a:ext cx="29067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43457" y="2129511"/>
            <a:ext cx="29067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052379" y="1741174"/>
            <a:ext cx="995547" cy="67959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4" tIns="45689" rIns="91374" bIns="45689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 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085240" y="2129511"/>
            <a:ext cx="29067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189664" y="1741174"/>
            <a:ext cx="1017867" cy="67959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4" tIns="45689" rIns="91374" bIns="45689"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18024" y="1765444"/>
            <a:ext cx="880236" cy="584713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Random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forest 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3097" y="3422044"/>
            <a:ext cx="327200" cy="1015600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3097" y="4580033"/>
            <a:ext cx="327200" cy="707823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d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73094" y="4625000"/>
            <a:ext cx="3048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09" tIns="46004" rIns="92009" bIns="46004" numCol="1" rtlCol="0" anchor="t" anchorCtr="0" compatLnSpc="1">
            <a:prstTxWarp prst="textNoShape">
              <a:avLst/>
            </a:prstTxWarp>
          </a:bodyPr>
          <a:lstStyle/>
          <a:p>
            <a:pPr marL="742416" indent="-285545" defTabSz="91374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–"/>
            </a:pPr>
            <a:endParaRPr kumimoji="1" lang="en-US" sz="20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73094" y="3482000"/>
            <a:ext cx="304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09" tIns="46004" rIns="92009" bIns="46004" numCol="1" rtlCol="0" anchor="t" anchorCtr="0" compatLnSpc="1">
            <a:prstTxWarp prst="textNoShape">
              <a:avLst/>
            </a:prstTxWarp>
          </a:bodyPr>
          <a:lstStyle/>
          <a:p>
            <a:pPr marL="742416" indent="-285545" defTabSz="91374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–"/>
            </a:pPr>
            <a:endParaRPr kumimoji="1" lang="en-US" sz="20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8342" y="3710604"/>
            <a:ext cx="356054" cy="400047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92095" y="4701204"/>
            <a:ext cx="356054" cy="400047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5465" y="3939200"/>
            <a:ext cx="777056" cy="1015600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(a, e)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(b, d)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(b, 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1868" y="3939200"/>
            <a:ext cx="1653400" cy="1015600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(0.3, …, 0.6)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(0.0, …, 0.4)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(0.4, …, 0.8)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1911" y="4224954"/>
            <a:ext cx="1425973" cy="400047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train RF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24179" y="3529798"/>
            <a:ext cx="1425973" cy="400047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can stop?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05612" y="4447001"/>
            <a:ext cx="2393658" cy="707823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select “informative”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unlabeled pairs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78478" y="5342180"/>
            <a:ext cx="1902748" cy="707823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label selected pairs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-300000">
            <a:off x="2620241" y="4472264"/>
            <a:ext cx="274320" cy="219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617538" y="4447000"/>
            <a:ext cx="28433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483195" y="4454331"/>
            <a:ext cx="28433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30" idx="0"/>
            <a:endCxn id="31" idx="1"/>
          </p:cNvCxnSpPr>
          <p:nvPr/>
        </p:nvCxnSpPr>
        <p:spPr bwMode="auto">
          <a:xfrm rot="5400000" flipH="1" flipV="1">
            <a:off x="6551971" y="3652748"/>
            <a:ext cx="495132" cy="649281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urved Connector 11"/>
          <p:cNvCxnSpPr>
            <a:stCxn id="31" idx="3"/>
            <a:endCxn id="32" idx="0"/>
          </p:cNvCxnSpPr>
          <p:nvPr/>
        </p:nvCxnSpPr>
        <p:spPr bwMode="auto">
          <a:xfrm>
            <a:off x="8550151" y="3729822"/>
            <a:ext cx="652290" cy="717179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32" idx="2"/>
            <a:endCxn id="33" idx="3"/>
          </p:cNvCxnSpPr>
          <p:nvPr/>
        </p:nvCxnSpPr>
        <p:spPr bwMode="auto">
          <a:xfrm rot="5400000">
            <a:off x="8821200" y="5314851"/>
            <a:ext cx="541268" cy="221215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Curved Connector 37"/>
          <p:cNvCxnSpPr>
            <a:stCxn id="33" idx="1"/>
            <a:endCxn id="30" idx="2"/>
          </p:cNvCxnSpPr>
          <p:nvPr/>
        </p:nvCxnSpPr>
        <p:spPr bwMode="auto">
          <a:xfrm rot="10800000">
            <a:off x="6474899" y="4625002"/>
            <a:ext cx="603581" cy="1071091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9081279" y="3860740"/>
            <a:ext cx="1425973" cy="400047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no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8549291" y="3697646"/>
            <a:ext cx="1207991" cy="47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8973298" y="3322492"/>
            <a:ext cx="645392" cy="400047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yes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94264" y="3507650"/>
            <a:ext cx="645392" cy="400047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RF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68" y="2542123"/>
            <a:ext cx="477844" cy="49205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431847" y="2737779"/>
            <a:ext cx="1121502" cy="338492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cxnSp>
        <p:nvCxnSpPr>
          <p:cNvPr id="13" name="Straight Arrow Connector 12"/>
          <p:cNvCxnSpPr>
            <a:stCxn id="57" idx="0"/>
            <a:endCxn id="42" idx="2"/>
          </p:cNvCxnSpPr>
          <p:nvPr/>
        </p:nvCxnSpPr>
        <p:spPr bwMode="auto">
          <a:xfrm flipV="1">
            <a:off x="5992598" y="2445039"/>
            <a:ext cx="0" cy="292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10184837"/>
      </p:ext>
    </p:extLst>
  </p:cSld>
  <p:clrMapOvr>
    <a:masterClrMapping/>
  </p:clrMapOvr>
  <p:transition advClick="0" advTm="938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  <p:bldP spid="24" grpId="0"/>
      <p:bldP spid="25" grpId="0"/>
      <p:bldP spid="27" grpId="0"/>
      <p:bldP spid="28" grpId="0"/>
      <p:bldP spid="30" grpId="0"/>
      <p:bldP spid="31" grpId="0"/>
      <p:bldP spid="32" grpId="0"/>
      <p:bldP spid="33" grpId="0"/>
      <p:bldP spid="68" grpId="0"/>
      <p:bldP spid="81" grpId="0"/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EE40-B7BE-48FC-91C0-A5FC0E9C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in on the AL Process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6B930F6-EE5C-40EE-B369-4C8E3DD3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32" y="1227838"/>
            <a:ext cx="7176103" cy="23535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D61241-DFF9-44CC-97F9-F2CC77330630}"/>
              </a:ext>
            </a:extLst>
          </p:cNvPr>
          <p:cNvSpPr txBox="1"/>
          <p:nvPr/>
        </p:nvSpPr>
        <p:spPr>
          <a:xfrm>
            <a:off x="2120251" y="5547125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(a, d) +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(c, d) –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(b, d) 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E1283-CC0D-4DC0-8F23-29595ACC7A5E}"/>
              </a:ext>
            </a:extLst>
          </p:cNvPr>
          <p:cNvSpPr txBox="1"/>
          <p:nvPr/>
        </p:nvSpPr>
        <p:spPr>
          <a:xfrm>
            <a:off x="3455103" y="5547125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(0.2, …, 0.5) + 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(0.3, …, 0.7) –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(0.0, …, 0.4) +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5F08D8-9F93-4FDA-A077-F4D58847CEDC}"/>
              </a:ext>
            </a:extLst>
          </p:cNvPr>
          <p:cNvCxnSpPr>
            <a:cxnSpLocks/>
          </p:cNvCxnSpPr>
          <p:nvPr/>
        </p:nvCxnSpPr>
        <p:spPr bwMode="auto">
          <a:xfrm>
            <a:off x="5148486" y="6008790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1AECC5-E5F4-4213-B532-43637729ADE6}"/>
              </a:ext>
            </a:extLst>
          </p:cNvPr>
          <p:cNvCxnSpPr>
            <a:cxnSpLocks/>
          </p:cNvCxnSpPr>
          <p:nvPr/>
        </p:nvCxnSpPr>
        <p:spPr bwMode="auto">
          <a:xfrm>
            <a:off x="3079068" y="6008790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490AFF-1179-4178-A77E-6F02273919B9}"/>
              </a:ext>
            </a:extLst>
          </p:cNvPr>
          <p:cNvSpPr txBox="1"/>
          <p:nvPr/>
        </p:nvSpPr>
        <p:spPr>
          <a:xfrm>
            <a:off x="5562600" y="58241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C391E-A0D1-4CE0-8465-9D2695D53CC2}"/>
              </a:ext>
            </a:extLst>
          </p:cNvPr>
          <p:cNvSpPr txBox="1"/>
          <p:nvPr/>
        </p:nvSpPr>
        <p:spPr>
          <a:xfrm>
            <a:off x="6429375" y="5685624"/>
            <a:ext cx="27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(a, e) +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(b, e) -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2C112A-6C81-42AB-84F1-A09BDB8F1A07}"/>
              </a:ext>
            </a:extLst>
          </p:cNvPr>
          <p:cNvCxnSpPr>
            <a:cxnSpLocks/>
          </p:cNvCxnSpPr>
          <p:nvPr/>
        </p:nvCxnSpPr>
        <p:spPr bwMode="auto">
          <a:xfrm>
            <a:off x="8639714" y="6008790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25FB89-048F-4264-A21F-334BC82EC209}"/>
              </a:ext>
            </a:extLst>
          </p:cNvPr>
          <p:cNvCxnSpPr>
            <a:cxnSpLocks/>
          </p:cNvCxnSpPr>
          <p:nvPr/>
        </p:nvCxnSpPr>
        <p:spPr bwMode="auto">
          <a:xfrm>
            <a:off x="6016570" y="6008790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70DAE-4619-428F-BEF8-951DAF2CCB76}"/>
              </a:ext>
            </a:extLst>
          </p:cNvPr>
          <p:cNvSpPr txBox="1"/>
          <p:nvPr/>
        </p:nvSpPr>
        <p:spPr>
          <a:xfrm>
            <a:off x="7865272" y="582412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(b, 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967254-2908-428A-8BF8-AAEE7FAA6E35}"/>
              </a:ext>
            </a:extLst>
          </p:cNvPr>
          <p:cNvCxnSpPr>
            <a:cxnSpLocks/>
          </p:cNvCxnSpPr>
          <p:nvPr/>
        </p:nvCxnSpPr>
        <p:spPr bwMode="auto">
          <a:xfrm>
            <a:off x="7490255" y="6008790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EF5F0A-3AC4-4334-87CE-EE2848F0674A}"/>
              </a:ext>
            </a:extLst>
          </p:cNvPr>
          <p:cNvSpPr txBox="1"/>
          <p:nvPr/>
        </p:nvSpPr>
        <p:spPr>
          <a:xfrm>
            <a:off x="9014731" y="58241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User labels (b, e) 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61C557-9251-4B0B-BC73-D09DB4A6B58B}"/>
              </a:ext>
            </a:extLst>
          </p:cNvPr>
          <p:cNvSpPr txBox="1"/>
          <p:nvPr/>
        </p:nvSpPr>
        <p:spPr>
          <a:xfrm>
            <a:off x="593962" y="575882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D976F-4DAC-4D5A-AE1B-0442BB4A3E61}"/>
              </a:ext>
            </a:extLst>
          </p:cNvPr>
          <p:cNvSpPr txBox="1"/>
          <p:nvPr/>
        </p:nvSpPr>
        <p:spPr>
          <a:xfrm>
            <a:off x="2111889" y="3590036"/>
            <a:ext cx="922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Seeds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(a, d) +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(c, d) 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37192D-3DF7-4760-80A2-8F43F45F7E74}"/>
              </a:ext>
            </a:extLst>
          </p:cNvPr>
          <p:cNvSpPr txBox="1"/>
          <p:nvPr/>
        </p:nvSpPr>
        <p:spPr>
          <a:xfrm>
            <a:off x="3448050" y="419020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(0.2, …, 0.5) + 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(0.3, …, 0.7) -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59F01F-D502-4FD0-B361-13F1C619D919}"/>
              </a:ext>
            </a:extLst>
          </p:cNvPr>
          <p:cNvCxnSpPr>
            <a:cxnSpLocks/>
          </p:cNvCxnSpPr>
          <p:nvPr/>
        </p:nvCxnSpPr>
        <p:spPr bwMode="auto">
          <a:xfrm>
            <a:off x="5148486" y="4513365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13545D-678C-4D39-9425-7303A3E7284F}"/>
              </a:ext>
            </a:extLst>
          </p:cNvPr>
          <p:cNvCxnSpPr>
            <a:cxnSpLocks/>
          </p:cNvCxnSpPr>
          <p:nvPr/>
        </p:nvCxnSpPr>
        <p:spPr bwMode="auto">
          <a:xfrm>
            <a:off x="3079068" y="4513365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6F36CD-6558-4EAA-B7B5-3A182F02FBB9}"/>
              </a:ext>
            </a:extLst>
          </p:cNvPr>
          <p:cNvSpPr txBox="1"/>
          <p:nvPr/>
        </p:nvSpPr>
        <p:spPr>
          <a:xfrm>
            <a:off x="5562600" y="432869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D1A9A5-90F5-4CBE-9A00-1CEC0EC1ABF0}"/>
              </a:ext>
            </a:extLst>
          </p:cNvPr>
          <p:cNvSpPr txBox="1"/>
          <p:nvPr/>
        </p:nvSpPr>
        <p:spPr>
          <a:xfrm>
            <a:off x="6429375" y="4051700"/>
            <a:ext cx="276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(a, e) +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(b, d) –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(b, e) +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9D4E24-66DF-4647-98C1-3F9EFBBEA73D}"/>
              </a:ext>
            </a:extLst>
          </p:cNvPr>
          <p:cNvCxnSpPr>
            <a:cxnSpLocks/>
          </p:cNvCxnSpPr>
          <p:nvPr/>
        </p:nvCxnSpPr>
        <p:spPr bwMode="auto">
          <a:xfrm>
            <a:off x="8639714" y="4513365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862822-6EEC-4777-A868-6560240C5CA4}"/>
              </a:ext>
            </a:extLst>
          </p:cNvPr>
          <p:cNvCxnSpPr>
            <a:cxnSpLocks/>
          </p:cNvCxnSpPr>
          <p:nvPr/>
        </p:nvCxnSpPr>
        <p:spPr bwMode="auto">
          <a:xfrm>
            <a:off x="6016570" y="4513365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5E3D76-F371-4AD7-B34E-793CD47F16C4}"/>
              </a:ext>
            </a:extLst>
          </p:cNvPr>
          <p:cNvSpPr txBox="1"/>
          <p:nvPr/>
        </p:nvSpPr>
        <p:spPr>
          <a:xfrm>
            <a:off x="7865272" y="43286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(b, d)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10C499-1E1E-412C-AAF9-F67F2A69D7D9}"/>
              </a:ext>
            </a:extLst>
          </p:cNvPr>
          <p:cNvCxnSpPr>
            <a:cxnSpLocks/>
          </p:cNvCxnSpPr>
          <p:nvPr/>
        </p:nvCxnSpPr>
        <p:spPr bwMode="auto">
          <a:xfrm>
            <a:off x="7490255" y="4513365"/>
            <a:ext cx="32385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E1FAC8F-D77F-442E-87A0-9687A2A8D2EC}"/>
              </a:ext>
            </a:extLst>
          </p:cNvPr>
          <p:cNvSpPr txBox="1"/>
          <p:nvPr/>
        </p:nvSpPr>
        <p:spPr>
          <a:xfrm>
            <a:off x="9014731" y="432869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User labels (b, d) 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CA24B9-551F-4C6A-8B27-AA02B385A53B}"/>
              </a:ext>
            </a:extLst>
          </p:cNvPr>
          <p:cNvSpPr txBox="1"/>
          <p:nvPr/>
        </p:nvSpPr>
        <p:spPr>
          <a:xfrm>
            <a:off x="593962" y="42633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2847718473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477969" y="228600"/>
            <a:ext cx="9286875" cy="593124"/>
          </a:xfrm>
          <a:prstGeom prst="rect">
            <a:avLst/>
          </a:prstGeom>
        </p:spPr>
        <p:txBody>
          <a:bodyPr vert="horz" wrap="square" lIns="91359" tIns="91359" rIns="91359" bIns="91359" numCol="1" anchor="b" anchorCtr="0" compatLnSpc="1">
            <a:prstTxWarp prst="textNoShape">
              <a:avLst/>
            </a:prstTxWarp>
            <a:noAutofit/>
          </a:bodyPr>
          <a:lstStyle/>
          <a:p>
            <a:pPr lvl="0" algn="ctr" rtl="0">
              <a:buNone/>
            </a:pPr>
            <a:r>
              <a:rPr lang="en-US" dirty="0"/>
              <a:t>Extract Blocking Rules from Random Forest</a:t>
            </a:r>
            <a:endParaRPr lang="en" dirty="0"/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04"/>
          <p:cNvGrpSpPr/>
          <p:nvPr/>
        </p:nvGrpSpPr>
        <p:grpSpPr>
          <a:xfrm>
            <a:off x="4114808" y="1400175"/>
            <a:ext cx="2393373" cy="1811242"/>
            <a:chOff x="2438400" y="4467996"/>
            <a:chExt cx="1999527" cy="1531491"/>
          </a:xfrm>
        </p:grpSpPr>
        <p:sp>
          <p:nvSpPr>
            <p:cNvPr id="47" name="TextBox 46"/>
            <p:cNvSpPr txBox="1"/>
            <p:nvPr/>
          </p:nvSpPr>
          <p:spPr>
            <a:xfrm>
              <a:off x="2590800" y="4467996"/>
              <a:ext cx="10668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isbn_match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667000" y="4724400"/>
              <a:ext cx="38100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048000" y="4724400"/>
              <a:ext cx="45720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514600" y="4752201"/>
              <a:ext cx="3048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76600" y="4752201"/>
              <a:ext cx="3048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38400" y="5077599"/>
              <a:ext cx="4572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No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80796" y="5077599"/>
              <a:ext cx="1357131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#</a:t>
              </a:r>
              <a:r>
                <a:rPr lang="en-US" sz="1800" dirty="0" err="1">
                  <a:latin typeface="Times New Roman" pitchFamily="18" charset="0"/>
                  <a:cs typeface="Times New Roman" pitchFamily="18" charset="0"/>
                </a:rPr>
                <a:t>pages_match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7"/>
            <p:cNvGrpSpPr/>
            <p:nvPr/>
          </p:nvGrpSpPr>
          <p:grpSpPr>
            <a:xfrm>
              <a:off x="3124200" y="5334000"/>
              <a:ext cx="1066800" cy="381000"/>
              <a:chOff x="3124200" y="5334000"/>
              <a:chExt cx="1066800" cy="3810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3276600" y="5334000"/>
                <a:ext cx="381000" cy="381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657600" y="5334000"/>
                <a:ext cx="457200" cy="381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124200" y="5361801"/>
                <a:ext cx="304800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886200" y="5361801"/>
                <a:ext cx="304800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048000" y="5687199"/>
              <a:ext cx="4572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No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62400" y="5687199"/>
              <a:ext cx="4572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Yes</a:t>
              </a:r>
            </a:p>
          </p:txBody>
        </p:sp>
      </p:grpSp>
      <p:grpSp>
        <p:nvGrpSpPr>
          <p:cNvPr id="4" name="Group 178"/>
          <p:cNvGrpSpPr/>
          <p:nvPr/>
        </p:nvGrpSpPr>
        <p:grpSpPr>
          <a:xfrm>
            <a:off x="7048500" y="1400179"/>
            <a:ext cx="3009900" cy="2474952"/>
            <a:chOff x="3200400" y="5638800"/>
            <a:chExt cx="2514600" cy="2092689"/>
          </a:xfrm>
        </p:grpSpPr>
        <p:sp>
          <p:nvSpPr>
            <p:cNvPr id="26" name="TextBox 25"/>
            <p:cNvSpPr txBox="1"/>
            <p:nvPr/>
          </p:nvSpPr>
          <p:spPr>
            <a:xfrm>
              <a:off x="3352800" y="5638800"/>
              <a:ext cx="10668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Times New Roman" pitchFamily="18" charset="0"/>
                  <a:cs typeface="Times New Roman" pitchFamily="18" charset="0"/>
                </a:rPr>
                <a:t>title_match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3429000" y="5895201"/>
              <a:ext cx="38100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810000" y="5895201"/>
              <a:ext cx="45720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276600" y="5923002"/>
              <a:ext cx="3048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8600" y="5923002"/>
              <a:ext cx="3048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6248400"/>
              <a:ext cx="4572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No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0" y="6248400"/>
              <a:ext cx="152207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Times New Roman" pitchFamily="18" charset="0"/>
                  <a:cs typeface="Times New Roman" pitchFamily="18" charset="0"/>
                </a:rPr>
                <a:t>publisher_match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87"/>
            <p:cNvGrpSpPr/>
            <p:nvPr/>
          </p:nvGrpSpPr>
          <p:grpSpPr>
            <a:xfrm>
              <a:off x="3886200" y="6477000"/>
              <a:ext cx="1066800" cy="381000"/>
              <a:chOff x="3124200" y="5410200"/>
              <a:chExt cx="1066800" cy="381000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H="1">
                <a:off x="3276600" y="5410200"/>
                <a:ext cx="381000" cy="381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657600" y="5410200"/>
                <a:ext cx="457200" cy="381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124200" y="5438001"/>
                <a:ext cx="304800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86200" y="5438001"/>
                <a:ext cx="304800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810000" y="6809601"/>
              <a:ext cx="4572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No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5800" y="6809601"/>
              <a:ext cx="1090913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Times New Roman" pitchFamily="18" charset="0"/>
                  <a:cs typeface="Times New Roman" pitchFamily="18" charset="0"/>
                </a:rPr>
                <a:t>year_match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Group 87"/>
            <p:cNvGrpSpPr/>
            <p:nvPr/>
          </p:nvGrpSpPr>
          <p:grpSpPr>
            <a:xfrm>
              <a:off x="4419600" y="7086600"/>
              <a:ext cx="1066800" cy="381000"/>
              <a:chOff x="3124200" y="5410200"/>
              <a:chExt cx="1066800" cy="381000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H="1">
                <a:off x="3276600" y="5410200"/>
                <a:ext cx="381000" cy="381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657600" y="5410200"/>
                <a:ext cx="457200" cy="381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124200" y="5438001"/>
                <a:ext cx="304800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886200" y="5438001"/>
                <a:ext cx="304800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343400" y="7419201"/>
              <a:ext cx="4572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No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7800" y="7419201"/>
              <a:ext cx="457200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Yes</a:t>
              </a:r>
            </a:p>
          </p:txBody>
        </p:sp>
      </p:grpSp>
      <p:grpSp>
        <p:nvGrpSpPr>
          <p:cNvPr id="7" name="Group 184"/>
          <p:cNvGrpSpPr/>
          <p:nvPr/>
        </p:nvGrpSpPr>
        <p:grpSpPr>
          <a:xfrm>
            <a:off x="2133600" y="3914775"/>
            <a:ext cx="2743200" cy="369332"/>
            <a:chOff x="914400" y="7486108"/>
            <a:chExt cx="2291787" cy="312288"/>
          </a:xfrm>
        </p:grpSpPr>
        <p:sp>
          <p:nvSpPr>
            <p:cNvPr id="24" name="TextBox 23"/>
            <p:cNvSpPr txBox="1"/>
            <p:nvPr/>
          </p:nvSpPr>
          <p:spPr>
            <a:xfrm>
              <a:off x="914400" y="7486108"/>
              <a:ext cx="2291787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(isbn_match = N)           No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422830" y="7657813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99"/>
          <p:cNvGrpSpPr/>
          <p:nvPr/>
        </p:nvGrpSpPr>
        <p:grpSpPr>
          <a:xfrm>
            <a:off x="2133600" y="4219596"/>
            <a:ext cx="5181600" cy="369332"/>
            <a:chOff x="914400" y="7659740"/>
            <a:chExt cx="4328932" cy="312288"/>
          </a:xfrm>
        </p:grpSpPr>
        <p:sp>
          <p:nvSpPr>
            <p:cNvPr id="22" name="TextBox 21"/>
            <p:cNvSpPr txBox="1"/>
            <p:nvPr/>
          </p:nvSpPr>
          <p:spPr>
            <a:xfrm>
              <a:off x="914400" y="7659740"/>
              <a:ext cx="432893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(isbn_match = Y)  and  (#</a:t>
              </a:r>
              <a:r>
                <a:rPr lang="en-US" sz="1800" dirty="0" err="1">
                  <a:latin typeface="Times New Roman" pitchFamily="18" charset="0"/>
                  <a:cs typeface="Times New Roman" pitchFamily="18" charset="0"/>
                </a:rPr>
                <a:t>pages_match</a:t>
              </a:r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 = N)           No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41785" y="7834599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85"/>
          <p:cNvGrpSpPr/>
          <p:nvPr/>
        </p:nvGrpSpPr>
        <p:grpSpPr>
          <a:xfrm>
            <a:off x="2133600" y="4727868"/>
            <a:ext cx="2819400" cy="369332"/>
            <a:chOff x="914400" y="7620021"/>
            <a:chExt cx="2355448" cy="312288"/>
          </a:xfrm>
        </p:grpSpPr>
        <p:sp>
          <p:nvSpPr>
            <p:cNvPr id="20" name="TextBox 19"/>
            <p:cNvSpPr txBox="1"/>
            <p:nvPr/>
          </p:nvSpPr>
          <p:spPr>
            <a:xfrm>
              <a:off x="914400" y="7620021"/>
              <a:ext cx="2355448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1800" dirty="0" err="1">
                  <a:latin typeface="Times New Roman" pitchFamily="18" charset="0"/>
                  <a:cs typeface="Times New Roman" pitchFamily="18" charset="0"/>
                </a:rPr>
                <a:t>title_match</a:t>
              </a:r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 = N)            No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468301" y="77724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133600" y="5341981"/>
            <a:ext cx="7467600" cy="369269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title_match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Y)  and 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publisher_match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Y)  and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year_match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N)          No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47921" y="3483570"/>
            <a:ext cx="4429284" cy="400047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r>
              <a:rPr lang="en-US" sz="2000" b="1" dirty="0"/>
              <a:t>Extracted </a:t>
            </a:r>
            <a:r>
              <a:rPr lang="en-US" sz="2000" b="1"/>
              <a:t>candidate blocking rules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5048851"/>
            <a:ext cx="5486400" cy="369269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title_match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Y)  and 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publisher_match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N)         No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562106" y="5222235"/>
            <a:ext cx="3394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708571" y="5505264"/>
            <a:ext cx="3394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47921" y="1463240"/>
            <a:ext cx="2321336" cy="1015600"/>
          </a:xfrm>
          <a:prstGeom prst="rect">
            <a:avLst/>
          </a:prstGeom>
          <a:noFill/>
        </p:spPr>
        <p:txBody>
          <a:bodyPr wrap="none" lIns="91374" tIns="45689" rIns="91374" bIns="45689" rtlCol="0">
            <a:spAutoFit/>
          </a:bodyPr>
          <a:lstStyle/>
          <a:p>
            <a:r>
              <a:rPr lang="en-US" sz="2000" b="1" dirty="0"/>
              <a:t>Example random </a:t>
            </a:r>
            <a:br>
              <a:rPr lang="en-US" sz="2000" b="1" dirty="0"/>
            </a:br>
            <a:r>
              <a:rPr lang="en-US" sz="2000" b="1" dirty="0"/>
              <a:t>forest F for </a:t>
            </a:r>
          </a:p>
          <a:p>
            <a:r>
              <a:rPr lang="en-US" sz="2000" b="1" dirty="0"/>
              <a:t>matching books</a:t>
            </a:r>
          </a:p>
        </p:txBody>
      </p:sp>
    </p:spTree>
    <p:extLst>
      <p:ext uri="{BB962C8B-B14F-4D97-AF65-F5344CB8AC3E}">
        <p14:creationId xmlns:p14="http://schemas.microsoft.com/office/powerpoint/2010/main" val="36114745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Blocking Rules from Random Forest</a:t>
            </a:r>
          </a:p>
        </p:txBody>
      </p:sp>
      <p:sp>
        <p:nvSpPr>
          <p:cNvPr id="100" name="Content Placeholder 2"/>
          <p:cNvSpPr>
            <a:spLocks noGrp="1"/>
          </p:cNvSpPr>
          <p:nvPr>
            <p:ph idx="1"/>
          </p:nvPr>
        </p:nvSpPr>
        <p:spPr>
          <a:xfrm>
            <a:off x="1752600" y="985840"/>
            <a:ext cx="8686800" cy="4837670"/>
          </a:xfrm>
        </p:spPr>
        <p:txBody>
          <a:bodyPr/>
          <a:lstStyle/>
          <a:p>
            <a:r>
              <a:rPr lang="en-US" dirty="0"/>
              <a:t>Use the user to evaluate the precision of extracted rules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a set of precise rules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84"/>
          <p:cNvGrpSpPr/>
          <p:nvPr/>
        </p:nvGrpSpPr>
        <p:grpSpPr>
          <a:xfrm>
            <a:off x="2398155" y="1525535"/>
            <a:ext cx="2743200" cy="369332"/>
            <a:chOff x="914400" y="7486108"/>
            <a:chExt cx="2291787" cy="312288"/>
          </a:xfrm>
        </p:grpSpPr>
        <p:sp>
          <p:nvSpPr>
            <p:cNvPr id="102" name="TextBox 101"/>
            <p:cNvSpPr txBox="1"/>
            <p:nvPr/>
          </p:nvSpPr>
          <p:spPr>
            <a:xfrm>
              <a:off x="914400" y="7486108"/>
              <a:ext cx="2291787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(isbn_match = N)           No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2422830" y="7657813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9"/>
          <p:cNvGrpSpPr/>
          <p:nvPr/>
        </p:nvGrpSpPr>
        <p:grpSpPr>
          <a:xfrm>
            <a:off x="2398155" y="1830356"/>
            <a:ext cx="5181600" cy="369332"/>
            <a:chOff x="914400" y="7659740"/>
            <a:chExt cx="4328932" cy="312288"/>
          </a:xfrm>
        </p:grpSpPr>
        <p:sp>
          <p:nvSpPr>
            <p:cNvPr id="105" name="TextBox 104"/>
            <p:cNvSpPr txBox="1"/>
            <p:nvPr/>
          </p:nvSpPr>
          <p:spPr>
            <a:xfrm>
              <a:off x="914400" y="7659740"/>
              <a:ext cx="432893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(isbn_match = Y)  and  (#</a:t>
              </a:r>
              <a:r>
                <a:rPr lang="en-US" sz="1800" dirty="0" err="1">
                  <a:latin typeface="Times New Roman" pitchFamily="18" charset="0"/>
                  <a:cs typeface="Times New Roman" pitchFamily="18" charset="0"/>
                </a:rPr>
                <a:t>pages_match</a:t>
              </a:r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 = N)           No</a:t>
              </a: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4441785" y="7834599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2398155" y="2504964"/>
            <a:ext cx="5486400" cy="369269"/>
          </a:xfrm>
          <a:prstGeom prst="rect">
            <a:avLst/>
          </a:prstGeom>
          <a:noFill/>
        </p:spPr>
        <p:txBody>
          <a:bodyPr wrap="square" lIns="91374" tIns="45689" rIns="91374" bIns="45689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title_match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Y)  and 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publisher_match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N)         No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826661" y="2678348"/>
            <a:ext cx="3394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98155" y="21839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title_match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N)            No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231624" y="2364195"/>
            <a:ext cx="2736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381446" y="376514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title_match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N)            No</a:t>
            </a:r>
          </a:p>
        </p:txBody>
      </p:sp>
      <p:grpSp>
        <p:nvGrpSpPr>
          <p:cNvPr id="6" name="Group 184"/>
          <p:cNvGrpSpPr/>
          <p:nvPr/>
        </p:nvGrpSpPr>
        <p:grpSpPr>
          <a:xfrm>
            <a:off x="2398155" y="3450849"/>
            <a:ext cx="2743200" cy="369332"/>
            <a:chOff x="914400" y="7486108"/>
            <a:chExt cx="2291787" cy="312288"/>
          </a:xfrm>
        </p:grpSpPr>
        <p:sp>
          <p:nvSpPr>
            <p:cNvPr id="113" name="TextBox 112"/>
            <p:cNvSpPr txBox="1"/>
            <p:nvPr/>
          </p:nvSpPr>
          <p:spPr>
            <a:xfrm>
              <a:off x="914400" y="7486108"/>
              <a:ext cx="2291787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(isbn_match = N)           No</a:t>
              </a: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422830" y="7657813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/>
          <p:cNvCxnSpPr/>
          <p:nvPr/>
        </p:nvCxnSpPr>
        <p:spPr>
          <a:xfrm flipV="1">
            <a:off x="4225222" y="3930613"/>
            <a:ext cx="280028" cy="97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7861985"/>
      </p:ext>
    </p:extLst>
  </p:cSld>
  <p:clrMapOvr>
    <a:masterClrMapping/>
  </p:clrMapOvr>
  <p:transition advTm="11538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Optimal Rule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94996"/>
                <a:ext cx="8686800" cy="4010454"/>
              </a:xfrm>
            </p:spPr>
            <p:txBody>
              <a:bodyPr/>
              <a:lstStyle/>
              <a:p>
                <a:r>
                  <a:rPr lang="en-US" dirty="0"/>
                  <a:t>Given a set of blocking rules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Which subset of rules to apply? In which order?</a:t>
                </a:r>
              </a:p>
              <a:p>
                <a:pPr lvl="1"/>
                <a:r>
                  <a:rPr lang="en-US" dirty="0"/>
                  <a:t>Each such ordered subset of rules is a rule sequence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Intuitively, the goal is to find the rule sequence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that when applied to </a:t>
                </a:r>
                <a:r>
                  <a:rPr lang="en-US" i="1" dirty="0"/>
                  <a:t>A x B</a:t>
                </a:r>
                <a:r>
                  <a:rPr lang="en-US" dirty="0"/>
                  <a:t> would</a:t>
                </a:r>
              </a:p>
              <a:p>
                <a:pPr lvl="1"/>
                <a:r>
                  <a:rPr lang="en-US" dirty="0"/>
                  <a:t>Minimize run time</a:t>
                </a:r>
              </a:p>
              <a:p>
                <a:pPr lvl="1"/>
                <a:r>
                  <a:rPr lang="en-US" dirty="0"/>
                  <a:t>Produce a candidate set that is as small as possible, and</a:t>
                </a:r>
              </a:p>
              <a:p>
                <a:pPr lvl="1"/>
                <a:r>
                  <a:rPr lang="en-US" dirty="0"/>
                  <a:t>Retain as many true matching pairs as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494996"/>
                <a:ext cx="8686800" cy="4010454"/>
              </a:xfrm>
              <a:blipFill>
                <a:blip r:embed="rId2"/>
                <a:stretch>
                  <a:fillRect l="-561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67530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Applying the Blocking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348154"/>
                <a:ext cx="8686800" cy="4466492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>
                    <a:latin typeface="Arial"/>
                    <a:cs typeface="Arial"/>
                  </a:rPr>
                  <a:t>A blocking rule in </a:t>
                </a:r>
                <a:r>
                  <a:rPr lang="en-US" dirty="0" err="1">
                    <a:latin typeface="Arial"/>
                    <a:cs typeface="Arial"/>
                  </a:rPr>
                  <a:t>CloudMatcher</a:t>
                </a:r>
                <a:r>
                  <a:rPr lang="en-US" dirty="0">
                    <a:latin typeface="Arial"/>
                    <a:cs typeface="Arial"/>
                  </a:rPr>
                  <a:t> is of the form</a:t>
                </a:r>
              </a:p>
              <a:p>
                <a:pPr algn="just"/>
                <a:endParaRPr lang="en-US" dirty="0">
                  <a:latin typeface="Arial"/>
                  <a:cs typeface="Arial"/>
                </a:endParaRPr>
              </a:p>
              <a:p>
                <a:pPr marL="35167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  <a:cs typeface="Arial"/>
                        </a:rPr>
                        <m:t>𝑅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𝑎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  <a:cs typeface="Arial"/>
                        </a:rPr>
                        <m:t>:   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𝑎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  <a:cs typeface="Arial"/>
                        </a:rPr>
                        <m:t> </m:t>
                      </m:r>
                      <m:r>
                        <a:rPr lang="el-GR" sz="21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⋀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  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𝑎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  <a:cs typeface="Arial"/>
                        </a:rPr>
                        <m:t> </m:t>
                      </m:r>
                      <m:r>
                        <a:rPr lang="el-GR" sz="21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⋀</m:t>
                      </m:r>
                      <m:r>
                        <a:rPr lang="en-US" sz="21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… </m:t>
                      </m:r>
                      <m:r>
                        <a:rPr lang="el-GR" sz="21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⋀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  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𝑎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⟶</m:t>
                      </m:r>
                      <m:r>
                        <a:rPr lang="en-US" sz="21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𝑑𝑟𝑜𝑝</m:t>
                      </m:r>
                      <m:r>
                        <a:rPr lang="en-US" sz="21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100" dirty="0">
                  <a:latin typeface="Arial"/>
                  <a:cs typeface="Arial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Arial"/>
                    <a:cs typeface="Arial"/>
                  </a:rPr>
                  <a:t>   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/>
                    <a:cs typeface="Arial"/>
                  </a:rPr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[</m:t>
                        </m:r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𝑓</m:t>
                        </m:r>
                      </m:e>
                      <m:sub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1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𝑎</m:t>
                        </m:r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𝑥</m:t>
                        </m:r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, </m:t>
                        </m:r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𝑏</m:t>
                        </m:r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𝑦</m:t>
                        </m:r>
                      </m:e>
                    </m:d>
                    <m:r>
                      <a:rPr lang="en-US" sz="2100" b="0" i="1">
                        <a:solidFill>
                          <a:schemeClr val="tx1"/>
                        </a:solidFill>
                        <a:latin typeface="Cambria Math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sz="21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𝑜𝑝</m:t>
                        </m:r>
                      </m:e>
                      <m:sub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sz="2100" b="0" i="1">
                        <a:solidFill>
                          <a:schemeClr val="tx1"/>
                        </a:solidFill>
                        <a:latin typeface="Cambria Math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sz="21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en-US" sz="2100" b="0" i="1">
                            <a:solidFill>
                              <a:schemeClr val="tx1"/>
                            </a:solidFill>
                            <a:latin typeface="Cambria Math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sz="2100" b="0" i="1">
                        <a:solidFill>
                          <a:schemeClr val="tx1"/>
                        </a:solidFill>
                        <a:latin typeface="Cambria Math" charset="0"/>
                        <a:cs typeface="Arial"/>
                      </a:rPr>
                      <m:t>]</m:t>
                    </m:r>
                  </m:oMath>
                </a14:m>
                <a:r>
                  <a:rPr lang="en-US" b="0" dirty="0">
                    <a:latin typeface="Arial"/>
                    <a:cs typeface="Arial"/>
                  </a:rPr>
                  <a:t> . </a:t>
                </a:r>
              </a:p>
              <a:p>
                <a:pPr marL="0" indent="0" algn="just">
                  <a:buNone/>
                </a:pPr>
                <a:endParaRPr lang="en-US" b="0" dirty="0">
                  <a:latin typeface="Arial"/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Example rule sequence for blocking tables of books</a:t>
                </a:r>
              </a:p>
              <a:p>
                <a:pPr algn="just"/>
                <a:endParaRPr lang="en-US" dirty="0">
                  <a:cs typeface="Arial"/>
                </a:endParaRPr>
              </a:p>
              <a:p>
                <a:pPr marL="0" lvl="1" indent="0" algn="just">
                  <a:buSzPct val="80000"/>
                  <a:buNone/>
                </a:pPr>
                <a:r>
                  <a:rPr lang="en-US" sz="2100" dirty="0">
                    <a:cs typeface="Arial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latin typeface="Cambria Math" charset="0"/>
                        <a:cs typeface="Arial"/>
                      </a:rPr>
                      <m:t>:   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𝑗𝑎𝑐𝑐𝑎𝑟𝑑</m:t>
                    </m:r>
                    <m:r>
                      <m:rPr>
                        <m:lit/>
                      </m:rPr>
                      <a:rPr lang="en-US" sz="2100" i="1">
                        <a:latin typeface="Cambria Math" charset="0"/>
                        <a:cs typeface="Arial"/>
                      </a:rPr>
                      <m:t>_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𝑤𝑜𝑟𝑑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𝑎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𝑡𝑖𝑡𝑙𝑒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, 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𝑏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𝑡𝑖𝑡𝑙𝑒</m:t>
                        </m:r>
                      </m:e>
                    </m:d>
                    <m:r>
                      <a:rPr lang="en-US" sz="2100" i="1">
                        <a:latin typeface="Cambria Math" charset="0"/>
                        <a:ea typeface="Cambria Math" charset="0"/>
                        <a:cs typeface="Arial"/>
                      </a:rPr>
                      <m:t>≤0.6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 </m:t>
                    </m:r>
                    <m:r>
                      <a:rPr lang="en-US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⟶</m:t>
                    </m:r>
                    <m:r>
                      <a:rPr lang="en-US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𝑑𝑟𝑜𝑝</m:t>
                    </m:r>
                    <m:r>
                      <a:rPr lang="en-US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>
                    <a:ea typeface="Cambria Math" charset="0"/>
                    <a:cs typeface="Cambria Math" charset="0"/>
                  </a:rPr>
                  <a:t> </a:t>
                </a:r>
                <a:endParaRPr lang="en-US" sz="2100" i="1" dirty="0">
                  <a:latin typeface="Cambria Math" panose="02040503050406030204" pitchFamily="18" charset="0"/>
                  <a:cs typeface="Arial"/>
                </a:endParaRPr>
              </a:p>
              <a:p>
                <a:pPr marL="0" lvl="1" indent="0" algn="just">
                  <a:buSzPct val="80000"/>
                  <a:buNone/>
                </a:pPr>
                <a:r>
                  <a:rPr lang="en-US" sz="2100" dirty="0">
                    <a:cs typeface="Arial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sz="2100" i="1">
                        <a:latin typeface="Cambria Math" charset="0"/>
                        <a:cs typeface="Arial"/>
                      </a:rPr>
                      <m:t>:   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𝑒𝑥𝑎𝑐𝑡</m:t>
                    </m:r>
                    <m:r>
                      <m:rPr>
                        <m:lit/>
                      </m:rPr>
                      <a:rPr lang="en-US" sz="2100" i="1">
                        <a:latin typeface="Cambria Math" charset="0"/>
                        <a:cs typeface="Arial"/>
                      </a:rPr>
                      <m:t>_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𝑚𝑎𝑡𝑐h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𝑎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𝑦𝑒𝑎𝑟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, 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𝑏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𝑦𝑒𝑎𝑟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0</m:t>
                    </m:r>
                  </m:oMath>
                </a14:m>
                <a:endParaRPr lang="en-US" sz="2100" i="1" dirty="0">
                  <a:latin typeface="Cambria Math" charset="0"/>
                  <a:cs typeface="Arial"/>
                </a:endParaRPr>
              </a:p>
              <a:p>
                <a:pPr marL="0" lvl="1" indent="0" algn="just">
                  <a:buSzPct val="80000"/>
                  <a:buNone/>
                </a:pPr>
                <a:r>
                  <a:rPr lang="en-US" sz="2100" dirty="0">
                    <a:ea typeface="Cambria Math" charset="0"/>
                    <a:cs typeface="Cambria Math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l-GR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  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𝑎𝑏𝑠</m:t>
                    </m:r>
                    <m:r>
                      <m:rPr>
                        <m:lit/>
                      </m:rPr>
                      <a:rPr lang="en-US" sz="2100" i="1">
                        <a:latin typeface="Cambria Math" charset="0"/>
                        <a:cs typeface="Arial"/>
                      </a:rPr>
                      <m:t>_</m:t>
                    </m:r>
                    <m:r>
                      <a:rPr lang="en-US" sz="2100" i="1">
                        <a:latin typeface="Cambria Math" charset="0"/>
                        <a:cs typeface="Arial"/>
                      </a:rPr>
                      <m:t>𝑑𝑖𝑓𝑓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𝑎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𝑝𝑟𝑖𝑐𝑒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,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𝑏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.</m:t>
                        </m:r>
                        <m:r>
                          <a:rPr lang="en-US" sz="2100" i="1">
                            <a:latin typeface="Cambria Math" charset="0"/>
                            <a:cs typeface="Arial"/>
                          </a:rPr>
                          <m:t>𝑝𝑟𝑖𝑐𝑒</m:t>
                        </m:r>
                      </m:e>
                    </m:d>
                    <m:r>
                      <a:rPr lang="en-US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≥10⟶</m:t>
                    </m:r>
                    <m:r>
                      <a:rPr lang="en-US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𝑑𝑟𝑜𝑝</m:t>
                    </m:r>
                    <m:r>
                      <a:rPr lang="en-US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>
                    <a:cs typeface="Arial"/>
                  </a:rPr>
                  <a:t> </a:t>
                </a:r>
              </a:p>
              <a:p>
                <a:pPr marL="0" lvl="1" indent="0" algn="just">
                  <a:buSzPct val="80000"/>
                  <a:buNone/>
                </a:pPr>
                <a:endParaRPr lang="en-US" sz="1846" dirty="0">
                  <a:cs typeface="Arial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algn="just"/>
                <a:endParaRPr lang="en-US" dirty="0">
                  <a:latin typeface="Arial"/>
                  <a:cs typeface="Arial"/>
                </a:endParaRPr>
              </a:p>
              <a:p>
                <a:pPr algn="just"/>
                <a:endParaRPr lang="en-US" dirty="0">
                  <a:latin typeface="Arial"/>
                  <a:cs typeface="Arial"/>
                </a:endParaRPr>
              </a:p>
              <a:p>
                <a:pPr algn="just"/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348154"/>
                <a:ext cx="8686800" cy="4466492"/>
              </a:xfrm>
              <a:blipFill>
                <a:blip r:embed="rId3"/>
                <a:stretch>
                  <a:fillRect l="-561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3358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7B14-13CE-4BCF-AD73-9C3EB06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284480"/>
            <a:ext cx="11358880" cy="685800"/>
          </a:xfrm>
        </p:spPr>
        <p:txBody>
          <a:bodyPr/>
          <a:lstStyle/>
          <a:p>
            <a:r>
              <a:rPr lang="en-US" dirty="0"/>
              <a:t>Fundamental Operation in Building Knowledge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05DA0-9F44-4223-886F-C629D3AE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58F3FFDE-3106-45F1-9551-CCC3398E5BF4}"/>
              </a:ext>
            </a:extLst>
          </p:cNvPr>
          <p:cNvSpPr txBox="1">
            <a:spLocks/>
          </p:cNvSpPr>
          <p:nvPr/>
        </p:nvSpPr>
        <p:spPr>
          <a:xfrm>
            <a:off x="482474" y="1300480"/>
            <a:ext cx="11175616" cy="518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.AppleSystemUIFont" charset="-120"/>
              <a:buChar char="-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173038" marR="0" lvl="0" indent="-173038" algn="l" defTabSz="914217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FF7D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Example: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building a Customer 360 MDM database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28226C4-778A-4201-BCAA-9DF328650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85359"/>
              </p:ext>
            </p:extLst>
          </p:nvPr>
        </p:nvGraphicFramePr>
        <p:xfrm>
          <a:off x="1235815" y="4045200"/>
          <a:ext cx="2784369" cy="759558"/>
        </p:xfrm>
        <a:graphic>
          <a:graphicData uri="http://schemas.openxmlformats.org/drawingml/2006/table">
            <a:tbl>
              <a:tblPr firstRow="1" bandRow="1"/>
              <a:tblGrid>
                <a:gridCol w="928123">
                  <a:extLst>
                    <a:ext uri="{9D8B030D-6E8A-4147-A177-3AD203B41FA5}">
                      <a16:colId xmlns:a16="http://schemas.microsoft.com/office/drawing/2014/main" val="712135416"/>
                    </a:ext>
                  </a:extLst>
                </a:gridCol>
                <a:gridCol w="928123">
                  <a:extLst>
                    <a:ext uri="{9D8B030D-6E8A-4147-A177-3AD203B41FA5}">
                      <a16:colId xmlns:a16="http://schemas.microsoft.com/office/drawing/2014/main" val="2017095443"/>
                    </a:ext>
                  </a:extLst>
                </a:gridCol>
                <a:gridCol w="928123">
                  <a:extLst>
                    <a:ext uri="{9D8B030D-6E8A-4147-A177-3AD203B41FA5}">
                      <a16:colId xmlns:a16="http://schemas.microsoft.com/office/drawing/2014/main" val="2461017830"/>
                    </a:ext>
                  </a:extLst>
                </a:gridCol>
              </a:tblGrid>
              <a:tr h="393798"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80325"/>
                  </a:ext>
                </a:extLst>
              </a:tr>
              <a:tr h="271680"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744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E1FF478-3047-439F-AC1E-FEAF82EDE637}"/>
              </a:ext>
            </a:extLst>
          </p:cNvPr>
          <p:cNvSpPr txBox="1"/>
          <p:nvPr/>
        </p:nvSpPr>
        <p:spPr>
          <a:xfrm>
            <a:off x="8514080" y="2310476"/>
            <a:ext cx="146304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lnSpc>
                <a:spcPct val="90000"/>
              </a:lnSpc>
              <a:spcAft>
                <a:spcPts val="1000"/>
              </a:spcAft>
            </a:pPr>
            <a:r>
              <a:rPr lang="en-US" sz="2000" kern="1200" dirty="0">
                <a:solidFill>
                  <a:srgbClr val="373737"/>
                </a:solidFill>
                <a:latin typeface="Roboto" charset="0"/>
                <a:ea typeface="Roboto" charset="0"/>
                <a:cs typeface="Roboto" charset="0"/>
              </a:rPr>
              <a:t>3M tuples</a:t>
            </a:r>
          </a:p>
          <a:p>
            <a:pPr defTabSz="457200">
              <a:lnSpc>
                <a:spcPct val="90000"/>
              </a:lnSpc>
              <a:spcAft>
                <a:spcPts val="1000"/>
              </a:spcAft>
            </a:pPr>
            <a:r>
              <a:rPr lang="en-US" sz="2000" kern="1200" dirty="0">
                <a:solidFill>
                  <a:srgbClr val="373737"/>
                </a:solidFill>
                <a:latin typeface="Roboto" charset="0"/>
                <a:ea typeface="Roboto" charset="0"/>
                <a:cs typeface="Roboto" charset="0"/>
              </a:rPr>
              <a:t>One tuple per customer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4FEFF5FB-BBD1-46BD-922B-15EC9D35E7A6}"/>
              </a:ext>
            </a:extLst>
          </p:cNvPr>
          <p:cNvSpPr/>
          <p:nvPr/>
        </p:nvSpPr>
        <p:spPr>
          <a:xfrm>
            <a:off x="6339840" y="1971040"/>
            <a:ext cx="1910080" cy="1410393"/>
          </a:xfrm>
          <a:prstGeom prst="can">
            <a:avLst/>
          </a:prstGeom>
          <a:solidFill>
            <a:srgbClr val="FF4D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60" tIns="91440" rIns="137160" bIns="9144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MDM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15543-E3EE-45C8-B01E-6725775869AE}"/>
              </a:ext>
            </a:extLst>
          </p:cNvPr>
          <p:cNvSpPr txBox="1"/>
          <p:nvPr/>
        </p:nvSpPr>
        <p:spPr>
          <a:xfrm>
            <a:off x="6029751" y="4969165"/>
            <a:ext cx="146304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lnSpc>
                <a:spcPct val="90000"/>
              </a:lnSpc>
              <a:spcAft>
                <a:spcPts val="1000"/>
              </a:spcAft>
            </a:pPr>
            <a:r>
              <a:rPr lang="en-US" sz="2000" kern="1200" dirty="0">
                <a:solidFill>
                  <a:srgbClr val="373737"/>
                </a:solidFill>
                <a:latin typeface="Roboto" charset="0"/>
                <a:ea typeface="Roboto" charset="0"/>
                <a:cs typeface="Roboto" charset="0"/>
              </a:rPr>
              <a:t>(Dave Smith, 608-695-1138)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732ADBC-5A04-4F6C-8440-6030C428ECC8}"/>
              </a:ext>
            </a:extLst>
          </p:cNvPr>
          <p:cNvSpPr/>
          <p:nvPr/>
        </p:nvSpPr>
        <p:spPr>
          <a:xfrm>
            <a:off x="4846320" y="2407920"/>
            <a:ext cx="1076960" cy="284480"/>
          </a:xfrm>
          <a:prstGeom prst="rightArrow">
            <a:avLst/>
          </a:prstGeom>
          <a:solidFill>
            <a:srgbClr val="FF4D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60" tIns="91440" rIns="137160" bIns="9144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0A93DEE-13A6-4CAA-A5D8-C99241101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9190"/>
              </p:ext>
            </p:extLst>
          </p:nvPr>
        </p:nvGraphicFramePr>
        <p:xfrm>
          <a:off x="1235815" y="2053243"/>
          <a:ext cx="2784369" cy="759558"/>
        </p:xfrm>
        <a:graphic>
          <a:graphicData uri="http://schemas.openxmlformats.org/drawingml/2006/table">
            <a:tbl>
              <a:tblPr firstRow="1" bandRow="1"/>
              <a:tblGrid>
                <a:gridCol w="928123">
                  <a:extLst>
                    <a:ext uri="{9D8B030D-6E8A-4147-A177-3AD203B41FA5}">
                      <a16:colId xmlns:a16="http://schemas.microsoft.com/office/drawing/2014/main" val="712135416"/>
                    </a:ext>
                  </a:extLst>
                </a:gridCol>
                <a:gridCol w="928123">
                  <a:extLst>
                    <a:ext uri="{9D8B030D-6E8A-4147-A177-3AD203B41FA5}">
                      <a16:colId xmlns:a16="http://schemas.microsoft.com/office/drawing/2014/main" val="2017095443"/>
                    </a:ext>
                  </a:extLst>
                </a:gridCol>
                <a:gridCol w="928123">
                  <a:extLst>
                    <a:ext uri="{9D8B030D-6E8A-4147-A177-3AD203B41FA5}">
                      <a16:colId xmlns:a16="http://schemas.microsoft.com/office/drawing/2014/main" val="2461017830"/>
                    </a:ext>
                  </a:extLst>
                </a:gridCol>
              </a:tblGrid>
              <a:tr h="393798"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D00"/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D00"/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80325"/>
                  </a:ext>
                </a:extLst>
              </a:tr>
              <a:tr h="271680"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D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D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1pPr>
                      <a:lvl2pPr marL="45676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2pPr>
                      <a:lvl3pPr marL="91353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3pPr>
                      <a:lvl4pPr marL="137031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4pPr>
                      <a:lvl5pPr marL="1827083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5pPr>
                      <a:lvl6pPr marL="2283849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6pPr>
                      <a:lvl7pPr marL="274062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7pPr>
                      <a:lvl8pPr marL="319739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8pPr>
                      <a:lvl9pPr marL="3654161" algn="l" defTabSz="913539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boto"/>
                        </a:defRPr>
                      </a:lvl9pPr>
                    </a:lstStyle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D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7441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CEFE06-6262-45D0-A1E4-EF73F18FF28C}"/>
              </a:ext>
            </a:extLst>
          </p:cNvPr>
          <p:cNvSpPr txBox="1"/>
          <p:nvPr/>
        </p:nvSpPr>
        <p:spPr>
          <a:xfrm>
            <a:off x="1906905" y="2977208"/>
            <a:ext cx="146304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lnSpc>
                <a:spcPct val="90000"/>
              </a:lnSpc>
              <a:spcAft>
                <a:spcPts val="1000"/>
              </a:spcAft>
            </a:pPr>
            <a:r>
              <a:rPr lang="en-US" sz="2000" kern="1200" dirty="0">
                <a:solidFill>
                  <a:srgbClr val="373737"/>
                </a:solidFill>
                <a:latin typeface="Roboto" charset="0"/>
                <a:ea typeface="Roboto" charset="0"/>
                <a:cs typeface="Roboto" charset="0"/>
              </a:rPr>
              <a:t>10M tuples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53C2672-BCD5-4D97-9BDA-FC7D4D099FA6}"/>
              </a:ext>
            </a:extLst>
          </p:cNvPr>
          <p:cNvSpPr/>
          <p:nvPr/>
        </p:nvSpPr>
        <p:spPr>
          <a:xfrm rot="19654305">
            <a:off x="4829121" y="3789002"/>
            <a:ext cx="1198880" cy="284480"/>
          </a:xfrm>
          <a:prstGeom prst="rightArrow">
            <a:avLst/>
          </a:prstGeom>
          <a:solidFill>
            <a:srgbClr val="0432FF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60" tIns="91440" rIns="137160" bIns="9144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6" name="Picture 2" descr="Office Work Clipart | Free download on ClipArtMag">
            <a:extLst>
              <a:ext uri="{FF2B5EF4-FFF2-40B4-BE49-F238E27FC236}">
                <a16:creationId xmlns:a16="http://schemas.microsoft.com/office/drawing/2014/main" id="{F77E3BED-FCCC-4D41-8975-FD923C71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387760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86BAC2-7039-4C5C-A9BE-7EF119604499}"/>
              </a:ext>
            </a:extLst>
          </p:cNvPr>
          <p:cNvSpPr txBox="1"/>
          <p:nvPr/>
        </p:nvSpPr>
        <p:spPr>
          <a:xfrm>
            <a:off x="1906905" y="4969165"/>
            <a:ext cx="146304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lnSpc>
                <a:spcPct val="90000"/>
              </a:lnSpc>
              <a:spcAft>
                <a:spcPts val="1000"/>
              </a:spcAft>
            </a:pPr>
            <a:r>
              <a:rPr lang="en-US" sz="2000" kern="1200" dirty="0">
                <a:solidFill>
                  <a:srgbClr val="373737"/>
                </a:solidFill>
                <a:latin typeface="Roboto" charset="0"/>
                <a:ea typeface="Roboto" charset="0"/>
                <a:cs typeface="Roboto" charset="0"/>
              </a:rPr>
              <a:t>300K tuples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ADBC964-C10B-4B17-9327-4D56A8BA063E}"/>
              </a:ext>
            </a:extLst>
          </p:cNvPr>
          <p:cNvSpPr/>
          <p:nvPr/>
        </p:nvSpPr>
        <p:spPr>
          <a:xfrm rot="16200000">
            <a:off x="6943016" y="4035215"/>
            <a:ext cx="883013" cy="259080"/>
          </a:xfrm>
          <a:prstGeom prst="rightArrow">
            <a:avLst/>
          </a:prstGeom>
          <a:solidFill>
            <a:srgbClr val="FF7D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7160" tIns="91440" rIns="137160" bIns="9144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70587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Key Idea Underlying Our Solution: Using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914400"/>
            <a:ext cx="9410700" cy="2559658"/>
          </a:xfrm>
        </p:spPr>
        <p:txBody>
          <a:bodyPr>
            <a:normAutofit/>
          </a:bodyPr>
          <a:lstStyle/>
          <a:p>
            <a:pPr algn="just"/>
            <a:endParaRPr lang="en-US" sz="500" dirty="0">
              <a:latin typeface="Arial"/>
              <a:cs typeface="Arial"/>
            </a:endParaRPr>
          </a:p>
          <a:p>
            <a:pPr algn="just"/>
            <a:r>
              <a:rPr lang="en-US" sz="2333" dirty="0">
                <a:latin typeface="Arial"/>
                <a:cs typeface="Arial"/>
              </a:rPr>
              <a:t>Assume rules contain well-known similarity functions</a:t>
            </a:r>
          </a:p>
          <a:p>
            <a:pPr lvl="1" algn="just"/>
            <a:r>
              <a:rPr lang="en-US" dirty="0">
                <a:latin typeface="Arial"/>
                <a:cs typeface="Arial"/>
              </a:rPr>
              <a:t>E.g., edit distance, </a:t>
            </a:r>
            <a:r>
              <a:rPr lang="en-US" dirty="0" err="1">
                <a:latin typeface="Arial"/>
                <a:cs typeface="Arial"/>
              </a:rPr>
              <a:t>Jaccard</a:t>
            </a:r>
            <a:r>
              <a:rPr lang="en-US" dirty="0">
                <a:latin typeface="Arial"/>
                <a:cs typeface="Arial"/>
              </a:rPr>
              <a:t>, cosine</a:t>
            </a:r>
          </a:p>
          <a:p>
            <a:pPr algn="just"/>
            <a:endParaRPr lang="en-US" sz="875" dirty="0">
              <a:latin typeface="Arial"/>
              <a:cs typeface="Arial"/>
            </a:endParaRPr>
          </a:p>
          <a:p>
            <a:pPr algn="just"/>
            <a:r>
              <a:rPr lang="en-US" sz="2333" dirty="0">
                <a:latin typeface="Arial"/>
                <a:cs typeface="Arial"/>
              </a:rPr>
              <a:t>Exploit properties of these functions </a:t>
            </a:r>
          </a:p>
          <a:p>
            <a:pPr lvl="1" algn="just"/>
            <a:r>
              <a:rPr lang="en-US" dirty="0">
                <a:latin typeface="Arial"/>
                <a:cs typeface="Arial"/>
              </a:rPr>
              <a:t>Build indexes, then use them to avoid enumerating A x B</a:t>
            </a:r>
          </a:p>
          <a:p>
            <a:pPr algn="just"/>
            <a:endParaRPr lang="en-US" sz="875" dirty="0">
              <a:latin typeface="Arial"/>
              <a:cs typeface="Arial"/>
            </a:endParaRPr>
          </a:p>
          <a:p>
            <a:pPr algn="just"/>
            <a:r>
              <a:rPr lang="en-US" sz="2333" dirty="0">
                <a:latin typeface="Arial"/>
                <a:cs typeface="Arial"/>
              </a:rPr>
              <a:t>Example of index using size</a:t>
            </a:r>
          </a:p>
          <a:p>
            <a:pPr marL="0" indent="0" algn="just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8793" y="4289509"/>
            <a:ext cx="305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String: “The Big Short”</a:t>
            </a:r>
          </a:p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Number of tokens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8794" y="5048228"/>
            <a:ext cx="47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Possible size range: 3*0.7 &lt;= x &lt;= 3/0.7</a:t>
            </a:r>
          </a:p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                                  3 &lt;= x &lt;=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6660" y="3505200"/>
            <a:ext cx="611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>
                <a:solidFill>
                  <a:srgbClr val="0000DC"/>
                </a:solidFill>
              </a:rPr>
              <a:t>jaccard_word</a:t>
            </a:r>
            <a:r>
              <a:rPr lang="en-US" sz="2000" b="1" dirty="0">
                <a:solidFill>
                  <a:srgbClr val="0000DC"/>
                </a:solidFill>
              </a:rPr>
              <a:t>(</a:t>
            </a:r>
            <a:r>
              <a:rPr lang="en-US" sz="2000" b="1" dirty="0" err="1">
                <a:solidFill>
                  <a:srgbClr val="0000DC"/>
                </a:solidFill>
              </a:rPr>
              <a:t>a.movie</a:t>
            </a:r>
            <a:r>
              <a:rPr lang="en-US" sz="2000" b="1" dirty="0">
                <a:solidFill>
                  <a:srgbClr val="0000DC"/>
                </a:solidFill>
              </a:rPr>
              <a:t>, </a:t>
            </a:r>
            <a:r>
              <a:rPr lang="en-US" sz="2000" b="1" dirty="0" err="1">
                <a:solidFill>
                  <a:srgbClr val="0000DC"/>
                </a:solidFill>
              </a:rPr>
              <a:t>b.movie</a:t>
            </a:r>
            <a:r>
              <a:rPr lang="en-US" sz="2000" b="1" dirty="0">
                <a:solidFill>
                  <a:srgbClr val="0000DC"/>
                </a:solidFill>
              </a:rPr>
              <a:t>) &gt;=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0414" y="4490034"/>
            <a:ext cx="1928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Spirited Away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82012" y="4490034"/>
            <a:ext cx="1545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non-match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0414" y="5048228"/>
            <a:ext cx="2466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The Big </a:t>
            </a:r>
            <a:r>
              <a:rPr lang="en-US" sz="2000" dirty="0" err="1">
                <a:solidFill>
                  <a:srgbClr val="0000DC"/>
                </a:solidFill>
              </a:rPr>
              <a:t>Lebowski</a:t>
            </a:r>
            <a:endParaRPr lang="en-US" sz="2000" dirty="0">
              <a:solidFill>
                <a:srgbClr val="0000D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82012" y="5048228"/>
            <a:ext cx="2142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potential match</a:t>
            </a:r>
          </a:p>
        </p:txBody>
      </p:sp>
    </p:spTree>
    <p:extLst>
      <p:ext uri="{BB962C8B-B14F-4D97-AF65-F5344CB8AC3E}">
        <p14:creationId xmlns:p14="http://schemas.microsoft.com/office/powerpoint/2010/main" val="16915371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44945" y="4235327"/>
          <a:ext cx="1866686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ID list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1</a:t>
                      </a:r>
                      <a:endParaRPr lang="en-US" sz="17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3,</a:t>
                      </a:r>
                      <a:r>
                        <a:rPr lang="en-US" sz="1700" baseline="0" dirty="0"/>
                        <a:t> 5</a:t>
                      </a:r>
                      <a:endParaRPr lang="en-US" sz="17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15840" y="1976602"/>
            <a:ext cx="4283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Movie name from B: “The Big Short”</a:t>
            </a:r>
          </a:p>
          <a:p>
            <a:pPr>
              <a:buNone/>
            </a:pPr>
            <a:endParaRPr lang="en-US" sz="2000" dirty="0">
              <a:solidFill>
                <a:srgbClr val="0000DC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10620" y="1412441"/>
          <a:ext cx="3914502" cy="23553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Movie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Matrix</a:t>
                      </a:r>
                      <a:endParaRPr lang="en-US" sz="17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45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The Good,</a:t>
                      </a:r>
                      <a:r>
                        <a:rPr lang="en-US" sz="1700" baseline="0" dirty="0"/>
                        <a:t> The Bad, And The Ugly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The Big </a:t>
                      </a:r>
                      <a:r>
                        <a:rPr lang="en-US" sz="1700" dirty="0" err="1"/>
                        <a:t>Lebowski</a:t>
                      </a:r>
                      <a:endParaRPr lang="en-US" sz="17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Spirited Away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The Big Short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Night At The Museum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15839" y="4207133"/>
            <a:ext cx="269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Potential matches</a:t>
            </a:r>
          </a:p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The Big </a:t>
            </a:r>
            <a:r>
              <a:rPr lang="en-US" sz="2000" dirty="0" err="1">
                <a:solidFill>
                  <a:srgbClr val="0000DC"/>
                </a:solidFill>
              </a:rPr>
              <a:t>Lebowski</a:t>
            </a:r>
            <a:endParaRPr lang="en-US" sz="2000" dirty="0">
              <a:solidFill>
                <a:srgbClr val="0000DC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The Big Short</a:t>
            </a:r>
          </a:p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Night At The Museum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9208" y="1106331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dirty="0" err="1">
                <a:solidFill>
                  <a:srgbClr val="0000DC"/>
                </a:solidFill>
              </a:rPr>
              <a:t>jaccard_word</a:t>
            </a:r>
            <a:r>
              <a:rPr lang="en-US" sz="2000" b="1" dirty="0">
                <a:solidFill>
                  <a:srgbClr val="0000DC"/>
                </a:solidFill>
              </a:rPr>
              <a:t>(</a:t>
            </a:r>
            <a:r>
              <a:rPr lang="en-US" sz="2000" b="1" dirty="0" err="1">
                <a:solidFill>
                  <a:srgbClr val="0000DC"/>
                </a:solidFill>
              </a:rPr>
              <a:t>a.movie</a:t>
            </a:r>
            <a:r>
              <a:rPr lang="en-US" sz="2000" b="1" dirty="0">
                <a:solidFill>
                  <a:srgbClr val="0000DC"/>
                </a:solidFill>
              </a:rPr>
              <a:t>, </a:t>
            </a:r>
            <a:r>
              <a:rPr lang="en-US" sz="2000" b="1" dirty="0" err="1">
                <a:solidFill>
                  <a:srgbClr val="0000DC"/>
                </a:solidFill>
              </a:rPr>
              <a:t>b.movie</a:t>
            </a:r>
            <a:r>
              <a:rPr lang="en-US" sz="2000" b="1" dirty="0">
                <a:solidFill>
                  <a:srgbClr val="0000DC"/>
                </a:solidFill>
              </a:rPr>
              <a:t>) &gt;= 0.7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42300" y="105127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00DC"/>
                </a:solidFill>
              </a:rPr>
              <a:t>Table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8872" y="382241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00DC"/>
                </a:solidFill>
              </a:rPr>
              <a:t>Size Index for </a:t>
            </a:r>
            <a:r>
              <a:rPr lang="en-US" sz="2000" b="1" dirty="0" err="1">
                <a:solidFill>
                  <a:srgbClr val="0000DC"/>
                </a:solidFill>
              </a:rPr>
              <a:t>A.movie</a:t>
            </a:r>
            <a:endParaRPr lang="en-US" sz="2000" b="1" dirty="0">
              <a:solidFill>
                <a:srgbClr val="0000D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5840" y="2854762"/>
            <a:ext cx="468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Number of tokens = 3</a:t>
            </a:r>
          </a:p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Possible size range: 3*0.7 &lt;= x &lt;= 3/0.7</a:t>
            </a:r>
          </a:p>
          <a:p>
            <a:pPr>
              <a:buNone/>
            </a:pPr>
            <a:r>
              <a:rPr lang="en-US" sz="2000" dirty="0">
                <a:solidFill>
                  <a:srgbClr val="0000DC"/>
                </a:solidFill>
              </a:rPr>
              <a:t>                                  3 &lt;= x &lt;= 4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BB4FB82-30A8-4AC6-97F4-4D8B3691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Key Idea Underlying Our Solution: Using Indexes</a:t>
            </a:r>
          </a:p>
        </p:txBody>
      </p:sp>
    </p:spTree>
    <p:extLst>
      <p:ext uri="{BB962C8B-B14F-4D97-AF65-F5344CB8AC3E}">
        <p14:creationId xmlns:p14="http://schemas.microsoft.com/office/powerpoint/2010/main" val="76554183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5B62-2193-1E48-BF5A-9C809929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2589-D585-DA4E-87FC-928539E4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873" y="6363080"/>
            <a:ext cx="2063750" cy="457200"/>
          </a:xfrm>
        </p:spPr>
        <p:txBody>
          <a:bodyPr/>
          <a:lstStyle/>
          <a:p>
            <a:fld id="{80FCAC95-2E17-43A5-93A4-07F0E7E5AD1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C1D656B-47E1-6143-B1EE-5A6EEB6A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1" y="1686225"/>
            <a:ext cx="4436104" cy="84555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6FCA089-A1BD-6844-B5A9-28056DBF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75" y="1686225"/>
            <a:ext cx="4431008" cy="8099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B59BCB-5790-BD4C-B424-FC8C08390CAC}"/>
              </a:ext>
            </a:extLst>
          </p:cNvPr>
          <p:cNvCxnSpPr/>
          <p:nvPr/>
        </p:nvCxnSpPr>
        <p:spPr bwMode="auto">
          <a:xfrm>
            <a:off x="5734946" y="2038338"/>
            <a:ext cx="59410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3A0F93-68BF-1749-833D-89F01502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914400"/>
            <a:ext cx="8686800" cy="288336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/>
                <a:cs typeface="Arial"/>
              </a:rPr>
              <a:t>Convert the rule sequence into a “positive” CNF rule</a:t>
            </a:r>
          </a:p>
          <a:p>
            <a:pPr marL="0" indent="0" algn="just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8E542D-0021-FA44-8DC6-4B573DC590C1}"/>
              </a:ext>
            </a:extLst>
          </p:cNvPr>
          <p:cNvSpPr txBox="1">
            <a:spLocks/>
          </p:cNvSpPr>
          <p:nvPr/>
        </p:nvSpPr>
        <p:spPr bwMode="auto">
          <a:xfrm>
            <a:off x="1619250" y="3003075"/>
            <a:ext cx="8686800" cy="28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706" tIns="38353" rIns="76706" bIns="38353" numCol="1" anchor="t" anchorCtr="0" compatLnSpc="1">
            <a:prstTxWarp prst="textNoShape">
              <a:avLst/>
            </a:prstTxWarp>
            <a:noAutofit/>
          </a:bodyPr>
          <a:lstStyle>
            <a:lvl1pPr marL="411353" indent="-41135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 b="1">
                <a:solidFill>
                  <a:srgbClr val="0000DC"/>
                </a:solidFill>
                <a:latin typeface="+mn-lt"/>
                <a:ea typeface="+mn-ea"/>
                <a:cs typeface="+mn-cs"/>
              </a:defRPr>
            </a:lvl1pPr>
            <a:lvl2pPr marL="891264" indent="-3427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200">
                <a:solidFill>
                  <a:schemeClr val="tx1"/>
                </a:solidFill>
                <a:latin typeface="+mn-lt"/>
              </a:defRPr>
            </a:lvl2pPr>
            <a:lvl3pPr marL="1371174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</a:defRPr>
            </a:lvl3pPr>
            <a:lvl4pPr marL="1919644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</a:defRPr>
            </a:lvl4pPr>
            <a:lvl5pPr marL="2468114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5pPr>
            <a:lvl6pPr marL="3016585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6pPr>
            <a:lvl7pPr marL="3565053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7pPr>
            <a:lvl8pPr marL="4113522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8pPr>
            <a:lvl9pPr marL="4661992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333" dirty="0">
                <a:latin typeface="Arial"/>
                <a:cs typeface="Arial"/>
              </a:rPr>
              <a:t>Infer indexes for each predicate in Q (on table A)</a:t>
            </a:r>
          </a:p>
          <a:p>
            <a:pPr lvl="1" algn="just"/>
            <a:r>
              <a:rPr lang="en-US" sz="1833" dirty="0">
                <a:latin typeface="Arial"/>
              </a:rPr>
              <a:t>Build indexes </a:t>
            </a:r>
            <a:r>
              <a:rPr lang="en-US" sz="1833" i="1" dirty="0">
                <a:latin typeface="Arial"/>
              </a:rPr>
              <a:t>J</a:t>
            </a:r>
            <a:r>
              <a:rPr lang="en-US" sz="1833" dirty="0">
                <a:latin typeface="Arial"/>
              </a:rPr>
              <a:t> for jaccard, </a:t>
            </a:r>
            <a:r>
              <a:rPr lang="en-US" sz="1833" i="1" dirty="0">
                <a:latin typeface="Arial"/>
              </a:rPr>
              <a:t>E </a:t>
            </a:r>
            <a:r>
              <a:rPr lang="en-US" sz="1833" dirty="0">
                <a:latin typeface="Arial"/>
              </a:rPr>
              <a:t>for </a:t>
            </a:r>
            <a:r>
              <a:rPr lang="en-US" sz="1833" dirty="0" err="1">
                <a:latin typeface="Arial"/>
              </a:rPr>
              <a:t>exact_match</a:t>
            </a:r>
            <a:r>
              <a:rPr lang="en-US" sz="1833" dirty="0">
                <a:latin typeface="Arial"/>
              </a:rPr>
              <a:t>, </a:t>
            </a:r>
            <a:r>
              <a:rPr lang="en-US" sz="1833" i="1" dirty="0">
                <a:latin typeface="Arial"/>
              </a:rPr>
              <a:t>D </a:t>
            </a:r>
            <a:r>
              <a:rPr lang="en-US" sz="1833" dirty="0">
                <a:latin typeface="Arial"/>
              </a:rPr>
              <a:t>for </a:t>
            </a:r>
            <a:r>
              <a:rPr lang="en-US" sz="1833" dirty="0" err="1">
                <a:latin typeface="Arial"/>
              </a:rPr>
              <a:t>absolute_difference</a:t>
            </a:r>
            <a:endParaRPr lang="en-US" sz="1833" dirty="0">
              <a:latin typeface="Arial"/>
            </a:endParaRPr>
          </a:p>
          <a:p>
            <a:pPr lvl="1" algn="just"/>
            <a:r>
              <a:rPr lang="en-US" sz="1833" dirty="0">
                <a:latin typeface="Arial"/>
              </a:rPr>
              <a:t>This is done by running MR jobs</a:t>
            </a:r>
          </a:p>
          <a:p>
            <a:pPr lvl="2" algn="just"/>
            <a:endParaRPr lang="en-US" sz="1833" i="1" dirty="0">
              <a:latin typeface="Arial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648FCD-4402-B545-B3B7-01C037F1D915}"/>
              </a:ext>
            </a:extLst>
          </p:cNvPr>
          <p:cNvSpPr txBox="1">
            <a:spLocks/>
          </p:cNvSpPr>
          <p:nvPr/>
        </p:nvSpPr>
        <p:spPr bwMode="auto">
          <a:xfrm>
            <a:off x="1630478" y="4657375"/>
            <a:ext cx="8686800" cy="28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706" tIns="38353" rIns="76706" bIns="38353" numCol="1" anchor="t" anchorCtr="0" compatLnSpc="1">
            <a:prstTxWarp prst="textNoShape">
              <a:avLst/>
            </a:prstTxWarp>
            <a:noAutofit/>
          </a:bodyPr>
          <a:lstStyle>
            <a:lvl1pPr marL="411353" indent="-41135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 b="1">
                <a:solidFill>
                  <a:srgbClr val="0000DC"/>
                </a:solidFill>
                <a:latin typeface="+mn-lt"/>
                <a:ea typeface="+mn-ea"/>
                <a:cs typeface="+mn-cs"/>
              </a:defRPr>
            </a:lvl1pPr>
            <a:lvl2pPr marL="891264" indent="-3427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200">
                <a:solidFill>
                  <a:schemeClr val="tx1"/>
                </a:solidFill>
                <a:latin typeface="+mn-lt"/>
              </a:defRPr>
            </a:lvl2pPr>
            <a:lvl3pPr marL="1371174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</a:defRPr>
            </a:lvl3pPr>
            <a:lvl4pPr marL="1919644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</a:defRPr>
            </a:lvl4pPr>
            <a:lvl5pPr marL="2468114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5pPr>
            <a:lvl6pPr marL="3016585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6pPr>
            <a:lvl7pPr marL="3565053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7pPr>
            <a:lvl8pPr marL="4113522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8pPr>
            <a:lvl9pPr marL="4661992" indent="-274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333" dirty="0">
                <a:latin typeface="Arial"/>
                <a:cs typeface="Arial"/>
              </a:rPr>
              <a:t>For each tuple t in B, probe the indexes</a:t>
            </a:r>
          </a:p>
          <a:p>
            <a:pPr lvl="1" algn="just"/>
            <a:r>
              <a:rPr lang="en-US" sz="1833" dirty="0">
                <a:latin typeface="Arial"/>
              </a:rPr>
              <a:t>Obtain J(t), E(t), and D(t)</a:t>
            </a:r>
          </a:p>
          <a:p>
            <a:pPr lvl="1" algn="just"/>
            <a:r>
              <a:rPr lang="en-US" sz="1833" dirty="0">
                <a:latin typeface="Arial"/>
              </a:rPr>
              <a:t>Compute </a:t>
            </a:r>
            <a:r>
              <a:rPr lang="en-US" sz="1833" dirty="0">
                <a:solidFill>
                  <a:srgbClr val="FF0000"/>
                </a:solidFill>
                <a:latin typeface="Arial"/>
              </a:rPr>
              <a:t>C(t) = J(t) intersect [E(t) union D(t)]</a:t>
            </a:r>
          </a:p>
          <a:p>
            <a:pPr lvl="1" algn="just"/>
            <a:r>
              <a:rPr lang="en-US" sz="1833" dirty="0">
                <a:latin typeface="Arial"/>
              </a:rPr>
              <a:t>Apply the original blocking rule Q to all pairs in C</a:t>
            </a:r>
            <a:endParaRPr lang="en-US" sz="1833" i="1" dirty="0">
              <a:latin typeface="Arial"/>
            </a:endParaRPr>
          </a:p>
          <a:p>
            <a:pPr marL="0" indent="0" algn="just">
              <a:buNone/>
            </a:pPr>
            <a:endParaRPr lang="en-US" sz="233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749004"/>
      </p:ext>
    </p:extLst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658-B032-4C70-A1B3-6AB39AD4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9825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Do Matching?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15745-B4A2-4F58-88FD-CC4C44A1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5268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013F-A504-4CA7-BC04-CC2C386A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B40B-55AF-42A9-B40E-2ED6B074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applying blocking to tables A and B produce the set of pairs C</a:t>
            </a:r>
          </a:p>
          <a:p>
            <a:r>
              <a:rPr lang="en-US" dirty="0"/>
              <a:t>Define a set of features based on the schemas of A and B</a:t>
            </a:r>
          </a:p>
          <a:p>
            <a:pPr lvl="1"/>
            <a:r>
              <a:rPr lang="en-US" dirty="0"/>
              <a:t>This set of features is typically richer than the set of features for blocking</a:t>
            </a:r>
          </a:p>
          <a:p>
            <a:r>
              <a:rPr lang="en-US" dirty="0"/>
              <a:t>Convert C into a set of feature vectors C’</a:t>
            </a:r>
          </a:p>
          <a:p>
            <a:r>
              <a:rPr lang="en-US" dirty="0"/>
              <a:t>Do active learning on C’ to learn a random forest G</a:t>
            </a:r>
          </a:p>
          <a:p>
            <a:pPr lvl="1"/>
            <a:r>
              <a:rPr lang="en-US" dirty="0"/>
              <a:t>Use all labeled pairs in the blocking step as seeds</a:t>
            </a:r>
          </a:p>
          <a:p>
            <a:r>
              <a:rPr lang="en-US" dirty="0"/>
              <a:t>G is the matcher, apply G to all remaining pairs in C’ </a:t>
            </a:r>
            <a:br>
              <a:rPr lang="en-US" dirty="0"/>
            </a:br>
            <a:r>
              <a:rPr lang="en-US" dirty="0"/>
              <a:t>to make predictions of match / non-match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46682-F469-4C1C-8810-1603D2B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0839E-9456-417A-AA31-7C62BCC6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4728284"/>
            <a:ext cx="11892176" cy="13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0823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Workflow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8" y="1468320"/>
            <a:ext cx="11808982" cy="30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94767"/>
      </p:ext>
    </p:extLst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EBC2-9EC8-4950-8F49-11B8BEC0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1" y="157480"/>
            <a:ext cx="10363200" cy="685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5D58-CCA7-4BD0-8D21-9B3C0FC7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38200"/>
            <a:ext cx="11582400" cy="5181600"/>
          </a:xfrm>
        </p:spPr>
        <p:txBody>
          <a:bodyPr/>
          <a:lstStyle/>
          <a:p>
            <a:r>
              <a:rPr lang="en-US" dirty="0"/>
              <a:t>We are developing Magellan, a “PostgreSQL” for entity matching</a:t>
            </a:r>
          </a:p>
          <a:p>
            <a:r>
              <a:rPr lang="en-US" dirty="0"/>
              <a:t>Two major systems developed by 2019, with many real-world users</a:t>
            </a:r>
          </a:p>
          <a:p>
            <a:pPr lvl="1"/>
            <a:r>
              <a:rPr lang="en-US" dirty="0" err="1"/>
              <a:t>PyMatcher</a:t>
            </a:r>
            <a:r>
              <a:rPr lang="en-US" dirty="0"/>
              <a:t>: open-source on-prem EM platform (Python)</a:t>
            </a:r>
          </a:p>
          <a:p>
            <a:pPr lvl="1"/>
            <a:r>
              <a:rPr lang="en-US" dirty="0" err="1"/>
              <a:t>CloudMatcher</a:t>
            </a:r>
            <a:r>
              <a:rPr lang="en-US" dirty="0"/>
              <a:t>: close-source cloud-based EM platform</a:t>
            </a:r>
          </a:p>
          <a:p>
            <a:r>
              <a:rPr lang="en-US" dirty="0" err="1"/>
              <a:t>CloudMatcher</a:t>
            </a:r>
            <a:endParaRPr lang="en-US" dirty="0"/>
          </a:p>
          <a:p>
            <a:pPr lvl="1"/>
            <a:r>
              <a:rPr lang="en-US" dirty="0"/>
              <a:t>Uses very expressive &amp; powerful blocking and matching rules</a:t>
            </a:r>
          </a:p>
          <a:p>
            <a:pPr lvl="1"/>
            <a:r>
              <a:rPr lang="en-US" dirty="0"/>
              <a:t>Learns these rules from labeled data via active learning</a:t>
            </a:r>
          </a:p>
          <a:p>
            <a:pPr lvl="1"/>
            <a:r>
              <a:rPr lang="en-US" dirty="0"/>
              <a:t>Needs to combine ML, big data technologies, and effective user interaction</a:t>
            </a:r>
          </a:p>
          <a:p>
            <a:r>
              <a:rPr lang="en-US" dirty="0"/>
              <a:t>Magellan is being commercialized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GreenBay</a:t>
            </a:r>
            <a:r>
              <a:rPr lang="en-US" dirty="0"/>
              <a:t> and in partnership with Informatica</a:t>
            </a:r>
          </a:p>
          <a:p>
            <a:r>
              <a:rPr lang="en-US" dirty="0"/>
              <a:t>A major step forward for entity matching R&amp;D</a:t>
            </a:r>
          </a:p>
          <a:p>
            <a:pPr lvl="1"/>
            <a:r>
              <a:rPr lang="en-US" dirty="0"/>
              <a:t>New innovative system platforms, demonstrates how ML can be used effectively</a:t>
            </a:r>
          </a:p>
          <a:p>
            <a:pPr lvl="1"/>
            <a:r>
              <a:rPr lang="en-US" dirty="0"/>
              <a:t>Research Highlight in Communications of the ACM</a:t>
            </a:r>
          </a:p>
          <a:p>
            <a:pPr lvl="1"/>
            <a:r>
              <a:rPr lang="en-US" dirty="0"/>
              <a:t>Suggests similar system-centric solutions for other data cleaning and integration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B6C0-843C-4641-95A9-4BF102DD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Magellan's ship image">
            <a:extLst>
              <a:ext uri="{FF2B5EF4-FFF2-40B4-BE49-F238E27FC236}">
                <a16:creationId xmlns:a16="http://schemas.microsoft.com/office/drawing/2014/main" id="{DC40E374-74AD-48B1-BBB0-C93FD102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4240" y="2286237"/>
            <a:ext cx="2021840" cy="1800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2914783"/>
      </p:ext>
    </p:extLst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65BD-D95B-4D44-A28E-4858AA4D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8374-83E9-45A3-B4CC-D7547C04C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87120"/>
            <a:ext cx="11582400" cy="5181600"/>
          </a:xfrm>
        </p:spPr>
        <p:txBody>
          <a:bodyPr/>
          <a:lstStyle/>
          <a:p>
            <a:r>
              <a:rPr lang="en-US" dirty="0"/>
              <a:t>Overall Magellan project</a:t>
            </a:r>
          </a:p>
          <a:p>
            <a:pPr lvl="1"/>
            <a:r>
              <a:rPr lang="en-US" sz="1200" dirty="0">
                <a:hlinkClick r:id="rId2"/>
              </a:rPr>
              <a:t>Magellan: Toward Building Entity Matching Management Systems</a:t>
            </a:r>
            <a:r>
              <a:rPr lang="en-US" sz="1200" dirty="0"/>
              <a:t>, P. Konda, S. Das, P. </a:t>
            </a:r>
            <a:r>
              <a:rPr lang="en-US" sz="1200" dirty="0" err="1"/>
              <a:t>Suganthan</a:t>
            </a:r>
            <a:r>
              <a:rPr lang="en-US" sz="1200" dirty="0"/>
              <a:t> G.C., A. Doan, A. </a:t>
            </a:r>
            <a:r>
              <a:rPr lang="en-US" sz="1200" dirty="0" err="1"/>
              <a:t>Ardalan</a:t>
            </a:r>
            <a:r>
              <a:rPr lang="en-US" sz="1200" dirty="0"/>
              <a:t>, J. R. Ballard, H. Li, F. Panahi, H. Zhang, J. Naughton, S. Prasad, G. Krishnan, R. Deep, V. Raghavendra. </a:t>
            </a:r>
            <a:r>
              <a:rPr lang="en-US" sz="1200" i="1" dirty="0"/>
              <a:t>VLDB-16</a:t>
            </a:r>
          </a:p>
          <a:p>
            <a:pPr lvl="1"/>
            <a:r>
              <a:rPr lang="en-US" sz="1200" dirty="0">
                <a:hlinkClick r:id="rId3"/>
              </a:rPr>
              <a:t>Toward a System Building Agenda for Data Integration (and Data Science)</a:t>
            </a:r>
            <a:r>
              <a:rPr lang="en-US" sz="1200" dirty="0"/>
              <a:t>, A. Doan, P. Konda, P. </a:t>
            </a:r>
            <a:r>
              <a:rPr lang="en-US" sz="1200" dirty="0" err="1"/>
              <a:t>Suganthan</a:t>
            </a:r>
            <a:r>
              <a:rPr lang="en-US" sz="1200" dirty="0"/>
              <a:t> G.C., A. </a:t>
            </a:r>
            <a:r>
              <a:rPr lang="en-US" sz="1200" dirty="0" err="1"/>
              <a:t>Ardalan</a:t>
            </a:r>
            <a:r>
              <a:rPr lang="en-US" sz="1200" dirty="0"/>
              <a:t>, J. Ballard, S. Das, Y. Govind, H. Li, P. </a:t>
            </a:r>
            <a:r>
              <a:rPr lang="en-US" sz="1200" dirty="0" err="1"/>
              <a:t>Martinkus</a:t>
            </a:r>
            <a:r>
              <a:rPr lang="en-US" sz="1200" dirty="0"/>
              <a:t>, S. Mudgal, E. Paulson, H. Zhang. </a:t>
            </a:r>
            <a:r>
              <a:rPr lang="en-US" sz="1200" i="1" dirty="0"/>
              <a:t>IEEE Data Engineering Bulletin, Special Issue on Large-Scale Data Integration, 2018</a:t>
            </a:r>
            <a:r>
              <a:rPr lang="en-US" sz="1200" dirty="0"/>
              <a:t>. Invited paper.</a:t>
            </a:r>
          </a:p>
          <a:p>
            <a:pPr lvl="1"/>
            <a:r>
              <a:rPr lang="en-US" sz="1200" dirty="0">
                <a:hlinkClick r:id="rId4"/>
              </a:rPr>
              <a:t>Entity Matching Meets Data Science: A Progress Report from the Magellan Project</a:t>
            </a:r>
            <a:r>
              <a:rPr lang="en-US" sz="1200" dirty="0"/>
              <a:t>, Y. Govind, P. Konda, and others. </a:t>
            </a:r>
            <a:r>
              <a:rPr lang="en-US" sz="1200" i="1" dirty="0"/>
              <a:t>SIGMOD-19</a:t>
            </a:r>
            <a:r>
              <a:rPr lang="en-US" sz="1200" dirty="0"/>
              <a:t>. Industrial paper.</a:t>
            </a:r>
          </a:p>
          <a:p>
            <a:pPr lvl="1"/>
            <a:r>
              <a:rPr lang="en-US" sz="1200" dirty="0"/>
              <a:t>A forthcoming paper in Research Highlight in CACM</a:t>
            </a:r>
            <a:br>
              <a:rPr lang="en-US" sz="1200" dirty="0"/>
            </a:br>
            <a:endParaRPr lang="en-US" sz="1200" dirty="0"/>
          </a:p>
          <a:p>
            <a:r>
              <a:rPr lang="en-US" dirty="0" err="1"/>
              <a:t>CloudMatcher</a:t>
            </a:r>
            <a:endParaRPr lang="en-US" dirty="0"/>
          </a:p>
          <a:p>
            <a:pPr lvl="1"/>
            <a:r>
              <a:rPr lang="en-US" sz="1200" b="0" dirty="0">
                <a:hlinkClick r:id="rId5"/>
              </a:rPr>
              <a:t>Corleone: Hands-off Crowdsourcing for Entity Matching</a:t>
            </a:r>
            <a:r>
              <a:rPr lang="en-US" sz="1200" b="0" dirty="0"/>
              <a:t>, C. Gokhale, S. Das, A. Doan, J. Naughton, N. </a:t>
            </a:r>
            <a:r>
              <a:rPr lang="en-US" sz="1200" b="0" dirty="0" err="1"/>
              <a:t>Rampalli</a:t>
            </a:r>
            <a:r>
              <a:rPr lang="en-US" sz="1200" b="0" dirty="0"/>
              <a:t>, J. Shavlik, J. Zhu. </a:t>
            </a:r>
            <a:r>
              <a:rPr lang="en-US" sz="1200" b="0" i="1" dirty="0"/>
              <a:t>SIGMOD-14</a:t>
            </a:r>
          </a:p>
          <a:p>
            <a:pPr lvl="1"/>
            <a:r>
              <a:rPr lang="en-US" sz="1200" b="0" dirty="0">
                <a:hlinkClick r:id="rId6"/>
              </a:rPr>
              <a:t>Falcon: Scaling Up Hands-Off Crowdsourced Entity Matching to Build Cloud Services</a:t>
            </a:r>
            <a:r>
              <a:rPr lang="en-US" sz="1200" b="0" dirty="0"/>
              <a:t>, S. Das, P. </a:t>
            </a:r>
            <a:r>
              <a:rPr lang="en-US" sz="1200" b="0" dirty="0" err="1"/>
              <a:t>Suganthan</a:t>
            </a:r>
            <a:r>
              <a:rPr lang="en-US" sz="1200" b="0" dirty="0"/>
              <a:t> G.C., A. Doan, J. Naughton, G. Krishnan, R. Deep, E. </a:t>
            </a:r>
            <a:r>
              <a:rPr lang="en-US" sz="1200" b="0" dirty="0" err="1"/>
              <a:t>Arcaute</a:t>
            </a:r>
            <a:r>
              <a:rPr lang="en-US" sz="1200" b="0" dirty="0"/>
              <a:t>, V. Raghavendra, Y. Park. </a:t>
            </a:r>
            <a:r>
              <a:rPr lang="en-US" sz="1200" b="0" i="1" dirty="0"/>
              <a:t>SIGMOD-17</a:t>
            </a:r>
          </a:p>
          <a:p>
            <a:pPr lvl="1"/>
            <a:r>
              <a:rPr lang="en-US" sz="1200" b="0" dirty="0" err="1">
                <a:hlinkClick r:id="rId7"/>
              </a:rPr>
              <a:t>CloudMatcher</a:t>
            </a:r>
            <a:r>
              <a:rPr lang="en-US" sz="1200" b="0" dirty="0">
                <a:hlinkClick r:id="rId7"/>
              </a:rPr>
              <a:t>: A Cloud/Crowd Service for Entity Matching</a:t>
            </a:r>
            <a:r>
              <a:rPr lang="en-US" sz="1200" b="0" dirty="0"/>
              <a:t>, Y. Govind, E. Paulson, M. Ashok, P. </a:t>
            </a:r>
            <a:r>
              <a:rPr lang="en-US" sz="1200" b="0" dirty="0" err="1"/>
              <a:t>Suganthan</a:t>
            </a:r>
            <a:r>
              <a:rPr lang="en-US" sz="1200" b="0" dirty="0"/>
              <a:t> G.C., A. </a:t>
            </a:r>
            <a:r>
              <a:rPr lang="en-US" sz="1200" b="0" dirty="0" err="1"/>
              <a:t>Hitawala</a:t>
            </a:r>
            <a:r>
              <a:rPr lang="en-US" sz="1200" b="0" dirty="0"/>
              <a:t>, A. Doan, Y. Park, P. </a:t>
            </a:r>
            <a:r>
              <a:rPr lang="en-US" sz="1200" b="0" dirty="0" err="1"/>
              <a:t>Peissig</a:t>
            </a:r>
            <a:r>
              <a:rPr lang="en-US" sz="1200" b="0" dirty="0"/>
              <a:t>, E. LaRose, J. Badger. </a:t>
            </a:r>
            <a:r>
              <a:rPr lang="en-US" sz="1200" b="0" i="1" dirty="0"/>
              <a:t>BIGDAS Workshop @ KDD-17</a:t>
            </a:r>
            <a:br>
              <a:rPr lang="en-US" sz="1200" b="0" i="1" dirty="0"/>
            </a:br>
            <a:endParaRPr lang="en-US" sz="1200" b="0" i="1" dirty="0"/>
          </a:p>
          <a:p>
            <a:r>
              <a:rPr lang="en-US" dirty="0"/>
              <a:t>Ongoing Work in Deep Learning for EM and others</a:t>
            </a:r>
          </a:p>
          <a:p>
            <a:pPr lvl="1"/>
            <a:r>
              <a:rPr lang="en-US" sz="1200" dirty="0">
                <a:hlinkClick r:id="rId8"/>
              </a:rPr>
              <a:t>Deep Learning for Entity Matching: A Design Space Exploration</a:t>
            </a:r>
            <a:r>
              <a:rPr lang="en-US" sz="1200" dirty="0"/>
              <a:t>, S. Mudgal, H. Li, T. </a:t>
            </a:r>
            <a:r>
              <a:rPr lang="en-US" sz="1200" dirty="0" err="1"/>
              <a:t>Rekatsinas</a:t>
            </a:r>
            <a:r>
              <a:rPr lang="en-US" sz="1200" dirty="0"/>
              <a:t>, A. Doan, Y. Park, G. Krishnan, R. Deep, E. </a:t>
            </a:r>
            <a:r>
              <a:rPr lang="en-US" sz="1200" dirty="0" err="1"/>
              <a:t>Arcaute</a:t>
            </a:r>
            <a:r>
              <a:rPr lang="en-US" sz="1200" dirty="0"/>
              <a:t>, V. Raghavendra. </a:t>
            </a:r>
            <a:r>
              <a:rPr lang="en-US" sz="1200" i="1" dirty="0"/>
              <a:t>SIGMOD-18</a:t>
            </a:r>
          </a:p>
          <a:p>
            <a:pPr lvl="1"/>
            <a:r>
              <a:rPr lang="en-US" sz="1200" dirty="0"/>
              <a:t>Deep Entity Matching with Pre-Trained Language Models, </a:t>
            </a:r>
            <a:r>
              <a:rPr lang="en-US" sz="1200" b="0" dirty="0" err="1">
                <a:hlinkClick r:id="rId9"/>
              </a:rPr>
              <a:t>Yuliang</a:t>
            </a:r>
            <a:r>
              <a:rPr lang="en-US" sz="1200" b="0" dirty="0">
                <a:hlinkClick r:id="rId9"/>
              </a:rPr>
              <a:t> Li</a:t>
            </a:r>
            <a:r>
              <a:rPr lang="en-US" sz="1200" b="0" dirty="0"/>
              <a:t>, </a:t>
            </a:r>
            <a:r>
              <a:rPr lang="en-US" sz="1200" b="0" dirty="0" err="1">
                <a:hlinkClick r:id="rId10"/>
              </a:rPr>
              <a:t>Jinfeng</a:t>
            </a:r>
            <a:r>
              <a:rPr lang="en-US" sz="1200" b="0" dirty="0">
                <a:hlinkClick r:id="rId10"/>
              </a:rPr>
              <a:t> Li</a:t>
            </a:r>
            <a:r>
              <a:rPr lang="en-US" sz="1200" b="0" dirty="0"/>
              <a:t>, </a:t>
            </a:r>
            <a:r>
              <a:rPr lang="en-US" sz="1200" b="0" dirty="0">
                <a:hlinkClick r:id="rId11"/>
              </a:rPr>
              <a:t>Yoshihiko </a:t>
            </a:r>
            <a:r>
              <a:rPr lang="en-US" sz="1200" b="0" dirty="0" err="1">
                <a:hlinkClick r:id="rId11"/>
              </a:rPr>
              <a:t>Suhara</a:t>
            </a:r>
            <a:r>
              <a:rPr lang="en-US" sz="1200" b="0" dirty="0"/>
              <a:t>, </a:t>
            </a:r>
            <a:r>
              <a:rPr lang="en-US" sz="1200" b="0" dirty="0">
                <a:hlinkClick r:id="rId12"/>
              </a:rPr>
              <a:t>AnHai Doan</a:t>
            </a:r>
            <a:r>
              <a:rPr lang="en-US" sz="1200" b="0" dirty="0"/>
              <a:t>, </a:t>
            </a:r>
            <a:r>
              <a:rPr lang="en-US" sz="1200" b="0" dirty="0">
                <a:hlinkClick r:id="rId13"/>
              </a:rPr>
              <a:t>Wang-</a:t>
            </a:r>
            <a:r>
              <a:rPr lang="en-US" sz="1200" b="0" dirty="0" err="1">
                <a:hlinkClick r:id="rId13"/>
              </a:rPr>
              <a:t>Chiew</a:t>
            </a:r>
            <a:r>
              <a:rPr lang="en-US" sz="1200" b="0" dirty="0">
                <a:hlinkClick r:id="rId13"/>
              </a:rPr>
              <a:t> Tan</a:t>
            </a:r>
            <a:r>
              <a:rPr lang="en-US" sz="1200" b="0" dirty="0"/>
              <a:t>, in </a:t>
            </a:r>
            <a:r>
              <a:rPr lang="en-US" sz="1200" b="0" dirty="0" err="1"/>
              <a:t>Arxiv</a:t>
            </a:r>
            <a:r>
              <a:rPr lang="en-US" sz="1200" b="0" dirty="0"/>
              <a:t>, 2020</a:t>
            </a:r>
          </a:p>
          <a:p>
            <a:pPr lvl="1"/>
            <a:endParaRPr lang="en-US" sz="1200" b="0" dirty="0"/>
          </a:p>
          <a:p>
            <a:pPr marL="0" indent="0">
              <a:buNone/>
            </a:pPr>
            <a:endParaRPr lang="en-US" sz="1600" b="0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6F03D-C4C0-4356-8DBE-35A7B69B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701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15B1-F8F0-4E21-861B-B17BE68A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C2BB-ED74-4C26-8878-5539803A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066800"/>
            <a:ext cx="11582400" cy="5181600"/>
          </a:xfrm>
        </p:spPr>
        <p:txBody>
          <a:bodyPr/>
          <a:lstStyle/>
          <a:p>
            <a:r>
              <a:rPr lang="en-US" dirty="0"/>
              <a:t>Vast amount of work in the past five decades</a:t>
            </a:r>
          </a:p>
          <a:p>
            <a:pPr lvl="1"/>
            <a:r>
              <a:rPr lang="en-US" dirty="0"/>
              <a:t>Most of them developed </a:t>
            </a:r>
            <a:r>
              <a:rPr lang="en-US" dirty="0">
                <a:solidFill>
                  <a:srgbClr val="FF0000"/>
                </a:solidFill>
              </a:rPr>
              <a:t>algorithmic solutions</a:t>
            </a:r>
          </a:p>
          <a:p>
            <a:pPr lvl="1"/>
            <a:r>
              <a:rPr lang="en-US" dirty="0"/>
              <a:t>Recent algorithmic solutions are very complex, addressing corner cases</a:t>
            </a:r>
          </a:p>
          <a:p>
            <a:pPr lvl="1"/>
            <a:endParaRPr lang="en-US" dirty="0"/>
          </a:p>
          <a:p>
            <a:r>
              <a:rPr lang="en-US" dirty="0"/>
              <a:t>Very few works build </a:t>
            </a:r>
            <a:r>
              <a:rPr lang="en-US" dirty="0">
                <a:solidFill>
                  <a:srgbClr val="FF0000"/>
                </a:solidFill>
              </a:rPr>
              <a:t>end-to-end EM systems</a:t>
            </a:r>
          </a:p>
          <a:p>
            <a:pPr lvl="1"/>
            <a:r>
              <a:rPr lang="en-US" dirty="0"/>
              <a:t>Many such systems are academic prototypes, too weak for real-world uses</a:t>
            </a:r>
          </a:p>
          <a:p>
            <a:pPr lvl="1"/>
            <a:endParaRPr lang="en-US" dirty="0"/>
          </a:p>
          <a:p>
            <a:r>
              <a:rPr lang="en-US" dirty="0"/>
              <a:t>Many EM systems were developed in industry</a:t>
            </a:r>
          </a:p>
          <a:p>
            <a:pPr lvl="1"/>
            <a:r>
              <a:rPr lang="en-US" dirty="0"/>
              <a:t>Most of them use </a:t>
            </a:r>
            <a:r>
              <a:rPr lang="en-US" dirty="0">
                <a:solidFill>
                  <a:srgbClr val="FF0000"/>
                </a:solidFill>
              </a:rPr>
              <a:t>hand-crafted rules </a:t>
            </a:r>
            <a:r>
              <a:rPr lang="en-US" dirty="0"/>
              <a:t>to match</a:t>
            </a:r>
          </a:p>
          <a:p>
            <a:pPr lvl="1"/>
            <a:r>
              <a:rPr lang="en-US" dirty="0"/>
              <a:t>Very good in certain domains (have a lot of domain knowledge), but hard to generalize</a:t>
            </a:r>
          </a:p>
          <a:p>
            <a:pPr lvl="1"/>
            <a:r>
              <a:rPr lang="en-US" dirty="0"/>
              <a:t>Some recent systems use machine learning, but do not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3867A-D691-45C5-B417-E6CB351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8510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EBC2-9EC8-4950-8F49-11B8BEC0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Magellan Project @ UW-Madison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5D58-CCA7-4BD0-8D21-9B3C0FC7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7920"/>
            <a:ext cx="11582400" cy="5181600"/>
          </a:xfrm>
        </p:spPr>
        <p:txBody>
          <a:bodyPr/>
          <a:lstStyle/>
          <a:p>
            <a:r>
              <a:rPr lang="en-US" dirty="0"/>
              <a:t>We want to develop platforms that support EM end to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Build systems</a:t>
            </a:r>
            <a:r>
              <a:rPr lang="en-US" dirty="0"/>
              <a:t>, apply to real-world problems, uncover relevant research challenges, solve them</a:t>
            </a:r>
          </a:p>
          <a:p>
            <a:pPr lvl="1"/>
            <a:r>
              <a:rPr lang="en-US" dirty="0"/>
              <a:t>Incorporate solutions and improve systems</a:t>
            </a:r>
          </a:p>
          <a:p>
            <a:r>
              <a:rPr lang="en-US" dirty="0"/>
              <a:t>Want to develop the “PostgreSQL” for entity matching</a:t>
            </a:r>
          </a:p>
          <a:p>
            <a:endParaRPr lang="en-US" dirty="0"/>
          </a:p>
          <a:p>
            <a:r>
              <a:rPr lang="en-US" dirty="0"/>
              <a:t>Preliminary work started in 2013</a:t>
            </a:r>
          </a:p>
          <a:p>
            <a:r>
              <a:rPr lang="en-US" dirty="0"/>
              <a:t>Project formally launched in 2015</a:t>
            </a:r>
          </a:p>
          <a:p>
            <a:r>
              <a:rPr lang="en-US" dirty="0"/>
              <a:t>Two major systems developed by 2019</a:t>
            </a:r>
          </a:p>
          <a:p>
            <a:pPr lvl="1"/>
            <a:r>
              <a:rPr lang="en-US" dirty="0" err="1"/>
              <a:t>PyMatcher</a:t>
            </a:r>
            <a:r>
              <a:rPr lang="en-US" dirty="0"/>
              <a:t>: open-source on-prem EM platform (Python)</a:t>
            </a:r>
          </a:p>
          <a:p>
            <a:pPr lvl="1"/>
            <a:r>
              <a:rPr lang="en-US" dirty="0" err="1"/>
              <a:t>CloudMatcher</a:t>
            </a:r>
            <a:r>
              <a:rPr lang="en-US" dirty="0"/>
              <a:t>: close-source cloud-based EM platform</a:t>
            </a:r>
          </a:p>
          <a:p>
            <a:r>
              <a:rPr lang="en-US" dirty="0"/>
              <a:t>Used in many different real-world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B6C0-843C-4641-95A9-4BF102DD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Magellan's ship image">
            <a:extLst>
              <a:ext uri="{FF2B5EF4-FFF2-40B4-BE49-F238E27FC236}">
                <a16:creationId xmlns:a16="http://schemas.microsoft.com/office/drawing/2014/main" id="{DC40E374-74AD-48B1-BBB0-C93FD102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7600" y="3429000"/>
            <a:ext cx="2755641" cy="2454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975734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PyMatcher</a:t>
            </a:r>
            <a:r>
              <a:rPr lang="en-US" dirty="0"/>
              <a:t>: On-Prem EM Solution for Power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80076"/>
            <a:ext cx="8748584" cy="51762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Has been in development  since 2015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~36 months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13 developers </a:t>
            </a:r>
          </a:p>
          <a:p>
            <a:pPr>
              <a:lnSpc>
                <a:spcPct val="90000"/>
              </a:lnSpc>
            </a:pPr>
            <a:r>
              <a:rPr lang="en-US" dirty="0"/>
              <a:t>Includes 6 Python packages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Built on top of 16 different packages from </a:t>
            </a:r>
            <a:r>
              <a:rPr lang="en-US" dirty="0" err="1">
                <a:solidFill>
                  <a:srgbClr val="FF0000"/>
                </a:solidFill>
              </a:rPr>
              <a:t>PyData</a:t>
            </a:r>
            <a:r>
              <a:rPr lang="en-US" dirty="0">
                <a:solidFill>
                  <a:srgbClr val="FF0000"/>
                </a:solidFill>
              </a:rPr>
              <a:t> ecosystem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E.g., pandas, </a:t>
            </a:r>
            <a:r>
              <a:rPr lang="en-US" sz="2200" dirty="0" err="1"/>
              <a:t>scikit</a:t>
            </a:r>
            <a:r>
              <a:rPr lang="en-US" sz="2200" dirty="0"/>
              <a:t>-learn, etc.</a:t>
            </a:r>
          </a:p>
          <a:p>
            <a:pPr>
              <a:lnSpc>
                <a:spcPct val="90000"/>
              </a:lnSpc>
            </a:pPr>
            <a:r>
              <a:rPr lang="en-US" dirty="0"/>
              <a:t>Exposes 231 commands to users</a:t>
            </a:r>
          </a:p>
          <a:p>
            <a:pPr>
              <a:lnSpc>
                <a:spcPct val="90000"/>
              </a:lnSpc>
            </a:pPr>
            <a:r>
              <a:rPr lang="en-US" dirty="0"/>
              <a:t>Code base includes 130 Python files and 37K lines of code</a:t>
            </a:r>
          </a:p>
          <a:p>
            <a:pPr>
              <a:lnSpc>
                <a:spcPct val="120000"/>
              </a:lnSpc>
            </a:pPr>
            <a:r>
              <a:rPr lang="en-US" dirty="0"/>
              <a:t>Packages are comprehensively tested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2316 unit test cases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135 performance test cases</a:t>
            </a:r>
          </a:p>
          <a:p>
            <a:pPr>
              <a:lnSpc>
                <a:spcPct val="120000"/>
              </a:lnSpc>
            </a:pPr>
            <a:r>
              <a:rPr lang="en-US" dirty="0"/>
              <a:t>Code base is extensively documented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~15K lines of comments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Most advanced and comprehensive open-source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EM system for power users</a:t>
            </a:r>
            <a:r>
              <a:rPr lang="en-US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4682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33" y="1005840"/>
            <a:ext cx="11609085" cy="38912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65041" y="5352661"/>
            <a:ext cx="8686800" cy="590939"/>
          </a:xfrm>
          <a:prstGeom prst="rect">
            <a:avLst/>
          </a:prstGeom>
        </p:spPr>
        <p:txBody>
          <a:bodyPr/>
          <a:lstStyle/>
          <a:p>
            <a:pPr marL="342795" indent="-3427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sz="2400" b="1" dirty="0">
                <a:solidFill>
                  <a:srgbClr val="0000DC"/>
                </a:solidFill>
                <a:ea typeface="+mn-ea"/>
              </a:rPr>
              <a:t>Also in use at American Family Insurance and several other companies.</a:t>
            </a:r>
          </a:p>
        </p:txBody>
      </p:sp>
    </p:spTree>
    <p:extLst>
      <p:ext uri="{BB962C8B-B14F-4D97-AF65-F5344CB8AC3E}">
        <p14:creationId xmlns:p14="http://schemas.microsoft.com/office/powerpoint/2010/main" val="1192538677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740" y="267730"/>
            <a:ext cx="8530605" cy="685800"/>
          </a:xfrm>
        </p:spPr>
        <p:txBody>
          <a:bodyPr/>
          <a:lstStyle/>
          <a:p>
            <a:r>
              <a:rPr lang="en-US" dirty="0" err="1"/>
              <a:t>CloudMatcher</a:t>
            </a:r>
            <a:r>
              <a:rPr lang="en-US" dirty="0"/>
              <a:t>: Helps Lay Users Do 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7F81-C478-4236-B151-3559EA9001C3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25" y="1813980"/>
            <a:ext cx="9105958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3894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3|0.5|0.3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3|0.5|0.3|0.2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3|0.5|0.3|0.2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3|0.5|0.3|0.2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3|0.5|0.3|0.2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3|0.5|0.3|0.2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1.2|32.4|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"/>
</p:tagLst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3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8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2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3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4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5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6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7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8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51604</TotalTime>
  <Words>2706</Words>
  <Application>Microsoft Office PowerPoint</Application>
  <PresentationFormat>Widescreen</PresentationFormat>
  <Paragraphs>629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Arial</vt:lpstr>
      <vt:lpstr>Calibri</vt:lpstr>
      <vt:lpstr>Cambria Math</vt:lpstr>
      <vt:lpstr>Roboto</vt:lpstr>
      <vt:lpstr>Times New Roman</vt:lpstr>
      <vt:lpstr>Wingdings</vt:lpstr>
      <vt:lpstr>orenstyle1</vt:lpstr>
      <vt:lpstr>6_orenstyle1</vt:lpstr>
      <vt:lpstr>12_orenstyle1</vt:lpstr>
      <vt:lpstr>32_orenstyle1</vt:lpstr>
      <vt:lpstr>33_orenstyle1</vt:lpstr>
      <vt:lpstr>1_orenstyle1</vt:lpstr>
      <vt:lpstr>18_orenstyle1</vt:lpstr>
      <vt:lpstr>2_orenstyle1</vt:lpstr>
      <vt:lpstr>Recent Advances in Entity Matching</vt:lpstr>
      <vt:lpstr>Entity Matching (EM)</vt:lpstr>
      <vt:lpstr>Fundamental Operation in Building Knowledge Graphs</vt:lpstr>
      <vt:lpstr>Fundamental Operation in Building Knowledge Graphs</vt:lpstr>
      <vt:lpstr>Current State of the Art</vt:lpstr>
      <vt:lpstr>The Magellan Project @ UW-Madison</vt:lpstr>
      <vt:lpstr>PyMatcher: On-Prem EM Solution for Power Users</vt:lpstr>
      <vt:lpstr>Real-World Deployment</vt:lpstr>
      <vt:lpstr>CloudMatcher: Helps Lay Users Do EM</vt:lpstr>
      <vt:lpstr>PowerPoint Presentation</vt:lpstr>
      <vt:lpstr>Example: Matching Tables A &amp; B</vt:lpstr>
      <vt:lpstr>Uploading Table A</vt:lpstr>
      <vt:lpstr>Uploading Table B</vt:lpstr>
      <vt:lpstr>Labeling for Active Learning</vt:lpstr>
      <vt:lpstr>Returning Matches Between Two Tables</vt:lpstr>
      <vt:lpstr>Important Characteristics of CloudMatcher</vt:lpstr>
      <vt:lpstr>Real-World Deployment</vt:lpstr>
      <vt:lpstr>GreenBay Tech</vt:lpstr>
      <vt:lpstr>Rest of the Talk Focuses on CloudMatcher</vt:lpstr>
      <vt:lpstr>Two Main Steps: Blocking and Matching </vt:lpstr>
      <vt:lpstr>Blocking and Matching Use Expressive Rules (Which Will Be Learned)</vt:lpstr>
      <vt:lpstr>Blocking</vt:lpstr>
      <vt:lpstr>Blocking</vt:lpstr>
      <vt:lpstr>Blocking</vt:lpstr>
      <vt:lpstr>Entity Matching: Blocking and Matching</vt:lpstr>
      <vt:lpstr>Matching: Random Forest</vt:lpstr>
      <vt:lpstr>Matching: Use Random Forest</vt:lpstr>
      <vt:lpstr>How to Do Blocking?</vt:lpstr>
      <vt:lpstr>A Baseline Solution</vt:lpstr>
      <vt:lpstr>Create Features Automatically</vt:lpstr>
      <vt:lpstr>Guiding Rules for Creating Features Automatically</vt:lpstr>
      <vt:lpstr>Learning Blocking Rules</vt:lpstr>
      <vt:lpstr>Learn a Random Forest on S’ Using Active Learning</vt:lpstr>
      <vt:lpstr>Another View of the AL Process</vt:lpstr>
      <vt:lpstr>Zooming in on the AL Process</vt:lpstr>
      <vt:lpstr>Extract Blocking Rules from Random Forest</vt:lpstr>
      <vt:lpstr>Extract Blocking Rules from Random Forest</vt:lpstr>
      <vt:lpstr>Selecting Optimal Rule Sequence</vt:lpstr>
      <vt:lpstr>Applying the Blocking Rules</vt:lpstr>
      <vt:lpstr>Key Idea Underlying Our Solution: Using Indexes</vt:lpstr>
      <vt:lpstr>Key Idea Underlying Our Solution: Using Indexes</vt:lpstr>
      <vt:lpstr>Example</vt:lpstr>
      <vt:lpstr>How to Do Matching?</vt:lpstr>
      <vt:lpstr>How to Do Matching</vt:lpstr>
      <vt:lpstr>Two Workflow Templates</vt:lpstr>
      <vt:lpstr>Conclusions</vt:lpstr>
      <vt:lpstr>Relevant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Hands-Off Crowdsourcing: Crowdsourced Entity Matching for the Masses</dc:title>
  <dc:creator>cgokhale</dc:creator>
  <cp:lastModifiedBy>Doan, AnHai [CONTINGENT WORKER]</cp:lastModifiedBy>
  <cp:revision>2585</cp:revision>
  <cp:lastPrinted>2016-10-10T15:24:19Z</cp:lastPrinted>
  <dcterms:modified xsi:type="dcterms:W3CDTF">2020-04-20T15:36:23Z</dcterms:modified>
</cp:coreProperties>
</file>