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wwv5vzZ84xeAZrd0wOap3XUAL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pic>
        <p:nvPicPr>
          <p:cNvPr descr="Celestia-R1---OverlayContentHD.png" id="16" name="Google Shape;16;p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7" name="Google Shape;17;p3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4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43"/>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lvl="2"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3pPr>
            <a:lvl4pPr lvl="3"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l">
              <a:spcBef>
                <a:spcPts val="1000"/>
              </a:spcBef>
              <a:spcAft>
                <a:spcPts val="100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84" name="Google Shape;84;p43"/>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4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4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44"/>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4"/>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dk1"/>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1000"/>
              </a:spcAft>
              <a:buSzPts val="1400"/>
              <a:buNone/>
              <a:defRPr sz="1400">
                <a:solidFill>
                  <a:srgbClr val="888888"/>
                </a:solidFill>
              </a:defRPr>
            </a:lvl9pPr>
          </a:lstStyle>
          <a:p/>
        </p:txBody>
      </p:sp>
      <p:sp>
        <p:nvSpPr>
          <p:cNvPr id="92" name="Google Shape;92;p4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4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4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alibri"/>
              <a:buNone/>
            </a:pPr>
            <a:r>
              <a:rPr b="0" lang="en-US" sz="8000" cap="none">
                <a:solidFill>
                  <a:schemeClr val="dk1"/>
                </a:solidFill>
                <a:latin typeface="Calibri"/>
                <a:ea typeface="Calibri"/>
                <a:cs typeface="Calibri"/>
                <a:sym typeface="Calibri"/>
              </a:rPr>
              <a:t>”</a:t>
            </a:r>
            <a:endParaRPr/>
          </a:p>
        </p:txBody>
      </p:sp>
      <p:sp>
        <p:nvSpPr>
          <p:cNvPr id="98" name="Google Shape;98;p4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alibri"/>
              <a:buNone/>
            </a:pPr>
            <a:r>
              <a:rPr b="0" lang="en-US" sz="8000" cap="none">
                <a:solidFill>
                  <a:schemeClr val="dk1"/>
                </a:solidFill>
                <a:latin typeface="Calibri"/>
                <a:ea typeface="Calibri"/>
                <a:cs typeface="Calibri"/>
                <a:sym typeface="Calibri"/>
              </a:rPr>
              <a:t>“</a:t>
            </a:r>
            <a:endParaRPr/>
          </a:p>
        </p:txBody>
      </p:sp>
      <p:sp>
        <p:nvSpPr>
          <p:cNvPr id="99" name="Google Shape;99;p4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Calibri"/>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5"/>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45"/>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dk1"/>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1000"/>
              </a:spcAft>
              <a:buSzPts val="1400"/>
              <a:buNone/>
              <a:defRPr sz="1400">
                <a:solidFill>
                  <a:srgbClr val="888888"/>
                </a:solidFill>
              </a:defRPr>
            </a:lvl9pPr>
          </a:lstStyle>
          <a:p/>
        </p:txBody>
      </p:sp>
      <p:sp>
        <p:nvSpPr>
          <p:cNvPr id="102" name="Google Shape;102;p4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4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46"/>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dk1"/>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1000"/>
              </a:spcAft>
              <a:buSzPts val="1400"/>
              <a:buNone/>
              <a:defRPr sz="1400">
                <a:solidFill>
                  <a:srgbClr val="888888"/>
                </a:solidFill>
              </a:defRPr>
            </a:lvl9pPr>
          </a:lstStyle>
          <a:p/>
        </p:txBody>
      </p:sp>
      <p:sp>
        <p:nvSpPr>
          <p:cNvPr id="109" name="Google Shape;109;p4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4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47"/>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alibri"/>
              <a:buNone/>
            </a:pPr>
            <a:r>
              <a:rPr b="0" lang="en-US" sz="8000" cap="none">
                <a:solidFill>
                  <a:schemeClr val="dk1"/>
                </a:solidFill>
                <a:latin typeface="Calibri"/>
                <a:ea typeface="Calibri"/>
                <a:cs typeface="Calibri"/>
                <a:sym typeface="Calibri"/>
              </a:rPr>
              <a:t>”</a:t>
            </a:r>
            <a:endParaRPr/>
          </a:p>
        </p:txBody>
      </p:sp>
      <p:sp>
        <p:nvSpPr>
          <p:cNvPr id="115" name="Google Shape;115;p47"/>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alibri"/>
              <a:buNone/>
            </a:pPr>
            <a:r>
              <a:rPr b="0" lang="en-US" sz="8000" cap="none">
                <a:solidFill>
                  <a:schemeClr val="dk1"/>
                </a:solidFill>
                <a:latin typeface="Calibri"/>
                <a:ea typeface="Calibri"/>
                <a:cs typeface="Calibri"/>
                <a:sym typeface="Calibri"/>
              </a:rPr>
              <a:t>“</a:t>
            </a:r>
            <a:endParaRPr/>
          </a:p>
        </p:txBody>
      </p:sp>
      <p:sp>
        <p:nvSpPr>
          <p:cNvPr id="116" name="Google Shape;116;p47"/>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Calibri"/>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7"/>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dk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47"/>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1"/>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1000"/>
              </a:spcAft>
              <a:buSzPts val="1400"/>
              <a:buNone/>
              <a:defRPr sz="1400">
                <a:solidFill>
                  <a:srgbClr val="888888"/>
                </a:solidFill>
              </a:defRPr>
            </a:lvl9pPr>
          </a:lstStyle>
          <a:p/>
        </p:txBody>
      </p:sp>
      <p:sp>
        <p:nvSpPr>
          <p:cNvPr id="119" name="Google Shape;119;p4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4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48"/>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8"/>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dk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48"/>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1"/>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1000"/>
              </a:spcAft>
              <a:buSzPts val="1400"/>
              <a:buNone/>
              <a:defRPr sz="1400">
                <a:solidFill>
                  <a:srgbClr val="888888"/>
                </a:solidFill>
              </a:defRPr>
            </a:lvl9pPr>
          </a:lstStyle>
          <a:p/>
        </p:txBody>
      </p:sp>
      <p:sp>
        <p:nvSpPr>
          <p:cNvPr id="127" name="Google Shape;127;p4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4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49"/>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4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4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5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50"/>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0"/>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5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pic>
        <p:nvPicPr>
          <p:cNvPr descr="Celestia-R1---OverlayContentHD.png" id="22" name="Google Shape;22;p3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3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pic>
        <p:nvPicPr>
          <p:cNvPr descr="Celestia-R1---OverlayTitleHD.png" id="27" name="Google Shape;27;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8" name="Google Shape;28;p36"/>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dk1"/>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1000"/>
              </a:spcAft>
              <a:buSzPts val="1200"/>
              <a:buNone/>
              <a:defRPr>
                <a:solidFill>
                  <a:srgbClr val="888888"/>
                </a:solidFill>
              </a:defRPr>
            </a:lvl9pPr>
          </a:lstStyle>
          <a:p/>
        </p:txBody>
      </p:sp>
      <p:sp>
        <p:nvSpPr>
          <p:cNvPr id="30" name="Google Shape;30;p36"/>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Celestia-R1---OverlayContentHD.png" id="34" name="Google Shape;34;p3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5" name="Google Shape;35;p3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3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descr="Celestia-R1---OverlayContentHD.png" id="41" name="Google Shape;41;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2" name="Google Shape;42;p38"/>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dk1"/>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1000"/>
              </a:spcAft>
              <a:buSzPts val="1400"/>
              <a:buNone/>
              <a:defRPr sz="1400">
                <a:solidFill>
                  <a:srgbClr val="888888"/>
                </a:solidFill>
              </a:defRPr>
            </a:lvl9pPr>
          </a:lstStyle>
          <a:p/>
        </p:txBody>
      </p:sp>
      <p:sp>
        <p:nvSpPr>
          <p:cNvPr id="44" name="Google Shape;44;p3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pic>
        <p:nvPicPr>
          <p:cNvPr descr="Celestia-R1---OverlayContentHD.png" id="48" name="Google Shape;48;p3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9" name="Google Shape;49;p3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39"/>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2" name="Google Shape;52;p3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4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8" name="Google Shape;58;p40"/>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9" name="Google Shape;59;p40"/>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60" name="Google Shape;60;p40"/>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1" name="Google Shape;61;p4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4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41"/>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41"/>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4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4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42"/>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2"/>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lvl="2"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3pPr>
            <a:lvl4pPr lvl="3"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l">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l">
              <a:spcBef>
                <a:spcPts val="1000"/>
              </a:spcBef>
              <a:spcAft>
                <a:spcPts val="100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76" name="Google Shape;76;p42"/>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4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4.jpg"/><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jp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ieeexplore.ieee.org/xpl/articleDetails.jsp?reload=true&amp;arnumber=6507397" TargetMode="External"/><Relationship Id="rId10" Type="http://schemas.openxmlformats.org/officeDocument/2006/relationships/hyperlink" Target="http://grouper.ieee.org/groups/scc41/files/Communications_Magazine_article_on_SCC41.pdf" TargetMode="External"/><Relationship Id="rId12" Type="http://schemas.openxmlformats.org/officeDocument/2006/relationships/hyperlink" Target="http://ieeexplore.ieee.org/xpl/freeabs_all.jsp?arnumber=5229125" TargetMode="External"/><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kth.diva-portal.org/smash/record.jsf?pid=diva2:8730" TargetMode="External"/><Relationship Id="rId4" Type="http://schemas.openxmlformats.org/officeDocument/2006/relationships/hyperlink" Target="http://kth.diva-portal.org/smash/record.jsf?pid=diva2:8730" TargetMode="External"/><Relationship Id="rId9" Type="http://schemas.openxmlformats.org/officeDocument/2006/relationships/hyperlink" Target="https://web.archive.org/web/20081118234117/http:/grouper.ieee.org/groups/scc41/files/Communications_Magazine_article_on_SCC41.pdf" TargetMode="External"/><Relationship Id="rId5" Type="http://schemas.openxmlformats.org/officeDocument/2006/relationships/hyperlink" Target="https://en.wikipedia.org/wiki/Royal_Institute_of_Technology" TargetMode="External"/><Relationship Id="rId6" Type="http://schemas.openxmlformats.org/officeDocument/2006/relationships/hyperlink" Target="https://en.wikipedia.org/wiki/ISSN_(identifier)" TargetMode="External"/><Relationship Id="rId7" Type="http://schemas.openxmlformats.org/officeDocument/2006/relationships/hyperlink" Target="https://www.worldcat.org/issn/1403-5286" TargetMode="External"/><Relationship Id="rId8" Type="http://schemas.openxmlformats.org/officeDocument/2006/relationships/hyperlink" Target="http://hal.inria.fr/docs/00/49/20/21/PDF/paper9220_valenta.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title"/>
          </p:nvPr>
        </p:nvSpPr>
        <p:spPr>
          <a:xfrm>
            <a:off x="1053146" y="257215"/>
            <a:ext cx="10212208" cy="113058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ngsanaUPC"/>
              <a:buNone/>
            </a:pPr>
            <a:r>
              <a:rPr b="1" lang="en-US">
                <a:latin typeface="AngsanaUPC"/>
                <a:ea typeface="AngsanaUPC"/>
                <a:cs typeface="AngsanaUPC"/>
                <a:sym typeface="AngsanaUPC"/>
              </a:rPr>
              <a:t>SIMULATION AND ANALYSIS OF SPECTRUM SENSING IN COGNITIVE RADIO</a:t>
            </a:r>
            <a:endParaRPr/>
          </a:p>
        </p:txBody>
      </p:sp>
      <p:sp>
        <p:nvSpPr>
          <p:cNvPr id="149" name="Google Shape;149;p1"/>
          <p:cNvSpPr txBox="1"/>
          <p:nvPr/>
        </p:nvSpPr>
        <p:spPr>
          <a:xfrm flipH="1">
            <a:off x="2202353" y="1489569"/>
            <a:ext cx="7787294" cy="500579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    By</a:t>
            </a:r>
            <a:endParaRPr/>
          </a:p>
          <a:p>
            <a:pPr indent="0" lvl="0" marL="0" marR="0" rtl="0" algn="ctr">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7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K. SWARNA LATHA 		    					     17191A0423</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Y. NARENDRA REDDY						     17191A0459</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G. MUNI VENKATESH						     17191A0415</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T. VASAIAH    	      			      				     17191A0454</a:t>
            </a:r>
            <a:endParaRPr b="0" i="0" sz="2400" u="none" cap="none" strike="noStrike">
              <a:solidFill>
                <a:schemeClr val="dk1"/>
              </a:solidFill>
              <a:latin typeface="Calibri"/>
              <a:ea typeface="Calibri"/>
              <a:cs typeface="Calibri"/>
              <a:sym typeface="Calibri"/>
            </a:endParaRPr>
          </a:p>
          <a:p>
            <a:pPr indent="0" lvl="0" marL="0" marR="0" rtl="0" algn="ctr">
              <a:spcBef>
                <a:spcPts val="80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marR="0" rtl="0" algn="ctr">
              <a:lnSpc>
                <a:spcPct val="107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Under the esteemed guidance of</a:t>
            </a:r>
            <a:endParaRPr/>
          </a:p>
          <a:p>
            <a:pPr indent="0" lvl="1" marL="457200" marR="0" rtl="0" algn="ctr">
              <a:lnSpc>
                <a:spcPct val="107000"/>
              </a:lnSpc>
              <a:spcBef>
                <a:spcPts val="80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1" marL="457200" marR="0" rtl="0" algn="ctr">
              <a:lnSpc>
                <a:spcPct val="107000"/>
              </a:lnSpc>
              <a:spcBef>
                <a:spcPts val="800"/>
              </a:spcBef>
              <a:spcAft>
                <a:spcPts val="0"/>
              </a:spcAft>
              <a:buNone/>
            </a:pPr>
            <a:r>
              <a:rPr b="1" i="0" lang="en-US" sz="1800" u="none" cap="none" strike="noStrike">
                <a:solidFill>
                  <a:schemeClr val="dk1"/>
                </a:solidFill>
                <a:latin typeface="Times New Roman"/>
                <a:ea typeface="Times New Roman"/>
                <a:cs typeface="Times New Roman"/>
                <a:sym typeface="Times New Roman"/>
              </a:rPr>
              <a:t>Mr. P.G Varna Kumar Reddy </a:t>
            </a:r>
            <a:r>
              <a:rPr b="1" i="0" lang="en-US" sz="1400" u="none" cap="none" strike="noStrike">
                <a:solidFill>
                  <a:srgbClr val="000000"/>
                </a:solidFill>
                <a:latin typeface="Times New Roman"/>
                <a:ea typeface="Times New Roman"/>
                <a:cs typeface="Times New Roman"/>
                <a:sym typeface="Times New Roman"/>
              </a:rPr>
              <a:t>M Tech, (Ph.D.)</a:t>
            </a:r>
            <a:r>
              <a:rPr b="1"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chemeClr val="dk1"/>
              </a:solidFill>
              <a:latin typeface="Times New Roman"/>
              <a:ea typeface="Times New Roman"/>
              <a:cs typeface="Times New Roman"/>
              <a:sym typeface="Times New Roman"/>
            </a:endParaRPr>
          </a:p>
          <a:p>
            <a:pPr indent="0" lvl="1" marL="45720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Assistant Professor (adhoc),</a:t>
            </a:r>
            <a:endParaRPr b="0" i="0" sz="1800" u="none" cap="none" strike="noStrike">
              <a:solidFill>
                <a:schemeClr val="dk1"/>
              </a:solidFill>
              <a:latin typeface="Times New Roman"/>
              <a:ea typeface="Times New Roman"/>
              <a:cs typeface="Times New Roman"/>
              <a:sym typeface="Times New Roman"/>
            </a:endParaRPr>
          </a:p>
          <a:p>
            <a:pPr indent="0" lvl="1" marL="45720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of ECE.</a:t>
            </a:r>
            <a:endParaRPr b="0" i="0" sz="1800" u="none" cap="none" strike="noStrike">
              <a:solidFill>
                <a:schemeClr val="dk1"/>
              </a:solidFill>
              <a:latin typeface="Times New Roman"/>
              <a:ea typeface="Times New Roman"/>
              <a:cs typeface="Times New Roman"/>
              <a:sym typeface="Times New Roman"/>
            </a:endParaRPr>
          </a:p>
          <a:p>
            <a:pPr indent="0" lvl="1" marL="45720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JNTUA College of Engineering, Pulivendula.</a:t>
            </a:r>
            <a:endParaRPr b="0" i="0" sz="1800" u="none" cap="none" strike="noStrike">
              <a:solidFill>
                <a:schemeClr val="dk1"/>
              </a:solidFill>
              <a:latin typeface="Times New Roman"/>
              <a:ea typeface="Times New Roman"/>
              <a:cs typeface="Times New Roman"/>
              <a:sym typeface="Times New Roman"/>
            </a:endParaRPr>
          </a:p>
        </p:txBody>
      </p:sp>
      <p:pic>
        <p:nvPicPr>
          <p:cNvPr descr="Image result for jntu logo images" id="150" name="Google Shape;150;p1"/>
          <p:cNvPicPr preferRelativeResize="0"/>
          <p:nvPr/>
        </p:nvPicPr>
        <p:blipFill rotWithShape="1">
          <a:blip r:embed="rId3">
            <a:alphaModFix/>
          </a:blip>
          <a:srcRect b="0" l="0" r="0" t="0"/>
          <a:stretch/>
        </p:blipFill>
        <p:spPr>
          <a:xfrm>
            <a:off x="2887656" y="5146456"/>
            <a:ext cx="1201558" cy="11305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239151" y="112542"/>
            <a:ext cx="11760016" cy="111694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ngsanaUPC"/>
              <a:buNone/>
            </a:pPr>
            <a:r>
              <a:rPr lang="en-US">
                <a:latin typeface="AngsanaUPC"/>
                <a:ea typeface="AngsanaUPC"/>
                <a:cs typeface="AngsanaUPC"/>
                <a:sym typeface="AngsanaUPC"/>
              </a:rPr>
              <a:t>SPECTRUM ALLOCATION FOR COGNITIVE RADIO NETWORK BY USING MATLAB AND SIMULINK</a:t>
            </a:r>
            <a:endParaRPr/>
          </a:p>
        </p:txBody>
      </p:sp>
      <p:sp>
        <p:nvSpPr>
          <p:cNvPr id="212" name="Google Shape;212;p10"/>
          <p:cNvSpPr txBox="1"/>
          <p:nvPr/>
        </p:nvSpPr>
        <p:spPr>
          <a:xfrm>
            <a:off x="330591" y="1229487"/>
            <a:ext cx="11530818"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MATLAB R2020a:</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Matrix Laboratory or MATLAB for short is a multi-paradigm numerical computing environment and proprietary programming language developed by MathWorks. It combines computation, visualization, and programming in an easily usable environment and is all expressed in mathematical equations.</a:t>
            </a:r>
            <a:endParaRPr/>
          </a:p>
          <a:p>
            <a:pPr indent="-285750" lvl="0" marL="28575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Spectrum Holes: </a:t>
            </a:r>
            <a:r>
              <a:rPr lang="en-US" sz="2000">
                <a:solidFill>
                  <a:schemeClr val="dk1"/>
                </a:solidFill>
                <a:latin typeface="Calibri"/>
                <a:ea typeface="Calibri"/>
                <a:cs typeface="Calibri"/>
                <a:sym typeface="Calibri"/>
              </a:rPr>
              <a:t>In some locations or at some times of the day, 70 percent of the allocated spectrum may be sitting idle. </a:t>
            </a:r>
            <a:endParaRPr/>
          </a:p>
          <a:p>
            <a:pPr indent="-285750" lvl="0" marL="28575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Assigning Primary User to the Frequency Spectrum: </a:t>
            </a:r>
            <a:r>
              <a:rPr lang="en-US" sz="2000">
                <a:solidFill>
                  <a:schemeClr val="dk1"/>
                </a:solidFill>
                <a:latin typeface="Calibri"/>
                <a:ea typeface="Calibri"/>
                <a:cs typeface="Calibri"/>
                <a:sym typeface="Calibri"/>
              </a:rPr>
              <a:t>We have designed our system to have 5 different frequency channels and each User is assigned a particular frequency band.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Once we run our program it will ask to add a User and assign it a particular band in ascending order.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Fig. 6 Addition of primary user in the frequency spectrum in Command Window. </a:t>
            </a:r>
            <a:endParaRPr sz="2000">
              <a:solidFill>
                <a:schemeClr val="dk1"/>
              </a:solidFill>
              <a:latin typeface="Calibri"/>
              <a:ea typeface="Calibri"/>
              <a:cs typeface="Calibri"/>
              <a:sym typeface="Calibri"/>
            </a:endParaRPr>
          </a:p>
        </p:txBody>
      </p:sp>
      <p:pic>
        <p:nvPicPr>
          <p:cNvPr id="213" name="Google Shape;213;p10"/>
          <p:cNvPicPr preferRelativeResize="0"/>
          <p:nvPr/>
        </p:nvPicPr>
        <p:blipFill rotWithShape="1">
          <a:blip r:embed="rId3">
            <a:alphaModFix/>
          </a:blip>
          <a:srcRect b="0" l="0" r="0" t="0"/>
          <a:stretch/>
        </p:blipFill>
        <p:spPr>
          <a:xfrm>
            <a:off x="2902825" y="4386536"/>
            <a:ext cx="5936566" cy="1533232"/>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nvSpPr>
        <p:spPr>
          <a:xfrm>
            <a:off x="117997" y="444568"/>
            <a:ext cx="11577711" cy="42165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Fig.7 Power spectral density curve.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b="0" l="0" r="0" t="0"/>
          <a:stretch/>
        </p:blipFill>
        <p:spPr>
          <a:xfrm>
            <a:off x="496292" y="705823"/>
            <a:ext cx="4918813" cy="3161714"/>
          </a:xfrm>
          <a:prstGeom prst="rect">
            <a:avLst/>
          </a:prstGeom>
          <a:noFill/>
          <a:ln>
            <a:noFill/>
          </a:ln>
        </p:spPr>
      </p:pic>
      <p:pic>
        <p:nvPicPr>
          <p:cNvPr id="220" name="Google Shape;220;p11"/>
          <p:cNvPicPr preferRelativeResize="0"/>
          <p:nvPr/>
        </p:nvPicPr>
        <p:blipFill rotWithShape="1">
          <a:blip r:embed="rId4">
            <a:alphaModFix/>
          </a:blip>
          <a:srcRect b="0" l="0" r="0" t="0"/>
          <a:stretch/>
        </p:blipFill>
        <p:spPr>
          <a:xfrm>
            <a:off x="6776894" y="705823"/>
            <a:ext cx="4918814" cy="3161714"/>
          </a:xfrm>
          <a:prstGeom prst="rect">
            <a:avLst/>
          </a:prstGeom>
          <a:noFill/>
          <a:ln>
            <a:noFill/>
          </a:ln>
        </p:spPr>
      </p:pic>
      <p:sp>
        <p:nvSpPr>
          <p:cNvPr id="221" name="Google Shape;221;p11"/>
          <p:cNvSpPr txBox="1"/>
          <p:nvPr/>
        </p:nvSpPr>
        <p:spPr>
          <a:xfrm>
            <a:off x="6845499" y="3971934"/>
            <a:ext cx="50962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Fig.8  Power spectral density curve: one slot remaining in the frequency spectrum</a:t>
            </a:r>
            <a:endParaRPr/>
          </a:p>
        </p:txBody>
      </p:sp>
      <p:sp>
        <p:nvSpPr>
          <p:cNvPr id="222" name="Google Shape;222;p11"/>
          <p:cNvSpPr txBox="1"/>
          <p:nvPr/>
        </p:nvSpPr>
        <p:spPr>
          <a:xfrm>
            <a:off x="155415" y="5428689"/>
            <a:ext cx="11881170" cy="70788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Here we can see that the first spectral gap has been filled by assigning the new incoming User’s data. The first spectral gap belonged to User-2.</a:t>
            </a:r>
            <a:endParaRPr/>
          </a:p>
        </p:txBody>
      </p:sp>
    </p:spTree>
  </p:cSld>
  <p:clrMapOvr>
    <a:masterClrMapping/>
  </p:clrMapOvr>
  <p:transition spd="slow" p14:dur="1600">
    <p:blinds dir="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nvSpPr>
        <p:spPr>
          <a:xfrm>
            <a:off x="196948" y="182880"/>
            <a:ext cx="11732455"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Fig.9 All of the frequency bands are efficiently in use.                                    Fig.10 From the frequency spectrum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3rd slot has been eliminated.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Elimination of a Slot: </a:t>
            </a:r>
            <a:r>
              <a:rPr lang="en-US" sz="2000">
                <a:solidFill>
                  <a:schemeClr val="dk1"/>
                </a:solidFill>
                <a:latin typeface="Calibri"/>
                <a:ea typeface="Calibri"/>
                <a:cs typeface="Calibri"/>
                <a:sym typeface="Calibri"/>
              </a:rPr>
              <a:t>Once all the slots are being assigned, our system will entertain no other User and will be able to free up the slots one by one as shown in Fig.9. If we ask it to empty a slot, it will remove the data of that slot and make it ready for the next assignment.                  </a:t>
            </a:r>
            <a:endParaRPr/>
          </a:p>
        </p:txBody>
      </p:sp>
      <p:pic>
        <p:nvPicPr>
          <p:cNvPr id="228" name="Google Shape;228;p12"/>
          <p:cNvPicPr preferRelativeResize="0"/>
          <p:nvPr/>
        </p:nvPicPr>
        <p:blipFill rotWithShape="1">
          <a:blip r:embed="rId3">
            <a:alphaModFix/>
          </a:blip>
          <a:srcRect b="0" l="0" r="0" t="0"/>
          <a:stretch/>
        </p:blipFill>
        <p:spPr>
          <a:xfrm>
            <a:off x="604911" y="562120"/>
            <a:ext cx="4698609" cy="2997005"/>
          </a:xfrm>
          <a:prstGeom prst="rect">
            <a:avLst/>
          </a:prstGeom>
          <a:noFill/>
          <a:ln>
            <a:noFill/>
          </a:ln>
        </p:spPr>
      </p:pic>
      <p:pic>
        <p:nvPicPr>
          <p:cNvPr id="229" name="Google Shape;229;p12"/>
          <p:cNvPicPr preferRelativeResize="0"/>
          <p:nvPr/>
        </p:nvPicPr>
        <p:blipFill rotWithShape="1">
          <a:blip r:embed="rId4">
            <a:alphaModFix/>
          </a:blip>
          <a:srcRect b="0" l="0" r="0" t="0"/>
          <a:stretch/>
        </p:blipFill>
        <p:spPr>
          <a:xfrm>
            <a:off x="6311949" y="562120"/>
            <a:ext cx="5082882" cy="2997005"/>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218464" y="205561"/>
            <a:ext cx="10620278" cy="7651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US" sz="2400"/>
              <a:t>SIMULINK:</a:t>
            </a:r>
            <a:endParaRPr/>
          </a:p>
        </p:txBody>
      </p:sp>
      <p:sp>
        <p:nvSpPr>
          <p:cNvPr id="235" name="Google Shape;235;p13"/>
          <p:cNvSpPr txBox="1"/>
          <p:nvPr/>
        </p:nvSpPr>
        <p:spPr>
          <a:xfrm>
            <a:off x="321212" y="970671"/>
            <a:ext cx="11549575" cy="532453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MATLAB Simulink is developed by the MathWorks. The Simulink library browser contains the collection of multiple tools and their functions.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useful for the simulation of the dynamic system in the MATLAB environment.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Fig.11 Block diagram of cognitive radio taking 5 users at a time.</a:t>
            </a:r>
            <a:endParaRPr/>
          </a:p>
        </p:txBody>
      </p:sp>
      <p:pic>
        <p:nvPicPr>
          <p:cNvPr id="236" name="Google Shape;236;p13"/>
          <p:cNvPicPr preferRelativeResize="0"/>
          <p:nvPr/>
        </p:nvPicPr>
        <p:blipFill rotWithShape="1">
          <a:blip r:embed="rId3">
            <a:alphaModFix/>
          </a:blip>
          <a:srcRect b="0" l="0" r="0" t="0"/>
          <a:stretch/>
        </p:blipFill>
        <p:spPr>
          <a:xfrm>
            <a:off x="979523" y="2133409"/>
            <a:ext cx="4951826" cy="3508548"/>
          </a:xfrm>
          <a:prstGeom prst="rect">
            <a:avLst/>
          </a:prstGeom>
          <a:noFill/>
          <a:ln>
            <a:noFill/>
          </a:ln>
        </p:spPr>
      </p:pic>
      <p:pic>
        <p:nvPicPr>
          <p:cNvPr id="237" name="Google Shape;237;p13"/>
          <p:cNvPicPr preferRelativeResize="0"/>
          <p:nvPr/>
        </p:nvPicPr>
        <p:blipFill rotWithShape="1">
          <a:blip r:embed="rId4">
            <a:alphaModFix/>
          </a:blip>
          <a:srcRect b="0" l="0" r="0" t="0"/>
          <a:stretch/>
        </p:blipFill>
        <p:spPr>
          <a:xfrm>
            <a:off x="6459652" y="2351315"/>
            <a:ext cx="4882832" cy="2761862"/>
          </a:xfrm>
          <a:prstGeom prst="rect">
            <a:avLst/>
          </a:prstGeom>
          <a:noFill/>
          <a:ln>
            <a:noFill/>
          </a:ln>
        </p:spPr>
      </p:pic>
    </p:spTree>
  </p:cSld>
  <p:clrMapOvr>
    <a:masterClrMapping/>
  </p:clrMapOvr>
  <mc:AlternateContent>
    <mc:Choice Requires="p14">
      <p:transition spd="slow" p14:dur="3000">
        <p14:shred dir="ou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262263" y="198887"/>
            <a:ext cx="10620278" cy="7557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UPC"/>
              <a:buNone/>
            </a:pPr>
            <a:r>
              <a:rPr lang="en-US">
                <a:latin typeface="AngsanaUPC"/>
                <a:ea typeface="AngsanaUPC"/>
                <a:cs typeface="AngsanaUPC"/>
                <a:sym typeface="AngsanaUPC"/>
              </a:rPr>
              <a:t>SPECTRUM ALLOCATION USING SIMULINK:</a:t>
            </a:r>
            <a:endParaRPr/>
          </a:p>
        </p:txBody>
      </p:sp>
      <p:sp>
        <p:nvSpPr>
          <p:cNvPr id="243" name="Google Shape;243;p14"/>
          <p:cNvSpPr txBox="1"/>
          <p:nvPr/>
        </p:nvSpPr>
        <p:spPr>
          <a:xfrm>
            <a:off x="534573" y="1026942"/>
            <a:ext cx="11169748" cy="54168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The spectrum allocation using the above Simulink model is shown in below in which were taking 5 users at a time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Fig.12 Spectrum allocation of Primary Users (PU’s)</a:t>
            </a:r>
            <a:endParaRPr/>
          </a:p>
        </p:txBody>
      </p:sp>
      <p:pic>
        <p:nvPicPr>
          <p:cNvPr id="244" name="Google Shape;244;p14"/>
          <p:cNvPicPr preferRelativeResize="0"/>
          <p:nvPr/>
        </p:nvPicPr>
        <p:blipFill rotWithShape="1">
          <a:blip r:embed="rId3">
            <a:alphaModFix/>
          </a:blip>
          <a:srcRect b="0" l="0" r="0" t="0"/>
          <a:stretch/>
        </p:blipFill>
        <p:spPr>
          <a:xfrm>
            <a:off x="793102" y="1927274"/>
            <a:ext cx="4917233" cy="3577787"/>
          </a:xfrm>
          <a:prstGeom prst="rect">
            <a:avLst/>
          </a:prstGeom>
          <a:noFill/>
          <a:ln>
            <a:noFill/>
          </a:ln>
        </p:spPr>
      </p:pic>
      <p:pic>
        <p:nvPicPr>
          <p:cNvPr id="245" name="Google Shape;245;p14"/>
          <p:cNvPicPr preferRelativeResize="0"/>
          <p:nvPr/>
        </p:nvPicPr>
        <p:blipFill rotWithShape="1">
          <a:blip r:embed="rId4">
            <a:alphaModFix/>
          </a:blip>
          <a:srcRect b="0" l="0" r="0" t="0"/>
          <a:stretch/>
        </p:blipFill>
        <p:spPr>
          <a:xfrm>
            <a:off x="6830008" y="1927274"/>
            <a:ext cx="4827419" cy="3577787"/>
          </a:xfrm>
          <a:prstGeom prst="rect">
            <a:avLst/>
          </a:prstGeom>
          <a:noFill/>
          <a:ln>
            <a:noFill/>
          </a:ln>
        </p:spPr>
      </p:pic>
    </p:spTree>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314178" y="189646"/>
            <a:ext cx="10606210" cy="1101011"/>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ngsanaUPC"/>
              <a:buNone/>
            </a:pPr>
            <a:r>
              <a:rPr lang="en-US">
                <a:latin typeface="AngsanaUPC"/>
                <a:ea typeface="AngsanaUPC"/>
                <a:cs typeface="AngsanaUPC"/>
                <a:sym typeface="AngsanaUPC"/>
              </a:rPr>
              <a:t>NON-COOPERATIVE SPECTRUM SENSING TECHNIQUE(SINGLE THRESHOLD) FOR COGNITIVE RADIO USING MATLAB</a:t>
            </a:r>
            <a:endParaRPr/>
          </a:p>
        </p:txBody>
      </p:sp>
      <p:sp>
        <p:nvSpPr>
          <p:cNvPr id="251" name="Google Shape;251;p15"/>
          <p:cNvSpPr txBox="1"/>
          <p:nvPr/>
        </p:nvSpPr>
        <p:spPr>
          <a:xfrm>
            <a:off x="211016" y="1290657"/>
            <a:ext cx="11666806"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lang="en-US" sz="3000">
                <a:solidFill>
                  <a:schemeClr val="dk1"/>
                </a:solidFill>
                <a:latin typeface="AngsanaUPC"/>
                <a:ea typeface="AngsanaUPC"/>
                <a:cs typeface="AngsanaUPC"/>
                <a:sym typeface="AngsanaUPC"/>
              </a:rPr>
              <a:t>ENERGY DETECTION: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a non-coherent and non-cooperative detection method that detects the primary signal based on the sensed energy.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Due to its simplicity and no requirement on a priori knowledge of primary user signal, energy detection (ED) is the most popular sensing technique in cooperative sensing.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Fig.13 Energy detector block diagram</a:t>
            </a:r>
            <a:endParaRPr/>
          </a:p>
        </p:txBody>
      </p:sp>
      <p:pic>
        <p:nvPicPr>
          <p:cNvPr id="252" name="Google Shape;252;p15"/>
          <p:cNvPicPr preferRelativeResize="0"/>
          <p:nvPr/>
        </p:nvPicPr>
        <p:blipFill rotWithShape="1">
          <a:blip r:embed="rId3">
            <a:alphaModFix/>
          </a:blip>
          <a:srcRect b="0" l="0" r="0" t="0"/>
          <a:stretch/>
        </p:blipFill>
        <p:spPr>
          <a:xfrm>
            <a:off x="2614246" y="4143154"/>
            <a:ext cx="6963508" cy="181607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nvSpPr>
        <p:spPr>
          <a:xfrm>
            <a:off x="140677" y="211015"/>
            <a:ext cx="11718388"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block diagram for the energy detection technique is shown in the </a:t>
            </a:r>
            <a:r>
              <a:rPr b="1" lang="en-US" sz="2000">
                <a:solidFill>
                  <a:schemeClr val="dk1"/>
                </a:solidFill>
                <a:latin typeface="Calibri"/>
                <a:ea typeface="Calibri"/>
                <a:cs typeface="Calibri"/>
                <a:sym typeface="Calibri"/>
              </a:rPr>
              <a:t>Figure 13. </a:t>
            </a:r>
            <a:r>
              <a:rPr lang="en-US" sz="2000">
                <a:solidFill>
                  <a:schemeClr val="dk1"/>
                </a:solidFill>
                <a:latin typeface="Calibri"/>
                <a:ea typeface="Calibri"/>
                <a:cs typeface="Calibri"/>
                <a:sym typeface="Calibri"/>
              </a:rPr>
              <a:t>It is composed of four main blocks: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1.Band Pass Filter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2.Squaring Device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3.Integrator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4.Threshold device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this method, the signal is passed through a band pass filter of the bandwidth W, then multiplied by itself (squaring device) and is integrated over the time interval.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output from the integrator block is then compared to a predefined threshold.</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This comparison is used to discover the existence of absence of the primary user. The threshold value can be set to be fixed or variable based on the channel conditions.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estimates the presence of the signal by comparing the energy received with a known threshold Vt derived from the statistics of the noise. Analytically, signal detection can be reduced to a simple identification problem, formalized as a Binary Hypothesis Testing Problem. </a:t>
            </a:r>
            <a:endParaRPr/>
          </a:p>
        </p:txBody>
      </p:sp>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nvSpPr>
        <p:spPr>
          <a:xfrm>
            <a:off x="337625" y="281354"/>
            <a:ext cx="11704320" cy="63094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Calibri"/>
                <a:ea typeface="Calibri"/>
                <a:cs typeface="Calibri"/>
                <a:sym typeface="Calibri"/>
              </a:rPr>
              <a:t>Binary Hypothesis Testing Problem</a:t>
            </a:r>
            <a:endParaRPr sz="2000" u="sng">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Depending on the idle state or busy state of the primary user, with the presence of the noise, the signal detection at the secondary user can be modeled as a Binary Hypothesis Testing Problem, given as: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Hypothesis 0 (H</a:t>
            </a:r>
            <a:r>
              <a:rPr baseline="-25000" lang="en-US" sz="2000">
                <a:solidFill>
                  <a:schemeClr val="dk1"/>
                </a:solidFill>
                <a:latin typeface="Calibri"/>
                <a:ea typeface="Calibri"/>
                <a:cs typeface="Calibri"/>
                <a:sym typeface="Calibri"/>
              </a:rPr>
              <a:t>0</a:t>
            </a:r>
            <a:r>
              <a:rPr lang="en-US" sz="2000">
                <a:solidFill>
                  <a:schemeClr val="dk1"/>
                </a:solidFill>
                <a:latin typeface="Calibri"/>
                <a:ea typeface="Calibri"/>
                <a:cs typeface="Calibri"/>
                <a:sym typeface="Calibri"/>
              </a:rPr>
              <a:t>): signal is absent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Hypothesis 1 (H</a:t>
            </a:r>
            <a:r>
              <a:rPr baseline="-25000" lang="en-US" sz="2000">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signal is present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If the received signal, </a:t>
            </a:r>
            <a:r>
              <a:rPr b="1" lang="en-US" sz="2000">
                <a:solidFill>
                  <a:schemeClr val="dk1"/>
                </a:solidFill>
                <a:latin typeface="Calibri"/>
                <a:ea typeface="Calibri"/>
                <a:cs typeface="Calibri"/>
                <a:sym typeface="Calibri"/>
              </a:rPr>
              <a:t>y, </a:t>
            </a:r>
            <a:r>
              <a:rPr lang="en-US" sz="2000">
                <a:solidFill>
                  <a:schemeClr val="dk1"/>
                </a:solidFill>
                <a:latin typeface="Calibri"/>
                <a:ea typeface="Calibri"/>
                <a:cs typeface="Calibri"/>
                <a:sym typeface="Calibri"/>
              </a:rPr>
              <a:t>is sampled, the n</a:t>
            </a:r>
            <a:r>
              <a:rPr baseline="30000" lang="en-US" sz="2000">
                <a:solidFill>
                  <a:schemeClr val="dk1"/>
                </a:solidFill>
                <a:latin typeface="Calibri"/>
                <a:ea typeface="Calibri"/>
                <a:cs typeface="Calibri"/>
                <a:sym typeface="Calibri"/>
              </a:rPr>
              <a:t>th</a:t>
            </a:r>
            <a:r>
              <a:rPr lang="en-US" sz="2000">
                <a:solidFill>
                  <a:schemeClr val="dk1"/>
                </a:solidFill>
                <a:latin typeface="Calibri"/>
                <a:ea typeface="Calibri"/>
                <a:cs typeface="Calibri"/>
                <a:sym typeface="Calibri"/>
              </a:rPr>
              <a:t> (n= 1, 2, 3</a:t>
            </a:r>
            <a:r>
              <a:rPr lang="en-US" sz="2000" u="sng">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sample, y(n) can be given as: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y(n)</a:t>
            </a: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w(n)…… H</a:t>
            </a:r>
            <a:r>
              <a:rPr baseline="-25000" lang="en-US" sz="2000">
                <a:solidFill>
                  <a:schemeClr val="dk1"/>
                </a:solidFill>
                <a:latin typeface="Calibri"/>
                <a:ea typeface="Calibri"/>
                <a:cs typeface="Calibri"/>
                <a:sym typeface="Calibri"/>
              </a:rPr>
              <a:t>0</a:t>
            </a: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y(n) = x(n) + w(n)…… H</a:t>
            </a:r>
            <a:r>
              <a:rPr baseline="-25000" lang="en-US" sz="2000">
                <a:solidFill>
                  <a:schemeClr val="dk1"/>
                </a:solidFill>
                <a:latin typeface="Calibri"/>
                <a:ea typeface="Calibri"/>
                <a:cs typeface="Calibri"/>
                <a:sym typeface="Calibri"/>
              </a:rPr>
              <a:t>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  where x(n) is the signal transmitted by the PU, x(n)= h s(n) where his channel gain and w(n) is the noise sample.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a </a:t>
            </a:r>
            <a:r>
              <a:rPr b="1" lang="en-US" sz="1800">
                <a:solidFill>
                  <a:schemeClr val="dk1"/>
                </a:solidFill>
                <a:latin typeface="Calibri"/>
                <a:ea typeface="Calibri"/>
                <a:cs typeface="Calibri"/>
                <a:sym typeface="Calibri"/>
              </a:rPr>
              <a:t>decision rule </a:t>
            </a:r>
            <a:r>
              <a:rPr lang="en-US" sz="1800">
                <a:solidFill>
                  <a:schemeClr val="dk1"/>
                </a:solidFill>
                <a:latin typeface="Calibri"/>
                <a:ea typeface="Calibri"/>
                <a:cs typeface="Calibri"/>
                <a:sym typeface="Calibri"/>
              </a:rPr>
              <a:t>can be stated as:</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if  </a:t>
            </a:r>
            <a:r>
              <a:rPr i="1" lang="en-US" sz="1800">
                <a:solidFill>
                  <a:schemeClr val="dk1"/>
                </a:solidFill>
                <a:latin typeface="Calibri"/>
                <a:ea typeface="Calibri"/>
                <a:cs typeface="Calibri"/>
                <a:sym typeface="Calibri"/>
              </a:rPr>
              <a:t>ε &lt;</a:t>
            </a: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Vt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if  </a:t>
            </a:r>
            <a:r>
              <a:rPr i="1" lang="en-US" sz="1800">
                <a:solidFill>
                  <a:schemeClr val="dk1"/>
                </a:solidFill>
                <a:latin typeface="Calibri"/>
                <a:ea typeface="Calibri"/>
                <a:cs typeface="Calibri"/>
                <a:sym typeface="Calibri"/>
              </a:rPr>
              <a:t>ε </a:t>
            </a:r>
            <a:r>
              <a:rPr lang="en-US" sz="1800">
                <a:solidFill>
                  <a:schemeClr val="dk1"/>
                </a:solidFill>
                <a:latin typeface="Calibri"/>
                <a:ea typeface="Calibri"/>
                <a:cs typeface="Calibri"/>
                <a:sym typeface="Calibri"/>
              </a:rPr>
              <a:t>&gt; </a:t>
            </a:r>
            <a:r>
              <a:rPr i="1" lang="en-US" sz="1800">
                <a:solidFill>
                  <a:schemeClr val="dk1"/>
                </a:solidFill>
                <a:latin typeface="Calibri"/>
                <a:ea typeface="Calibri"/>
                <a:cs typeface="Calibri"/>
                <a:sym typeface="Calibri"/>
              </a:rPr>
              <a:t>Vt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Vt is given as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Where </a:t>
            </a:r>
            <a:r>
              <a:rPr i="1" lang="en-US" sz="2000">
                <a:solidFill>
                  <a:schemeClr val="dk1"/>
                </a:solidFill>
                <a:latin typeface="Calibri"/>
                <a:ea typeface="Calibri"/>
                <a:cs typeface="Calibri"/>
                <a:sym typeface="Calibri"/>
              </a:rPr>
              <a:t>ε</a:t>
            </a:r>
            <a:r>
              <a:rPr lang="en-US" sz="2000">
                <a:solidFill>
                  <a:schemeClr val="dk1"/>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is the test statistic. Energy detection differentiates between the two hypotheses H</a:t>
            </a:r>
            <a:r>
              <a:rPr baseline="-25000" lang="en-US" sz="2000">
                <a:solidFill>
                  <a:schemeClr val="dk1"/>
                </a:solidFill>
                <a:latin typeface="Calibri"/>
                <a:ea typeface="Calibri"/>
                <a:cs typeface="Calibri"/>
                <a:sym typeface="Calibri"/>
              </a:rPr>
              <a:t>0</a:t>
            </a:r>
            <a:r>
              <a:rPr lang="en-US" sz="2000">
                <a:solidFill>
                  <a:schemeClr val="dk1"/>
                </a:solidFill>
                <a:latin typeface="Calibri"/>
                <a:ea typeface="Calibri"/>
                <a:cs typeface="Calibri"/>
                <a:sym typeface="Calibri"/>
              </a:rPr>
              <a:t> and H</a:t>
            </a:r>
            <a:r>
              <a:rPr baseline="-25000" lang="en-US" sz="2000">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by comparing </a:t>
            </a:r>
            <a:r>
              <a:rPr i="1" lang="en-US" sz="2000">
                <a:solidFill>
                  <a:schemeClr val="dk1"/>
                </a:solidFill>
                <a:latin typeface="Calibri"/>
                <a:ea typeface="Calibri"/>
                <a:cs typeface="Calibri"/>
                <a:sym typeface="Calibri"/>
              </a:rPr>
              <a:t>ε </a:t>
            </a:r>
            <a:r>
              <a:rPr lang="en-US" sz="2000">
                <a:solidFill>
                  <a:schemeClr val="dk1"/>
                </a:solidFill>
                <a:latin typeface="Calibri"/>
                <a:ea typeface="Calibri"/>
                <a:cs typeface="Calibri"/>
                <a:sym typeface="Calibri"/>
              </a:rPr>
              <a:t>with threshold voltage </a:t>
            </a:r>
            <a:r>
              <a:rPr i="1" lang="en-US" sz="2000">
                <a:solidFill>
                  <a:schemeClr val="dk1"/>
                </a:solidFill>
                <a:latin typeface="Calibri"/>
                <a:ea typeface="Calibri"/>
                <a:cs typeface="Calibri"/>
                <a:sym typeface="Calibri"/>
              </a:rPr>
              <a:t>Vt </a:t>
            </a:r>
            <a:r>
              <a:rPr lang="en-US" sz="2000">
                <a:solidFill>
                  <a:schemeClr val="dk1"/>
                </a:solidFill>
                <a:latin typeface="Calibri"/>
                <a:ea typeface="Calibri"/>
                <a:cs typeface="Calibri"/>
                <a:sym typeface="Calibri"/>
              </a:rPr>
              <a:t>as shown</a:t>
            </a: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Setting the right threshold value is of critical importance. </a:t>
            </a:r>
            <a:endParaRPr/>
          </a:p>
        </p:txBody>
      </p:sp>
      <p:pic>
        <p:nvPicPr>
          <p:cNvPr id="263" name="Google Shape;263;p17"/>
          <p:cNvPicPr preferRelativeResize="0"/>
          <p:nvPr/>
        </p:nvPicPr>
        <p:blipFill rotWithShape="1">
          <a:blip r:embed="rId3">
            <a:alphaModFix/>
          </a:blip>
          <a:srcRect b="0" l="0" r="0" t="0"/>
          <a:stretch/>
        </p:blipFill>
        <p:spPr>
          <a:xfrm>
            <a:off x="1770586" y="5505061"/>
            <a:ext cx="2549487" cy="3265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nvSpPr>
        <p:spPr>
          <a:xfrm>
            <a:off x="337625" y="225083"/>
            <a:ext cx="11648049" cy="6187207"/>
          </a:xfrm>
          <a:prstGeom prst="rect">
            <a:avLst/>
          </a:prstGeom>
          <a:blipFill rotWithShape="1">
            <a:blip r:embed="rId3">
              <a:alphaModFix/>
            </a:blip>
            <a:stretch>
              <a:fillRect b="-10541" l="-522" r="-57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69" name="Google Shape;269;p18"/>
          <p:cNvPicPr preferRelativeResize="0"/>
          <p:nvPr/>
        </p:nvPicPr>
        <p:blipFill rotWithShape="1">
          <a:blip r:embed="rId4">
            <a:alphaModFix/>
          </a:blip>
          <a:srcRect b="0" l="0" r="0" t="0"/>
          <a:stretch/>
        </p:blipFill>
        <p:spPr>
          <a:xfrm>
            <a:off x="3859093" y="365042"/>
            <a:ext cx="3911600" cy="2138289"/>
          </a:xfrm>
          <a:prstGeom prst="rect">
            <a:avLst/>
          </a:prstGeom>
          <a:noFill/>
          <a:ln>
            <a:noFill/>
          </a:ln>
        </p:spPr>
      </p:pic>
    </p:spTree>
  </p:cSld>
  <p:clrMapOvr>
    <a:masterClrMapping/>
  </p:clrMapOvr>
  <p:transition spd="slow" p14:dur="1500">
    <p:split orient="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nvSpPr>
        <p:spPr>
          <a:xfrm>
            <a:off x="225226" y="720566"/>
            <a:ext cx="11605847" cy="597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The plot of Probability of detection (Pd) versus Signal to Noise Ratio (SNR):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plot of Probability of detection (Pd) and Signal to Noise Ratio (SNR) is illustrated below</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Signal to Noise Ratio (SNR) is on X-axis and probability of detection (Pd) is on Y-axis.</a:t>
            </a:r>
            <a:endParaRPr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Fig.15 ROC curve for Pf vs Pd at SNR= -12dB                              			Fig.16 Plot between Pf and Pd at SNR= -l0db</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It can be interpreted  that the performance of energy detector improves with increase in SNR and degrades with the decrease in SNR for the increase in probability of false alarm respectively.</a:t>
            </a:r>
            <a:endParaRPr/>
          </a:p>
        </p:txBody>
      </p:sp>
      <p:sp>
        <p:nvSpPr>
          <p:cNvPr id="275" name="Google Shape;275;p19"/>
          <p:cNvSpPr txBox="1"/>
          <p:nvPr/>
        </p:nvSpPr>
        <p:spPr>
          <a:xfrm>
            <a:off x="377891" y="129194"/>
            <a:ext cx="10131425" cy="7198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ngsanaUPC"/>
              <a:buNone/>
            </a:pPr>
            <a:r>
              <a:rPr lang="en-US" sz="3600" cap="none">
                <a:solidFill>
                  <a:schemeClr val="dk1"/>
                </a:solidFill>
                <a:latin typeface="AngsanaUPC"/>
                <a:ea typeface="AngsanaUPC"/>
                <a:cs typeface="AngsanaUPC"/>
                <a:sym typeface="AngsanaUPC"/>
              </a:rPr>
              <a:t>SIMULATION RESULTS</a:t>
            </a:r>
            <a:endParaRPr sz="3600" cap="none">
              <a:solidFill>
                <a:schemeClr val="dk1"/>
              </a:solidFill>
              <a:latin typeface="AngsanaUPC"/>
              <a:ea typeface="AngsanaUPC"/>
              <a:cs typeface="AngsanaUPC"/>
              <a:sym typeface="AngsanaUPC"/>
            </a:endParaRPr>
          </a:p>
        </p:txBody>
      </p:sp>
      <p:pic>
        <p:nvPicPr>
          <p:cNvPr id="276" name="Google Shape;276;p19"/>
          <p:cNvPicPr preferRelativeResize="0"/>
          <p:nvPr/>
        </p:nvPicPr>
        <p:blipFill rotWithShape="1">
          <a:blip r:embed="rId3">
            <a:alphaModFix/>
          </a:blip>
          <a:srcRect b="0" l="0" r="0" t="0"/>
          <a:stretch/>
        </p:blipFill>
        <p:spPr>
          <a:xfrm>
            <a:off x="819126" y="1925416"/>
            <a:ext cx="4797641" cy="3277833"/>
          </a:xfrm>
          <a:prstGeom prst="rect">
            <a:avLst/>
          </a:prstGeom>
          <a:noFill/>
          <a:ln>
            <a:noFill/>
          </a:ln>
        </p:spPr>
      </p:pic>
      <p:pic>
        <p:nvPicPr>
          <p:cNvPr id="277" name="Google Shape;277;p19"/>
          <p:cNvPicPr preferRelativeResize="0"/>
          <p:nvPr/>
        </p:nvPicPr>
        <p:blipFill rotWithShape="1">
          <a:blip r:embed="rId4">
            <a:alphaModFix/>
          </a:blip>
          <a:srcRect b="0" l="0" r="0" t="0"/>
          <a:stretch/>
        </p:blipFill>
        <p:spPr>
          <a:xfrm>
            <a:off x="6575232" y="1925416"/>
            <a:ext cx="4797642" cy="3277833"/>
          </a:xfrm>
          <a:prstGeom prst="rect">
            <a:avLst/>
          </a:prstGeom>
          <a:noFill/>
          <a:ln>
            <a:noFill/>
          </a:ln>
        </p:spPr>
      </p:pic>
    </p:spTree>
  </p:cSld>
  <p:clrMapOvr>
    <a:masterClrMapping/>
  </p:clrMapOvr>
  <p:transition spd="slow" p14:dur="800">
    <p:circl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443204" y="534320"/>
            <a:ext cx="10131425" cy="6453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AngsanaUPC"/>
              <a:buNone/>
            </a:pPr>
            <a:r>
              <a:rPr lang="en-US" sz="5400">
                <a:latin typeface="AngsanaUPC"/>
                <a:ea typeface="AngsanaUPC"/>
                <a:cs typeface="AngsanaUPC"/>
                <a:sym typeface="AngsanaUPC"/>
              </a:rPr>
              <a:t>AGENDA</a:t>
            </a:r>
            <a:endParaRPr/>
          </a:p>
        </p:txBody>
      </p:sp>
      <p:sp>
        <p:nvSpPr>
          <p:cNvPr id="156" name="Google Shape;156;p2"/>
          <p:cNvSpPr txBox="1"/>
          <p:nvPr/>
        </p:nvSpPr>
        <p:spPr>
          <a:xfrm>
            <a:off x="778989" y="1668749"/>
            <a:ext cx="9459854" cy="415498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Abstract</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Introduction</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Cognitive Radio</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Functions of cognitive radio</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Monte Carlo Simulation</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Spectrum Allocation</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Single threshold technique</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Double threshold CSS</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Result</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Conclusion</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References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nvSpPr>
        <p:spPr>
          <a:xfrm>
            <a:off x="271975" y="289679"/>
            <a:ext cx="11648049" cy="597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The plot of Probability of detection (Pd) versus Signal to Noise Ratio (SNR): </a:t>
            </a:r>
            <a:endParaRPr/>
          </a:p>
          <a:p>
            <a:pPr indent="0" lvl="0" marL="0" marR="0" rtl="0" algn="just">
              <a:spcBef>
                <a:spcPts val="0"/>
              </a:spcBef>
              <a:spcAft>
                <a:spcPts val="0"/>
              </a:spcAft>
              <a:buNone/>
            </a:pPr>
            <a:r>
              <a:t/>
            </a:r>
            <a:endParaRPr b="1" sz="1800" u="sng">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plot of Probability of detection (Pd) and Signal to Noise Ratio (SNR) is illustrated below</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Signal to Noise Ratio (SNR) is on X-axis and probability of detection (Pd) is on Y-axis.</a:t>
            </a:r>
            <a:endParaRPr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Fig.17 Plot for Pd vs SNR at N= 1000                                                    		     Fig.18 Plot for Pd vs SNR at N= 5000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can be interpreted that the performance of energy detector improves with increase in the number of sample points. That is Pd increases with the increase in N for the same values of SNR at fixed Pf.</a:t>
            </a:r>
            <a:endParaRPr sz="1800">
              <a:solidFill>
                <a:schemeClr val="dk1"/>
              </a:solidFill>
              <a:latin typeface="Calibri"/>
              <a:ea typeface="Calibri"/>
              <a:cs typeface="Calibri"/>
              <a:sym typeface="Calibri"/>
            </a:endParaRPr>
          </a:p>
        </p:txBody>
      </p:sp>
      <p:pic>
        <p:nvPicPr>
          <p:cNvPr id="283" name="Google Shape;283;p20"/>
          <p:cNvPicPr preferRelativeResize="0"/>
          <p:nvPr/>
        </p:nvPicPr>
        <p:blipFill rotWithShape="1">
          <a:blip r:embed="rId3">
            <a:alphaModFix/>
          </a:blip>
          <a:srcRect b="0" l="0" r="0" t="0"/>
          <a:stretch/>
        </p:blipFill>
        <p:spPr>
          <a:xfrm>
            <a:off x="483722" y="1962344"/>
            <a:ext cx="4932339" cy="2806603"/>
          </a:xfrm>
          <a:prstGeom prst="rect">
            <a:avLst/>
          </a:prstGeom>
          <a:noFill/>
          <a:ln>
            <a:noFill/>
          </a:ln>
        </p:spPr>
      </p:pic>
      <p:pic>
        <p:nvPicPr>
          <p:cNvPr id="284" name="Google Shape;284;p20"/>
          <p:cNvPicPr preferRelativeResize="0"/>
          <p:nvPr/>
        </p:nvPicPr>
        <p:blipFill rotWithShape="1">
          <a:blip r:embed="rId4">
            <a:alphaModFix/>
          </a:blip>
          <a:srcRect b="0" l="0" r="0" t="0"/>
          <a:stretch/>
        </p:blipFill>
        <p:spPr>
          <a:xfrm>
            <a:off x="6775939" y="1962344"/>
            <a:ext cx="4932339" cy="2806603"/>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txBox="1"/>
          <p:nvPr/>
        </p:nvSpPr>
        <p:spPr>
          <a:xfrm flipH="1">
            <a:off x="466085" y="323557"/>
            <a:ext cx="11463318" cy="64017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The Plot of Threshold versus Probability of false alarm (Pf):</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plot of Threshold vs probability of false alarm (Pf) is illustrated below. Threshold of the energy detector is on the X-axis and the probability of false alarm (Pf) is on the Y-axis.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Assume only noise is received, i.e., the primary user is absent. If the only noise energy lies above the threshold, it corresponds to a false alarm.</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Probability of False Alarm = energy above threshold/No. of Iteration.</a:t>
            </a:r>
            <a:endParaRPr/>
          </a:p>
          <a:p>
            <a:pPr indent="-158750" lvl="0" marL="285750" marR="0" rtl="0" algn="l">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b="1" sz="20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Fig.19:  plot of Threshold vs probability of false alarm (Pf) </a:t>
            </a:r>
            <a:endParaRPr b="1" sz="1800" u="sng">
              <a:solidFill>
                <a:schemeClr val="dk1"/>
              </a:solidFill>
              <a:latin typeface="Calibri"/>
              <a:ea typeface="Calibri"/>
              <a:cs typeface="Calibri"/>
              <a:sym typeface="Calibri"/>
            </a:endParaRPr>
          </a:p>
        </p:txBody>
      </p:sp>
      <p:pic>
        <p:nvPicPr>
          <p:cNvPr id="290" name="Google Shape;290;p21"/>
          <p:cNvPicPr preferRelativeResize="0"/>
          <p:nvPr/>
        </p:nvPicPr>
        <p:blipFill rotWithShape="1">
          <a:blip r:embed="rId3">
            <a:alphaModFix/>
          </a:blip>
          <a:srcRect b="0" l="0" r="0" t="0"/>
          <a:stretch/>
        </p:blipFill>
        <p:spPr>
          <a:xfrm>
            <a:off x="2976242" y="2915171"/>
            <a:ext cx="6443004" cy="3319975"/>
          </a:xfrm>
          <a:prstGeom prst="rect">
            <a:avLst/>
          </a:prstGeom>
          <a:noFill/>
          <a:ln>
            <a:noFill/>
          </a:ln>
        </p:spPr>
      </p:pic>
    </p:spTree>
  </p:cSld>
  <p:clrMapOvr>
    <a:masterClrMapping/>
  </p:clrMapOvr>
  <p:transition spd="slow">
    <p:wipe dir="l"/>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154745" y="248050"/>
            <a:ext cx="10662481" cy="911369"/>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ngsanaUPC"/>
              <a:buNone/>
            </a:pPr>
            <a:r>
              <a:rPr lang="en-US">
                <a:latin typeface="AngsanaUPC"/>
                <a:ea typeface="AngsanaUPC"/>
                <a:cs typeface="AngsanaUPC"/>
                <a:sym typeface="AngsanaUPC"/>
              </a:rPr>
              <a:t>COOPERATIVE SPECTRUM SENSING TECHNIQUE(DOUBLE THRESHOLD) FOR COGNITIVE RADIO NETWORK USING MATLAB</a:t>
            </a:r>
            <a:endParaRPr/>
          </a:p>
        </p:txBody>
      </p:sp>
      <p:sp>
        <p:nvSpPr>
          <p:cNvPr id="296" name="Google Shape;296;p22"/>
          <p:cNvSpPr txBox="1"/>
          <p:nvPr/>
        </p:nvSpPr>
        <p:spPr>
          <a:xfrm>
            <a:off x="154745" y="1336429"/>
            <a:ext cx="11882510" cy="5354799"/>
          </a:xfrm>
          <a:prstGeom prst="rect">
            <a:avLst/>
          </a:prstGeom>
          <a:blipFill rotWithShape="1">
            <a:blip r:embed="rId3">
              <a:alphaModFix/>
            </a:blip>
            <a:stretch>
              <a:fillRect b="-453" l="-408" r="-408" t="-56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97" name="Google Shape;297;p22"/>
          <p:cNvPicPr preferRelativeResize="0"/>
          <p:nvPr/>
        </p:nvPicPr>
        <p:blipFill rotWithShape="1">
          <a:blip r:embed="rId4">
            <a:alphaModFix/>
          </a:blip>
          <a:srcRect b="0" l="0" r="0" t="0"/>
          <a:stretch/>
        </p:blipFill>
        <p:spPr>
          <a:xfrm>
            <a:off x="3550798" y="4175722"/>
            <a:ext cx="5090403" cy="1965856"/>
          </a:xfrm>
          <a:prstGeom prst="rect">
            <a:avLst/>
          </a:prstGeom>
          <a:noFill/>
          <a:ln>
            <a:noFill/>
          </a:ln>
        </p:spPr>
      </p:pic>
    </p:spTree>
  </p:cSld>
  <p:clrMapOvr>
    <a:masterClrMapping/>
  </p:clrMapOvr>
  <p:transition spd="slow" p14:dur="1500">
    <p:split orient="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type="title"/>
          </p:nvPr>
        </p:nvSpPr>
        <p:spPr>
          <a:xfrm>
            <a:off x="154745" y="165367"/>
            <a:ext cx="11779108" cy="115699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AngsanaUPC"/>
              <a:buNone/>
            </a:pPr>
            <a:r>
              <a:rPr lang="en-US" sz="3200">
                <a:latin typeface="AngsanaUPC"/>
                <a:ea typeface="AngsanaUPC"/>
                <a:cs typeface="AngsanaUPC"/>
                <a:sym typeface="AngsanaUPC"/>
              </a:rPr>
              <a:t>PROPOSED</a:t>
            </a:r>
            <a:r>
              <a:rPr lang="en-US" sz="3200"/>
              <a:t> </a:t>
            </a:r>
            <a:r>
              <a:rPr lang="en-US" sz="3200">
                <a:latin typeface="AngsanaUPC"/>
                <a:ea typeface="AngsanaUPC"/>
                <a:cs typeface="AngsanaUPC"/>
                <a:sym typeface="AngsanaUPC"/>
              </a:rPr>
              <a:t>DOUBLE THRESHOLD ENERGY DETECTION IN COOPERATIVE SPECTRUM SENSING</a:t>
            </a:r>
            <a:endParaRPr/>
          </a:p>
        </p:txBody>
      </p:sp>
      <p:sp>
        <p:nvSpPr>
          <p:cNvPr id="303" name="Google Shape;303;p23"/>
          <p:cNvSpPr txBox="1"/>
          <p:nvPr/>
        </p:nvSpPr>
        <p:spPr>
          <a:xfrm>
            <a:off x="154745" y="1322363"/>
            <a:ext cx="11882510" cy="4337919"/>
          </a:xfrm>
          <a:prstGeom prst="rect">
            <a:avLst/>
          </a:prstGeom>
          <a:blipFill rotWithShape="1">
            <a:blip r:embed="rId3">
              <a:alphaModFix/>
            </a:blip>
            <a:stretch>
              <a:fillRect b="-1263" l="-461" r="-512" t="-8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304" name="Google Shape;304;p23"/>
          <p:cNvPicPr preferRelativeResize="0"/>
          <p:nvPr/>
        </p:nvPicPr>
        <p:blipFill rotWithShape="1">
          <a:blip r:embed="rId4">
            <a:alphaModFix/>
          </a:blip>
          <a:srcRect b="0" l="0" r="0" t="0"/>
          <a:stretch/>
        </p:blipFill>
        <p:spPr>
          <a:xfrm>
            <a:off x="6568751" y="2739610"/>
            <a:ext cx="5129886" cy="3097180"/>
          </a:xfrm>
          <a:prstGeom prst="rect">
            <a:avLst/>
          </a:prstGeom>
          <a:noFill/>
          <a:ln>
            <a:noFill/>
          </a:ln>
        </p:spPr>
      </p:pic>
      <p:sp>
        <p:nvSpPr>
          <p:cNvPr id="305" name="Google Shape;305;p23"/>
          <p:cNvSpPr txBox="1"/>
          <p:nvPr/>
        </p:nvSpPr>
        <p:spPr>
          <a:xfrm>
            <a:off x="6470779" y="5836790"/>
            <a:ext cx="5566476"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Fig.21 (a) Conventional energy detector with a single threshold.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(b) Double threshold-based energy detector</a:t>
            </a:r>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nvSpPr>
        <p:spPr>
          <a:xfrm>
            <a:off x="250873" y="98474"/>
            <a:ext cx="11690252"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yes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Fig.22 Flow chart of the proposed scheme</a:t>
            </a:r>
            <a:r>
              <a:rPr lang="en-US" sz="1800">
                <a:solidFill>
                  <a:schemeClr val="dk1"/>
                </a:solidFill>
                <a:latin typeface="Calibri"/>
                <a:ea typeface="Calibri"/>
                <a:cs typeface="Calibri"/>
                <a:sym typeface="Calibri"/>
              </a:rPr>
              <a:t>.</a:t>
            </a:r>
            <a:endParaRPr/>
          </a:p>
        </p:txBody>
      </p:sp>
      <p:sp>
        <p:nvSpPr>
          <p:cNvPr id="311" name="Google Shape;311;p24"/>
          <p:cNvSpPr/>
          <p:nvPr/>
        </p:nvSpPr>
        <p:spPr>
          <a:xfrm>
            <a:off x="3997568" y="534573"/>
            <a:ext cx="2982351" cy="731520"/>
          </a:xfrm>
          <a:prstGeom prst="roundRect">
            <a:avLst>
              <a:gd fmla="val 16667" name="adj"/>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Calculate λ, λ</a:t>
            </a:r>
            <a:r>
              <a:rPr baseline="-25000" lang="en-US" sz="1800">
                <a:solidFill>
                  <a:schemeClr val="lt1"/>
                </a:solidFill>
                <a:latin typeface="Calibri"/>
                <a:ea typeface="Calibri"/>
                <a:cs typeface="Calibri"/>
                <a:sym typeface="Calibri"/>
              </a:rPr>
              <a:t>1, </a:t>
            </a:r>
            <a:r>
              <a:rPr lang="en-US" sz="1800">
                <a:solidFill>
                  <a:schemeClr val="lt1"/>
                </a:solidFill>
                <a:latin typeface="Calibri"/>
                <a:ea typeface="Calibri"/>
                <a:cs typeface="Calibri"/>
                <a:sym typeface="Calibri"/>
              </a:rPr>
              <a:t>λ</a:t>
            </a:r>
            <a:r>
              <a:rPr baseline="-25000" lang="en-US" sz="1800">
                <a:solidFill>
                  <a:schemeClr val="lt1"/>
                </a:solidFill>
                <a:latin typeface="Calibri"/>
                <a:ea typeface="Calibri"/>
                <a:cs typeface="Calibri"/>
                <a:sym typeface="Calibri"/>
              </a:rPr>
              <a:t>2</a:t>
            </a:r>
            <a:r>
              <a:rPr lang="en-US" sz="1800">
                <a:solidFill>
                  <a:schemeClr val="lt1"/>
                </a:solidFill>
                <a:latin typeface="Calibri"/>
                <a:ea typeface="Calibri"/>
                <a:cs typeface="Calibri"/>
                <a:sym typeface="Calibri"/>
              </a:rPr>
              <a:t> and Y</a:t>
            </a:r>
            <a:endParaRPr baseline="-25000" sz="1800">
              <a:solidFill>
                <a:schemeClr val="lt1"/>
              </a:solidFill>
              <a:latin typeface="Calibri"/>
              <a:ea typeface="Calibri"/>
              <a:cs typeface="Calibri"/>
              <a:sym typeface="Calibri"/>
            </a:endParaRPr>
          </a:p>
        </p:txBody>
      </p:sp>
      <p:sp>
        <p:nvSpPr>
          <p:cNvPr id="312" name="Google Shape;312;p24"/>
          <p:cNvSpPr/>
          <p:nvPr/>
        </p:nvSpPr>
        <p:spPr>
          <a:xfrm>
            <a:off x="7490457" y="2264500"/>
            <a:ext cx="2982351" cy="731520"/>
          </a:xfrm>
          <a:prstGeom prst="roundRect">
            <a:avLst>
              <a:gd fmla="val 16667" name="adj"/>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decision is not taken by CR Send Y to the FC</a:t>
            </a:r>
            <a:endParaRPr/>
          </a:p>
        </p:txBody>
      </p:sp>
      <p:sp>
        <p:nvSpPr>
          <p:cNvPr id="313" name="Google Shape;313;p24"/>
          <p:cNvSpPr/>
          <p:nvPr/>
        </p:nvSpPr>
        <p:spPr>
          <a:xfrm>
            <a:off x="7490458" y="3863664"/>
            <a:ext cx="2982351" cy="866956"/>
          </a:xfrm>
          <a:prstGeom prst="roundRect">
            <a:avLst>
              <a:gd fmla="val 16667" name="adj"/>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average of all Y’s received and compare it with λ and take decision Lf. </a:t>
            </a:r>
            <a:endParaRPr/>
          </a:p>
        </p:txBody>
      </p:sp>
      <p:sp>
        <p:nvSpPr>
          <p:cNvPr id="314" name="Google Shape;314;p24"/>
          <p:cNvSpPr/>
          <p:nvPr/>
        </p:nvSpPr>
        <p:spPr>
          <a:xfrm>
            <a:off x="3738488" y="3832962"/>
            <a:ext cx="2982351" cy="731520"/>
          </a:xfrm>
          <a:prstGeom prst="roundRect">
            <a:avLst>
              <a:gd fmla="val 16667" name="adj"/>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local decision Li is taken and send to FC</a:t>
            </a:r>
            <a:endParaRPr/>
          </a:p>
        </p:txBody>
      </p:sp>
      <p:sp>
        <p:nvSpPr>
          <p:cNvPr id="315" name="Google Shape;315;p24"/>
          <p:cNvSpPr/>
          <p:nvPr/>
        </p:nvSpPr>
        <p:spPr>
          <a:xfrm>
            <a:off x="3997568" y="5194658"/>
            <a:ext cx="2982351" cy="731520"/>
          </a:xfrm>
          <a:prstGeom prst="roundRect">
            <a:avLst>
              <a:gd fmla="val 16667" name="adj"/>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Combine the decisions of  Li’s and Lf by OR rule</a:t>
            </a:r>
            <a:endParaRPr/>
          </a:p>
        </p:txBody>
      </p:sp>
      <p:sp>
        <p:nvSpPr>
          <p:cNvPr id="316" name="Google Shape;316;p24"/>
          <p:cNvSpPr/>
          <p:nvPr/>
        </p:nvSpPr>
        <p:spPr>
          <a:xfrm>
            <a:off x="4395565" y="1896269"/>
            <a:ext cx="2186353" cy="1505242"/>
          </a:xfrm>
          <a:prstGeom prst="diamond">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If Y&gt; λ2  or Y&lt; λ1</a:t>
            </a:r>
            <a:endParaRPr/>
          </a:p>
        </p:txBody>
      </p:sp>
      <p:cxnSp>
        <p:nvCxnSpPr>
          <p:cNvPr id="317" name="Google Shape;317;p24"/>
          <p:cNvCxnSpPr>
            <a:stCxn id="311" idx="2"/>
          </p:cNvCxnSpPr>
          <p:nvPr/>
        </p:nvCxnSpPr>
        <p:spPr>
          <a:xfrm>
            <a:off x="5488744" y="1266093"/>
            <a:ext cx="0" cy="611400"/>
          </a:xfrm>
          <a:prstGeom prst="straightConnector1">
            <a:avLst/>
          </a:prstGeom>
          <a:noFill/>
          <a:ln cap="rnd" cmpd="sng" w="9525">
            <a:solidFill>
              <a:schemeClr val="dk1"/>
            </a:solidFill>
            <a:prstDash val="solid"/>
            <a:round/>
            <a:headEnd len="sm" w="sm" type="none"/>
            <a:tailEnd len="med" w="med" type="triangle"/>
          </a:ln>
        </p:spPr>
      </p:cxnSp>
      <p:cxnSp>
        <p:nvCxnSpPr>
          <p:cNvPr id="318" name="Google Shape;318;p24"/>
          <p:cNvCxnSpPr>
            <a:stCxn id="316" idx="3"/>
          </p:cNvCxnSpPr>
          <p:nvPr/>
        </p:nvCxnSpPr>
        <p:spPr>
          <a:xfrm flipH="1" rot="10800000">
            <a:off x="6581918" y="2630290"/>
            <a:ext cx="908400" cy="18600"/>
          </a:xfrm>
          <a:prstGeom prst="straightConnector1">
            <a:avLst/>
          </a:prstGeom>
          <a:noFill/>
          <a:ln cap="rnd" cmpd="sng" w="9525">
            <a:solidFill>
              <a:schemeClr val="dk1"/>
            </a:solidFill>
            <a:prstDash val="solid"/>
            <a:round/>
            <a:headEnd len="sm" w="sm" type="none"/>
            <a:tailEnd len="med" w="med" type="triangle"/>
          </a:ln>
        </p:spPr>
      </p:cxnSp>
      <p:cxnSp>
        <p:nvCxnSpPr>
          <p:cNvPr id="319" name="Google Shape;319;p24"/>
          <p:cNvCxnSpPr>
            <a:stCxn id="312" idx="2"/>
            <a:endCxn id="313" idx="0"/>
          </p:cNvCxnSpPr>
          <p:nvPr/>
        </p:nvCxnSpPr>
        <p:spPr>
          <a:xfrm>
            <a:off x="8981633" y="2996020"/>
            <a:ext cx="0" cy="867600"/>
          </a:xfrm>
          <a:prstGeom prst="straightConnector1">
            <a:avLst/>
          </a:prstGeom>
          <a:noFill/>
          <a:ln cap="rnd" cmpd="sng" w="9525">
            <a:solidFill>
              <a:schemeClr val="dk1"/>
            </a:solidFill>
            <a:prstDash val="solid"/>
            <a:round/>
            <a:headEnd len="sm" w="sm" type="none"/>
            <a:tailEnd len="med" w="med" type="triangle"/>
          </a:ln>
        </p:spPr>
      </p:cxnSp>
      <p:cxnSp>
        <p:nvCxnSpPr>
          <p:cNvPr id="320" name="Google Shape;320;p24"/>
          <p:cNvCxnSpPr>
            <a:stCxn id="316" idx="2"/>
          </p:cNvCxnSpPr>
          <p:nvPr/>
        </p:nvCxnSpPr>
        <p:spPr>
          <a:xfrm>
            <a:off x="5488741" y="3401511"/>
            <a:ext cx="0" cy="431400"/>
          </a:xfrm>
          <a:prstGeom prst="straightConnector1">
            <a:avLst/>
          </a:prstGeom>
          <a:noFill/>
          <a:ln cap="rnd" cmpd="sng" w="9525">
            <a:solidFill>
              <a:schemeClr val="dk1"/>
            </a:solidFill>
            <a:prstDash val="solid"/>
            <a:round/>
            <a:headEnd len="sm" w="sm" type="none"/>
            <a:tailEnd len="med" w="med" type="triangle"/>
          </a:ln>
        </p:spPr>
      </p:cxnSp>
      <p:cxnSp>
        <p:nvCxnSpPr>
          <p:cNvPr id="321" name="Google Shape;321;p24"/>
          <p:cNvCxnSpPr/>
          <p:nvPr/>
        </p:nvCxnSpPr>
        <p:spPr>
          <a:xfrm>
            <a:off x="5488741" y="4595184"/>
            <a:ext cx="0" cy="599474"/>
          </a:xfrm>
          <a:prstGeom prst="straightConnector1">
            <a:avLst/>
          </a:prstGeom>
          <a:noFill/>
          <a:ln cap="rnd" cmpd="sng" w="9525">
            <a:solidFill>
              <a:schemeClr val="dk1"/>
            </a:solidFill>
            <a:prstDash val="solid"/>
            <a:round/>
            <a:headEnd len="sm" w="sm" type="none"/>
            <a:tailEnd len="med" w="med" type="triangle"/>
          </a:ln>
        </p:spPr>
      </p:cxnSp>
      <p:cxnSp>
        <p:nvCxnSpPr>
          <p:cNvPr id="322" name="Google Shape;322;p24"/>
          <p:cNvCxnSpPr>
            <a:stCxn id="313" idx="2"/>
            <a:endCxn id="313" idx="2"/>
          </p:cNvCxnSpPr>
          <p:nvPr/>
        </p:nvCxnSpPr>
        <p:spPr>
          <a:xfrm>
            <a:off x="8981633" y="4730620"/>
            <a:ext cx="0" cy="0"/>
          </a:xfrm>
          <a:prstGeom prst="straightConnector1">
            <a:avLst/>
          </a:prstGeom>
          <a:noFill/>
          <a:ln cap="rnd" cmpd="sng" w="9525">
            <a:solidFill>
              <a:schemeClr val="accent1"/>
            </a:solidFill>
            <a:prstDash val="solid"/>
            <a:round/>
            <a:headEnd len="sm" w="sm" type="none"/>
            <a:tailEnd len="med" w="med" type="triangle"/>
          </a:ln>
        </p:spPr>
      </p:cxnSp>
      <p:cxnSp>
        <p:nvCxnSpPr>
          <p:cNvPr id="323" name="Google Shape;323;p24"/>
          <p:cNvCxnSpPr/>
          <p:nvPr/>
        </p:nvCxnSpPr>
        <p:spPr>
          <a:xfrm flipH="1">
            <a:off x="8977882" y="4747147"/>
            <a:ext cx="2" cy="829798"/>
          </a:xfrm>
          <a:prstGeom prst="straightConnector1">
            <a:avLst/>
          </a:prstGeom>
          <a:noFill/>
          <a:ln cap="rnd" cmpd="sng" w="9525">
            <a:solidFill>
              <a:schemeClr val="dk1"/>
            </a:solidFill>
            <a:prstDash val="solid"/>
            <a:round/>
            <a:headEnd len="sm" w="sm" type="none"/>
            <a:tailEnd len="sm" w="sm" type="none"/>
          </a:ln>
        </p:spPr>
      </p:cxnSp>
      <p:cxnSp>
        <p:nvCxnSpPr>
          <p:cNvPr id="324" name="Google Shape;324;p24"/>
          <p:cNvCxnSpPr>
            <a:endCxn id="315" idx="3"/>
          </p:cNvCxnSpPr>
          <p:nvPr/>
        </p:nvCxnSpPr>
        <p:spPr>
          <a:xfrm rot="10800000">
            <a:off x="6979919" y="5560418"/>
            <a:ext cx="2001600" cy="0"/>
          </a:xfrm>
          <a:prstGeom prst="straightConnector1">
            <a:avLst/>
          </a:prstGeom>
          <a:noFill/>
          <a:ln cap="rnd" cmpd="sng" w="9525">
            <a:solidFill>
              <a:schemeClr val="dk1"/>
            </a:solidFill>
            <a:prstDash val="solid"/>
            <a:round/>
            <a:headEnd len="sm" w="sm" type="none"/>
            <a:tailEnd len="med" w="med" type="triangle"/>
          </a:ln>
        </p:spPr>
      </p:cxnSp>
    </p:spTree>
  </p:cSld>
  <p:clrMapOvr>
    <a:masterClrMapping/>
  </p:clrMapOvr>
  <p:transition spd="slow">
    <p:wipe dir="l"/>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txBox="1"/>
          <p:nvPr>
            <p:ph type="title"/>
          </p:nvPr>
        </p:nvSpPr>
        <p:spPr>
          <a:xfrm>
            <a:off x="167528" y="119767"/>
            <a:ext cx="10578075" cy="6680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UPC"/>
              <a:buNone/>
            </a:pPr>
            <a:r>
              <a:rPr lang="en-US">
                <a:latin typeface="AngsanaUPC"/>
                <a:ea typeface="AngsanaUPC"/>
                <a:cs typeface="AngsanaUPC"/>
                <a:sym typeface="AngsanaUPC"/>
              </a:rPr>
              <a:t>SIMULATION RESULTS</a:t>
            </a:r>
            <a:endParaRPr/>
          </a:p>
        </p:txBody>
      </p:sp>
      <p:sp>
        <p:nvSpPr>
          <p:cNvPr id="330" name="Google Shape;330;p25"/>
          <p:cNvSpPr txBox="1"/>
          <p:nvPr/>
        </p:nvSpPr>
        <p:spPr>
          <a:xfrm>
            <a:off x="239151" y="787791"/>
            <a:ext cx="11633981" cy="57554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have performed a simulation study to evaluate the performance of the proposed scheme.</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First, we developed a simulation model in MATLAB for a single threshold energy detection method and compared the results with the theoretical results to validate the simulation model.</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Fig. 23 Pd vs Pfa for energy detection						Fig. 24 Pd vs Pfa for a single energy detector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Figure 23 shows the ROC (Receiver Operating characteristics) for theoretical and simulation model with N=500 &amp; 1000.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Figure 24 shows the ROC (curve between Pd vs Pf) for single and double threshold at -5 dB SNR with 200 samples. </a:t>
            </a:r>
            <a:endParaRPr sz="2000">
              <a:solidFill>
                <a:schemeClr val="dk1"/>
              </a:solidFill>
              <a:latin typeface="Calibri"/>
              <a:ea typeface="Calibri"/>
              <a:cs typeface="Calibri"/>
              <a:sym typeface="Calibri"/>
            </a:endParaRPr>
          </a:p>
        </p:txBody>
      </p:sp>
      <p:pic>
        <p:nvPicPr>
          <p:cNvPr id="331" name="Google Shape;331;p25"/>
          <p:cNvPicPr preferRelativeResize="0"/>
          <p:nvPr/>
        </p:nvPicPr>
        <p:blipFill rotWithShape="1">
          <a:blip r:embed="rId3">
            <a:alphaModFix/>
          </a:blip>
          <a:srcRect b="0" l="0" r="0" t="0"/>
          <a:stretch/>
        </p:blipFill>
        <p:spPr>
          <a:xfrm>
            <a:off x="6625310" y="2057708"/>
            <a:ext cx="4622793" cy="3175474"/>
          </a:xfrm>
          <a:prstGeom prst="rect">
            <a:avLst/>
          </a:prstGeom>
          <a:noFill/>
          <a:ln>
            <a:noFill/>
          </a:ln>
        </p:spPr>
      </p:pic>
      <p:pic>
        <p:nvPicPr>
          <p:cNvPr id="332" name="Google Shape;332;p25"/>
          <p:cNvPicPr preferRelativeResize="0"/>
          <p:nvPr/>
        </p:nvPicPr>
        <p:blipFill rotWithShape="1">
          <a:blip r:embed="rId4">
            <a:alphaModFix/>
          </a:blip>
          <a:srcRect b="0" l="0" r="0" t="0"/>
          <a:stretch/>
        </p:blipFill>
        <p:spPr>
          <a:xfrm>
            <a:off x="1182266" y="2057708"/>
            <a:ext cx="4727121" cy="3175474"/>
          </a:xfrm>
          <a:prstGeom prst="rect">
            <a:avLst/>
          </a:prstGeom>
          <a:noFill/>
          <a:ln>
            <a:noFill/>
          </a:ln>
        </p:spPr>
      </p:pic>
    </p:spTree>
  </p:cSld>
  <p:clrMapOvr>
    <a:masterClrMapping/>
  </p:clrMapOvr>
  <p:transition spd="slow" p14:dur="800">
    <p:circl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nvSpPr>
        <p:spPr>
          <a:xfrm flipH="1">
            <a:off x="419288" y="289679"/>
            <a:ext cx="11533657"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Fig. 25 Qd vs Qfa for conventional CSS and Proposed CSS                                  		       Fig. 26 Qd vs SNR (in dB)</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Figure 25 shows the ROC for the conventional and proposed scheme. We have assumed the number of SUs participating in the cooperation, M=5. This figure clearly shows that the proposed scheme outperforms the conventional CSS. This curve is drawn at -8dB SNR with 100 samples. It has been clearly observed from the graph that the proposed scheme is giving an almost 10% improvement in the probability of detection at Pfa=0.1.</a:t>
            </a:r>
            <a:endParaRPr/>
          </a:p>
        </p:txBody>
      </p:sp>
      <p:pic>
        <p:nvPicPr>
          <p:cNvPr id="338" name="Google Shape;338;p26"/>
          <p:cNvPicPr preferRelativeResize="0"/>
          <p:nvPr/>
        </p:nvPicPr>
        <p:blipFill rotWithShape="1">
          <a:blip r:embed="rId3">
            <a:alphaModFix/>
          </a:blip>
          <a:srcRect b="0" l="0" r="0" t="0"/>
          <a:stretch/>
        </p:blipFill>
        <p:spPr>
          <a:xfrm>
            <a:off x="641731" y="748933"/>
            <a:ext cx="4919516" cy="3499510"/>
          </a:xfrm>
          <a:prstGeom prst="rect">
            <a:avLst/>
          </a:prstGeom>
          <a:noFill/>
          <a:ln>
            <a:noFill/>
          </a:ln>
        </p:spPr>
      </p:pic>
      <p:pic>
        <p:nvPicPr>
          <p:cNvPr id="339" name="Google Shape;339;p26"/>
          <p:cNvPicPr preferRelativeResize="0"/>
          <p:nvPr/>
        </p:nvPicPr>
        <p:blipFill rotWithShape="1">
          <a:blip r:embed="rId4">
            <a:alphaModFix/>
          </a:blip>
          <a:srcRect b="0" l="0" r="0" t="0"/>
          <a:stretch/>
        </p:blipFill>
        <p:spPr>
          <a:xfrm>
            <a:off x="6186116" y="849051"/>
            <a:ext cx="5141960" cy="3399392"/>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txBox="1"/>
          <p:nvPr/>
        </p:nvSpPr>
        <p:spPr>
          <a:xfrm>
            <a:off x="196948" y="140677"/>
            <a:ext cx="11788726" cy="6247864"/>
          </a:xfrm>
          <a:prstGeom prst="rect">
            <a:avLst/>
          </a:prstGeom>
          <a:noFill/>
          <a:ln>
            <a:noFill/>
          </a:ln>
        </p:spPr>
        <p:txBody>
          <a:bodyPr anchorCtr="0" anchor="t" bIns="45700" lIns="91425" spcFirstLastPara="1" rIns="91425" wrap="square" tIns="45700">
            <a:spAutoFit/>
          </a:bodyPr>
          <a:lstStyle/>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Figure 26 shows the graph between Q</a:t>
            </a:r>
            <a:r>
              <a:rPr lang="en-US" sz="1600">
                <a:solidFill>
                  <a:schemeClr val="dk1"/>
                </a:solidFill>
                <a:latin typeface="Calibri"/>
                <a:ea typeface="Calibri"/>
                <a:cs typeface="Calibri"/>
                <a:sym typeface="Calibri"/>
              </a:rPr>
              <a:t>d</a:t>
            </a:r>
            <a:r>
              <a:rPr lang="en-US" sz="2000">
                <a:solidFill>
                  <a:schemeClr val="dk1"/>
                </a:solidFill>
                <a:latin typeface="Calibri"/>
                <a:ea typeface="Calibri"/>
                <a:cs typeface="Calibri"/>
                <a:sym typeface="Calibri"/>
              </a:rPr>
              <a:t> and SNR by fixing Pfa=0.1 and it has been observed from the graph that at low SNR, the proposed scheme performs better.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Fig. 27 Pe vs SNR (in dB)</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Figure 27 shows the curve between probability of decision error (Pe) and SNR and it has been observed that the proposed scheme is minimizing the decision error in the low SNR region.</a:t>
            </a:r>
            <a:endParaRPr/>
          </a:p>
        </p:txBody>
      </p:sp>
      <p:pic>
        <p:nvPicPr>
          <p:cNvPr id="345" name="Google Shape;345;p27"/>
          <p:cNvPicPr preferRelativeResize="0"/>
          <p:nvPr/>
        </p:nvPicPr>
        <p:blipFill rotWithShape="1">
          <a:blip r:embed="rId3">
            <a:alphaModFix/>
          </a:blip>
          <a:srcRect b="0" l="0" r="0" t="0"/>
          <a:stretch/>
        </p:blipFill>
        <p:spPr>
          <a:xfrm>
            <a:off x="2571152" y="1138335"/>
            <a:ext cx="7049695" cy="3918203"/>
          </a:xfrm>
          <a:prstGeom prst="rect">
            <a:avLst/>
          </a:prstGeom>
          <a:noFill/>
          <a:ln>
            <a:noFill/>
          </a:ln>
        </p:spPr>
      </p:pic>
    </p:spTree>
  </p:cSld>
  <p:clrMapOvr>
    <a:masterClrMapping/>
  </p:clrMapOvr>
  <mc:AlternateContent>
    <mc:Choice Requires="p14">
      <p:transition spd="slow" p14:dur="4000">
        <p14:vortex dir="r"/>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type="title"/>
          </p:nvPr>
        </p:nvSpPr>
        <p:spPr>
          <a:xfrm>
            <a:off x="248770" y="473270"/>
            <a:ext cx="10521804" cy="72061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 New"/>
              <a:buNone/>
            </a:pPr>
            <a:r>
              <a:rPr lang="en-US">
                <a:latin typeface="Angsana New"/>
                <a:ea typeface="Angsana New"/>
                <a:cs typeface="Angsana New"/>
                <a:sym typeface="Angsana New"/>
              </a:rPr>
              <a:t>RESULT</a:t>
            </a:r>
            <a:endParaRPr/>
          </a:p>
        </p:txBody>
      </p:sp>
      <p:sp>
        <p:nvSpPr>
          <p:cNvPr id="351" name="Google Shape;351;p28"/>
          <p:cNvSpPr txBox="1"/>
          <p:nvPr/>
        </p:nvSpPr>
        <p:spPr>
          <a:xfrm>
            <a:off x="487919" y="1193886"/>
            <a:ext cx="10958733"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FC receives two types of decisions i.e., local decisions and observed energy values.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have proposed a scheme under which FC averages the observed energy values and compare it with threshold Z to make a decision L</a:t>
            </a:r>
            <a:r>
              <a:rPr baseline="-25000" lang="en-US" sz="2000">
                <a:solidFill>
                  <a:schemeClr val="dk1"/>
                </a:solidFill>
                <a:latin typeface="Calibri"/>
                <a:ea typeface="Calibri"/>
                <a:cs typeface="Calibri"/>
                <a:sym typeface="Calibri"/>
              </a:rPr>
              <a:t>f</a:t>
            </a:r>
            <a:r>
              <a:rPr lang="en-US" sz="2000">
                <a:solidFill>
                  <a:schemeClr val="dk1"/>
                </a:solidFill>
                <a:latin typeface="Calibri"/>
                <a:ea typeface="Calibri"/>
                <a:cs typeface="Calibri"/>
                <a:sym typeface="Calibri"/>
              </a:rPr>
              <a:t>.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Then FC combines all the local decisions received from SUs and decision L</a:t>
            </a:r>
            <a:r>
              <a:rPr baseline="-25000" lang="en-US" sz="2000">
                <a:solidFill>
                  <a:schemeClr val="dk1"/>
                </a:solidFill>
                <a:latin typeface="Calibri"/>
                <a:ea typeface="Calibri"/>
                <a:cs typeface="Calibri"/>
                <a:sym typeface="Calibri"/>
              </a:rPr>
              <a:t>f</a:t>
            </a:r>
            <a:r>
              <a:rPr lang="en-US" sz="2000">
                <a:solidFill>
                  <a:schemeClr val="dk1"/>
                </a:solidFill>
                <a:latin typeface="Calibri"/>
                <a:ea typeface="Calibri"/>
                <a:cs typeface="Calibri"/>
                <a:sym typeface="Calibri"/>
              </a:rPr>
              <a:t> by OR rule of fusion to make a global decision.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has been observed that there is a significant improvement in the detection performance by employing the proposed scheme. Moreover, the problem of sensing failure has also been removed.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future, optimization between the spectrum sensing performance and overhead burden because of sending the energy values to the FC can be explored.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comb/>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type="title"/>
          </p:nvPr>
        </p:nvSpPr>
        <p:spPr>
          <a:xfrm>
            <a:off x="211303" y="281330"/>
            <a:ext cx="10549940" cy="84767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 New"/>
              <a:buNone/>
            </a:pPr>
            <a:r>
              <a:rPr lang="en-US">
                <a:latin typeface="Angsana New"/>
                <a:ea typeface="Angsana New"/>
                <a:cs typeface="Angsana New"/>
                <a:sym typeface="Angsana New"/>
              </a:rPr>
              <a:t>CONCLUSION</a:t>
            </a:r>
            <a:endParaRPr/>
          </a:p>
        </p:txBody>
      </p:sp>
      <p:sp>
        <p:nvSpPr>
          <p:cNvPr id="357" name="Google Shape;357;p29"/>
          <p:cNvSpPr txBox="1"/>
          <p:nvPr/>
        </p:nvSpPr>
        <p:spPr>
          <a:xfrm>
            <a:off x="483183" y="1278581"/>
            <a:ext cx="11404208" cy="501675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Cognitive Radio is one of the efforts to utilize the available spectrum more efficiently through opportunistic spectrum usage has become an exciting and promising concept.</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By using previous Energy detector, we implemented the concept in cooperative spectrum sensing for better performance.</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Hybrid spectrum sensing techniques like any two combinations of spectrum sensing techniques with improved Double threshold Energy detection in both cooperative , non cooperative sensing needed for better detection performance.</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well known that energy detector’s performance is susceptible to uncertainty in noise power under such cases alternate detection schemes such as cyclic feature detection.</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conclude that the Double threshold cooperative spectrum sensing is based on the conventional energy detection technique is the best technique where it can reduce the total error rate by finding 2 thresholds in the conventional energy detection.</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471197" y="390834"/>
            <a:ext cx="10131425" cy="59371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ngsanaUPC"/>
              <a:buNone/>
            </a:pPr>
            <a:r>
              <a:rPr lang="en-US">
                <a:latin typeface="AngsanaUPC"/>
                <a:ea typeface="AngsanaUPC"/>
                <a:cs typeface="AngsanaUPC"/>
                <a:sym typeface="AngsanaUPC"/>
              </a:rPr>
              <a:t>ABSTRACT</a:t>
            </a:r>
            <a:endParaRPr/>
          </a:p>
        </p:txBody>
      </p:sp>
      <p:sp>
        <p:nvSpPr>
          <p:cNvPr id="162" name="Google Shape;162;p3"/>
          <p:cNvSpPr txBox="1"/>
          <p:nvPr/>
        </p:nvSpPr>
        <p:spPr>
          <a:xfrm>
            <a:off x="685801" y="1153551"/>
            <a:ext cx="11257670" cy="501675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 satisfy future bandwidth demands, existing cognitive radio with wireless communication must be upgraded to make the best use of the bandwidth.</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primary objective of IEEE 802.22 standard is to determine vacant spectrum bands available in Digital television channel (DTV) and to utilize them for wireless rural broadband connectivity.</a:t>
            </a:r>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Cognitive Radio (CR) aims at maximizing the utilization of the limited radio bandwidth while accommodating the increasing number of services and applications in wireless networks.</a:t>
            </a:r>
            <a:endParaRPr/>
          </a:p>
          <a:p>
            <a:pPr indent="-158750" lvl="0"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Cognitive Radio is a new paradigm in wireless communication to tackle the problem of spectrum underutilization. Cognitive radio technology gives the ability to use licensed bands by means of spectrum sensing technique.</a:t>
            </a:r>
            <a:endParaRPr/>
          </a:p>
          <a:p>
            <a:pPr indent="-158750" lvl="0"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There are many spectrum sensing algorithms available in the literature. we propose simulation methodology for spectrum sensing technique to meet the requirements of IEEE 802.22 standard. The detection performance is described through extensive simulation using the MATLAB simulation tool.</a:t>
            </a:r>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456339" y="543308"/>
            <a:ext cx="10071638" cy="6344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ngsana New"/>
              <a:buNone/>
            </a:pPr>
            <a:r>
              <a:rPr lang="en-US">
                <a:latin typeface="Angsana New"/>
                <a:ea typeface="Angsana New"/>
                <a:cs typeface="Angsana New"/>
                <a:sym typeface="Angsana New"/>
              </a:rPr>
              <a:t>REFERENCES</a:t>
            </a:r>
            <a:endParaRPr/>
          </a:p>
        </p:txBody>
      </p:sp>
      <p:sp>
        <p:nvSpPr>
          <p:cNvPr id="363" name="Google Shape;363;p30"/>
          <p:cNvSpPr txBox="1"/>
          <p:nvPr/>
        </p:nvSpPr>
        <p:spPr>
          <a:xfrm>
            <a:off x="745588" y="1413660"/>
            <a:ext cx="10944664"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Mitola, Joseph (2000),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"Cognitive Radio </a:t>
            </a:r>
            <a:r>
              <a:rPr lang="en-US" sz="1800" u="sng">
                <a:solidFill>
                  <a:schemeClr val="dk1"/>
                </a:solidFill>
                <a:latin typeface="Calibri"/>
                <a:ea typeface="Calibri"/>
                <a:cs typeface="Calibri"/>
                <a:sym typeface="Calibri"/>
              </a:rPr>
              <a:t>-</a:t>
            </a:r>
            <a:r>
              <a:rPr lang="en-US" sz="1800" u="sng">
                <a:solidFill>
                  <a:schemeClr val="dk1"/>
                </a:solidFill>
                <a:latin typeface="Calibri"/>
                <a:ea typeface="Calibri"/>
                <a:cs typeface="Calibri"/>
                <a:sym typeface="Calibri"/>
                <a:hlinkClick r:id="rId4">
                  <a:extLst>
                    <a:ext uri="{A12FA001-AC4F-418D-AE19-62706E023703}">
                      <ahyp:hlinkClr val="tx"/>
                    </a:ext>
                  </a:extLst>
                </a:hlinkClick>
              </a:rPr>
              <a:t> An Integrated Agent Architecture for Software Defined Radio"</a:t>
            </a: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Diva</a:t>
            </a:r>
            <a:r>
              <a:rPr lang="en-US" sz="1800">
                <a:solidFill>
                  <a:schemeClr val="dk1"/>
                </a:solidFill>
                <a:latin typeface="Calibri"/>
                <a:ea typeface="Calibri"/>
                <a:cs typeface="Calibri"/>
                <a:sym typeface="Calibri"/>
              </a:rPr>
              <a:t> (Ph.D. Dissertation), Kista, Sweden: </a:t>
            </a:r>
            <a:r>
              <a:rPr lang="en-US" sz="1800" u="sng">
                <a:solidFill>
                  <a:schemeClr val="dk1"/>
                </a:solidFill>
                <a:latin typeface="Calibri"/>
                <a:ea typeface="Calibri"/>
                <a:cs typeface="Calibri"/>
                <a:sym typeface="Calibri"/>
                <a:hlinkClick r:id="rId5">
                  <a:extLst>
                    <a:ext uri="{A12FA001-AC4F-418D-AE19-62706E023703}">
                      <ahyp:hlinkClr val="tx"/>
                    </a:ext>
                  </a:extLst>
                </a:hlinkClick>
              </a:rPr>
              <a:t>KTH Royal Institute of Technology</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6">
                  <a:extLst>
                    <a:ext uri="{A12FA001-AC4F-418D-AE19-62706E023703}">
                      <ahyp:hlinkClr val="tx"/>
                    </a:ext>
                  </a:extLst>
                </a:hlinkClick>
              </a:rPr>
              <a:t>ISSN</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7">
                  <a:extLst>
                    <a:ext uri="{A12FA001-AC4F-418D-AE19-62706E023703}">
                      <ahyp:hlinkClr val="tx"/>
                    </a:ext>
                  </a:extLst>
                </a:hlinkClick>
              </a:rPr>
              <a:t>1403-5286</a:t>
            </a:r>
            <a:r>
              <a:rPr lang="en-US" sz="1800" u="sng">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V. Valenta et al., </a:t>
            </a:r>
            <a:r>
              <a:rPr lang="en-US" sz="1800" u="sng">
                <a:solidFill>
                  <a:schemeClr val="dk1"/>
                </a:solidFill>
                <a:latin typeface="Calibri"/>
                <a:ea typeface="Calibri"/>
                <a:cs typeface="Calibri"/>
                <a:sym typeface="Calibri"/>
                <a:hlinkClick r:id="rId8">
                  <a:extLst>
                    <a:ext uri="{A12FA001-AC4F-418D-AE19-62706E023703}">
                      <ahyp:hlinkClr val="tx"/>
                    </a:ext>
                  </a:extLst>
                </a:hlinkClick>
              </a:rPr>
              <a:t>"Survey on spectrum utilization in Europe: Measurements, analyses and observations"</a:t>
            </a:r>
            <a:r>
              <a:rPr lang="en-US" sz="1800">
                <a:solidFill>
                  <a:schemeClr val="dk1"/>
                </a:solidFill>
                <a:latin typeface="Calibri"/>
                <a:ea typeface="Calibri"/>
                <a:cs typeface="Calibri"/>
                <a:sym typeface="Calibri"/>
              </a:rPr>
              <a:t>, Proceedings of the Fifth International Conference on Cognitive Radio Oriented Wireless Networks &amp; Communications (CROWNCOM), 2010.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9">
                  <a:extLst>
                    <a:ext uri="{A12FA001-AC4F-418D-AE19-62706E023703}">
                      <ahyp:hlinkClr val="tx"/>
                    </a:ext>
                  </a:extLst>
                </a:hlinkClick>
              </a:rPr>
              <a:t>"Cognitive Functionality in Next Generation Wireless Networks"</a:t>
            </a:r>
            <a:r>
              <a:rPr lang="en-US" sz="1800">
                <a:solidFill>
                  <a:schemeClr val="dk1"/>
                </a:solidFill>
                <a:latin typeface="Calibri"/>
                <a:ea typeface="Calibri"/>
                <a:cs typeface="Calibri"/>
                <a:sym typeface="Calibri"/>
              </a:rPr>
              <a:t>(PDF)</a:t>
            </a:r>
            <a:r>
              <a:rPr i="1" lang="en-US" sz="1800">
                <a:solidFill>
                  <a:schemeClr val="dk1"/>
                </a:solidFill>
                <a:latin typeface="Calibri"/>
                <a:ea typeface="Calibri"/>
                <a:cs typeface="Calibri"/>
                <a:sym typeface="Calibri"/>
              </a:rPr>
              <a:t>. Archived from </a:t>
            </a:r>
            <a:r>
              <a:rPr lang="en-US" sz="1800" u="sng">
                <a:solidFill>
                  <a:schemeClr val="dk1"/>
                </a:solidFill>
                <a:latin typeface="Calibri"/>
                <a:ea typeface="Calibri"/>
                <a:cs typeface="Calibri"/>
                <a:sym typeface="Calibri"/>
                <a:hlinkClick r:id="rId10">
                  <a:extLst>
                    <a:ext uri="{A12FA001-AC4F-418D-AE19-62706E023703}">
                      <ahyp:hlinkClr val="tx"/>
                    </a:ext>
                  </a:extLst>
                </a:hlinkClick>
              </a:rPr>
              <a:t>the original</a:t>
            </a:r>
            <a:r>
              <a:rPr i="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(PDF)</a:t>
            </a:r>
            <a:r>
              <a:rPr i="1" lang="en-US" sz="1800">
                <a:solidFill>
                  <a:schemeClr val="dk1"/>
                </a:solidFill>
                <a:latin typeface="Calibri"/>
                <a:ea typeface="Calibri"/>
                <a:cs typeface="Calibri"/>
                <a:sym typeface="Calibri"/>
              </a:rPr>
              <a:t> on 18 November 2008</a:t>
            </a:r>
            <a:r>
              <a:rPr lang="en-US" sz="1800">
                <a:solidFill>
                  <a:schemeClr val="dk1"/>
                </a:solidFill>
                <a:latin typeface="Calibri"/>
                <a:ea typeface="Calibri"/>
                <a:cs typeface="Calibri"/>
                <a:sym typeface="Calibri"/>
              </a:rPr>
              <a:t>. Retrieved 6 June 2009</a:t>
            </a:r>
            <a:r>
              <a:rPr i="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H. Sun, A. Nallanathan, C.-X. Wang, and Y.-F. Chen, </a:t>
            </a:r>
            <a:r>
              <a:rPr lang="en-US" sz="1800" u="sng">
                <a:solidFill>
                  <a:schemeClr val="dk1"/>
                </a:solidFill>
                <a:latin typeface="Calibri"/>
                <a:ea typeface="Calibri"/>
                <a:cs typeface="Calibri"/>
                <a:sym typeface="Calibri"/>
                <a:hlinkClick r:id="rId11">
                  <a:extLst>
                    <a:ext uri="{A12FA001-AC4F-418D-AE19-62706E023703}">
                      <ahyp:hlinkClr val="tx"/>
                    </a:ext>
                  </a:extLst>
                </a:hlinkClick>
              </a:rPr>
              <a:t>"Wideband spectrum sensing for cognitive radio networks: a survey"</a:t>
            </a:r>
            <a:r>
              <a:rPr lang="en-US" sz="1800">
                <a:solidFill>
                  <a:schemeClr val="dk1"/>
                </a:solidFill>
                <a:latin typeface="Calibri"/>
                <a:ea typeface="Calibri"/>
                <a:cs typeface="Calibri"/>
                <a:sym typeface="Calibri"/>
              </a:rPr>
              <a:t>, IEEE Wireless Communications, vol. 20, no. 2, pp. 74–81, April 2013.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Carlos Cordeiro, Kiran Challapali, and Dagnachew Birru. Sai Shankar N. IEEE 802.22: An Introduction to the First Wireless Standard based on Cognitive Radios JOURNAL OF COMMUNICATIONS, VOL. 1, NO. 1, APRIL 2006.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Z. Li, F.R. Yu, and M. Huang, </a:t>
            </a:r>
            <a:r>
              <a:rPr lang="en-US" sz="1800" u="sng">
                <a:solidFill>
                  <a:schemeClr val="dk1"/>
                </a:solidFill>
                <a:latin typeface="Calibri"/>
                <a:ea typeface="Calibri"/>
                <a:cs typeface="Calibri"/>
                <a:sym typeface="Calibri"/>
                <a:hlinkClick r:id="rId12">
                  <a:extLst>
                    <a:ext uri="{A12FA001-AC4F-418D-AE19-62706E023703}">
                      <ahyp:hlinkClr val="tx"/>
                    </a:ext>
                  </a:extLst>
                </a:hlinkClick>
              </a:rPr>
              <a:t>"A Distributed Consensus-Based Cooperative Spectrum Sensing in Cognitive Radios"</a:t>
            </a:r>
            <a:r>
              <a:rPr lang="en-US" sz="1800">
                <a:solidFill>
                  <a:schemeClr val="dk1"/>
                </a:solidFill>
                <a:latin typeface="Calibri"/>
                <a:ea typeface="Calibri"/>
                <a:cs typeface="Calibri"/>
                <a:sym typeface="Calibri"/>
              </a:rPr>
              <a:t>, IEEE Trans. Vehicular Technology, vol. 59, no. 1, pp. 383-393, Jan. 2010.</a:t>
            </a:r>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nvSpPr>
        <p:spPr>
          <a:xfrm>
            <a:off x="1960098" y="2767280"/>
            <a:ext cx="8271900" cy="1323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1"/>
                </a:solidFill>
                <a:latin typeface="Calibri"/>
                <a:ea typeface="Calibri"/>
                <a:cs typeface="Calibri"/>
                <a:sym typeface="Calibri"/>
              </a:rPr>
              <a:t>Any Queries?</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p:nvPr/>
        </p:nvSpPr>
        <p:spPr>
          <a:xfrm>
            <a:off x="3450147" y="2640763"/>
            <a:ext cx="5291705"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1"/>
                </a:solidFill>
                <a:latin typeface="Calibri"/>
                <a:ea typeface="Calibri"/>
                <a:cs typeface="Calibri"/>
                <a:sym typeface="Calibri"/>
              </a:rPr>
              <a:t>THANK YOU</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487680" y="283154"/>
            <a:ext cx="10131425" cy="65938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UPC"/>
              <a:buNone/>
            </a:pPr>
            <a:r>
              <a:rPr lang="en-US">
                <a:latin typeface="AngsanaUPC"/>
                <a:ea typeface="AngsanaUPC"/>
                <a:cs typeface="AngsanaUPC"/>
                <a:sym typeface="AngsanaUPC"/>
              </a:rPr>
              <a:t>INTRODUCTION</a:t>
            </a:r>
            <a:endParaRPr/>
          </a:p>
        </p:txBody>
      </p:sp>
      <p:sp>
        <p:nvSpPr>
          <p:cNvPr id="168" name="Google Shape;168;p4"/>
          <p:cNvSpPr txBox="1"/>
          <p:nvPr/>
        </p:nvSpPr>
        <p:spPr>
          <a:xfrm>
            <a:off x="685801" y="942535"/>
            <a:ext cx="11018519" cy="557075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the prosperous world we are living in right now, communications enter our daily lives in manifold ways that it is easy to overlook the multitude of its facets. </a:t>
            </a:r>
            <a:endParaRPr/>
          </a:p>
          <a:p>
            <a:pPr indent="-158750" lvl="0"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Mobile devices are only allowed to certain frequencies which are getting crowded. With cognitive radio technology, we can use all available frequencies even though those are dedicated to TV or satellites.</a:t>
            </a:r>
            <a:endParaRPr/>
          </a:p>
          <a:p>
            <a:pPr indent="-158750" lvl="0"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rgbClr val="202122"/>
              </a:buClr>
              <a:buSzPts val="2000"/>
              <a:buFont typeface="Arial"/>
              <a:buChar char="•"/>
            </a:pPr>
            <a:r>
              <a:rPr b="0" i="0" lang="en-US" sz="2000" u="none" cap="none" strike="noStrike">
                <a:solidFill>
                  <a:srgbClr val="202122"/>
                </a:solidFill>
                <a:latin typeface="Calibri"/>
                <a:ea typeface="Calibri"/>
                <a:cs typeface="Calibri"/>
                <a:sym typeface="Calibri"/>
              </a:rPr>
              <a:t>Application of CR networks to military action such as chemical biological radiological and nuclear attack detection and investigation, command control, obtaining information of battle damage evaluations, battlefield surveillance, intelligence assistance, and targeting.</a:t>
            </a:r>
            <a:endParaRPr/>
          </a:p>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Fig.1a Before cognitive radio                                         	     Fig.1b After cognitive radio</a:t>
            </a:r>
            <a:endParaRPr/>
          </a:p>
        </p:txBody>
      </p:sp>
      <p:pic>
        <p:nvPicPr>
          <p:cNvPr id="169" name="Google Shape;169;p4"/>
          <p:cNvPicPr preferRelativeResize="0"/>
          <p:nvPr/>
        </p:nvPicPr>
        <p:blipFill rotWithShape="1">
          <a:blip r:embed="rId3">
            <a:alphaModFix/>
          </a:blip>
          <a:srcRect b="0" l="0" r="0" t="0"/>
          <a:stretch/>
        </p:blipFill>
        <p:spPr>
          <a:xfrm>
            <a:off x="2919844" y="4590855"/>
            <a:ext cx="1678940" cy="1324610"/>
          </a:xfrm>
          <a:prstGeom prst="rect">
            <a:avLst/>
          </a:prstGeom>
          <a:noFill/>
          <a:ln>
            <a:noFill/>
          </a:ln>
        </p:spPr>
      </p:pic>
      <p:pic>
        <p:nvPicPr>
          <p:cNvPr id="170" name="Google Shape;170;p4"/>
          <p:cNvPicPr preferRelativeResize="0"/>
          <p:nvPr/>
        </p:nvPicPr>
        <p:blipFill rotWithShape="1">
          <a:blip r:embed="rId4">
            <a:alphaModFix/>
          </a:blip>
          <a:srcRect b="0" l="0" r="0" t="0"/>
          <a:stretch/>
        </p:blipFill>
        <p:spPr>
          <a:xfrm>
            <a:off x="7593218" y="4695630"/>
            <a:ext cx="1673225" cy="1219835"/>
          </a:xfrm>
          <a:prstGeom prst="rect">
            <a:avLst/>
          </a:prstGeom>
          <a:noFill/>
          <a:ln>
            <a:noFill/>
          </a:ln>
        </p:spPr>
      </p:pic>
    </p:spTree>
  </p:cSld>
  <p:clrMapOvr>
    <a:masterClrMapping/>
  </p:clrMapOvr>
  <p:transition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549645" y="214932"/>
            <a:ext cx="10071638" cy="69017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UPC"/>
              <a:buNone/>
            </a:pPr>
            <a:r>
              <a:rPr lang="en-US">
                <a:latin typeface="AngsanaUPC"/>
                <a:ea typeface="AngsanaUPC"/>
                <a:cs typeface="AngsanaUPC"/>
                <a:sym typeface="AngsanaUPC"/>
              </a:rPr>
              <a:t>COGNITIVE RADIO</a:t>
            </a:r>
            <a:endParaRPr/>
          </a:p>
        </p:txBody>
      </p:sp>
      <p:sp>
        <p:nvSpPr>
          <p:cNvPr id="177" name="Google Shape;177;p5"/>
          <p:cNvSpPr txBox="1"/>
          <p:nvPr/>
        </p:nvSpPr>
        <p:spPr>
          <a:xfrm>
            <a:off x="745588" y="858129"/>
            <a:ext cx="11015003" cy="5632311"/>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Cognitive radio is defined as “a radio or system that sense its electromagnetic environment and can dynamically and autonomously adjust its radio operating parameters to modify system operation, such as maximize throughput, mitigate interference, facilitate interoperability, access secondary markets".</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cognitive radio has two key features that distinguish it from a traditional radio: </a:t>
            </a:r>
            <a:r>
              <a:rPr i="1" lang="en-US" sz="2000">
                <a:solidFill>
                  <a:schemeClr val="dk1"/>
                </a:solidFill>
                <a:latin typeface="Calibri"/>
                <a:ea typeface="Calibri"/>
                <a:cs typeface="Calibri"/>
                <a:sym typeface="Calibri"/>
              </a:rPr>
              <a:t>the cognition capability </a:t>
            </a:r>
            <a:r>
              <a:rPr lang="en-US" sz="2000">
                <a:solidFill>
                  <a:schemeClr val="dk1"/>
                </a:solidFill>
                <a:latin typeface="Calibri"/>
                <a:ea typeface="Calibri"/>
                <a:cs typeface="Calibri"/>
                <a:sym typeface="Calibri"/>
              </a:rPr>
              <a:t>(intelligent adaptive behaviour) and </a:t>
            </a:r>
            <a:r>
              <a:rPr i="1" lang="en-US" sz="2000">
                <a:solidFill>
                  <a:schemeClr val="dk1"/>
                </a:solidFill>
                <a:latin typeface="Calibri"/>
                <a:ea typeface="Calibri"/>
                <a:cs typeface="Calibri"/>
                <a:sym typeface="Calibri"/>
              </a:rPr>
              <a:t>the reconfigurability.</a:t>
            </a:r>
            <a:endParaRPr/>
          </a:p>
          <a:p>
            <a:pPr indent="-158750" lvl="0" marL="285750" marR="0" rtl="0" algn="just">
              <a:spcBef>
                <a:spcPts val="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Cognitive Radio assigns the unused spectrum (spectrum hole) to the secondary user (SU) as long as the primary user (PU) does not use it.</a:t>
            </a:r>
            <a:endParaRPr i="1"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i="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2000">
              <a:solidFill>
                <a:schemeClr val="dk1"/>
              </a:solidFill>
              <a:latin typeface="Calibri"/>
              <a:ea typeface="Calibri"/>
              <a:cs typeface="Calibri"/>
              <a:sym typeface="Calibri"/>
            </a:endParaRPr>
          </a:p>
          <a:p>
            <a:pPr indent="0" lvl="0" marL="0" marR="0" rtl="0" algn="l">
              <a:spcBef>
                <a:spcPts val="0"/>
              </a:spcBef>
              <a:spcAft>
                <a:spcPts val="0"/>
              </a:spcAft>
              <a:buNone/>
            </a:pPr>
            <a:r>
              <a:rPr i="1" lang="en-US" sz="20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Fig.2  Scientific block diagram of Cognitive Radio  </a:t>
            </a:r>
            <a:endParaRPr sz="2000">
              <a:solidFill>
                <a:schemeClr val="dk1"/>
              </a:solidFill>
              <a:latin typeface="Calibri"/>
              <a:ea typeface="Calibri"/>
              <a:cs typeface="Calibri"/>
              <a:sym typeface="Calibri"/>
            </a:endParaRPr>
          </a:p>
        </p:txBody>
      </p:sp>
      <p:sp>
        <p:nvSpPr>
          <p:cNvPr id="178" name="Google Shape;178;p5"/>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5"/>
          <p:cNvSpPr/>
          <p:nvPr/>
        </p:nvSpPr>
        <p:spPr>
          <a:xfrm>
            <a:off x="0" y="1257300"/>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0" name="Google Shape;180;p5"/>
          <p:cNvPicPr preferRelativeResize="0"/>
          <p:nvPr/>
        </p:nvPicPr>
        <p:blipFill rotWithShape="1">
          <a:blip r:embed="rId3">
            <a:alphaModFix/>
          </a:blip>
          <a:srcRect b="0" l="0" r="0" t="0"/>
          <a:stretch/>
        </p:blipFill>
        <p:spPr>
          <a:xfrm>
            <a:off x="2497015" y="4243671"/>
            <a:ext cx="7512147" cy="1709219"/>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301642" y="289058"/>
            <a:ext cx="10085706" cy="6861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UPC"/>
              <a:buNone/>
            </a:pPr>
            <a:r>
              <a:rPr lang="en-US">
                <a:latin typeface="AngsanaUPC"/>
                <a:ea typeface="AngsanaUPC"/>
                <a:cs typeface="AngsanaUPC"/>
                <a:sym typeface="AngsanaUPC"/>
              </a:rPr>
              <a:t>FUNCTIONS OF COGNITIVE RADIO</a:t>
            </a:r>
            <a:endParaRPr/>
          </a:p>
        </p:txBody>
      </p:sp>
      <p:sp>
        <p:nvSpPr>
          <p:cNvPr id="186" name="Google Shape;186;p6"/>
          <p:cNvSpPr txBox="1"/>
          <p:nvPr/>
        </p:nvSpPr>
        <p:spPr>
          <a:xfrm>
            <a:off x="600222" y="956995"/>
            <a:ext cx="1086025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There are four major functions of Cognitive Radio. They are: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Spectrum Sensing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Spectrum Management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Spectrum Sharing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Spectrum Mobility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Fig.3 Basic cognitive cycle</a:t>
            </a:r>
            <a:endParaRPr/>
          </a:p>
        </p:txBody>
      </p:sp>
      <p:pic>
        <p:nvPicPr>
          <p:cNvPr id="187" name="Google Shape;187;p6"/>
          <p:cNvPicPr preferRelativeResize="0"/>
          <p:nvPr/>
        </p:nvPicPr>
        <p:blipFill rotWithShape="1">
          <a:blip r:embed="rId3">
            <a:alphaModFix/>
          </a:blip>
          <a:srcRect b="0" l="0" r="0" t="0"/>
          <a:stretch/>
        </p:blipFill>
        <p:spPr>
          <a:xfrm>
            <a:off x="4777273" y="1866123"/>
            <a:ext cx="6578082" cy="4221494"/>
          </a:xfrm>
          <a:prstGeom prst="rect">
            <a:avLst/>
          </a:prstGeom>
          <a:noFill/>
          <a:ln>
            <a:noFill/>
          </a:ln>
        </p:spPr>
      </p:pic>
    </p:spTree>
  </p:cSld>
  <p:clrMapOvr>
    <a:masterClrMapping/>
  </p:clrMapOvr>
  <p:transition spd="slow" p14:dur="800">
    <p:circl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nvSpPr>
        <p:spPr>
          <a:xfrm>
            <a:off x="281354" y="337625"/>
            <a:ext cx="11507372"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SPECTRUM SENSING:</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Particularly, a cognitive radio transceiver detects the spectrum which is unused or spectrum hole and also determines method of access without interfering with the transmission of licensed.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Two types of spectrum sensing techniques :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 Signal processing techniques (or) non-Cooperative Spectrum Sensing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 Cooperative Spectrum Sensing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Fig 4. Spectrum Sensing Techniques</a:t>
            </a:r>
            <a:endParaRPr/>
          </a:p>
        </p:txBody>
      </p:sp>
      <p:pic>
        <p:nvPicPr>
          <p:cNvPr id="193" name="Google Shape;193;p7"/>
          <p:cNvPicPr preferRelativeResize="0"/>
          <p:nvPr/>
        </p:nvPicPr>
        <p:blipFill rotWithShape="1">
          <a:blip r:embed="rId3">
            <a:alphaModFix/>
          </a:blip>
          <a:srcRect b="0" l="0" r="0" t="0"/>
          <a:stretch/>
        </p:blipFill>
        <p:spPr>
          <a:xfrm>
            <a:off x="2844282" y="2948473"/>
            <a:ext cx="6503436" cy="2743199"/>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361071" y="251927"/>
            <a:ext cx="10254518" cy="9016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ngsanaUPC"/>
              <a:buNone/>
            </a:pPr>
            <a:r>
              <a:rPr lang="en-US">
                <a:latin typeface="AngsanaUPC"/>
                <a:ea typeface="AngsanaUPC"/>
                <a:cs typeface="AngsanaUPC"/>
                <a:sym typeface="AngsanaUPC"/>
              </a:rPr>
              <a:t>MONTE CARLO SIMULATION</a:t>
            </a:r>
            <a:endParaRPr/>
          </a:p>
        </p:txBody>
      </p:sp>
      <p:sp>
        <p:nvSpPr>
          <p:cNvPr id="200" name="Google Shape;200;p8"/>
          <p:cNvSpPr txBox="1"/>
          <p:nvPr/>
        </p:nvSpPr>
        <p:spPr>
          <a:xfrm>
            <a:off x="450166" y="1153551"/>
            <a:ext cx="11380763" cy="501675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Monte Carlo simulation is a computerized mathematical technique to generate random sample data based on some known distribution for numerical experiments.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This method is applied to risk quantitative analysis and decision-making problems.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Monte Carlo Simulation ─ Important Characteristics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1.Its output must generate random samples.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2.Its input distribution must be known.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3.Its result must be known while performing an experiment.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Monte Carlo Simulation ─ Advantages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1.Easy to implement.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2.Provides statistical sampling for numerical experiments using the computer.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3.Provides approximate solution to mathematical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nvSpPr>
        <p:spPr>
          <a:xfrm>
            <a:off x="450166" y="323557"/>
            <a:ext cx="11085342"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following flowchart shows generalized function of Monte Carlo simulation.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Fig 5. Flowchart of Monte Carlo simulation</a:t>
            </a:r>
            <a:endParaRPr/>
          </a:p>
        </p:txBody>
      </p:sp>
      <p:pic>
        <p:nvPicPr>
          <p:cNvPr id="206" name="Google Shape;206;p9"/>
          <p:cNvPicPr preferRelativeResize="0"/>
          <p:nvPr/>
        </p:nvPicPr>
        <p:blipFill rotWithShape="1">
          <a:blip r:embed="rId3">
            <a:alphaModFix/>
          </a:blip>
          <a:srcRect b="0" l="0" r="0" t="0"/>
          <a:stretch/>
        </p:blipFill>
        <p:spPr>
          <a:xfrm>
            <a:off x="2658794" y="1176806"/>
            <a:ext cx="6302326" cy="48392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2021-05-16T06:33:00Z</dcterms:created>
  <dc:creator>pavan kavali</dc:creator>
</cp:coreProperties>
</file>