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85" r:id="rId16"/>
    <p:sldId id="286" r:id="rId17"/>
    <p:sldId id="287" r:id="rId18"/>
    <p:sldId id="288" r:id="rId19"/>
    <p:sldId id="289" r:id="rId20"/>
    <p:sldId id="290" r:id="rId21"/>
    <p:sldId id="269" r:id="rId22"/>
    <p:sldId id="270" r:id="rId23"/>
    <p:sldId id="275" r:id="rId24"/>
    <p:sldId id="276" r:id="rId25"/>
    <p:sldId id="272" r:id="rId26"/>
    <p:sldId id="271" r:id="rId27"/>
    <p:sldId id="273" r:id="rId28"/>
    <p:sldId id="274" r:id="rId29"/>
    <p:sldId id="277" r:id="rId30"/>
    <p:sldId id="279" r:id="rId31"/>
    <p:sldId id="280" r:id="rId32"/>
    <p:sldId id="291" r:id="rId33"/>
    <p:sldId id="292" r:id="rId34"/>
    <p:sldId id="281" r:id="rId35"/>
    <p:sldId id="282" r:id="rId36"/>
    <p:sldId id="283"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93922" autoAdjust="0"/>
  </p:normalViewPr>
  <p:slideViewPr>
    <p:cSldViewPr snapToGrid="0">
      <p:cViewPr varScale="1">
        <p:scale>
          <a:sx n="82" d="100"/>
          <a:sy n="82" d="100"/>
        </p:scale>
        <p:origin x="720" y="82"/>
      </p:cViewPr>
      <p:guideLst/>
    </p:cSldViewPr>
  </p:slideViewPr>
  <p:outlineViewPr>
    <p:cViewPr>
      <p:scale>
        <a:sx n="33" d="100"/>
        <a:sy n="33" d="100"/>
      </p:scale>
      <p:origin x="0" y="-44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3D6F0-E66B-4723-BFFD-BF216B37FDED}"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32B33-CCD4-4211-99B3-E741FCAFC13D}" type="slidenum">
              <a:rPr lang="en-US" smtClean="0"/>
              <a:t>‹#›</a:t>
            </a:fld>
            <a:endParaRPr lang="en-US"/>
          </a:p>
        </p:txBody>
      </p:sp>
    </p:spTree>
    <p:extLst>
      <p:ext uri="{BB962C8B-B14F-4D97-AF65-F5344CB8AC3E}">
        <p14:creationId xmlns:p14="http://schemas.microsoft.com/office/powerpoint/2010/main" val="120486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832B33-CCD4-4211-99B3-E741FCAFC13D}" type="slidenum">
              <a:rPr lang="en-US" smtClean="0"/>
              <a:t>12</a:t>
            </a:fld>
            <a:endParaRPr lang="en-US"/>
          </a:p>
        </p:txBody>
      </p:sp>
    </p:spTree>
    <p:extLst>
      <p:ext uri="{BB962C8B-B14F-4D97-AF65-F5344CB8AC3E}">
        <p14:creationId xmlns:p14="http://schemas.microsoft.com/office/powerpoint/2010/main" val="3535575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80308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201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14336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6403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86602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80170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4678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487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312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95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857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403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215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022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724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02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189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5/17/2021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66067692"/>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grouper.ieee.org/groups/scc41/files/Communications_Magazine_article_on_SCC41.pdf" TargetMode="External"/><Relationship Id="rId3" Type="http://schemas.openxmlformats.org/officeDocument/2006/relationships/hyperlink" Target="https://en.wikipedia.org/wiki/Royal_Institute_of_Technology" TargetMode="External"/><Relationship Id="rId7" Type="http://schemas.openxmlformats.org/officeDocument/2006/relationships/hyperlink" Target="https://web.archive.org/web/20081118234117/http:/grouper.ieee.org/groups/scc41/files/Communications_Magazine_article_on_SCC41.pdf" TargetMode="External"/><Relationship Id="rId2" Type="http://schemas.openxmlformats.org/officeDocument/2006/relationships/hyperlink" Target="http://kth.diva-portal.org/smash/record.jsf?pid=diva2:8730" TargetMode="External"/><Relationship Id="rId1" Type="http://schemas.openxmlformats.org/officeDocument/2006/relationships/slideLayout" Target="../slideLayouts/slideLayout6.xml"/><Relationship Id="rId6" Type="http://schemas.openxmlformats.org/officeDocument/2006/relationships/hyperlink" Target="http://hal.inria.fr/docs/00/49/20/21/PDF/paper9220_valenta.pdf" TargetMode="External"/><Relationship Id="rId5" Type="http://schemas.openxmlformats.org/officeDocument/2006/relationships/hyperlink" Target="https://www.worldcat.org/issn/1403-5286" TargetMode="External"/><Relationship Id="rId10" Type="http://schemas.openxmlformats.org/officeDocument/2006/relationships/hyperlink" Target="http://ieeexplore.ieee.org/xpl/freeabs_all.jsp?arnumber=5229125" TargetMode="External"/><Relationship Id="rId4" Type="http://schemas.openxmlformats.org/officeDocument/2006/relationships/hyperlink" Target="https://en.wikipedia.org/wiki/ISSN_(identifier)" TargetMode="External"/><Relationship Id="rId9" Type="http://schemas.openxmlformats.org/officeDocument/2006/relationships/hyperlink" Target="http://ieeexplore.ieee.org/xpl/articleDetails.jsp?reload=true&amp;arnumber=650739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A216-B1B5-4EAC-8B5E-E59F4DF075E5}"/>
              </a:ext>
            </a:extLst>
          </p:cNvPr>
          <p:cNvSpPr>
            <a:spLocks noGrp="1"/>
          </p:cNvSpPr>
          <p:nvPr>
            <p:ph type="title"/>
          </p:nvPr>
        </p:nvSpPr>
        <p:spPr>
          <a:xfrm>
            <a:off x="1053146" y="163909"/>
            <a:ext cx="10131425" cy="1223888"/>
          </a:xfrm>
        </p:spPr>
        <p:txBody>
          <a:bodyPr>
            <a:noAutofit/>
          </a:bodyPr>
          <a:lstStyle/>
          <a:p>
            <a:pPr algn="ctr"/>
            <a:r>
              <a:rPr lang="en-US" sz="4400" b="1" dirty="0">
                <a:latin typeface="AngsanaUPC" panose="02020603050405020304" pitchFamily="18" charset="-34"/>
                <a:cs typeface="AngsanaUPC" panose="02020603050405020304" pitchFamily="18" charset="-34"/>
              </a:rPr>
              <a:t>SIMULATION AND ANALYSIS OF SPECTRUM SENSING IN COGNITIVE RADIO</a:t>
            </a:r>
          </a:p>
        </p:txBody>
      </p:sp>
      <p:sp>
        <p:nvSpPr>
          <p:cNvPr id="3" name="TextBox 2">
            <a:extLst>
              <a:ext uri="{FF2B5EF4-FFF2-40B4-BE49-F238E27FC236}">
                <a16:creationId xmlns:a16="http://schemas.microsoft.com/office/drawing/2014/main" id="{A6506426-C610-4F33-8915-E459DDE5A757}"/>
              </a:ext>
            </a:extLst>
          </p:cNvPr>
          <p:cNvSpPr txBox="1"/>
          <p:nvPr/>
        </p:nvSpPr>
        <p:spPr>
          <a:xfrm flipH="1">
            <a:off x="2015741" y="1387797"/>
            <a:ext cx="7787294" cy="5036572"/>
          </a:xfrm>
          <a:prstGeom prst="rect">
            <a:avLst/>
          </a:prstGeom>
          <a:noFill/>
        </p:spPr>
        <p:txBody>
          <a:bodyPr wrap="square" rtlCol="0">
            <a:spAutoFit/>
          </a:bodyPr>
          <a:lstStyle/>
          <a:p>
            <a:pPr algn="ctr"/>
            <a:r>
              <a:rPr lang="en-IN" sz="2200" dirty="0">
                <a:latin typeface="Times New Roman" panose="02020603050405020304" pitchFamily="18" charset="0"/>
                <a:ea typeface="Times New Roman" panose="02020603050405020304" pitchFamily="18" charset="0"/>
              </a:rPr>
              <a:t>    </a:t>
            </a:r>
            <a:r>
              <a:rPr lang="en-IN" sz="2200" dirty="0">
                <a:effectLst/>
                <a:latin typeface="Times New Roman" panose="02020603050405020304" pitchFamily="18" charset="0"/>
                <a:ea typeface="Times New Roman" panose="02020603050405020304" pitchFamily="18" charset="0"/>
              </a:rPr>
              <a:t>By</a:t>
            </a:r>
          </a:p>
          <a:p>
            <a:pPr algn="ctr"/>
            <a:endParaRPr lang="en-US" sz="2400" b="1" dirty="0"/>
          </a:p>
          <a:p>
            <a:pPr marL="0" marR="0" algn="ctr">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 K. SWARNA LATHA 		    					     17191A0423</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 Y. NARENDRA REDDY						     17191A0459</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 G. MUNI VENKATESH						     17191A0415</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   T. VASAIAH								     17191A0454</a:t>
            </a:r>
            <a:endParaRPr lang="en-US" sz="2400" dirty="0"/>
          </a:p>
          <a:p>
            <a:pPr algn="ctr"/>
            <a:endParaRPr lang="en-US" sz="2400" dirty="0"/>
          </a:p>
          <a:p>
            <a:pPr lvl="1" algn="ctr">
              <a:lnSpc>
                <a:spcPct val="107000"/>
              </a:lnSpc>
              <a:spcAft>
                <a:spcPts val="800"/>
              </a:spcAft>
            </a:pPr>
            <a:r>
              <a:rPr lang="en-IN" b="1" dirty="0">
                <a:effectLst/>
                <a:latin typeface="Times New Roman" panose="02020603050405020304" pitchFamily="18" charset="0"/>
                <a:ea typeface="Times New Roman" panose="02020603050405020304" pitchFamily="18" charset="0"/>
              </a:rPr>
              <a:t>Under the esteemed guidance of</a:t>
            </a:r>
          </a:p>
          <a:p>
            <a:pPr lvl="1" algn="ctr">
              <a:lnSpc>
                <a:spcPct val="107000"/>
              </a:lnSpc>
              <a:spcAft>
                <a:spcPts val="800"/>
              </a:spcAft>
            </a:pPr>
            <a:endParaRPr lang="en-US" dirty="0">
              <a:effectLst/>
              <a:latin typeface="Times New Roman" panose="02020603050405020304" pitchFamily="18" charset="0"/>
              <a:ea typeface="Times New Roman" panose="02020603050405020304" pitchFamily="18" charset="0"/>
            </a:endParaRPr>
          </a:p>
          <a:p>
            <a:pPr lvl="1" algn="ctr">
              <a:lnSpc>
                <a:spcPct val="107000"/>
              </a:lnSpc>
              <a:spcAft>
                <a:spcPts val="800"/>
              </a:spcAft>
            </a:pPr>
            <a:r>
              <a:rPr lang="en-IN" b="1" dirty="0">
                <a:effectLst/>
                <a:latin typeface="Times New Roman" panose="02020603050405020304" pitchFamily="18" charset="0"/>
                <a:ea typeface="Times New Roman" panose="02020603050405020304" pitchFamily="18" charset="0"/>
              </a:rPr>
              <a:t>Mr. P.G Varna Kumar Reddy,</a:t>
            </a:r>
            <a:endParaRPr lang="en-US" dirty="0">
              <a:effectLst/>
              <a:latin typeface="Times New Roman" panose="02020603050405020304" pitchFamily="18" charset="0"/>
              <a:ea typeface="Times New Roman" panose="02020603050405020304" pitchFamily="18" charset="0"/>
            </a:endParaRPr>
          </a:p>
          <a:p>
            <a:pPr lvl="1" algn="ctr">
              <a:lnSpc>
                <a:spcPct val="107000"/>
              </a:lnSpc>
              <a:spcAft>
                <a:spcPts val="800"/>
              </a:spcAft>
            </a:pPr>
            <a:r>
              <a:rPr lang="en-IN" dirty="0">
                <a:effectLst/>
                <a:latin typeface="Times New Roman" panose="02020603050405020304" pitchFamily="18" charset="0"/>
                <a:ea typeface="Times New Roman" panose="02020603050405020304" pitchFamily="18" charset="0"/>
              </a:rPr>
              <a:t>Assistant Professor (</a:t>
            </a:r>
            <a:r>
              <a:rPr lang="en-IN" dirty="0" err="1">
                <a:effectLst/>
                <a:latin typeface="Times New Roman" panose="02020603050405020304" pitchFamily="18" charset="0"/>
                <a:ea typeface="Times New Roman" panose="02020603050405020304" pitchFamily="18" charset="0"/>
              </a:rPr>
              <a:t>Adhoc</a:t>
            </a:r>
            <a:r>
              <a:rPr lang="en-IN"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lvl="1" algn="ctr">
              <a:lnSpc>
                <a:spcPct val="107000"/>
              </a:lnSpc>
              <a:spcAft>
                <a:spcPts val="800"/>
              </a:spcAft>
            </a:pPr>
            <a:r>
              <a:rPr lang="en-IN" dirty="0">
                <a:effectLst/>
                <a:latin typeface="Times New Roman" panose="02020603050405020304" pitchFamily="18" charset="0"/>
                <a:ea typeface="Times New Roman" panose="02020603050405020304" pitchFamily="18" charset="0"/>
              </a:rPr>
              <a:t>Department of ECE.</a:t>
            </a:r>
            <a:endParaRPr lang="en-US" dirty="0">
              <a:effectLst/>
              <a:latin typeface="Times New Roman" panose="02020603050405020304" pitchFamily="18" charset="0"/>
              <a:ea typeface="Times New Roman" panose="02020603050405020304" pitchFamily="18" charset="0"/>
            </a:endParaRPr>
          </a:p>
          <a:p>
            <a:pPr lvl="1" algn="ctr">
              <a:lnSpc>
                <a:spcPct val="107000"/>
              </a:lnSpc>
              <a:spcAft>
                <a:spcPts val="800"/>
              </a:spcAft>
            </a:pPr>
            <a:r>
              <a:rPr lang="en-IN" dirty="0">
                <a:effectLst/>
                <a:latin typeface="Times New Roman" panose="02020603050405020304" pitchFamily="18" charset="0"/>
                <a:ea typeface="Times New Roman" panose="02020603050405020304" pitchFamily="18" charset="0"/>
              </a:rPr>
              <a:t>JNTUA College of Engineering, </a:t>
            </a:r>
            <a:r>
              <a:rPr lang="en-IN" dirty="0" err="1">
                <a:effectLst/>
                <a:latin typeface="Times New Roman" panose="02020603050405020304" pitchFamily="18" charset="0"/>
                <a:ea typeface="Times New Roman" panose="02020603050405020304" pitchFamily="18" charset="0"/>
              </a:rPr>
              <a:t>Pulivendula</a:t>
            </a:r>
            <a:r>
              <a:rPr lang="en-IN"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6838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9F26E5-B3F7-4E28-829F-00827794BC53}"/>
              </a:ext>
            </a:extLst>
          </p:cNvPr>
          <p:cNvSpPr txBox="1"/>
          <p:nvPr/>
        </p:nvSpPr>
        <p:spPr>
          <a:xfrm>
            <a:off x="562708" y="464234"/>
            <a:ext cx="11282289" cy="4216539"/>
          </a:xfrm>
          <a:prstGeom prst="rect">
            <a:avLst/>
          </a:prstGeom>
          <a:noFill/>
        </p:spPr>
        <p:txBody>
          <a:bodyPr wrap="square" rtlCol="0">
            <a:spAutoFit/>
          </a:bodyPr>
          <a:lstStyle/>
          <a:p>
            <a:r>
              <a:rPr lang="en-US" sz="2400" dirty="0"/>
              <a:t>SPECTRUM SHARING:</a:t>
            </a:r>
          </a:p>
          <a:p>
            <a:endParaRPr lang="en-US" sz="2400" dirty="0"/>
          </a:p>
          <a:p>
            <a:pPr marL="342900" indent="-342900">
              <a:buFont typeface="Arial" panose="020B0604020202020204" pitchFamily="34" charset="0"/>
              <a:buChar char="•"/>
            </a:pPr>
            <a:r>
              <a:rPr lang="en-US" sz="2000" dirty="0"/>
              <a:t>Cognitive Radio assigns the unused spectrum (spectrum hole) to the secondary user (SU) as long as the primary user (PU) does not use it. This property of cognitive radio is described as spectrum sharing.</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b="1" dirty="0"/>
              <a:t>Underlay Spectrum Sharing</a:t>
            </a:r>
            <a:r>
              <a:rPr lang="en-US" sz="2000" dirty="0"/>
              <a:t>: Underlay spectrum sharing is the availability of the radio spectrum access with minimal transmission power that the interference temperature above its pre-designed thresholds wouldn’t be raised.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Overlay Spectrum sharing</a:t>
            </a:r>
            <a:r>
              <a:rPr lang="en-US" sz="2000" dirty="0"/>
              <a:t>: Unlicensed users can utilize a spectrum band for the fraction of time where this band is under-utilized by the licensed users in Overlay Spectrum sharing technique.</a:t>
            </a:r>
          </a:p>
        </p:txBody>
      </p:sp>
    </p:spTree>
    <p:extLst>
      <p:ext uri="{BB962C8B-B14F-4D97-AF65-F5344CB8AC3E}">
        <p14:creationId xmlns:p14="http://schemas.microsoft.com/office/powerpoint/2010/main" val="3601471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D7869-DA12-4E16-A31D-43E066400D3D}"/>
              </a:ext>
            </a:extLst>
          </p:cNvPr>
          <p:cNvSpPr txBox="1"/>
          <p:nvPr/>
        </p:nvSpPr>
        <p:spPr>
          <a:xfrm flipH="1">
            <a:off x="327073" y="393895"/>
            <a:ext cx="11430002" cy="5139869"/>
          </a:xfrm>
          <a:prstGeom prst="rect">
            <a:avLst/>
          </a:prstGeom>
          <a:noFill/>
        </p:spPr>
        <p:txBody>
          <a:bodyPr wrap="square" rtlCol="0">
            <a:spAutoFit/>
          </a:bodyPr>
          <a:lstStyle/>
          <a:p>
            <a:r>
              <a:rPr lang="en-US" sz="2400" dirty="0"/>
              <a:t>SPECTRUM MOBILITY:</a:t>
            </a:r>
          </a:p>
          <a:p>
            <a:endParaRPr lang="en-US" sz="2400" dirty="0"/>
          </a:p>
          <a:p>
            <a:pPr marL="342900" indent="-342900">
              <a:buFont typeface="Arial" panose="020B0604020202020204" pitchFamily="34" charset="0"/>
              <a:buChar char="•"/>
            </a:pPr>
            <a:r>
              <a:rPr lang="en-US" sz="2000" dirty="0"/>
              <a:t>When a licensed (Primary) user is detected the Cognitive Radio (CR) vacates the channel. This property of cognitive radio is described as the spectrum mobility and also called handoff. </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This is the process that allows the Cognitive Radio user to change its operating frequency.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Cognitive Radio networks try to use the spectrum dynamically to operate in the best available frequency band and maintain the transparent communication.</a:t>
            </a:r>
          </a:p>
          <a:p>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Spectrum sensing is an important and a sensitive job out of these four functions in Cognitive Radio since interfering with other users is illegal.</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63298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E27-330A-44A1-ABEB-21A4D1BB7A45}"/>
              </a:ext>
            </a:extLst>
          </p:cNvPr>
          <p:cNvSpPr>
            <a:spLocks noGrp="1"/>
          </p:cNvSpPr>
          <p:nvPr>
            <p:ph type="title"/>
          </p:nvPr>
        </p:nvSpPr>
        <p:spPr>
          <a:xfrm>
            <a:off x="361071" y="251927"/>
            <a:ext cx="10254518" cy="901624"/>
          </a:xfrm>
        </p:spPr>
        <p:txBody>
          <a:bodyPr/>
          <a:lstStyle/>
          <a:p>
            <a:r>
              <a:rPr lang="en-US" dirty="0">
                <a:latin typeface="AngsanaUPC" panose="02020603050405020304" pitchFamily="18" charset="-34"/>
                <a:cs typeface="AngsanaUPC" panose="02020603050405020304" pitchFamily="18" charset="-34"/>
              </a:rPr>
              <a:t>Monte Carlo simulation</a:t>
            </a:r>
          </a:p>
        </p:txBody>
      </p:sp>
      <p:sp>
        <p:nvSpPr>
          <p:cNvPr id="3" name="TextBox 2">
            <a:extLst>
              <a:ext uri="{FF2B5EF4-FFF2-40B4-BE49-F238E27FC236}">
                <a16:creationId xmlns:a16="http://schemas.microsoft.com/office/drawing/2014/main" id="{BD6D814C-C602-4980-94A5-1CC9A52D7D3F}"/>
              </a:ext>
            </a:extLst>
          </p:cNvPr>
          <p:cNvSpPr txBox="1"/>
          <p:nvPr/>
        </p:nvSpPr>
        <p:spPr>
          <a:xfrm>
            <a:off x="450166" y="1153551"/>
            <a:ext cx="11380763" cy="4739759"/>
          </a:xfrm>
          <a:prstGeom prst="rect">
            <a:avLst/>
          </a:prstGeom>
          <a:noFill/>
        </p:spPr>
        <p:txBody>
          <a:bodyPr wrap="square" rtlCol="0">
            <a:spAutoFit/>
          </a:bodyPr>
          <a:lstStyle/>
          <a:p>
            <a:pPr marL="285750" indent="-285750">
              <a:buFont typeface="Arial" panose="020B0604020202020204" pitchFamily="34" charset="0"/>
              <a:buChar char="•"/>
            </a:pPr>
            <a:r>
              <a:rPr lang="en-US" sz="2000" dirty="0"/>
              <a:t>Monte Carlo simulation is a computerized mathematical technique to generate random sample data based on some known distribution for numerical experiments.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This method is applied to risk quantitative analysis and decision-making problems.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Monte Carlo Simulation ─ Important Characteristics</a:t>
            </a:r>
          </a:p>
          <a:p>
            <a:r>
              <a:rPr lang="en-US" dirty="0"/>
              <a:t> </a:t>
            </a:r>
          </a:p>
          <a:p>
            <a:pPr lvl="0"/>
            <a:r>
              <a:rPr lang="en-US" dirty="0"/>
              <a:t>                      1.Its output must generate random samples.</a:t>
            </a:r>
          </a:p>
          <a:p>
            <a:pPr lvl="0"/>
            <a:r>
              <a:rPr lang="en-US" dirty="0"/>
              <a:t>                      2.Its input distribution must be known.</a:t>
            </a:r>
          </a:p>
          <a:p>
            <a:pPr lvl="0"/>
            <a:r>
              <a:rPr lang="en-US" dirty="0"/>
              <a:t>                      3.Its result must be known while performing an experiment.</a:t>
            </a:r>
          </a:p>
          <a:p>
            <a:pPr lvl="0"/>
            <a:endParaRPr lang="en-US" dirty="0"/>
          </a:p>
          <a:p>
            <a:pPr marL="285750" indent="-285750">
              <a:buFont typeface="Arial" panose="020B0604020202020204" pitchFamily="34" charset="0"/>
              <a:buChar char="•"/>
            </a:pPr>
            <a:r>
              <a:rPr lang="en-US" sz="2000" dirty="0"/>
              <a:t>Monte Carlo Simulation ─ Advantages</a:t>
            </a:r>
          </a:p>
          <a:p>
            <a:endParaRPr lang="en-US" sz="2000" dirty="0"/>
          </a:p>
          <a:p>
            <a:pPr lvl="0"/>
            <a:r>
              <a:rPr lang="en-US" dirty="0"/>
              <a:t>                       1.Easy to implement.</a:t>
            </a:r>
          </a:p>
          <a:p>
            <a:pPr lvl="0"/>
            <a:r>
              <a:rPr lang="en-US" dirty="0"/>
              <a:t>                       2.Provides statistical sampling for numerical experiments using the computer.</a:t>
            </a:r>
          </a:p>
          <a:p>
            <a:pPr lvl="0"/>
            <a:r>
              <a:rPr lang="en-US" dirty="0"/>
              <a:t>                       3.Provides approximate solution to mathematical problems.</a:t>
            </a:r>
          </a:p>
        </p:txBody>
      </p:sp>
    </p:spTree>
    <p:extLst>
      <p:ext uri="{BB962C8B-B14F-4D97-AF65-F5344CB8AC3E}">
        <p14:creationId xmlns:p14="http://schemas.microsoft.com/office/powerpoint/2010/main" val="224697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E88F5-0C62-46F0-9E56-F1CB841B2F70}"/>
              </a:ext>
            </a:extLst>
          </p:cNvPr>
          <p:cNvSpPr txBox="1"/>
          <p:nvPr/>
        </p:nvSpPr>
        <p:spPr>
          <a:xfrm>
            <a:off x="450166" y="323557"/>
            <a:ext cx="11085342" cy="6247864"/>
          </a:xfrm>
          <a:prstGeom prst="rect">
            <a:avLst/>
          </a:prstGeom>
          <a:noFill/>
        </p:spPr>
        <p:txBody>
          <a:bodyPr wrap="square" rtlCol="0">
            <a:spAutoFit/>
          </a:bodyPr>
          <a:lstStyle/>
          <a:p>
            <a:r>
              <a:rPr lang="en-US" sz="2000" dirty="0"/>
              <a:t>The following flowchart shows generalized function of Monte Carlo simulation.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r>
              <a:rPr lang="en-US" sz="1600" dirty="0"/>
              <a:t>Fig 2. Flowchart of Monte Carlo simulation</a:t>
            </a:r>
          </a:p>
        </p:txBody>
      </p:sp>
      <p:pic>
        <p:nvPicPr>
          <p:cNvPr id="4" name="image54.jpg">
            <a:extLst>
              <a:ext uri="{FF2B5EF4-FFF2-40B4-BE49-F238E27FC236}">
                <a16:creationId xmlns:a16="http://schemas.microsoft.com/office/drawing/2014/main" id="{790DFFAA-9884-4CB9-A2B8-375AB5F5582E}"/>
              </a:ext>
            </a:extLst>
          </p:cNvPr>
          <p:cNvPicPr/>
          <p:nvPr/>
        </p:nvPicPr>
        <p:blipFill>
          <a:blip r:embed="rId2"/>
          <a:srcRect/>
          <a:stretch>
            <a:fillRect/>
          </a:stretch>
        </p:blipFill>
        <p:spPr>
          <a:xfrm>
            <a:off x="2658794" y="1139483"/>
            <a:ext cx="6302326" cy="4839286"/>
          </a:xfrm>
          <a:prstGeom prst="rect">
            <a:avLst/>
          </a:prstGeom>
          <a:ln/>
        </p:spPr>
      </p:pic>
    </p:spTree>
    <p:extLst>
      <p:ext uri="{BB962C8B-B14F-4D97-AF65-F5344CB8AC3E}">
        <p14:creationId xmlns:p14="http://schemas.microsoft.com/office/powerpoint/2010/main" val="2510556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B5AA-F1E6-4468-9FEC-A220808C92C6}"/>
              </a:ext>
            </a:extLst>
          </p:cNvPr>
          <p:cNvSpPr>
            <a:spLocks noGrp="1"/>
          </p:cNvSpPr>
          <p:nvPr>
            <p:ph type="title"/>
          </p:nvPr>
        </p:nvSpPr>
        <p:spPr>
          <a:xfrm>
            <a:off x="239151" y="112542"/>
            <a:ext cx="10578075" cy="1294227"/>
          </a:xfrm>
        </p:spPr>
        <p:txBody>
          <a:bodyPr/>
          <a:lstStyle/>
          <a:p>
            <a:r>
              <a:rPr lang="en-US" dirty="0">
                <a:latin typeface="AngsanaUPC" panose="02020603050405020304" pitchFamily="18" charset="-34"/>
                <a:cs typeface="AngsanaUPC" panose="02020603050405020304" pitchFamily="18" charset="-34"/>
              </a:rPr>
              <a:t>Spectrum Allocation for Cognitive Radio Network by Using MATLAB and SIMULINK</a:t>
            </a:r>
          </a:p>
        </p:txBody>
      </p:sp>
      <p:sp>
        <p:nvSpPr>
          <p:cNvPr id="4" name="TextBox 3">
            <a:extLst>
              <a:ext uri="{FF2B5EF4-FFF2-40B4-BE49-F238E27FC236}">
                <a16:creationId xmlns:a16="http://schemas.microsoft.com/office/drawing/2014/main" id="{58C02D7F-278B-4DEF-992E-43055F74792C}"/>
              </a:ext>
            </a:extLst>
          </p:cNvPr>
          <p:cNvSpPr txBox="1"/>
          <p:nvPr/>
        </p:nvSpPr>
        <p:spPr>
          <a:xfrm>
            <a:off x="330591" y="1229487"/>
            <a:ext cx="11530818" cy="5324535"/>
          </a:xfrm>
          <a:prstGeom prst="rect">
            <a:avLst/>
          </a:prstGeom>
          <a:noFill/>
        </p:spPr>
        <p:txBody>
          <a:bodyPr wrap="square" rtlCol="0">
            <a:spAutoFit/>
          </a:bodyPr>
          <a:lstStyle/>
          <a:p>
            <a:r>
              <a:rPr lang="en-US" sz="2400" dirty="0"/>
              <a:t>MATLAB:</a:t>
            </a:r>
          </a:p>
          <a:p>
            <a:pPr marL="285750" indent="-285750">
              <a:buFont typeface="Arial" panose="020B0604020202020204" pitchFamily="34" charset="0"/>
              <a:buChar char="•"/>
            </a:pPr>
            <a:r>
              <a:rPr lang="en-US" sz="2000" dirty="0"/>
              <a:t>Matrix Laboratory or MATLAB for short is a multi-paradigm numerical computing environment and proprietary programming language developed by MathWorks. It combines computation, visualization, and programming in an easily usable environment and is all expressed in mathematical equations.</a:t>
            </a:r>
          </a:p>
          <a:p>
            <a:pPr marL="285750" indent="-285750">
              <a:buFont typeface="Arial" panose="020B0604020202020204" pitchFamily="34" charset="0"/>
              <a:buChar char="•"/>
            </a:pPr>
            <a:r>
              <a:rPr lang="en-US" sz="2000" b="1" dirty="0"/>
              <a:t>Spectrum Holes: </a:t>
            </a:r>
            <a:r>
              <a:rPr lang="en-US" sz="2000" dirty="0"/>
              <a:t>In some locations or at some times of the day, 70 percent of the allocated spectrum may be sitting idle. </a:t>
            </a:r>
          </a:p>
          <a:p>
            <a:pPr marL="285750" indent="-285750">
              <a:buFont typeface="Arial" panose="020B0604020202020204" pitchFamily="34" charset="0"/>
              <a:buChar char="•"/>
            </a:pPr>
            <a:r>
              <a:rPr lang="en-US" sz="2000" b="1" dirty="0"/>
              <a:t>Assigning Primary User to the Frequency Spectrum: </a:t>
            </a:r>
            <a:r>
              <a:rPr lang="en-US" sz="2000" dirty="0"/>
              <a:t>We have designed our system to have 5 different frequency channels and each User is assigned a particular frequency band. </a:t>
            </a:r>
          </a:p>
          <a:p>
            <a:pPr marL="285750" indent="-285750">
              <a:buFont typeface="Arial" panose="020B0604020202020204" pitchFamily="34" charset="0"/>
              <a:buChar char="•"/>
            </a:pPr>
            <a:r>
              <a:rPr lang="en-US" sz="2000" dirty="0"/>
              <a:t>Once we run our program it will ask to add a User and assign it a particular band in ascending order. </a:t>
            </a:r>
          </a:p>
          <a:p>
            <a:pPr marL="285750" indent="-28575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pPr algn="ctr"/>
            <a:r>
              <a:rPr lang="en-US" dirty="0"/>
              <a:t>                               </a:t>
            </a:r>
          </a:p>
          <a:p>
            <a:pPr algn="ctr"/>
            <a:r>
              <a:rPr lang="en-US" dirty="0"/>
              <a:t> Fig. 3.1 Addition of primary user in the frequency spectrum in Command Window. </a:t>
            </a:r>
            <a:endParaRPr lang="en-US" sz="2000" dirty="0"/>
          </a:p>
        </p:txBody>
      </p:sp>
      <p:pic>
        <p:nvPicPr>
          <p:cNvPr id="5" name="image24.jpg">
            <a:extLst>
              <a:ext uri="{FF2B5EF4-FFF2-40B4-BE49-F238E27FC236}">
                <a16:creationId xmlns:a16="http://schemas.microsoft.com/office/drawing/2014/main" id="{43DBE6BD-AC2F-4089-B857-EA70B0C8F90E}"/>
              </a:ext>
            </a:extLst>
          </p:cNvPr>
          <p:cNvPicPr/>
          <p:nvPr/>
        </p:nvPicPr>
        <p:blipFill>
          <a:blip r:embed="rId2"/>
          <a:srcRect/>
          <a:stretch>
            <a:fillRect/>
          </a:stretch>
        </p:blipFill>
        <p:spPr>
          <a:xfrm>
            <a:off x="2902825" y="4386536"/>
            <a:ext cx="5936566" cy="1533232"/>
          </a:xfrm>
          <a:prstGeom prst="rect">
            <a:avLst/>
          </a:prstGeom>
          <a:ln/>
        </p:spPr>
      </p:pic>
    </p:spTree>
    <p:extLst>
      <p:ext uri="{BB962C8B-B14F-4D97-AF65-F5344CB8AC3E}">
        <p14:creationId xmlns:p14="http://schemas.microsoft.com/office/powerpoint/2010/main" val="1974462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CE4E25-FDC6-4A79-959D-5372022DF780}"/>
              </a:ext>
            </a:extLst>
          </p:cNvPr>
          <p:cNvSpPr txBox="1"/>
          <p:nvPr/>
        </p:nvSpPr>
        <p:spPr>
          <a:xfrm>
            <a:off x="267286" y="267286"/>
            <a:ext cx="11577711" cy="6001643"/>
          </a:xfrm>
          <a:prstGeom prst="rect">
            <a:avLst/>
          </a:prstGeom>
          <a:noFill/>
        </p:spPr>
        <p:txBody>
          <a:bodyPr wrap="square" rtlCol="0">
            <a:spAutoFit/>
          </a:bodyPr>
          <a:lstStyle/>
          <a:p>
            <a:pPr marL="285750" indent="-285750">
              <a:buFont typeface="Arial" panose="020B0604020202020204" pitchFamily="34" charset="0"/>
              <a:buChar char="•"/>
            </a:pPr>
            <a:r>
              <a:rPr lang="en-US" dirty="0"/>
              <a:t>Here in Fig.3.1 we have not entered User 2, 3 &amp; 5, thus their respective bands are still un-allocated. We can see them below in the power spectral density graph of our carrier signal.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a:t>
            </a:r>
            <a:r>
              <a:rPr lang="en-US" sz="1600" dirty="0"/>
              <a:t>Fig.3.2 Power spectral density curve.</a:t>
            </a:r>
          </a:p>
          <a:p>
            <a:endParaRPr lang="en-US" sz="1600" dirty="0"/>
          </a:p>
          <a:p>
            <a:pPr marL="285750" indent="-285750" algn="just">
              <a:buFont typeface="Arial" panose="020B0604020202020204" pitchFamily="34" charset="0"/>
              <a:buChar char="•"/>
            </a:pPr>
            <a:r>
              <a:rPr lang="en-US" sz="2000" b="1" dirty="0"/>
              <a:t>Assigning new user to the Spectrum Holes:</a:t>
            </a:r>
            <a:r>
              <a:rPr lang="en-US" sz="2000" dirty="0"/>
              <a:t> Now we are adding another User, the system will search the first available gap in the spectrum and automatically assign it to the new user. As the first available gap was after User-1 as User-2 was not sending any data so the band reserved for User-2 at start is now assigned to this new User.</a:t>
            </a:r>
          </a:p>
        </p:txBody>
      </p:sp>
      <p:pic>
        <p:nvPicPr>
          <p:cNvPr id="7" name="image52.jpg">
            <a:extLst>
              <a:ext uri="{FF2B5EF4-FFF2-40B4-BE49-F238E27FC236}">
                <a16:creationId xmlns:a16="http://schemas.microsoft.com/office/drawing/2014/main" id="{84A2A987-980C-4E45-95A8-080B7110D49E}"/>
              </a:ext>
            </a:extLst>
          </p:cNvPr>
          <p:cNvPicPr/>
          <p:nvPr/>
        </p:nvPicPr>
        <p:blipFill>
          <a:blip r:embed="rId2"/>
          <a:srcRect/>
          <a:stretch>
            <a:fillRect/>
          </a:stretch>
        </p:blipFill>
        <p:spPr>
          <a:xfrm>
            <a:off x="2778368" y="1181685"/>
            <a:ext cx="6246056" cy="3161714"/>
          </a:xfrm>
          <a:prstGeom prst="rect">
            <a:avLst/>
          </a:prstGeom>
          <a:ln/>
        </p:spPr>
      </p:pic>
    </p:spTree>
    <p:extLst>
      <p:ext uri="{BB962C8B-B14F-4D97-AF65-F5344CB8AC3E}">
        <p14:creationId xmlns:p14="http://schemas.microsoft.com/office/powerpoint/2010/main" val="1899180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62C42-67D7-4622-B1E9-43B829371985}"/>
              </a:ext>
            </a:extLst>
          </p:cNvPr>
          <p:cNvSpPr txBox="1"/>
          <p:nvPr/>
        </p:nvSpPr>
        <p:spPr>
          <a:xfrm flipH="1">
            <a:off x="189327" y="123675"/>
            <a:ext cx="11813345" cy="658641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pPr algn="ctr"/>
            <a:endParaRPr lang="en-US" dirty="0"/>
          </a:p>
          <a:p>
            <a:pPr algn="ctr"/>
            <a:endParaRPr lang="en-US" sz="1600" dirty="0"/>
          </a:p>
          <a:p>
            <a:pPr algn="ctr"/>
            <a:r>
              <a:rPr lang="en-US" sz="1600" dirty="0"/>
              <a:t>Fig. 3.3 Assigning new users to the Spectrum Holes in Command window.</a:t>
            </a:r>
          </a:p>
          <a:p>
            <a:pPr marL="285750" indent="-285750">
              <a:buFont typeface="Arial" panose="020B0604020202020204" pitchFamily="34" charset="0"/>
              <a:buChar char="•"/>
            </a:pPr>
            <a:r>
              <a:rPr lang="en-US" dirty="0"/>
              <a:t>Here we can see that the first spectral gap has been filled by assigning the new incoming User’s data. The first spectral gap belonged to User-2.</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r>
              <a:rPr lang="en-US" sz="1600" dirty="0"/>
              <a:t>                                	</a:t>
            </a:r>
          </a:p>
          <a:p>
            <a:pPr algn="ctr"/>
            <a:r>
              <a:rPr lang="en-US" sz="1600" dirty="0"/>
              <a:t> Fig. 3.4 Power spectral density curve: one slot remaining in the frequency spectrum</a:t>
            </a:r>
          </a:p>
        </p:txBody>
      </p:sp>
      <p:pic>
        <p:nvPicPr>
          <p:cNvPr id="3" name="image30.jpg">
            <a:extLst>
              <a:ext uri="{FF2B5EF4-FFF2-40B4-BE49-F238E27FC236}">
                <a16:creationId xmlns:a16="http://schemas.microsoft.com/office/drawing/2014/main" id="{64DC2F76-F047-4285-85AC-7509FA9A20C3}"/>
              </a:ext>
            </a:extLst>
          </p:cNvPr>
          <p:cNvPicPr/>
          <p:nvPr/>
        </p:nvPicPr>
        <p:blipFill>
          <a:blip r:embed="rId2"/>
          <a:srcRect/>
          <a:stretch>
            <a:fillRect/>
          </a:stretch>
        </p:blipFill>
        <p:spPr>
          <a:xfrm>
            <a:off x="3191523" y="219523"/>
            <a:ext cx="5808951" cy="1814553"/>
          </a:xfrm>
          <a:prstGeom prst="rect">
            <a:avLst/>
          </a:prstGeom>
          <a:ln/>
        </p:spPr>
      </p:pic>
      <p:pic>
        <p:nvPicPr>
          <p:cNvPr id="4" name="image35.png">
            <a:extLst>
              <a:ext uri="{FF2B5EF4-FFF2-40B4-BE49-F238E27FC236}">
                <a16:creationId xmlns:a16="http://schemas.microsoft.com/office/drawing/2014/main" id="{8D0C9DAC-25E5-4705-A7D8-BCD31C0A245A}"/>
              </a:ext>
            </a:extLst>
          </p:cNvPr>
          <p:cNvPicPr/>
          <p:nvPr/>
        </p:nvPicPr>
        <p:blipFill>
          <a:blip r:embed="rId3"/>
          <a:srcRect/>
          <a:stretch>
            <a:fillRect/>
          </a:stretch>
        </p:blipFill>
        <p:spPr>
          <a:xfrm>
            <a:off x="3344236" y="3303037"/>
            <a:ext cx="5538507" cy="2920177"/>
          </a:xfrm>
          <a:prstGeom prst="rect">
            <a:avLst/>
          </a:prstGeom>
          <a:ln/>
        </p:spPr>
      </p:pic>
    </p:spTree>
    <p:extLst>
      <p:ext uri="{BB962C8B-B14F-4D97-AF65-F5344CB8AC3E}">
        <p14:creationId xmlns:p14="http://schemas.microsoft.com/office/powerpoint/2010/main" val="17549273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DBD64B-1A7C-445E-9A4B-687F7E892A84}"/>
              </a:ext>
            </a:extLst>
          </p:cNvPr>
          <p:cNvSpPr txBox="1"/>
          <p:nvPr/>
        </p:nvSpPr>
        <p:spPr>
          <a:xfrm>
            <a:off x="196948" y="182880"/>
            <a:ext cx="11732455" cy="544764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Fig. 3.5 All of the frequency bands are efficiently in use.                              Fig. 3.6 From the frequency spectrum </a:t>
            </a:r>
          </a:p>
          <a:p>
            <a:r>
              <a:rPr lang="en-US" dirty="0"/>
              <a:t>                                                                                                                                             3rd slot has been eliminated.      </a:t>
            </a:r>
          </a:p>
          <a:p>
            <a:endParaRPr lang="en-US" dirty="0"/>
          </a:p>
          <a:p>
            <a:pPr marL="285750" indent="-285750">
              <a:buFont typeface="Arial" panose="020B0604020202020204" pitchFamily="34" charset="0"/>
              <a:buChar char="•"/>
            </a:pPr>
            <a:r>
              <a:rPr lang="en-US" sz="2000" b="1" dirty="0"/>
              <a:t>Elimination of a Slot: </a:t>
            </a:r>
            <a:r>
              <a:rPr lang="en-US" sz="2000" dirty="0"/>
              <a:t>Once all the slots are being assigned, our system will entertain no other User and will be able to free up the slots one by one as shown in fig 3.6. If we ask it to empty a slot, it will remove the data of that slot and make it ready for the next assignment.                  </a:t>
            </a:r>
          </a:p>
        </p:txBody>
      </p:sp>
      <p:pic>
        <p:nvPicPr>
          <p:cNvPr id="3" name="image49.png">
            <a:extLst>
              <a:ext uri="{FF2B5EF4-FFF2-40B4-BE49-F238E27FC236}">
                <a16:creationId xmlns:a16="http://schemas.microsoft.com/office/drawing/2014/main" id="{C3F773A3-F9AA-44D5-84D6-10DAE800C279}"/>
              </a:ext>
            </a:extLst>
          </p:cNvPr>
          <p:cNvPicPr/>
          <p:nvPr/>
        </p:nvPicPr>
        <p:blipFill>
          <a:blip r:embed="rId2"/>
          <a:srcRect/>
          <a:stretch>
            <a:fillRect/>
          </a:stretch>
        </p:blipFill>
        <p:spPr>
          <a:xfrm>
            <a:off x="604911" y="562120"/>
            <a:ext cx="4698609" cy="2997005"/>
          </a:xfrm>
          <a:prstGeom prst="rect">
            <a:avLst/>
          </a:prstGeom>
          <a:ln/>
        </p:spPr>
      </p:pic>
      <p:pic>
        <p:nvPicPr>
          <p:cNvPr id="4" name="image63.png">
            <a:extLst>
              <a:ext uri="{FF2B5EF4-FFF2-40B4-BE49-F238E27FC236}">
                <a16:creationId xmlns:a16="http://schemas.microsoft.com/office/drawing/2014/main" id="{784DB293-5D1F-4D9F-A382-2B8A77B7FD7C}"/>
              </a:ext>
            </a:extLst>
          </p:cNvPr>
          <p:cNvPicPr/>
          <p:nvPr/>
        </p:nvPicPr>
        <p:blipFill>
          <a:blip r:embed="rId3"/>
          <a:srcRect/>
          <a:stretch>
            <a:fillRect/>
          </a:stretch>
        </p:blipFill>
        <p:spPr>
          <a:xfrm>
            <a:off x="6311949" y="562120"/>
            <a:ext cx="5082882" cy="2997005"/>
          </a:xfrm>
          <a:prstGeom prst="rect">
            <a:avLst/>
          </a:prstGeom>
          <a:ln/>
        </p:spPr>
      </p:pic>
    </p:spTree>
    <p:extLst>
      <p:ext uri="{BB962C8B-B14F-4D97-AF65-F5344CB8AC3E}">
        <p14:creationId xmlns:p14="http://schemas.microsoft.com/office/powerpoint/2010/main" val="12734016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73B4-FF91-4AD3-A12F-31252318472C}"/>
              </a:ext>
            </a:extLst>
          </p:cNvPr>
          <p:cNvSpPr>
            <a:spLocks noGrp="1"/>
          </p:cNvSpPr>
          <p:nvPr>
            <p:ph type="title"/>
          </p:nvPr>
        </p:nvSpPr>
        <p:spPr>
          <a:xfrm>
            <a:off x="218464" y="205561"/>
            <a:ext cx="10620278" cy="765110"/>
          </a:xfrm>
        </p:spPr>
        <p:txBody>
          <a:bodyPr>
            <a:normAutofit/>
          </a:bodyPr>
          <a:lstStyle/>
          <a:p>
            <a:r>
              <a:rPr lang="en-US" sz="2400" dirty="0"/>
              <a:t>Simulink:</a:t>
            </a:r>
          </a:p>
        </p:txBody>
      </p:sp>
      <p:sp>
        <p:nvSpPr>
          <p:cNvPr id="3" name="TextBox 2">
            <a:extLst>
              <a:ext uri="{FF2B5EF4-FFF2-40B4-BE49-F238E27FC236}">
                <a16:creationId xmlns:a16="http://schemas.microsoft.com/office/drawing/2014/main" id="{8784BBCB-E454-406C-94DB-7C827C7EAE80}"/>
              </a:ext>
            </a:extLst>
          </p:cNvPr>
          <p:cNvSpPr txBox="1"/>
          <p:nvPr/>
        </p:nvSpPr>
        <p:spPr>
          <a:xfrm>
            <a:off x="321212" y="970671"/>
            <a:ext cx="11549575"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MATLAB Simulink is developed by the MathWorks. The Simulink library browser contains the collection of multiple tools and their functions. </a:t>
            </a:r>
          </a:p>
          <a:p>
            <a:pPr marL="285750" indent="-285750">
              <a:buFont typeface="Arial" panose="020B0604020202020204" pitchFamily="34" charset="0"/>
              <a:buChar char="•"/>
            </a:pPr>
            <a:r>
              <a:rPr lang="en-US" sz="2000" dirty="0"/>
              <a:t>It is useful for the simulation of the dynamic system in the MATLAB environment.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algn="ctr"/>
            <a:r>
              <a:rPr lang="en-US" sz="1600" dirty="0"/>
              <a:t>Fig.4.1 Block diagram of cognitive radio taking 5 users at a time.</a:t>
            </a:r>
          </a:p>
        </p:txBody>
      </p:sp>
      <p:pic>
        <p:nvPicPr>
          <p:cNvPr id="4" name="image33.png">
            <a:extLst>
              <a:ext uri="{FF2B5EF4-FFF2-40B4-BE49-F238E27FC236}">
                <a16:creationId xmlns:a16="http://schemas.microsoft.com/office/drawing/2014/main" id="{1063D7C3-437C-473B-B5DF-F08DDD586A3E}"/>
              </a:ext>
            </a:extLst>
          </p:cNvPr>
          <p:cNvPicPr/>
          <p:nvPr/>
        </p:nvPicPr>
        <p:blipFill>
          <a:blip r:embed="rId2"/>
          <a:srcRect/>
          <a:stretch>
            <a:fillRect/>
          </a:stretch>
        </p:blipFill>
        <p:spPr>
          <a:xfrm>
            <a:off x="3620086" y="2114748"/>
            <a:ext cx="4951826" cy="3508548"/>
          </a:xfrm>
          <a:prstGeom prst="rect">
            <a:avLst/>
          </a:prstGeom>
          <a:ln/>
        </p:spPr>
      </p:pic>
    </p:spTree>
    <p:extLst>
      <p:ext uri="{BB962C8B-B14F-4D97-AF65-F5344CB8AC3E}">
        <p14:creationId xmlns:p14="http://schemas.microsoft.com/office/powerpoint/2010/main" val="27651221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4F301-6395-4827-9F91-FFBD1EC3DC45}"/>
              </a:ext>
            </a:extLst>
          </p:cNvPr>
          <p:cNvSpPr txBox="1"/>
          <p:nvPr/>
        </p:nvSpPr>
        <p:spPr>
          <a:xfrm>
            <a:off x="140677" y="267286"/>
            <a:ext cx="11844997" cy="6186309"/>
          </a:xfrm>
          <a:prstGeom prst="rect">
            <a:avLst/>
          </a:prstGeom>
          <a:noFill/>
        </p:spPr>
        <p:txBody>
          <a:bodyPr wrap="square" rtlCol="0">
            <a:spAutoFit/>
          </a:bodyPr>
          <a:lstStyle/>
          <a:p>
            <a:r>
              <a:rPr lang="en-US" sz="3200" b="1" dirty="0">
                <a:latin typeface="AngsanaUPC" panose="02020603050405020304" pitchFamily="18" charset="-34"/>
                <a:cs typeface="AngsanaUPC" panose="02020603050405020304" pitchFamily="18" charset="-34"/>
              </a:rPr>
              <a:t>Simulink diagram of Cognitive Radio:</a:t>
            </a:r>
          </a:p>
          <a:p>
            <a:endParaRPr lang="en-US" sz="2400" b="1" dirty="0"/>
          </a:p>
          <a:p>
            <a:pPr marL="285750" indent="-285750">
              <a:buFont typeface="Arial" panose="020B0604020202020204" pitchFamily="34" charset="0"/>
              <a:buChar char="•"/>
            </a:pPr>
            <a:r>
              <a:rPr lang="en-US" sz="2000" dirty="0"/>
              <a:t>The block diagram of cognitive radio is shown in the above fig 4.1. It consists of Primary User (PU), mux, spectrum scope and workspace blocks.</a:t>
            </a:r>
          </a:p>
          <a:p>
            <a:endParaRPr lang="en-US" sz="2000" dirty="0"/>
          </a:p>
          <a:p>
            <a:pPr marL="285750" indent="-285750">
              <a:buFont typeface="Arial" panose="020B0604020202020204" pitchFamily="34" charset="0"/>
              <a:buChar char="•"/>
            </a:pPr>
            <a:r>
              <a:rPr lang="en-US" sz="2000" b="1" dirty="0"/>
              <a:t>Mux: </a:t>
            </a:r>
            <a:r>
              <a:rPr lang="en-US" sz="2000" dirty="0"/>
              <a:t>The Mux block combines inputs with the same data type and complexity into a vector output. The output mux signal is flat, even if you create the mux signal from other mux signals.</a:t>
            </a:r>
          </a:p>
          <a:p>
            <a:r>
              <a:rPr lang="en-US" sz="2000" dirty="0"/>
              <a:t> </a:t>
            </a:r>
          </a:p>
          <a:p>
            <a:pPr marL="285750" indent="-285750">
              <a:buFont typeface="Arial" panose="020B0604020202020204" pitchFamily="34" charset="0"/>
              <a:buChar char="•"/>
            </a:pPr>
            <a:r>
              <a:rPr lang="en-US" sz="2000" b="1" dirty="0"/>
              <a:t>Spectrum Analyzer: </a:t>
            </a:r>
            <a:r>
              <a:rPr lang="en-US" sz="2000" dirty="0"/>
              <a:t>The Spectrum Analyzer block, referred to here as the scope, displays the frequency spectra of signals. </a:t>
            </a:r>
          </a:p>
          <a:p>
            <a:endParaRPr lang="en-US" sz="2000" dirty="0"/>
          </a:p>
          <a:p>
            <a:pPr marL="285750" indent="-285750">
              <a:buFont typeface="Arial" panose="020B0604020202020204" pitchFamily="34" charset="0"/>
              <a:buChar char="•"/>
            </a:pPr>
            <a:r>
              <a:rPr lang="en-US" sz="2000" b="1" dirty="0"/>
              <a:t>To workspace: </a:t>
            </a:r>
            <a:r>
              <a:rPr lang="en-US" sz="2000" dirty="0"/>
              <a:t>The Workspace block writes input signal data to a workspace. During simulation, the block writes data to an internal buffer. </a:t>
            </a:r>
          </a:p>
          <a:p>
            <a:endParaRPr lang="en-US" sz="2000" dirty="0"/>
          </a:p>
          <a:p>
            <a:pPr marL="285750" indent="-285750">
              <a:buFont typeface="Arial" panose="020B0604020202020204" pitchFamily="34" charset="0"/>
              <a:buChar char="•"/>
            </a:pPr>
            <a:r>
              <a:rPr lang="en-US" sz="2000" b="1" dirty="0"/>
              <a:t>Scope: </a:t>
            </a:r>
            <a:r>
              <a:rPr lang="en-US" sz="2000" dirty="0"/>
              <a:t>The two blocks have identical functionality, but different default settings. The Time Scope is optimized for discrete time processing. The Scope is optimized for general time-domain simulation. For a side-by-side comparison.</a:t>
            </a:r>
          </a:p>
          <a:p>
            <a:endParaRPr lang="en-US" sz="2000" dirty="0"/>
          </a:p>
          <a:p>
            <a:pPr marL="285750" indent="-285750">
              <a:buFont typeface="Arial" panose="020B0604020202020204" pitchFamily="34" charset="0"/>
              <a:buChar char="•"/>
            </a:pPr>
            <a:r>
              <a:rPr lang="en-US" sz="2000" b="1" dirty="0"/>
              <a:t>Primary User: </a:t>
            </a:r>
            <a:r>
              <a:rPr lang="en-US" sz="2000" dirty="0"/>
              <a:t>The PU block describes the user who is accessing the spectrum at that time. </a:t>
            </a:r>
          </a:p>
        </p:txBody>
      </p:sp>
    </p:spTree>
    <p:extLst>
      <p:ext uri="{BB962C8B-B14F-4D97-AF65-F5344CB8AC3E}">
        <p14:creationId xmlns:p14="http://schemas.microsoft.com/office/powerpoint/2010/main" val="26742471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E5A9-FC01-48D9-8A88-338D063212F9}"/>
              </a:ext>
            </a:extLst>
          </p:cNvPr>
          <p:cNvSpPr>
            <a:spLocks noGrp="1"/>
          </p:cNvSpPr>
          <p:nvPr>
            <p:ph type="title"/>
          </p:nvPr>
        </p:nvSpPr>
        <p:spPr>
          <a:xfrm>
            <a:off x="443204" y="851561"/>
            <a:ext cx="10131425" cy="645331"/>
          </a:xfrm>
        </p:spPr>
        <p:txBody>
          <a:bodyPr>
            <a:noAutofit/>
          </a:bodyPr>
          <a:lstStyle/>
          <a:p>
            <a:r>
              <a:rPr lang="en-US" sz="5400" dirty="0">
                <a:latin typeface="AngsanaUPC" panose="02020603050405020304" pitchFamily="18" charset="-34"/>
                <a:cs typeface="AngsanaUPC" panose="02020603050405020304" pitchFamily="18" charset="-34"/>
              </a:rPr>
              <a:t>AGENDA</a:t>
            </a:r>
          </a:p>
        </p:txBody>
      </p:sp>
      <p:sp>
        <p:nvSpPr>
          <p:cNvPr id="5" name="TextBox 4">
            <a:extLst>
              <a:ext uri="{FF2B5EF4-FFF2-40B4-BE49-F238E27FC236}">
                <a16:creationId xmlns:a16="http://schemas.microsoft.com/office/drawing/2014/main" id="{7DCEAD83-B942-4D56-A739-E66BAFB3FE2A}"/>
              </a:ext>
            </a:extLst>
          </p:cNvPr>
          <p:cNvSpPr txBox="1"/>
          <p:nvPr/>
        </p:nvSpPr>
        <p:spPr>
          <a:xfrm>
            <a:off x="778990" y="1985990"/>
            <a:ext cx="945985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Abstract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Introduction</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Cognitive Radio</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Functions of cognitive radio</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Monte Carlo Simulation</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Spectrum Allocation</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Single threshold technique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Double threshold CSS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Result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427387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2554-CDAD-40AF-AC8C-CE692808496F}"/>
              </a:ext>
            </a:extLst>
          </p:cNvPr>
          <p:cNvSpPr>
            <a:spLocks noGrp="1"/>
          </p:cNvSpPr>
          <p:nvPr>
            <p:ph type="title"/>
          </p:nvPr>
        </p:nvSpPr>
        <p:spPr>
          <a:xfrm>
            <a:off x="262263" y="198887"/>
            <a:ext cx="10620278" cy="755779"/>
          </a:xfrm>
        </p:spPr>
        <p:txBody>
          <a:bodyPr>
            <a:normAutofit/>
          </a:bodyPr>
          <a:lstStyle/>
          <a:p>
            <a:r>
              <a:rPr lang="en-US" dirty="0">
                <a:latin typeface="AngsanaUPC" panose="02020603050405020304" pitchFamily="18" charset="-34"/>
                <a:cs typeface="AngsanaUPC" panose="02020603050405020304" pitchFamily="18" charset="-34"/>
              </a:rPr>
              <a:t>Spectrum Allocation using Simulink:</a:t>
            </a:r>
          </a:p>
        </p:txBody>
      </p:sp>
      <p:sp>
        <p:nvSpPr>
          <p:cNvPr id="3" name="TextBox 2">
            <a:extLst>
              <a:ext uri="{FF2B5EF4-FFF2-40B4-BE49-F238E27FC236}">
                <a16:creationId xmlns:a16="http://schemas.microsoft.com/office/drawing/2014/main" id="{940EF3A5-4D9E-499A-BD77-F6C63A8404F2}"/>
              </a:ext>
            </a:extLst>
          </p:cNvPr>
          <p:cNvSpPr txBox="1"/>
          <p:nvPr/>
        </p:nvSpPr>
        <p:spPr>
          <a:xfrm>
            <a:off x="534573" y="1026942"/>
            <a:ext cx="11169748" cy="5416868"/>
          </a:xfrm>
          <a:prstGeom prst="rect">
            <a:avLst/>
          </a:prstGeom>
          <a:noFill/>
        </p:spPr>
        <p:txBody>
          <a:bodyPr wrap="square" rtlCol="0">
            <a:spAutoFit/>
          </a:bodyPr>
          <a:lstStyle/>
          <a:p>
            <a:r>
              <a:rPr lang="en-US" sz="2000" dirty="0"/>
              <a:t>The spectrum allocation using the above Simulink model is shown in below fig.4.2 which was taking 5 users at a time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pPr algn="ctr"/>
            <a:endParaRPr lang="en-US" sz="1600" dirty="0"/>
          </a:p>
          <a:p>
            <a:pPr algn="ctr"/>
            <a:r>
              <a:rPr lang="en-US" sz="1600" dirty="0"/>
              <a:t>Fig.4.2 Spectrum allocation of Primary Users (PU’s)</a:t>
            </a:r>
          </a:p>
        </p:txBody>
      </p:sp>
      <p:pic>
        <p:nvPicPr>
          <p:cNvPr id="4" name="image38.png">
            <a:extLst>
              <a:ext uri="{FF2B5EF4-FFF2-40B4-BE49-F238E27FC236}">
                <a16:creationId xmlns:a16="http://schemas.microsoft.com/office/drawing/2014/main" id="{CB108D2B-433B-45FA-9DD1-2774E5EE0DAD}"/>
              </a:ext>
            </a:extLst>
          </p:cNvPr>
          <p:cNvPicPr/>
          <p:nvPr/>
        </p:nvPicPr>
        <p:blipFill>
          <a:blip r:embed="rId2"/>
          <a:srcRect/>
          <a:stretch>
            <a:fillRect/>
          </a:stretch>
        </p:blipFill>
        <p:spPr>
          <a:xfrm>
            <a:off x="1995268" y="1927274"/>
            <a:ext cx="8201463" cy="3903784"/>
          </a:xfrm>
          <a:prstGeom prst="rect">
            <a:avLst/>
          </a:prstGeom>
          <a:ln/>
        </p:spPr>
      </p:pic>
    </p:spTree>
    <p:extLst>
      <p:ext uri="{BB962C8B-B14F-4D97-AF65-F5344CB8AC3E}">
        <p14:creationId xmlns:p14="http://schemas.microsoft.com/office/powerpoint/2010/main" val="2912088688"/>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CD10-4921-4C70-8735-4A660FD2C7F7}"/>
              </a:ext>
            </a:extLst>
          </p:cNvPr>
          <p:cNvSpPr>
            <a:spLocks noGrp="1"/>
          </p:cNvSpPr>
          <p:nvPr>
            <p:ph type="title"/>
          </p:nvPr>
        </p:nvSpPr>
        <p:spPr>
          <a:xfrm>
            <a:off x="314178" y="189646"/>
            <a:ext cx="10606210" cy="1101011"/>
          </a:xfrm>
        </p:spPr>
        <p:txBody>
          <a:bodyPr>
            <a:normAutofit fontScale="90000"/>
          </a:bodyPr>
          <a:lstStyle/>
          <a:p>
            <a:r>
              <a:rPr lang="en-US" dirty="0">
                <a:latin typeface="AngsanaUPC" panose="02020603050405020304" pitchFamily="18" charset="-34"/>
                <a:cs typeface="AngsanaUPC" panose="02020603050405020304" pitchFamily="18" charset="-34"/>
              </a:rPr>
              <a:t>Non-cooperative Spectrum Sensing Technique(Single Threshold) for Cognitive Radio using MATLAB</a:t>
            </a:r>
            <a:endParaRPr lang="en-US" dirty="0"/>
          </a:p>
        </p:txBody>
      </p:sp>
      <p:sp>
        <p:nvSpPr>
          <p:cNvPr id="4" name="TextBox 3">
            <a:extLst>
              <a:ext uri="{FF2B5EF4-FFF2-40B4-BE49-F238E27FC236}">
                <a16:creationId xmlns:a16="http://schemas.microsoft.com/office/drawing/2014/main" id="{D98C8D1C-0CA1-42D3-91D6-246ACFA3359E}"/>
              </a:ext>
            </a:extLst>
          </p:cNvPr>
          <p:cNvSpPr txBox="1"/>
          <p:nvPr/>
        </p:nvSpPr>
        <p:spPr>
          <a:xfrm>
            <a:off x="211016" y="1290657"/>
            <a:ext cx="11666806" cy="5170646"/>
          </a:xfrm>
          <a:prstGeom prst="rect">
            <a:avLst/>
          </a:prstGeom>
          <a:noFill/>
        </p:spPr>
        <p:txBody>
          <a:bodyPr wrap="square" rtlCol="0">
            <a:spAutoFit/>
          </a:bodyPr>
          <a:lstStyle/>
          <a:p>
            <a:r>
              <a:rPr lang="en-US" sz="2400" dirty="0"/>
              <a:t> </a:t>
            </a:r>
            <a:r>
              <a:rPr lang="en-US" sz="3000" dirty="0">
                <a:latin typeface="AngsanaUPC" panose="02020603050405020304" pitchFamily="18" charset="-34"/>
                <a:cs typeface="AngsanaUPC" panose="02020603050405020304" pitchFamily="18" charset="-34"/>
              </a:rPr>
              <a:t>ENERGY DETECTION:</a:t>
            </a:r>
          </a:p>
          <a:p>
            <a:endParaRPr lang="en-US" sz="2400" dirty="0"/>
          </a:p>
          <a:p>
            <a:pPr marL="342900" indent="-342900">
              <a:buFont typeface="Arial" panose="020B0604020202020204" pitchFamily="34" charset="0"/>
              <a:buChar char="•"/>
            </a:pPr>
            <a:r>
              <a:rPr lang="en-US" sz="2000" dirty="0"/>
              <a:t>It is a non-coherent and non-cooperative detection method that detects the primary signal based on the sensed energy.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Due to its simplicity and no requirement on a priori knowledge of primary user signal, energy detection (ED) is the most popular sensing technique in cooperative sensing.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algn="ctr"/>
            <a:r>
              <a:rPr lang="en-US" sz="1600" dirty="0"/>
              <a:t>Fig.5 Energy detector block diagram</a:t>
            </a:r>
          </a:p>
        </p:txBody>
      </p:sp>
      <p:pic>
        <p:nvPicPr>
          <p:cNvPr id="5" name="image29.jpg">
            <a:extLst>
              <a:ext uri="{FF2B5EF4-FFF2-40B4-BE49-F238E27FC236}">
                <a16:creationId xmlns:a16="http://schemas.microsoft.com/office/drawing/2014/main" id="{ED1D7FC2-8DB6-432D-9C74-FE7182C6BFC8}"/>
              </a:ext>
            </a:extLst>
          </p:cNvPr>
          <p:cNvPicPr/>
          <p:nvPr/>
        </p:nvPicPr>
        <p:blipFill>
          <a:blip r:embed="rId2"/>
          <a:srcRect/>
          <a:stretch>
            <a:fillRect/>
          </a:stretch>
        </p:blipFill>
        <p:spPr>
          <a:xfrm>
            <a:off x="2614246" y="4143154"/>
            <a:ext cx="6963508" cy="1816075"/>
          </a:xfrm>
          <a:prstGeom prst="rect">
            <a:avLst/>
          </a:prstGeom>
          <a:ln/>
        </p:spPr>
      </p:pic>
    </p:spTree>
    <p:extLst>
      <p:ext uri="{BB962C8B-B14F-4D97-AF65-F5344CB8AC3E}">
        <p14:creationId xmlns:p14="http://schemas.microsoft.com/office/powerpoint/2010/main" val="164627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A8E945-248A-4818-B553-D2B301420917}"/>
              </a:ext>
            </a:extLst>
          </p:cNvPr>
          <p:cNvSpPr txBox="1"/>
          <p:nvPr/>
        </p:nvSpPr>
        <p:spPr>
          <a:xfrm>
            <a:off x="140677" y="211015"/>
            <a:ext cx="11718388" cy="5632311"/>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The block diagram for the energy detection technique is shown in the </a:t>
            </a:r>
            <a:r>
              <a:rPr lang="en-US" sz="2000" b="1" dirty="0"/>
              <a:t>Figure 5. </a:t>
            </a:r>
            <a:r>
              <a:rPr lang="en-US" sz="2000" dirty="0"/>
              <a:t>It is composed of four main blocks:</a:t>
            </a:r>
          </a:p>
          <a:p>
            <a:pPr lvl="0"/>
            <a:r>
              <a:rPr lang="en-US" sz="2000" dirty="0"/>
              <a:t>    1.Band Pass Filter</a:t>
            </a:r>
          </a:p>
          <a:p>
            <a:pPr lvl="0"/>
            <a:r>
              <a:rPr lang="en-US" sz="2000" dirty="0"/>
              <a:t>    2.Squaring Device</a:t>
            </a:r>
          </a:p>
          <a:p>
            <a:pPr lvl="0"/>
            <a:r>
              <a:rPr lang="en-US" sz="2000" dirty="0"/>
              <a:t>    3.Integrator</a:t>
            </a:r>
          </a:p>
          <a:p>
            <a:pPr lvl="0"/>
            <a:r>
              <a:rPr lang="en-US" sz="2000" dirty="0"/>
              <a:t>    4.Threshold device</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In this method, the signal is passed through a band pass filter of the bandwidth W, then multiplied by itself (squaring device) and is integrated over the time interval. </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output from the integrator block is then compared to a predefined threshold.</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This comparison is used to discover the existence of absence of the primary user. The threshold value can be set to be fixed or variable based on the channel conditions.</a:t>
            </a:r>
          </a:p>
          <a:p>
            <a:pPr marL="342900" lvl="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estimates the presence of the signal by comparing the energy received with a known threshold Vt derived from the statistics of the noise. Analytically, signal detection can be reduced to a simple identification problem, formalized as a Binary Hypothesis Testing Problem. </a:t>
            </a:r>
          </a:p>
        </p:txBody>
      </p:sp>
    </p:spTree>
    <p:extLst>
      <p:ext uri="{BB962C8B-B14F-4D97-AF65-F5344CB8AC3E}">
        <p14:creationId xmlns:p14="http://schemas.microsoft.com/office/powerpoint/2010/main" val="133496542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953FA-C722-4C26-8EE3-719022F09D8D}"/>
              </a:ext>
            </a:extLst>
          </p:cNvPr>
          <p:cNvSpPr txBox="1"/>
          <p:nvPr/>
        </p:nvSpPr>
        <p:spPr>
          <a:xfrm>
            <a:off x="337625" y="281354"/>
            <a:ext cx="11704320" cy="6093976"/>
          </a:xfrm>
          <a:prstGeom prst="rect">
            <a:avLst/>
          </a:prstGeom>
          <a:noFill/>
        </p:spPr>
        <p:txBody>
          <a:bodyPr wrap="square" rtlCol="0">
            <a:spAutoFit/>
          </a:bodyPr>
          <a:lstStyle/>
          <a:p>
            <a:r>
              <a:rPr lang="en-US" sz="2000" b="1" u="sng" dirty="0"/>
              <a:t>Binary Hypothesis Testing Problem</a:t>
            </a:r>
            <a:endParaRPr lang="en-US" sz="2000" u="sng" dirty="0"/>
          </a:p>
          <a:p>
            <a:pPr marL="342900" indent="-342900">
              <a:buFont typeface="Arial" panose="020B0604020202020204" pitchFamily="34" charset="0"/>
              <a:buChar char="•"/>
            </a:pPr>
            <a:r>
              <a:rPr lang="en-US" sz="2000" dirty="0"/>
              <a:t>Depending on the idle state or busy state of the primary user, with the presence of the noise, the signal detection at the secondary user can be modeled as a Binary Hypothesis Testing Problem, given as:</a:t>
            </a:r>
          </a:p>
          <a:p>
            <a:r>
              <a:rPr lang="en-US" sz="2000" dirty="0"/>
              <a:t>                         Hypothesis 0 (H</a:t>
            </a:r>
            <a:r>
              <a:rPr lang="en-US" sz="2000" baseline="-25000" dirty="0"/>
              <a:t>0</a:t>
            </a:r>
            <a:r>
              <a:rPr lang="en-US" sz="2000" dirty="0"/>
              <a:t>): signal is absent </a:t>
            </a:r>
          </a:p>
          <a:p>
            <a:r>
              <a:rPr lang="en-US" sz="2000" dirty="0"/>
              <a:t>                         Hypothesis 1 (H</a:t>
            </a:r>
            <a:r>
              <a:rPr lang="en-US" sz="2000" baseline="-25000" dirty="0"/>
              <a:t>1</a:t>
            </a:r>
            <a:r>
              <a:rPr lang="en-US" sz="2000" dirty="0"/>
              <a:t>): signal is present</a:t>
            </a:r>
          </a:p>
          <a:p>
            <a:pPr marL="342900" indent="-342900">
              <a:buFont typeface="Arial" panose="020B0604020202020204" pitchFamily="34" charset="0"/>
              <a:buChar char="•"/>
            </a:pPr>
            <a:r>
              <a:rPr lang="en-US" sz="2000" dirty="0"/>
              <a:t>If the received signal, </a:t>
            </a:r>
            <a:r>
              <a:rPr lang="en-US" sz="2000" b="1" dirty="0"/>
              <a:t>y, </a:t>
            </a:r>
            <a:r>
              <a:rPr lang="en-US" sz="2000" dirty="0"/>
              <a:t>is sampled, the n</a:t>
            </a:r>
            <a:r>
              <a:rPr lang="en-US" sz="2000" baseline="30000" dirty="0"/>
              <a:t>th</a:t>
            </a:r>
            <a:r>
              <a:rPr lang="en-US" sz="2000" dirty="0"/>
              <a:t> (n= 1, 2, 3</a:t>
            </a:r>
            <a:r>
              <a:rPr lang="en-US" sz="2000" u="sng" dirty="0"/>
              <a:t>	</a:t>
            </a:r>
            <a:r>
              <a:rPr lang="en-US" sz="2000" dirty="0"/>
              <a:t>) sample, y(n) can be given as:</a:t>
            </a:r>
          </a:p>
          <a:p>
            <a:r>
              <a:rPr lang="en-US" sz="2000" dirty="0"/>
              <a:t> </a:t>
            </a:r>
          </a:p>
          <a:p>
            <a:r>
              <a:rPr lang="en-US" sz="2000" dirty="0"/>
              <a:t>                          y(n)</a:t>
            </a:r>
            <a:r>
              <a:rPr lang="en-US" sz="2000" i="1" dirty="0"/>
              <a:t> </a:t>
            </a:r>
            <a:r>
              <a:rPr lang="en-US" sz="2000" dirty="0"/>
              <a:t>= w(n)…… H</a:t>
            </a:r>
            <a:r>
              <a:rPr lang="en-US" sz="2000" baseline="-25000" dirty="0"/>
              <a:t>0</a:t>
            </a:r>
            <a:r>
              <a:rPr lang="en-US" sz="2000" dirty="0"/>
              <a:t> </a:t>
            </a:r>
          </a:p>
          <a:p>
            <a:r>
              <a:rPr lang="en-US" sz="2000" i="1" dirty="0"/>
              <a:t>                          </a:t>
            </a:r>
            <a:r>
              <a:rPr lang="en-US" sz="2000" dirty="0"/>
              <a:t>y(n) = x(n) + w(n)……H1</a:t>
            </a:r>
          </a:p>
          <a:p>
            <a:r>
              <a:rPr lang="en-US" sz="2000" dirty="0"/>
              <a:t> </a:t>
            </a:r>
          </a:p>
          <a:p>
            <a:r>
              <a:rPr lang="en-US" sz="2000" dirty="0"/>
              <a:t>  where x(n) is the signal transmitted by the PU, x(n)= h s(n) where his channel gain and w(n) is the noise sample.</a:t>
            </a:r>
          </a:p>
          <a:p>
            <a:endParaRPr lang="en-US" sz="2000" dirty="0"/>
          </a:p>
          <a:p>
            <a:pPr marL="342900" indent="-342900">
              <a:buFont typeface="Arial" panose="020B0604020202020204" pitchFamily="34" charset="0"/>
              <a:buChar char="•"/>
            </a:pPr>
            <a:r>
              <a:rPr lang="en-US" dirty="0"/>
              <a:t>Then a </a:t>
            </a:r>
            <a:r>
              <a:rPr lang="en-US" b="1" dirty="0"/>
              <a:t>decision rule </a:t>
            </a:r>
            <a:r>
              <a:rPr lang="en-US" dirty="0"/>
              <a:t>can be stated as:</a:t>
            </a:r>
          </a:p>
          <a:p>
            <a:pPr marL="342900" indent="-342900">
              <a:buFont typeface="Arial" panose="020B0604020202020204" pitchFamily="34" charset="0"/>
              <a:buChar char="•"/>
            </a:pPr>
            <a:endParaRPr lang="en-US" dirty="0"/>
          </a:p>
          <a:p>
            <a:r>
              <a:rPr lang="en-US" dirty="0"/>
              <a:t>                              H</a:t>
            </a:r>
            <a:r>
              <a:rPr lang="en-US" baseline="-25000" dirty="0"/>
              <a:t>0</a:t>
            </a:r>
            <a:r>
              <a:rPr lang="en-US" dirty="0"/>
              <a:t> if  </a:t>
            </a:r>
            <a:r>
              <a:rPr lang="en-US" i="1" dirty="0"/>
              <a:t>ε &lt;</a:t>
            </a:r>
            <a:r>
              <a:rPr lang="en-US" dirty="0"/>
              <a:t> </a:t>
            </a:r>
            <a:r>
              <a:rPr lang="en-US" i="1" dirty="0"/>
              <a:t>Vt </a:t>
            </a:r>
            <a:endParaRPr lang="en-US" dirty="0"/>
          </a:p>
          <a:p>
            <a:r>
              <a:rPr lang="en-US" dirty="0"/>
              <a:t>                              H</a:t>
            </a:r>
            <a:r>
              <a:rPr lang="en-US" baseline="-25000" dirty="0"/>
              <a:t>1</a:t>
            </a:r>
            <a:r>
              <a:rPr lang="en-US" dirty="0"/>
              <a:t> if  </a:t>
            </a:r>
            <a:r>
              <a:rPr lang="en-US" i="1" dirty="0"/>
              <a:t>ε </a:t>
            </a:r>
            <a:r>
              <a:rPr lang="en-US" dirty="0"/>
              <a:t>&gt; </a:t>
            </a:r>
            <a:r>
              <a:rPr lang="en-US" i="1" dirty="0"/>
              <a:t>Vt </a:t>
            </a:r>
            <a:endParaRPr lang="en-US" dirty="0"/>
          </a:p>
          <a:p>
            <a:endParaRPr lang="en-US" dirty="0"/>
          </a:p>
          <a:p>
            <a:r>
              <a:rPr lang="en-US" sz="2000" dirty="0"/>
              <a:t>Where </a:t>
            </a:r>
            <a:r>
              <a:rPr lang="en-US" sz="2000" i="1" dirty="0"/>
              <a:t>ε</a:t>
            </a:r>
            <a:r>
              <a:rPr lang="en-US" sz="2000" dirty="0"/>
              <a:t> </a:t>
            </a:r>
            <a:r>
              <a:rPr lang="en-US" sz="2000" i="1" dirty="0"/>
              <a:t> </a:t>
            </a:r>
            <a:r>
              <a:rPr lang="en-US" sz="2000" dirty="0"/>
              <a:t>is the test statistic. Energy detection differentiates between the two hypotheses H</a:t>
            </a:r>
            <a:r>
              <a:rPr lang="en-US" sz="2000" baseline="-25000" dirty="0"/>
              <a:t>0</a:t>
            </a:r>
            <a:r>
              <a:rPr lang="en-US" sz="2000" dirty="0"/>
              <a:t> and H</a:t>
            </a:r>
            <a:r>
              <a:rPr lang="en-US" sz="2000" baseline="-25000" dirty="0"/>
              <a:t>1</a:t>
            </a:r>
            <a:r>
              <a:rPr lang="en-US" sz="2000" dirty="0"/>
              <a:t> by comparing </a:t>
            </a:r>
            <a:r>
              <a:rPr lang="en-US" sz="2000" i="1" dirty="0"/>
              <a:t>ε </a:t>
            </a:r>
            <a:r>
              <a:rPr lang="en-US" sz="2000" dirty="0"/>
              <a:t>with threshold voltage </a:t>
            </a:r>
            <a:r>
              <a:rPr lang="en-US" sz="2000" i="1" dirty="0"/>
              <a:t>Vt </a:t>
            </a:r>
            <a:r>
              <a:rPr lang="en-US" sz="2000" dirty="0"/>
              <a:t>as shown</a:t>
            </a:r>
            <a:r>
              <a:rPr lang="en-US" sz="2000" i="1" dirty="0"/>
              <a:t>. </a:t>
            </a:r>
            <a:r>
              <a:rPr lang="en-US" sz="2000" dirty="0"/>
              <a:t>Setting the right threshold value is of critical importance. </a:t>
            </a:r>
          </a:p>
        </p:txBody>
      </p:sp>
    </p:spTree>
    <p:extLst>
      <p:ext uri="{BB962C8B-B14F-4D97-AF65-F5344CB8AC3E}">
        <p14:creationId xmlns:p14="http://schemas.microsoft.com/office/powerpoint/2010/main" val="3939442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D327D6-FA83-4D2B-99E9-3F9997D0585A}"/>
                  </a:ext>
                </a:extLst>
              </p:cNvPr>
              <p:cNvSpPr txBox="1"/>
              <p:nvPr/>
            </p:nvSpPr>
            <p:spPr>
              <a:xfrm>
                <a:off x="337625" y="225083"/>
                <a:ext cx="11648049" cy="618720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endParaRPr lang="en-US" sz="1600" dirty="0"/>
              </a:p>
              <a:p>
                <a:pPr algn="ctr"/>
                <a:r>
                  <a:rPr lang="en-US" sz="1600" dirty="0"/>
                  <a:t>Fig 5.1 Threshold setting in ED: trade-off between missed detection and false alarm</a:t>
                </a:r>
              </a:p>
              <a:p>
                <a:pPr algn="ctr"/>
                <a:endParaRPr lang="en-US" dirty="0"/>
              </a:p>
              <a:p>
                <a:r>
                  <a:rPr lang="en-US" sz="2000" dirty="0"/>
                  <a:t>Hence if the selected </a:t>
                </a:r>
                <a:r>
                  <a:rPr lang="en-US" sz="2000" i="1" dirty="0"/>
                  <a:t>Vt </a:t>
                </a:r>
                <a:r>
                  <a:rPr lang="en-US" sz="2000" dirty="0"/>
                  <a:t>is too low, the false alarm probability </a:t>
                </a:r>
                <a:r>
                  <a:rPr lang="en-US" sz="2000" dirty="0" err="1"/>
                  <a:t>i.e</a:t>
                </a:r>
                <a:endParaRPr lang="en-US" sz="2000" dirty="0"/>
              </a:p>
              <a:p>
                <a:pPr marL="342900" indent="-342900">
                  <a:buFont typeface="Arial" panose="020B0604020202020204" pitchFamily="34" charset="0"/>
                  <a:buChar char="•"/>
                </a:pPr>
                <a:r>
                  <a:rPr lang="en-US" sz="2000" i="1" dirty="0"/>
                  <a:t>P</a:t>
                </a:r>
                <a:r>
                  <a:rPr lang="en-US" sz="2000" i="1" baseline="-25000" dirty="0"/>
                  <a:t>f </a:t>
                </a:r>
                <a:r>
                  <a:rPr lang="en-US" sz="2000" dirty="0"/>
                  <a:t>= </a:t>
                </a:r>
                <a:r>
                  <a:rPr lang="en-US" sz="2000" i="1" dirty="0"/>
                  <a:t>Pr (ε </a:t>
                </a:r>
                <a:r>
                  <a:rPr lang="en-US" sz="2000" dirty="0"/>
                  <a:t>&gt; </a:t>
                </a:r>
                <a:r>
                  <a:rPr lang="en-US" sz="2000" i="1" dirty="0"/>
                  <a:t>Vt | H</a:t>
                </a:r>
                <a:r>
                  <a:rPr lang="en-US" sz="2000" i="1" baseline="-25000" dirty="0"/>
                  <a:t>0</a:t>
                </a:r>
                <a:r>
                  <a:rPr lang="en-US" sz="2000" i="1" dirty="0"/>
                  <a:t>) </a:t>
                </a:r>
                <a:r>
                  <a:rPr lang="en-US" sz="2000" dirty="0"/>
                  <a:t>increases, which results in low spectrum utilization. On the other hand, if </a:t>
                </a:r>
                <a:r>
                  <a:rPr lang="en-US" sz="2000" i="1" dirty="0"/>
                  <a:t>Vt </a:t>
                </a:r>
                <a:r>
                  <a:rPr lang="en-US" sz="2000" dirty="0"/>
                  <a:t>is kept    unnecessarily high, the   probability    of   missed   detection.</a:t>
                </a:r>
              </a:p>
              <a:p>
                <a:pPr marL="342900" indent="-342900">
                  <a:buFont typeface="Arial" panose="020B0604020202020204" pitchFamily="34" charset="0"/>
                  <a:buChar char="•"/>
                </a:pPr>
                <a:r>
                  <a:rPr lang="en-US" sz="2000" i="1" dirty="0"/>
                  <a:t>Pm= Pr(ε &lt; Vt | H1 )</a:t>
                </a:r>
                <a:r>
                  <a:rPr lang="en-US" sz="2000" dirty="0"/>
                  <a:t> is    increased    which  may  result in interference with an active PU. Hence, a careful tradeoff is considered while setting the threshold for ED.</a:t>
                </a:r>
              </a:p>
              <a:p>
                <a:pPr marL="342900" indent="-342900">
                  <a:buFont typeface="Arial" panose="020B0604020202020204" pitchFamily="34" charset="0"/>
                  <a:buChar char="•"/>
                </a:pPr>
                <a:r>
                  <a:rPr lang="en-US" sz="2000" dirty="0"/>
                  <a:t>The output of the integrator (Fig. 5) is called </a:t>
                </a:r>
                <a:r>
                  <a:rPr lang="en-US" sz="2000" b="1" i="1" dirty="0"/>
                  <a:t>decision (test) statistic. </a:t>
                </a:r>
                <a:r>
                  <a:rPr lang="en-US" sz="2000" dirty="0"/>
                  <a:t>The test statistic is compared with the threshold to make the final decision on the presence/absence of the primary signal. </a:t>
                </a:r>
              </a:p>
              <a:p>
                <a:pPr marL="342900" indent="-342900">
                  <a:buFont typeface="Arial" panose="020B0604020202020204" pitchFamily="34" charset="0"/>
                  <a:buChar char="•"/>
                </a:pPr>
                <a:r>
                  <a:rPr lang="en-US" sz="2000" dirty="0"/>
                  <a:t>The test statistic of the energy detector can be given as </a:t>
                </a:r>
              </a:p>
              <a:p>
                <a:pPr marL="342900" indent="-342900">
                  <a:buFont typeface="Arial" panose="020B0604020202020204" pitchFamily="34" charset="0"/>
                  <a:buChar char="•"/>
                </a:pPr>
                <a:endParaRPr lang="en-US" sz="2000" dirty="0"/>
              </a:p>
              <a:p>
                <a:r>
                  <a:rPr lang="en-US" sz="2000" dirty="0"/>
                  <a:t>                              </a:t>
                </a:r>
                <a:r>
                  <a:rPr lang="en-US" sz="2000" i="1" dirty="0"/>
                  <a:t>ε=</a:t>
                </a:r>
                <a14:m>
                  <m:oMath xmlns:m="http://schemas.openxmlformats.org/officeDocument/2006/math">
                    <m:box>
                      <m:boxPr>
                        <m:ctrlPr>
                          <a:rPr lang="en-US" sz="2000" i="1" dirty="0" smtClean="0">
                            <a:latin typeface="Cambria Math" panose="02040503050406030204" pitchFamily="18" charset="0"/>
                          </a:rPr>
                        </m:ctrlPr>
                      </m:boxPr>
                      <m:e>
                        <m:argPr>
                          <m:argSz m:val="-1"/>
                        </m:argP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2</m:t>
                            </m:r>
                            <m:r>
                              <m:rPr>
                                <m:sty m:val="p"/>
                              </m:rPr>
                              <a:rPr lang="el-GR" sz="2000" i="1">
                                <a:latin typeface="Cambria Math" panose="02040503050406030204" pitchFamily="18" charset="0"/>
                              </a:rPr>
                              <m:t>σ</m:t>
                            </m:r>
                            <m:r>
                              <a:rPr lang="en-US" sz="2000" b="0" i="1" baseline="30000" smtClean="0">
                                <a:latin typeface="Cambria Math" panose="02040503050406030204" pitchFamily="18" charset="0"/>
                              </a:rPr>
                              <m:t>2</m:t>
                            </m:r>
                            <m:r>
                              <a:rPr lang="en-US" sz="2000" b="0" i="1" baseline="-25000" smtClean="0">
                                <a:latin typeface="Cambria Math" panose="02040503050406030204" pitchFamily="18" charset="0"/>
                              </a:rPr>
                              <m:t>𝑤</m:t>
                            </m:r>
                          </m:den>
                        </m:f>
                      </m:e>
                    </m:box>
                  </m:oMath>
                </a14:m>
                <a:r>
                  <a:rPr lang="en-US" sz="2000" dirty="0"/>
                  <a:t> </a:t>
                </a:r>
                <a14:m>
                  <m:oMath xmlns:m="http://schemas.openxmlformats.org/officeDocument/2006/math">
                    <m:nary>
                      <m:naryPr>
                        <m:chr m:val="∑"/>
                        <m:ctrlPr>
                          <a:rPr lang="en-US" sz="2000" i="1" dirty="0" smtClean="0">
                            <a:latin typeface="Cambria Math" panose="02040503050406030204" pitchFamily="18" charset="0"/>
                          </a:rPr>
                        </m:ctrlPr>
                      </m:naryPr>
                      <m:sub>
                        <m:r>
                          <m:rPr>
                            <m:brk m:alnAt="23"/>
                          </m:rPr>
                          <a:rPr lang="en-US" sz="2000" b="0" i="1" dirty="0" smtClean="0">
                            <a:latin typeface="Cambria Math" panose="02040503050406030204" pitchFamily="18" charset="0"/>
                          </a:rPr>
                          <m:t>𝑛</m:t>
                        </m:r>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𝑁</m:t>
                        </m:r>
                      </m:sup>
                      <m:e>
                        <m:d>
                          <m:dPr>
                            <m:begChr m:val="|"/>
                            <m:endChr m:val="|"/>
                            <m:ctrlPr>
                              <a:rPr lang="en-US" sz="2000" i="1" dirty="0" smtClean="0">
                                <a:latin typeface="Cambria Math" panose="02040503050406030204" pitchFamily="18" charset="0"/>
                              </a:rPr>
                            </m:ctrlPr>
                          </m:dPr>
                          <m:e>
                            <m:r>
                              <a:rPr lang="en-US" sz="2000" b="0" i="1" dirty="0" smtClean="0">
                                <a:latin typeface="Cambria Math" panose="02040503050406030204" pitchFamily="18" charset="0"/>
                              </a:rPr>
                              <m:t>𝑦</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e>
                        </m:d>
                      </m:e>
                    </m:nary>
                    <m:r>
                      <a:rPr lang="en-US" sz="2000" b="0" i="0" baseline="30000" dirty="0" smtClean="0">
                        <a:latin typeface="Cambria Math" panose="02040503050406030204" pitchFamily="18" charset="0"/>
                      </a:rPr>
                      <m:t>2</m:t>
                    </m:r>
                  </m:oMath>
                </a14:m>
                <a:r>
                  <a:rPr lang="en-US" sz="2000" dirty="0"/>
                  <a:t>        </a:t>
                </a:r>
              </a:p>
            </p:txBody>
          </p:sp>
        </mc:Choice>
        <mc:Fallback xmlns="">
          <p:sp>
            <p:nvSpPr>
              <p:cNvPr id="2" name="TextBox 1">
                <a:extLst>
                  <a:ext uri="{FF2B5EF4-FFF2-40B4-BE49-F238E27FC236}">
                    <a16:creationId xmlns:a16="http://schemas.microsoft.com/office/drawing/2014/main" id="{1BD327D6-FA83-4D2B-99E9-3F9997D0585A}"/>
                  </a:ext>
                </a:extLst>
              </p:cNvPr>
              <p:cNvSpPr txBox="1">
                <a:spLocks noRot="1" noChangeAspect="1" noMove="1" noResize="1" noEditPoints="1" noAdjustHandles="1" noChangeArrowheads="1" noChangeShapeType="1" noTextEdit="1"/>
              </p:cNvSpPr>
              <p:nvPr/>
            </p:nvSpPr>
            <p:spPr>
              <a:xfrm>
                <a:off x="337625" y="225083"/>
                <a:ext cx="11648049" cy="6187207"/>
              </a:xfrm>
              <a:prstGeom prst="rect">
                <a:avLst/>
              </a:prstGeom>
              <a:blipFill>
                <a:blip r:embed="rId2"/>
                <a:stretch>
                  <a:fillRect l="-523" b="-10542"/>
                </a:stretch>
              </a:blipFill>
            </p:spPr>
            <p:txBody>
              <a:bodyPr/>
              <a:lstStyle/>
              <a:p>
                <a:r>
                  <a:rPr lang="en-US">
                    <a:noFill/>
                  </a:rPr>
                  <a:t> </a:t>
                </a:r>
              </a:p>
            </p:txBody>
          </p:sp>
        </mc:Fallback>
      </mc:AlternateContent>
      <p:pic>
        <p:nvPicPr>
          <p:cNvPr id="3" name="image44.jpg">
            <a:extLst>
              <a:ext uri="{FF2B5EF4-FFF2-40B4-BE49-F238E27FC236}">
                <a16:creationId xmlns:a16="http://schemas.microsoft.com/office/drawing/2014/main" id="{13345AD8-995A-4A91-91EB-16833900657B}"/>
              </a:ext>
            </a:extLst>
          </p:cNvPr>
          <p:cNvPicPr/>
          <p:nvPr/>
        </p:nvPicPr>
        <p:blipFill>
          <a:blip r:embed="rId3"/>
          <a:srcRect/>
          <a:stretch>
            <a:fillRect/>
          </a:stretch>
        </p:blipFill>
        <p:spPr>
          <a:xfrm>
            <a:off x="3859093" y="365042"/>
            <a:ext cx="3911600" cy="2138289"/>
          </a:xfrm>
          <a:prstGeom prst="rect">
            <a:avLst/>
          </a:prstGeom>
          <a:ln/>
        </p:spPr>
      </p:pic>
    </p:spTree>
    <p:extLst>
      <p:ext uri="{BB962C8B-B14F-4D97-AF65-F5344CB8AC3E}">
        <p14:creationId xmlns:p14="http://schemas.microsoft.com/office/powerpoint/2010/main" val="1588192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51F9-1DB6-4FB1-871B-4600AA63D15B}"/>
              </a:ext>
            </a:extLst>
          </p:cNvPr>
          <p:cNvSpPr>
            <a:spLocks noGrp="1"/>
          </p:cNvSpPr>
          <p:nvPr>
            <p:ph type="title"/>
          </p:nvPr>
        </p:nvSpPr>
        <p:spPr>
          <a:xfrm>
            <a:off x="377891" y="129194"/>
            <a:ext cx="10131425" cy="719892"/>
          </a:xfrm>
        </p:spPr>
        <p:txBody>
          <a:bodyPr/>
          <a:lstStyle/>
          <a:p>
            <a:r>
              <a:rPr lang="en-US" dirty="0">
                <a:latin typeface="AngsanaUPC" panose="02020603050405020304" pitchFamily="18" charset="-34"/>
                <a:cs typeface="AngsanaUPC" panose="02020603050405020304" pitchFamily="18" charset="-34"/>
              </a:rPr>
              <a:t>Simulation results</a:t>
            </a:r>
          </a:p>
        </p:txBody>
      </p:sp>
      <p:sp>
        <p:nvSpPr>
          <p:cNvPr id="3" name="TextBox 2">
            <a:extLst>
              <a:ext uri="{FF2B5EF4-FFF2-40B4-BE49-F238E27FC236}">
                <a16:creationId xmlns:a16="http://schemas.microsoft.com/office/drawing/2014/main" id="{2A2B7130-DF24-44F6-A4E1-2408FE798A46}"/>
              </a:ext>
            </a:extLst>
          </p:cNvPr>
          <p:cNvSpPr txBox="1"/>
          <p:nvPr/>
        </p:nvSpPr>
        <p:spPr>
          <a:xfrm>
            <a:off x="685801" y="914400"/>
            <a:ext cx="10820398" cy="5632311"/>
          </a:xfrm>
          <a:prstGeom prst="rect">
            <a:avLst/>
          </a:prstGeom>
          <a:noFill/>
        </p:spPr>
        <p:txBody>
          <a:bodyPr wrap="square" rtlCol="0">
            <a:spAutoFit/>
          </a:bodyPr>
          <a:lstStyle/>
          <a:p>
            <a:r>
              <a:rPr lang="en-US" sz="2000" dirty="0"/>
              <a:t>ROC</a:t>
            </a:r>
            <a:r>
              <a:rPr lang="en-US" dirty="0"/>
              <a:t>(Receiver operating characteristics)</a:t>
            </a:r>
            <a:r>
              <a:rPr lang="en-US" sz="2000" dirty="0"/>
              <a:t> plots. For Energy Detector based spectrum sensing</a:t>
            </a:r>
          </a:p>
          <a:p>
            <a:r>
              <a:rPr lang="en-US" sz="2000" dirty="0"/>
              <a:t>      Pmd	= Probability of missed detection</a:t>
            </a:r>
          </a:p>
          <a:p>
            <a:r>
              <a:rPr lang="en-US" sz="2000" dirty="0"/>
              <a:t>      Pd 	= Probability of detection</a:t>
            </a:r>
          </a:p>
          <a:p>
            <a:r>
              <a:rPr lang="en-US" sz="2000" dirty="0"/>
              <a:t>      Pf 	= Probability of false alarm </a:t>
            </a:r>
          </a:p>
          <a:p>
            <a:r>
              <a:rPr lang="en-US" sz="2000" dirty="0"/>
              <a:t>      N	= Number of samples </a:t>
            </a:r>
          </a:p>
          <a:p>
            <a:r>
              <a:rPr lang="en-US" sz="2000" dirty="0"/>
              <a:t>      SNR	= Signal to noise ratio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Detection probability (Pd), False alarm probability (Pf) and missed detection probability (Pmd) are the key measurement metrics that are used to analyse the performance of spectrum sensing techniques. </a:t>
            </a:r>
          </a:p>
          <a:p>
            <a:endParaRPr lang="en-US" sz="2000" dirty="0"/>
          </a:p>
          <a:p>
            <a:r>
              <a:rPr lang="en-US" sz="2000" b="1" u="sng" dirty="0"/>
              <a:t>The plot of Probability of false alarm versus Probability of detection:</a:t>
            </a:r>
          </a:p>
          <a:p>
            <a:endParaRPr lang="en-US" sz="2000" b="1" dirty="0"/>
          </a:p>
          <a:p>
            <a:pPr marL="342900" indent="-342900">
              <a:buFont typeface="Arial" panose="020B0604020202020204" pitchFamily="34" charset="0"/>
              <a:buChar char="•"/>
            </a:pPr>
            <a:r>
              <a:rPr lang="en-US" sz="2000" dirty="0"/>
              <a:t>The plot of Probability of false alarm versus Probability of detection is illustrated in </a:t>
            </a:r>
            <a:r>
              <a:rPr lang="en-US" sz="2000" b="1" dirty="0"/>
              <a:t>Figure.5.1&amp;.5.2 </a:t>
            </a:r>
            <a:r>
              <a:rPr lang="en-US" sz="2000" dirty="0"/>
              <a:t>Probability of false alarm (Pf) is on X-axis and probability of detection (Pd) is on Y-axis.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In the simulation, the study input random bit stream is multiplied by 1 MHz sinusoidal carrier signal to get 1 MHz BPSK modulated signal, which is transmitted in AWGN channel. </a:t>
            </a:r>
            <a:endParaRPr lang="en-US" sz="2000" b="1" dirty="0"/>
          </a:p>
        </p:txBody>
      </p:sp>
    </p:spTree>
    <p:extLst>
      <p:ext uri="{BB962C8B-B14F-4D97-AF65-F5344CB8AC3E}">
        <p14:creationId xmlns:p14="http://schemas.microsoft.com/office/powerpoint/2010/main" val="324891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6F327-934B-41FC-98F8-F6513C6D8806}"/>
              </a:ext>
            </a:extLst>
          </p:cNvPr>
          <p:cNvSpPr txBox="1"/>
          <p:nvPr/>
        </p:nvSpPr>
        <p:spPr>
          <a:xfrm>
            <a:off x="253218" y="393895"/>
            <a:ext cx="11605847" cy="541686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1600" dirty="0"/>
              <a:t>Fig.5.2 ROC curve for Pf vs Pd at SNR= -12dB                              			Fig.5.3 Plot between Pf and Pd at SNR= -l0db</a:t>
            </a:r>
          </a:p>
          <a:p>
            <a:endParaRPr lang="en-US" dirty="0"/>
          </a:p>
          <a:p>
            <a:r>
              <a:rPr lang="en-US" sz="2000" dirty="0"/>
              <a:t> It can be interpreted  that the performance of energy detector improves with increase in SNR and degrades         with the decrease in SNR for the increase in probability of false alarm respectively.</a:t>
            </a:r>
          </a:p>
        </p:txBody>
      </p:sp>
      <p:pic>
        <p:nvPicPr>
          <p:cNvPr id="3" name="image17.jpg">
            <a:extLst>
              <a:ext uri="{FF2B5EF4-FFF2-40B4-BE49-F238E27FC236}">
                <a16:creationId xmlns:a16="http://schemas.microsoft.com/office/drawing/2014/main" id="{731AC4BC-CFF4-4B42-86C6-A466DD866076}"/>
              </a:ext>
            </a:extLst>
          </p:cNvPr>
          <p:cNvPicPr/>
          <p:nvPr/>
        </p:nvPicPr>
        <p:blipFill>
          <a:blip r:embed="rId2"/>
          <a:srcRect/>
          <a:stretch>
            <a:fillRect/>
          </a:stretch>
        </p:blipFill>
        <p:spPr>
          <a:xfrm>
            <a:off x="930104" y="930274"/>
            <a:ext cx="4711041" cy="3290034"/>
          </a:xfrm>
          <a:prstGeom prst="rect">
            <a:avLst/>
          </a:prstGeom>
          <a:ln/>
        </p:spPr>
      </p:pic>
      <p:pic>
        <p:nvPicPr>
          <p:cNvPr id="4" name="image14.jpg">
            <a:extLst>
              <a:ext uri="{FF2B5EF4-FFF2-40B4-BE49-F238E27FC236}">
                <a16:creationId xmlns:a16="http://schemas.microsoft.com/office/drawing/2014/main" id="{B8B11F98-A442-4661-9A8D-0B3919542299}"/>
              </a:ext>
            </a:extLst>
          </p:cNvPr>
          <p:cNvPicPr/>
          <p:nvPr/>
        </p:nvPicPr>
        <p:blipFill>
          <a:blip r:embed="rId3"/>
          <a:srcRect/>
          <a:stretch>
            <a:fillRect/>
          </a:stretch>
        </p:blipFill>
        <p:spPr>
          <a:xfrm>
            <a:off x="6689823" y="930274"/>
            <a:ext cx="4711040" cy="3290034"/>
          </a:xfrm>
          <a:prstGeom prst="rect">
            <a:avLst/>
          </a:prstGeom>
          <a:ln/>
        </p:spPr>
      </p:pic>
    </p:spTree>
    <p:extLst>
      <p:ext uri="{BB962C8B-B14F-4D97-AF65-F5344CB8AC3E}">
        <p14:creationId xmlns:p14="http://schemas.microsoft.com/office/powerpoint/2010/main" val="3938840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716C0-DCFB-4E3E-843B-7B44A4285857}"/>
              </a:ext>
            </a:extLst>
          </p:cNvPr>
          <p:cNvSpPr txBox="1"/>
          <p:nvPr/>
        </p:nvSpPr>
        <p:spPr>
          <a:xfrm>
            <a:off x="271975" y="289679"/>
            <a:ext cx="11648049" cy="6278642"/>
          </a:xfrm>
          <a:prstGeom prst="rect">
            <a:avLst/>
          </a:prstGeom>
          <a:noFill/>
        </p:spPr>
        <p:txBody>
          <a:bodyPr wrap="square" rtlCol="0">
            <a:spAutoFit/>
          </a:bodyPr>
          <a:lstStyle/>
          <a:p>
            <a:r>
              <a:rPr lang="en-US" b="1" u="sng" dirty="0"/>
              <a:t>The plot of Probability of detection (Pd) versus Signal to Noise Ratio (SNR): </a:t>
            </a:r>
          </a:p>
          <a:p>
            <a:endParaRPr lang="en-US" b="1" u="sng" dirty="0"/>
          </a:p>
          <a:p>
            <a:pPr marL="285750" indent="-285750">
              <a:buFont typeface="Arial" panose="020B0604020202020204" pitchFamily="34" charset="0"/>
              <a:buChar char="•"/>
            </a:pPr>
            <a:r>
              <a:rPr lang="en-US" dirty="0"/>
              <a:t>The plot of Probability of detection (Pd) and Signal to Noise Ratio (SNR) is illustrated in </a:t>
            </a:r>
            <a:r>
              <a:rPr lang="en-US" b="1" dirty="0"/>
              <a:t>Figure.5.3&amp;5.4. </a:t>
            </a:r>
            <a:r>
              <a:rPr lang="en-US" dirty="0"/>
              <a:t>Signal to Noise Ratio (SNR) is on X-axis and probability of detection (Pd) is on Y-axis.</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1600" dirty="0"/>
              <a:t>Fig.5.4 Plot for Pd vs SNR at N= 1000                                                    		     Fig.5.5 Plot for Pd vs SNR at N= 5000</a:t>
            </a:r>
          </a:p>
          <a:p>
            <a:endParaRPr lang="en-US" dirty="0"/>
          </a:p>
          <a:p>
            <a:pPr marL="342900" indent="-342900">
              <a:buFont typeface="Arial" panose="020B0604020202020204" pitchFamily="34" charset="0"/>
              <a:buChar char="•"/>
            </a:pPr>
            <a:r>
              <a:rPr lang="en-US" sz="2000" dirty="0"/>
              <a:t>It can be interpreted from Fig.</a:t>
            </a:r>
            <a:r>
              <a:rPr lang="en-US" sz="2000" b="1" dirty="0"/>
              <a:t>5.3&amp;5.4 </a:t>
            </a:r>
            <a:r>
              <a:rPr lang="en-US" sz="2000" dirty="0"/>
              <a:t>that the performance of energy detector improves with increase in the number of sample points. That is Pd increases with the increase in N for the same values of SNR at fixed Pf.</a:t>
            </a:r>
            <a:endParaRPr lang="en-US" dirty="0"/>
          </a:p>
        </p:txBody>
      </p:sp>
      <p:pic>
        <p:nvPicPr>
          <p:cNvPr id="3" name="image12.jpg">
            <a:extLst>
              <a:ext uri="{FF2B5EF4-FFF2-40B4-BE49-F238E27FC236}">
                <a16:creationId xmlns:a16="http://schemas.microsoft.com/office/drawing/2014/main" id="{4BD92EC8-1E0C-4543-B2E2-C1AECDB3C0F6}"/>
              </a:ext>
            </a:extLst>
          </p:cNvPr>
          <p:cNvPicPr/>
          <p:nvPr/>
        </p:nvPicPr>
        <p:blipFill>
          <a:blip r:embed="rId2"/>
          <a:srcRect/>
          <a:stretch>
            <a:fillRect/>
          </a:stretch>
        </p:blipFill>
        <p:spPr>
          <a:xfrm>
            <a:off x="483722" y="1962344"/>
            <a:ext cx="4932339" cy="2806603"/>
          </a:xfrm>
          <a:prstGeom prst="rect">
            <a:avLst/>
          </a:prstGeom>
          <a:ln/>
        </p:spPr>
      </p:pic>
      <p:pic>
        <p:nvPicPr>
          <p:cNvPr id="4" name="image3.jpg">
            <a:extLst>
              <a:ext uri="{FF2B5EF4-FFF2-40B4-BE49-F238E27FC236}">
                <a16:creationId xmlns:a16="http://schemas.microsoft.com/office/drawing/2014/main" id="{5B61114F-D959-4F40-A96D-12570590C017}"/>
              </a:ext>
            </a:extLst>
          </p:cNvPr>
          <p:cNvPicPr/>
          <p:nvPr/>
        </p:nvPicPr>
        <p:blipFill>
          <a:blip r:embed="rId3"/>
          <a:srcRect/>
          <a:stretch>
            <a:fillRect/>
          </a:stretch>
        </p:blipFill>
        <p:spPr>
          <a:xfrm>
            <a:off x="6775939" y="1962344"/>
            <a:ext cx="4932339" cy="2806603"/>
          </a:xfrm>
          <a:prstGeom prst="rect">
            <a:avLst/>
          </a:prstGeom>
          <a:ln/>
        </p:spPr>
      </p:pic>
    </p:spTree>
    <p:extLst>
      <p:ext uri="{BB962C8B-B14F-4D97-AF65-F5344CB8AC3E}">
        <p14:creationId xmlns:p14="http://schemas.microsoft.com/office/powerpoint/2010/main" val="42588607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8B82B-E42D-4740-BC85-C235B423A085}"/>
              </a:ext>
            </a:extLst>
          </p:cNvPr>
          <p:cNvSpPr txBox="1"/>
          <p:nvPr/>
        </p:nvSpPr>
        <p:spPr>
          <a:xfrm flipH="1">
            <a:off x="466085" y="323557"/>
            <a:ext cx="11463318" cy="6401753"/>
          </a:xfrm>
          <a:prstGeom prst="rect">
            <a:avLst/>
          </a:prstGeom>
          <a:noFill/>
        </p:spPr>
        <p:txBody>
          <a:bodyPr wrap="square" rtlCol="0">
            <a:spAutoFit/>
          </a:bodyPr>
          <a:lstStyle/>
          <a:p>
            <a:r>
              <a:rPr lang="en-US" b="1" u="sng" dirty="0"/>
              <a:t>The Plot of Threshold versus Probability of false alarm (Pf):</a:t>
            </a:r>
          </a:p>
          <a:p>
            <a:endParaRPr lang="en-US" b="1" u="sng" dirty="0"/>
          </a:p>
          <a:p>
            <a:pPr marL="285750" indent="-285750">
              <a:buFont typeface="Arial" panose="020B0604020202020204" pitchFamily="34" charset="0"/>
              <a:buChar char="•"/>
            </a:pPr>
            <a:r>
              <a:rPr lang="en-US" sz="2000" dirty="0"/>
              <a:t>The plot of Threshold vs probability of false alarm (Pf) is illustrated in Figure.5.5. Threshold of the energy detector is on the X-axis and the probability of false alarm (Pf) is on the Y-axis.</a:t>
            </a:r>
          </a:p>
          <a:p>
            <a:pPr marL="285750" indent="-285750">
              <a:buFont typeface="Arial" panose="020B0604020202020204" pitchFamily="34" charset="0"/>
              <a:buChar char="•"/>
            </a:pPr>
            <a:r>
              <a:rPr lang="en-US" sz="2000" dirty="0"/>
              <a:t>Assume only noise is received, i.e., the primary user is absent. If the only noise energy lies above the threshold, it corresponds to a false alarm.</a:t>
            </a:r>
          </a:p>
          <a:p>
            <a:pPr marL="285750" indent="-285750">
              <a:buFont typeface="Arial" panose="020B0604020202020204" pitchFamily="34" charset="0"/>
              <a:buChar char="•"/>
            </a:pPr>
            <a:r>
              <a:rPr lang="en-US" sz="2000" b="1" dirty="0"/>
              <a:t>Probability of False Alarm = energy above threshold/No. of Iteration.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endParaRPr lang="en-US" sz="2000" dirty="0"/>
          </a:p>
          <a:p>
            <a:pPr marL="285750" indent="-285750">
              <a:buFont typeface="Arial" panose="020B0604020202020204" pitchFamily="34" charset="0"/>
              <a:buChar char="•"/>
            </a:pPr>
            <a:endParaRPr lang="en-US" sz="2000"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dirty="0"/>
          </a:p>
          <a:p>
            <a:r>
              <a:rPr lang="en-US" sz="1600" dirty="0"/>
              <a:t>                                                       		</a:t>
            </a:r>
          </a:p>
          <a:p>
            <a:pPr algn="ctr"/>
            <a:r>
              <a:rPr lang="en-US" sz="1600" dirty="0"/>
              <a:t>Fig.5.6:  plot of Threshold vs probability of false alarm (Pf) </a:t>
            </a:r>
            <a:endParaRPr lang="en-US" b="1" u="sng" dirty="0"/>
          </a:p>
        </p:txBody>
      </p:sp>
      <p:pic>
        <p:nvPicPr>
          <p:cNvPr id="3" name="image20.jpg">
            <a:extLst>
              <a:ext uri="{FF2B5EF4-FFF2-40B4-BE49-F238E27FC236}">
                <a16:creationId xmlns:a16="http://schemas.microsoft.com/office/drawing/2014/main" id="{753D212B-A66D-4DE2-98BA-A373F3201E06}"/>
              </a:ext>
            </a:extLst>
          </p:cNvPr>
          <p:cNvPicPr/>
          <p:nvPr/>
        </p:nvPicPr>
        <p:blipFill>
          <a:blip r:embed="rId2"/>
          <a:srcRect/>
          <a:stretch>
            <a:fillRect/>
          </a:stretch>
        </p:blipFill>
        <p:spPr>
          <a:xfrm>
            <a:off x="2976242" y="2915171"/>
            <a:ext cx="6443004" cy="3319975"/>
          </a:xfrm>
          <a:prstGeom prst="rect">
            <a:avLst/>
          </a:prstGeom>
          <a:ln/>
        </p:spPr>
      </p:pic>
    </p:spTree>
    <p:extLst>
      <p:ext uri="{BB962C8B-B14F-4D97-AF65-F5344CB8AC3E}">
        <p14:creationId xmlns:p14="http://schemas.microsoft.com/office/powerpoint/2010/main" val="771005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FC0F-3C92-4634-8CBC-1F6B79506CC2}"/>
              </a:ext>
            </a:extLst>
          </p:cNvPr>
          <p:cNvSpPr>
            <a:spLocks noGrp="1"/>
          </p:cNvSpPr>
          <p:nvPr>
            <p:ph type="title"/>
          </p:nvPr>
        </p:nvSpPr>
        <p:spPr>
          <a:xfrm>
            <a:off x="154745" y="248050"/>
            <a:ext cx="10662481" cy="911369"/>
          </a:xfrm>
        </p:spPr>
        <p:txBody>
          <a:bodyPr>
            <a:normAutofit fontScale="90000"/>
          </a:bodyPr>
          <a:lstStyle/>
          <a:p>
            <a:r>
              <a:rPr lang="en-US" dirty="0">
                <a:latin typeface="AngsanaUPC" panose="02020603050405020304" pitchFamily="18" charset="-34"/>
                <a:cs typeface="AngsanaUPC" panose="02020603050405020304" pitchFamily="18" charset="-34"/>
              </a:rPr>
              <a:t>Cooperative spectrum sensing technique(double threshold) for cognitive radio network using matlab</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BEDF1A-7C93-4BAB-B910-6448C1F3F71B}"/>
                  </a:ext>
                </a:extLst>
              </p:cNvPr>
              <p:cNvSpPr txBox="1"/>
              <p:nvPr/>
            </p:nvSpPr>
            <p:spPr>
              <a:xfrm>
                <a:off x="154745" y="1336429"/>
                <a:ext cx="11882510" cy="5354799"/>
              </a:xfrm>
              <a:prstGeom prst="rect">
                <a:avLst/>
              </a:prstGeom>
              <a:noFill/>
            </p:spPr>
            <p:txBody>
              <a:bodyPr wrap="square" rtlCol="0">
                <a:spAutoFit/>
              </a:bodyPr>
              <a:lstStyle/>
              <a:p>
                <a:pPr marL="285750" indent="-285750">
                  <a:buFont typeface="Arial" panose="020B0604020202020204" pitchFamily="34" charset="0"/>
                  <a:buChar char="•"/>
                </a:pPr>
                <a:r>
                  <a:rPr lang="en-US" dirty="0"/>
                  <a:t>CSS is illustrated in figure 6 In this diagram, each SU sends its local decision to the FC. FC then combines the result from each CR under certain fusion rules i.e., OR rule, AND rule and Majority rule. Probability of detection (Pd) and probability of false alarm (Pf) for the cooperative scheme under OR rule is given </a:t>
                </a:r>
              </a:p>
              <a:p>
                <a:pPr marL="285750" indent="-285750">
                  <a:buFont typeface="Arial" panose="020B0604020202020204" pitchFamily="34" charset="0"/>
                  <a:buChar char="•"/>
                </a:pPr>
                <a:endParaRPr lang="en-US" dirty="0"/>
              </a:p>
              <a:p>
                <a:r>
                  <a:rPr lang="en-US" dirty="0"/>
                  <a:t>                                                       Q</a:t>
                </a:r>
                <a:r>
                  <a:rPr lang="en-US" baseline="-25000" dirty="0"/>
                  <a:t>d</a:t>
                </a:r>
                <a:r>
                  <a:rPr lang="en-US" dirty="0"/>
                  <a:t> = 1-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b="0" i="1" smtClean="0">
                            <a:latin typeface="Cambria Math" panose="02040503050406030204" pitchFamily="18" charset="0"/>
                          </a:rPr>
                          <m:t>(1−</m:t>
                        </m:r>
                        <m:r>
                          <a:rPr lang="en-US" b="0" i="1" smtClean="0">
                            <a:latin typeface="Cambria Math" panose="02040503050406030204" pitchFamily="18" charset="0"/>
                          </a:rPr>
                          <m:t>𝑃𝑑𝑖</m:t>
                        </m:r>
                        <m:r>
                          <a:rPr lang="en-US" b="0" i="1" smtClean="0">
                            <a:latin typeface="Cambria Math" panose="02040503050406030204" pitchFamily="18" charset="0"/>
                          </a:rPr>
                          <m:t>)</m:t>
                        </m:r>
                      </m:e>
                    </m:nary>
                  </m:oMath>
                </a14:m>
                <a:endParaRPr lang="en-US" dirty="0"/>
              </a:p>
              <a:p>
                <a:endParaRPr lang="en-US" dirty="0"/>
              </a:p>
              <a:p>
                <a:r>
                  <a:rPr lang="en-US" dirty="0"/>
                  <a:t>                                                       Q</a:t>
                </a:r>
                <a:r>
                  <a:rPr lang="en-US" baseline="-25000" dirty="0"/>
                  <a:t>f</a:t>
                </a:r>
                <a:r>
                  <a:rPr lang="en-US" dirty="0"/>
                  <a:t> = 1-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b="0" i="1" smtClean="0">
                            <a:latin typeface="Cambria Math" panose="02040503050406030204" pitchFamily="18" charset="0"/>
                          </a:rPr>
                          <m:t>(1−</m:t>
                        </m:r>
                        <m:r>
                          <a:rPr lang="en-US" b="0" i="1" smtClean="0">
                            <a:latin typeface="Cambria Math" panose="02040503050406030204" pitchFamily="18" charset="0"/>
                          </a:rPr>
                          <m:t>𝑃𝑓𝑖</m:t>
                        </m:r>
                        <m:r>
                          <a:rPr lang="en-US" b="0" i="1" smtClean="0">
                            <a:latin typeface="Cambria Math" panose="02040503050406030204" pitchFamily="18" charset="0"/>
                          </a:rPr>
                          <m:t>)</m:t>
                        </m:r>
                      </m:e>
                    </m:nary>
                  </m:oMath>
                </a14:m>
                <a:endParaRPr lang="en-US" dirty="0"/>
              </a:p>
              <a:p>
                <a:pPr marL="285750" indent="-285750">
                  <a:buFont typeface="Arial" panose="020B0604020202020204" pitchFamily="34" charset="0"/>
                  <a:buChar char="•"/>
                </a:pPr>
                <a:endParaRPr lang="en-US" dirty="0"/>
              </a:p>
              <a:p>
                <a:r>
                  <a:rPr lang="en-US" dirty="0"/>
                  <a:t>Where Pd and Pf are the probability of detection and probability of false alarm of ith SU respectively and M is the number of CRs participating in CSS.</a:t>
                </a:r>
              </a:p>
              <a:p>
                <a:r>
                  <a:rPr lang="en-US" dirty="0"/>
                  <a:t> </a:t>
                </a:r>
              </a:p>
              <a:p>
                <a:endParaRPr lang="en-US" dirty="0"/>
              </a:p>
              <a:p>
                <a:r>
                  <a:rPr lang="en-US" dirty="0"/>
                  <a:t>                               </a:t>
                </a:r>
              </a:p>
              <a:p>
                <a:endParaRPr lang="en-US" dirty="0"/>
              </a:p>
              <a:p>
                <a:endParaRPr lang="en-US" dirty="0"/>
              </a:p>
              <a:p>
                <a:endParaRPr lang="en-US" dirty="0"/>
              </a:p>
              <a:p>
                <a:r>
                  <a:rPr lang="en-US" dirty="0"/>
                  <a:t>                                                                       </a:t>
                </a:r>
              </a:p>
              <a:p>
                <a:r>
                  <a:rPr lang="en-US" dirty="0"/>
                  <a:t>                                                                            </a:t>
                </a:r>
              </a:p>
              <a:p>
                <a:pPr algn="ctr"/>
                <a:r>
                  <a:rPr lang="en-US" sz="1600" dirty="0"/>
                  <a:t>fig. 6 Cooperative spectrum sensing</a:t>
                </a:r>
                <a:endParaRPr lang="en-US" dirty="0"/>
              </a:p>
            </p:txBody>
          </p:sp>
        </mc:Choice>
        <mc:Fallback xmlns="">
          <p:sp>
            <p:nvSpPr>
              <p:cNvPr id="4" name="TextBox 3">
                <a:extLst>
                  <a:ext uri="{FF2B5EF4-FFF2-40B4-BE49-F238E27FC236}">
                    <a16:creationId xmlns:a16="http://schemas.microsoft.com/office/drawing/2014/main" id="{4DBEDF1A-7C93-4BAB-B910-6448C1F3F71B}"/>
                  </a:ext>
                </a:extLst>
              </p:cNvPr>
              <p:cNvSpPr txBox="1">
                <a:spLocks noRot="1" noChangeAspect="1" noMove="1" noResize="1" noEditPoints="1" noAdjustHandles="1" noChangeArrowheads="1" noChangeShapeType="1" noTextEdit="1"/>
              </p:cNvSpPr>
              <p:nvPr/>
            </p:nvSpPr>
            <p:spPr>
              <a:xfrm>
                <a:off x="154745" y="1336429"/>
                <a:ext cx="11882510" cy="5354799"/>
              </a:xfrm>
              <a:prstGeom prst="rect">
                <a:avLst/>
              </a:prstGeom>
              <a:blipFill>
                <a:blip r:embed="rId2"/>
                <a:stretch>
                  <a:fillRect l="-410" t="-569" r="-359" b="-455"/>
                </a:stretch>
              </a:blipFill>
            </p:spPr>
            <p:txBody>
              <a:bodyPr/>
              <a:lstStyle/>
              <a:p>
                <a:r>
                  <a:rPr lang="en-US">
                    <a:noFill/>
                  </a:rPr>
                  <a:t> </a:t>
                </a:r>
              </a:p>
            </p:txBody>
          </p:sp>
        </mc:Fallback>
      </mc:AlternateContent>
      <p:pic>
        <p:nvPicPr>
          <p:cNvPr id="7" name="image7.png">
            <a:extLst>
              <a:ext uri="{FF2B5EF4-FFF2-40B4-BE49-F238E27FC236}">
                <a16:creationId xmlns:a16="http://schemas.microsoft.com/office/drawing/2014/main" id="{51C06932-5C77-4096-9519-8A64B8A6DF60}"/>
              </a:ext>
            </a:extLst>
          </p:cNvPr>
          <p:cNvPicPr/>
          <p:nvPr/>
        </p:nvPicPr>
        <p:blipFill>
          <a:blip r:embed="rId3"/>
          <a:srcRect/>
          <a:stretch>
            <a:fillRect/>
          </a:stretch>
        </p:blipFill>
        <p:spPr>
          <a:xfrm>
            <a:off x="4350067" y="4354831"/>
            <a:ext cx="3491865" cy="1866265"/>
          </a:xfrm>
          <a:prstGeom prst="rect">
            <a:avLst/>
          </a:prstGeom>
          <a:ln/>
        </p:spPr>
      </p:pic>
    </p:spTree>
    <p:extLst>
      <p:ext uri="{BB962C8B-B14F-4D97-AF65-F5344CB8AC3E}">
        <p14:creationId xmlns:p14="http://schemas.microsoft.com/office/powerpoint/2010/main" val="3936579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65D7-9E32-4A2C-8640-5D1AF08946A3}"/>
              </a:ext>
            </a:extLst>
          </p:cNvPr>
          <p:cNvSpPr>
            <a:spLocks noGrp="1"/>
          </p:cNvSpPr>
          <p:nvPr>
            <p:ph type="title"/>
          </p:nvPr>
        </p:nvSpPr>
        <p:spPr>
          <a:xfrm>
            <a:off x="471197" y="390834"/>
            <a:ext cx="10131425" cy="593714"/>
          </a:xfrm>
        </p:spPr>
        <p:txBody>
          <a:bodyPr>
            <a:normAutofit fontScale="90000"/>
          </a:bodyPr>
          <a:lstStyle/>
          <a:p>
            <a:r>
              <a:rPr lang="en-US" dirty="0">
                <a:latin typeface="AngsanaUPC" panose="02020603050405020304" pitchFamily="18" charset="-34"/>
                <a:cs typeface="AngsanaUPC" panose="02020603050405020304" pitchFamily="18" charset="-34"/>
              </a:rPr>
              <a:t>ABSTRACT</a:t>
            </a:r>
          </a:p>
        </p:txBody>
      </p:sp>
      <p:sp>
        <p:nvSpPr>
          <p:cNvPr id="3" name="TextBox 2">
            <a:extLst>
              <a:ext uri="{FF2B5EF4-FFF2-40B4-BE49-F238E27FC236}">
                <a16:creationId xmlns:a16="http://schemas.microsoft.com/office/drawing/2014/main" id="{E52360DA-9504-4904-8793-9D950BA35956}"/>
              </a:ext>
            </a:extLst>
          </p:cNvPr>
          <p:cNvSpPr txBox="1"/>
          <p:nvPr/>
        </p:nvSpPr>
        <p:spPr>
          <a:xfrm>
            <a:off x="685801" y="1153551"/>
            <a:ext cx="1125767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To satisfy future bandwidth demands, existing cognitive radio with wireless communication must be upgraded to make the best use of the bandwidth.</a:t>
            </a:r>
          </a:p>
          <a:p>
            <a:endParaRPr lang="en-US" sz="2000" dirty="0"/>
          </a:p>
          <a:p>
            <a:pPr marL="285750" indent="-285750">
              <a:buFont typeface="Arial" panose="020B0604020202020204" pitchFamily="34" charset="0"/>
              <a:buChar char="•"/>
            </a:pPr>
            <a:r>
              <a:rPr lang="en-US" sz="2000" dirty="0"/>
              <a:t>The primary objective of IEEE 802.22 standard is to determine vacant spectrum bands available in Digital television channel (DTV) and to utilize them for wireless rural broadband connectivity.</a:t>
            </a:r>
          </a:p>
          <a:p>
            <a:endParaRPr lang="en-US" sz="2000" dirty="0"/>
          </a:p>
          <a:p>
            <a:pPr marL="285750" indent="-285750">
              <a:buFont typeface="Arial" panose="020B0604020202020204" pitchFamily="34" charset="0"/>
              <a:buChar char="•"/>
            </a:pPr>
            <a:r>
              <a:rPr lang="en-US" sz="2000" dirty="0"/>
              <a:t>Cognitive Radio (CR) aims at maximizing the utilization of the limited radio bandwidth while accommodating the increasing number of services and applications in wireless networks.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Cognitive Radio is a new paradigm in wireless communication to tackle the problem of spectrum underutilization. Cognitive radio technology gives the ability to use licensed bands by means of spectrum sensing technique.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are many spectrum sensing algorithms available in the literature. we propose simulation methodology for spectrum sensing technique to meet the requirements of IEEE 802.22 standard. The detection performance is described through extensive simulation using the MATLAB simulation tool.</a:t>
            </a:r>
          </a:p>
        </p:txBody>
      </p:sp>
    </p:spTree>
    <p:extLst>
      <p:ext uri="{BB962C8B-B14F-4D97-AF65-F5344CB8AC3E}">
        <p14:creationId xmlns:p14="http://schemas.microsoft.com/office/powerpoint/2010/main" val="186179210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58B-CD4B-4D75-9767-4EC187D5C55A}"/>
              </a:ext>
            </a:extLst>
          </p:cNvPr>
          <p:cNvSpPr>
            <a:spLocks noGrp="1"/>
          </p:cNvSpPr>
          <p:nvPr>
            <p:ph type="title"/>
          </p:nvPr>
        </p:nvSpPr>
        <p:spPr>
          <a:xfrm>
            <a:off x="154745" y="165367"/>
            <a:ext cx="11779108" cy="1156996"/>
          </a:xfrm>
        </p:spPr>
        <p:txBody>
          <a:bodyPr>
            <a:noAutofit/>
          </a:bodyPr>
          <a:lstStyle/>
          <a:p>
            <a:r>
              <a:rPr lang="en-US" sz="3200" dirty="0">
                <a:latin typeface="AngsanaUPC" panose="02020603050405020304" pitchFamily="18" charset="-34"/>
                <a:cs typeface="AngsanaUPC" panose="02020603050405020304" pitchFamily="18" charset="-34"/>
              </a:rPr>
              <a:t>Proposed</a:t>
            </a:r>
            <a:r>
              <a:rPr lang="en-US" sz="3200" dirty="0"/>
              <a:t> </a:t>
            </a:r>
            <a:r>
              <a:rPr lang="en-US" sz="3200" dirty="0">
                <a:latin typeface="AngsanaUPC" panose="02020603050405020304" pitchFamily="18" charset="-34"/>
                <a:cs typeface="AngsanaUPC" panose="02020603050405020304" pitchFamily="18" charset="-34"/>
              </a:rPr>
              <a:t>double threshold energy detection in cooperative spectrum sensing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EF3B70-8138-4A51-894F-F51DE34DD644}"/>
                  </a:ext>
                </a:extLst>
              </p:cNvPr>
              <p:cNvSpPr txBox="1"/>
              <p:nvPr/>
            </p:nvSpPr>
            <p:spPr>
              <a:xfrm>
                <a:off x="154745" y="1322363"/>
                <a:ext cx="11882510" cy="5261248"/>
              </a:xfrm>
              <a:prstGeom prst="rect">
                <a:avLst/>
              </a:prstGeom>
              <a:noFill/>
            </p:spPr>
            <p:txBody>
              <a:bodyPr wrap="square" rtlCol="0">
                <a:spAutoFit/>
              </a:bodyPr>
              <a:lstStyle/>
              <a:p>
                <a:pPr marL="285750" indent="-285750">
                  <a:buFont typeface="Arial" panose="020B0604020202020204" pitchFamily="34" charset="0"/>
                  <a:buChar char="•"/>
                </a:pPr>
                <a:r>
                  <a:rPr lang="en-US" sz="2000" dirty="0"/>
                  <a:t>In conventional energy detector as already discussed, each CR makes their local decisions based on a single threshold as shown in fig 6.1(a).</a:t>
                </a:r>
              </a:p>
              <a:p>
                <a:pPr marL="285750" indent="-285750">
                  <a:buFont typeface="Arial" panose="020B0604020202020204" pitchFamily="34" charset="0"/>
                  <a:buChar char="•"/>
                </a:pPr>
                <a:r>
                  <a:rPr lang="en-US" sz="2000" dirty="0"/>
                  <a:t>If the energy calculated X (or observed energy O</a:t>
                </a:r>
                <a:r>
                  <a:rPr lang="en-US" sz="2000" baseline="-25000" dirty="0"/>
                  <a:t>i</a:t>
                </a:r>
                <a:r>
                  <a:rPr lang="en-US" sz="2000" dirty="0"/>
                  <a:t>) is more than threshold λ then hypothesis H</a:t>
                </a:r>
                <a:r>
                  <a:rPr lang="en-US" sz="2000" baseline="-25000" dirty="0"/>
                  <a:t>1</a:t>
                </a:r>
                <a:r>
                  <a:rPr lang="en-US" sz="2000" dirty="0"/>
                  <a:t> is true otherwise H</a:t>
                </a:r>
                <a:r>
                  <a:rPr lang="en-US" sz="2000" baseline="-25000" dirty="0"/>
                  <a:t>0</a:t>
                </a:r>
                <a:r>
                  <a:rPr lang="en-US" sz="2000" dirty="0"/>
                  <a:t>. </a:t>
                </a:r>
              </a:p>
              <a:p>
                <a:pPr marL="285750" indent="-285750">
                  <a:buFont typeface="Arial" panose="020B0604020202020204" pitchFamily="34" charset="0"/>
                  <a:buChar char="•"/>
                </a:pPr>
                <a:r>
                  <a:rPr lang="en-US" sz="2000" dirty="0"/>
                  <a:t>Double threshold energy detection method can be illustrated with the help of figure 6.2(b). </a:t>
                </a:r>
              </a:p>
              <a:p>
                <a:pPr marL="285750" indent="-285750">
                  <a:buFont typeface="Arial" panose="020B0604020202020204" pitchFamily="34" charset="0"/>
                  <a:buChar char="•"/>
                </a:pPr>
                <a:r>
                  <a:rPr lang="en-US" sz="2000" dirty="0"/>
                  <a:t>Here hypothesis H1 is true if X is more than λ</a:t>
                </a:r>
                <a:r>
                  <a:rPr lang="en-US" sz="2000" baseline="-25000" dirty="0"/>
                  <a:t>2</a:t>
                </a:r>
                <a:r>
                  <a:rPr lang="en-US" sz="2000" dirty="0"/>
                  <a:t> and hypothesis H</a:t>
                </a:r>
                <a:r>
                  <a:rPr lang="en-US" sz="2000" baseline="-25000" dirty="0"/>
                  <a:t>0 </a:t>
                </a:r>
                <a:r>
                  <a:rPr lang="en-US" sz="2000" dirty="0"/>
                  <a:t>is true when X is less than λ</a:t>
                </a:r>
                <a:r>
                  <a:rPr lang="en-US" sz="2000" baseline="-25000" dirty="0"/>
                  <a:t>1 </a:t>
                </a:r>
                <a:r>
                  <a:rPr lang="en-US" sz="2000" dirty="0"/>
                  <a:t>and in case observed energy X lies in between the two thresholds i.e., λ</a:t>
                </a:r>
                <a:r>
                  <a:rPr lang="en-US" sz="2000" baseline="-25000" dirty="0"/>
                  <a:t>1</a:t>
                </a:r>
                <a:r>
                  <a:rPr lang="en-US" sz="2000" dirty="0"/>
                  <a:t>&lt;X&lt;λ</a:t>
                </a:r>
                <a:r>
                  <a:rPr lang="en-US" sz="2000" baseline="-25000" dirty="0"/>
                  <a:t>2,</a:t>
                </a:r>
                <a:r>
                  <a:rPr lang="en-US" sz="2000" dirty="0"/>
                  <a:t> no decision is taken and CR will go for sensing again.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dirty="0"/>
                  <a:t>Threshold λ can be calculated</a:t>
                </a:r>
              </a:p>
              <a:p>
                <a:r>
                  <a:rPr lang="en-US" sz="2000" dirty="0"/>
                  <a:t>                                      </a:t>
                </a:r>
              </a:p>
              <a:p>
                <a:r>
                  <a:rPr lang="en-US" sz="2000" dirty="0"/>
                  <a:t>                                                       λ = Q</a:t>
                </a:r>
                <a:r>
                  <a:rPr lang="en-US" sz="2000" baseline="30000" dirty="0"/>
                  <a:t>-1</a:t>
                </a:r>
                <a:r>
                  <a:rPr lang="en-US" sz="2000" dirty="0"/>
                  <a:t>(P</a:t>
                </a:r>
                <a:r>
                  <a:rPr lang="en-US" sz="2000" baseline="-25000" dirty="0"/>
                  <a:t>fa</a:t>
                </a:r>
                <a:r>
                  <a:rPr lang="en-US" sz="2000" dirty="0"/>
                  <a:t>)</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r>
                          <a:rPr lang="en-US" sz="2000" b="0" i="1" smtClean="0">
                            <a:latin typeface="Cambria Math" panose="02040503050406030204" pitchFamily="18" charset="0"/>
                          </a:rPr>
                          <m:t>𝑁</m:t>
                        </m:r>
                        <m:r>
                          <m:rPr>
                            <m:sty m:val="p"/>
                          </m:rPr>
                          <a:rPr lang="el-GR" sz="2000" i="1">
                            <a:latin typeface="Cambria Math" panose="02040503050406030204" pitchFamily="18" charset="0"/>
                          </a:rPr>
                          <m:t>σ</m:t>
                        </m:r>
                        <m:r>
                          <a:rPr lang="en-US" sz="2000" b="0" i="1" baseline="30000" smtClean="0">
                            <a:latin typeface="Cambria Math" panose="02040503050406030204" pitchFamily="18" charset="0"/>
                          </a:rPr>
                          <m:t>4</m:t>
                        </m:r>
                        <m:r>
                          <a:rPr lang="en-US" sz="2000" b="0" i="1" baseline="-25000" smtClean="0">
                            <a:latin typeface="Cambria Math" panose="02040503050406030204" pitchFamily="18" charset="0"/>
                          </a:rPr>
                          <m:t>𝑤</m:t>
                        </m:r>
                      </m:e>
                    </m:rad>
                  </m:oMath>
                </a14:m>
                <a:r>
                  <a:rPr lang="en-US" sz="2000" dirty="0"/>
                  <a:t>+N</a:t>
                </a:r>
                <a14:m>
                  <m:oMath xmlns:m="http://schemas.openxmlformats.org/officeDocument/2006/math">
                    <m:r>
                      <m:rPr>
                        <m:sty m:val="p"/>
                      </m:rPr>
                      <a:rPr lang="el-GR" sz="2000" i="1">
                        <a:latin typeface="Cambria Math" panose="02040503050406030204" pitchFamily="18" charset="0"/>
                      </a:rPr>
                      <m:t>σ</m:t>
                    </m:r>
                    <m:r>
                      <a:rPr lang="en-US" sz="2000" b="0" i="0" baseline="30000" smtClean="0">
                        <a:latin typeface="Cambria Math" panose="02040503050406030204" pitchFamily="18" charset="0"/>
                      </a:rPr>
                      <m:t>2</m:t>
                    </m:r>
                    <m:r>
                      <m:rPr>
                        <m:sty m:val="p"/>
                      </m:rPr>
                      <a:rPr lang="en-US" sz="2000" b="0" i="0" baseline="-25000" smtClean="0">
                        <a:latin typeface="Cambria Math" panose="02040503050406030204" pitchFamily="18" charset="0"/>
                      </a:rPr>
                      <m:t>w</m:t>
                    </m:r>
                  </m:oMath>
                </a14:m>
                <a:r>
                  <a:rPr lang="en-US" sz="2000" dirty="0"/>
                  <a:t>                </a:t>
                </a:r>
              </a:p>
              <a:p>
                <a:endParaRPr lang="en-US" sz="2000" dirty="0"/>
              </a:p>
              <a:p>
                <a:pPr marL="285750" indent="-285750">
                  <a:buFont typeface="Arial" panose="020B0604020202020204" pitchFamily="34" charset="0"/>
                  <a:buChar char="•"/>
                </a:pPr>
                <a:r>
                  <a:rPr lang="en-US" dirty="0"/>
                  <a:t>And thresholds λ1 and λ2 can be found as:</a:t>
                </a:r>
              </a:p>
              <a:p>
                <a:r>
                  <a:rPr lang="en-US" sz="2000" dirty="0"/>
                  <a:t>                                                       λ = (1 – ρ) λ</a:t>
                </a:r>
              </a:p>
              <a:p>
                <a:r>
                  <a:rPr lang="en-US" sz="2000" dirty="0"/>
                  <a:t>                                                       λ = (1 + ρ) λ </a:t>
                </a:r>
              </a:p>
              <a:p>
                <a:r>
                  <a:rPr lang="en-US" dirty="0"/>
                  <a:t>                                               Here ρ   is the uncertainty parameter.</a:t>
                </a:r>
              </a:p>
            </p:txBody>
          </p:sp>
        </mc:Choice>
        <mc:Fallback xmlns="">
          <p:sp>
            <p:nvSpPr>
              <p:cNvPr id="4" name="TextBox 3">
                <a:extLst>
                  <a:ext uri="{FF2B5EF4-FFF2-40B4-BE49-F238E27FC236}">
                    <a16:creationId xmlns:a16="http://schemas.microsoft.com/office/drawing/2014/main" id="{07EF3B70-8138-4A51-894F-F51DE34DD644}"/>
                  </a:ext>
                </a:extLst>
              </p:cNvPr>
              <p:cNvSpPr txBox="1">
                <a:spLocks noRot="1" noChangeAspect="1" noMove="1" noResize="1" noEditPoints="1" noAdjustHandles="1" noChangeArrowheads="1" noChangeShapeType="1" noTextEdit="1"/>
              </p:cNvSpPr>
              <p:nvPr/>
            </p:nvSpPr>
            <p:spPr>
              <a:xfrm>
                <a:off x="154745" y="1322363"/>
                <a:ext cx="11882510" cy="5261248"/>
              </a:xfrm>
              <a:prstGeom prst="rect">
                <a:avLst/>
              </a:prstGeom>
              <a:blipFill>
                <a:blip r:embed="rId2"/>
                <a:stretch>
                  <a:fillRect l="-462" t="-695" b="-927"/>
                </a:stretch>
              </a:blipFill>
            </p:spPr>
            <p:txBody>
              <a:bodyPr/>
              <a:lstStyle/>
              <a:p>
                <a:r>
                  <a:rPr lang="en-US">
                    <a:noFill/>
                  </a:rPr>
                  <a:t> </a:t>
                </a:r>
              </a:p>
            </p:txBody>
          </p:sp>
        </mc:Fallback>
      </mc:AlternateContent>
    </p:spTree>
    <p:extLst>
      <p:ext uri="{BB962C8B-B14F-4D97-AF65-F5344CB8AC3E}">
        <p14:creationId xmlns:p14="http://schemas.microsoft.com/office/powerpoint/2010/main" val="4136576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FBFDC-F1AA-450D-98E3-5753244F9DB4}"/>
              </a:ext>
            </a:extLst>
          </p:cNvPr>
          <p:cNvSpPr txBox="1"/>
          <p:nvPr/>
        </p:nvSpPr>
        <p:spPr>
          <a:xfrm>
            <a:off x="279009" y="281354"/>
            <a:ext cx="11633981" cy="5909310"/>
          </a:xfrm>
          <a:prstGeom prst="rect">
            <a:avLst/>
          </a:prstGeom>
          <a:noFill/>
        </p:spPr>
        <p:txBody>
          <a:bodyPr wrap="square" rtlCol="0">
            <a:spAutoFit/>
          </a:bodyPr>
          <a:lstStyle/>
          <a:p>
            <a:r>
              <a:rPr lang="en-US" sz="3600" dirty="0">
                <a:latin typeface="AngsanaUPC" panose="02020603050405020304" pitchFamily="18" charset="-34"/>
                <a:cs typeface="AngsanaUPC" panose="02020603050405020304" pitchFamily="18" charset="-34"/>
              </a:rPr>
              <a:t>COMPARISON BETWEEN SINGLE THRESOLD AND DOUBLE THRESHOLD</a:t>
            </a:r>
            <a:r>
              <a:rPr lang="en-US" sz="3200" dirty="0">
                <a:latin typeface="AngsanaUPC" panose="02020603050405020304" pitchFamily="18" charset="-34"/>
                <a:cs typeface="AngsanaUPC" panose="02020603050405020304" pitchFamily="18" charset="-34"/>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algn="ctr"/>
            <a:r>
              <a:rPr lang="en-US" dirty="0"/>
              <a:t> Fig.6.1 (a) Conventional energy detector with a single threshold. </a:t>
            </a:r>
          </a:p>
          <a:p>
            <a:pPr algn="ctr"/>
            <a:r>
              <a:rPr lang="en-US" dirty="0"/>
              <a:t>(b) Double threshold-based energy detector</a:t>
            </a:r>
          </a:p>
        </p:txBody>
      </p:sp>
      <p:pic>
        <p:nvPicPr>
          <p:cNvPr id="3" name="image23.png">
            <a:extLst>
              <a:ext uri="{FF2B5EF4-FFF2-40B4-BE49-F238E27FC236}">
                <a16:creationId xmlns:a16="http://schemas.microsoft.com/office/drawing/2014/main" id="{B27668E8-26EC-4727-8185-8002404B57C6}"/>
              </a:ext>
            </a:extLst>
          </p:cNvPr>
          <p:cNvPicPr/>
          <p:nvPr/>
        </p:nvPicPr>
        <p:blipFill>
          <a:blip r:embed="rId2"/>
          <a:srcRect/>
          <a:stretch>
            <a:fillRect/>
          </a:stretch>
        </p:blipFill>
        <p:spPr>
          <a:xfrm>
            <a:off x="2822749" y="1213563"/>
            <a:ext cx="6546500" cy="4044891"/>
          </a:xfrm>
          <a:prstGeom prst="rect">
            <a:avLst/>
          </a:prstGeom>
          <a:ln/>
        </p:spPr>
      </p:pic>
    </p:spTree>
    <p:extLst>
      <p:ext uri="{BB962C8B-B14F-4D97-AF65-F5344CB8AC3E}">
        <p14:creationId xmlns:p14="http://schemas.microsoft.com/office/powerpoint/2010/main" val="292832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7E1D24-36D4-40AE-9CAF-939F97D46C65}"/>
                  </a:ext>
                </a:extLst>
              </p:cNvPr>
              <p:cNvSpPr txBox="1"/>
              <p:nvPr/>
            </p:nvSpPr>
            <p:spPr>
              <a:xfrm>
                <a:off x="229772" y="389610"/>
                <a:ext cx="11732455" cy="6078780"/>
              </a:xfrm>
              <a:prstGeom prst="rect">
                <a:avLst/>
              </a:prstGeom>
              <a:noFill/>
            </p:spPr>
            <p:txBody>
              <a:bodyPr wrap="square" rtlCol="0">
                <a:spAutoFit/>
              </a:bodyPr>
              <a:lstStyle/>
              <a:p>
                <a:pPr marL="285750" indent="-285750">
                  <a:buFont typeface="Arial" panose="020B0604020202020204" pitchFamily="34" charset="0"/>
                  <a:buChar char="•"/>
                </a:pPr>
                <a:r>
                  <a:rPr lang="en-US" dirty="0"/>
                  <a:t>In this project, we have developed a simulation model for double threshold CSS which works as follows:</a:t>
                </a:r>
              </a:p>
              <a:p>
                <a:pPr lvl="0"/>
                <a:r>
                  <a:rPr lang="en-US" dirty="0"/>
                  <a:t>     Each SU (i=1……M) will make </a:t>
                </a:r>
                <a:r>
                  <a:rPr lang="en-US" b="1" dirty="0"/>
                  <a:t>a </a:t>
                </a:r>
                <a:r>
                  <a:rPr lang="en-US" dirty="0"/>
                  <a:t>decision if and only if observed energy </a:t>
                </a:r>
                <a:r>
                  <a:rPr lang="en-US" i="1" dirty="0"/>
                  <a:t>X</a:t>
                </a:r>
                <a:r>
                  <a:rPr lang="en-US" i="1" baseline="-25000" dirty="0"/>
                  <a:t>i</a:t>
                </a:r>
                <a:r>
                  <a:rPr lang="en-US" i="1" dirty="0"/>
                  <a:t> </a:t>
                </a:r>
                <a:r>
                  <a:rPr lang="en-US" dirty="0"/>
                  <a:t>lies above Z</a:t>
                </a:r>
                <a:r>
                  <a:rPr lang="en-US" baseline="-25000" dirty="0"/>
                  <a:t>2</a:t>
                </a:r>
                <a:r>
                  <a:rPr lang="en-US" dirty="0"/>
                  <a:t> or below Z</a:t>
                </a:r>
                <a:r>
                  <a:rPr lang="en-US" baseline="-25000" dirty="0"/>
                  <a:t>1</a:t>
                </a:r>
                <a:r>
                  <a:rPr lang="en-US" dirty="0"/>
                  <a:t> which is  given by</a:t>
                </a:r>
              </a:p>
              <a:p>
                <a:r>
                  <a:rPr lang="en-US" dirty="0"/>
                  <a:t> </a:t>
                </a:r>
              </a:p>
              <a:p>
                <a:r>
                  <a:rPr lang="en-US" dirty="0">
                    <a:solidFill>
                      <a:srgbClr val="231F20"/>
                    </a:solidFill>
                    <a:latin typeface="Trebuchet MS" panose="020B0603020202020204" pitchFamily="34" charset="0"/>
                    <a:ea typeface="Trebuchet MS" panose="020B0603020202020204" pitchFamily="34" charset="0"/>
                    <a:cs typeface="Trebuchet MS" panose="020B0603020202020204" pitchFamily="34" charset="0"/>
                  </a:rPr>
                  <a:t>                                             </a:t>
                </a:r>
                <a:endParaRPr lang="en-US" baseline="-25000" dirty="0"/>
              </a:p>
              <a:p>
                <a:r>
                  <a:rPr lang="en-US" dirty="0"/>
                  <a:t>                                                               L</a:t>
                </a:r>
                <a:r>
                  <a:rPr lang="en-US" baseline="-25000" dirty="0"/>
                  <a:t>i</a:t>
                </a:r>
                <a:r>
                  <a:rPr lang="en-US" dirty="0"/>
                  <a: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m:rPr>
                                <m:nor/>
                              </m:rPr>
                              <a:rPr lang="en-US" b="0" i="0" smtClean="0"/>
                              <m:t>1           </m:t>
                            </m:r>
                            <m:r>
                              <m:rPr>
                                <m:nor/>
                              </m:rPr>
                              <a:rPr lang="en-US" b="0" i="0" smtClean="0"/>
                              <m:t>Xi</m:t>
                            </m:r>
                            <m:r>
                              <m:rPr>
                                <m:nor/>
                              </m:rPr>
                              <a:rPr lang="en-US" baseline="-25000" smtClean="0"/>
                              <m:t> </m:t>
                            </m:r>
                            <m:r>
                              <m:rPr>
                                <m:nor/>
                              </m:rPr>
                              <a:rPr lang="en-US"/>
                              <m:t>€ </m:t>
                            </m:r>
                            <m:r>
                              <m:rPr>
                                <m:nor/>
                              </m:rPr>
                              <a:rPr lang="en-US"/>
                              <m:t>h</m:t>
                            </m:r>
                            <m:r>
                              <m:rPr>
                                <m:nor/>
                              </m:rPr>
                              <a:rPr lang="en-US" baseline="-25000"/>
                              <m:t>1</m:t>
                            </m:r>
                          </m:e>
                          <m:e>
                            <m:r>
                              <a:rPr lang="en-US" b="0" i="1" smtClean="0">
                                <a:latin typeface="Cambria Math" panose="02040503050406030204" pitchFamily="18" charset="0"/>
                              </a:rPr>
                              <m:t>2           </m:t>
                            </m:r>
                            <m:r>
                              <m:rPr>
                                <m:nor/>
                              </m:rPr>
                              <a:rPr lang="en-US"/>
                              <m:t>X</m:t>
                            </m:r>
                            <m:r>
                              <m:rPr>
                                <m:nor/>
                              </m:rPr>
                              <a:rPr lang="en-US" baseline="-25000"/>
                              <m:t>i</m:t>
                            </m:r>
                            <m:r>
                              <m:rPr>
                                <m:nor/>
                              </m:rPr>
                              <a:rPr lang="en-US"/>
                              <m:t> </m:t>
                            </m:r>
                            <m:r>
                              <m:rPr>
                                <m:nor/>
                              </m:rPr>
                              <a:rPr lang="en-US"/>
                              <m:t>Σ</m:t>
                            </m:r>
                            <m:r>
                              <m:rPr>
                                <m:nor/>
                              </m:rPr>
                              <a:rPr lang="en-US"/>
                              <m:t> </m:t>
                            </m:r>
                            <m:r>
                              <m:rPr>
                                <m:nor/>
                              </m:rPr>
                              <a:rPr lang="en-US"/>
                              <m:t>h</m:t>
                            </m:r>
                            <m:r>
                              <m:rPr>
                                <m:nor/>
                              </m:rPr>
                              <a:rPr lang="en-US" baseline="-25000"/>
                              <m:t>2</m:t>
                            </m:r>
                            <m:r>
                              <m:rPr>
                                <m:nor/>
                              </m:rPr>
                              <a:rPr lang="en-US"/>
                              <m:t> </m:t>
                            </m:r>
                          </m:e>
                        </m:eqArr>
                      </m:e>
                    </m:d>
                  </m:oMath>
                </a14:m>
                <a:r>
                  <a:rPr lang="en-US" dirty="0"/>
                  <a:t>          </a:t>
                </a:r>
              </a:p>
              <a:p>
                <a:endParaRPr lang="en-US" dirty="0"/>
              </a:p>
              <a:p>
                <a:pPr marL="285750" lvl="0" indent="-285750">
                  <a:buFont typeface="Arial" panose="020B0604020202020204" pitchFamily="34" charset="0"/>
                  <a:buChar char="•"/>
                </a:pPr>
                <a:r>
                  <a:rPr lang="en-US" dirty="0"/>
                  <a:t>If X lies between Z</a:t>
                </a:r>
                <a:r>
                  <a:rPr lang="en-US" baseline="-25000" dirty="0"/>
                  <a:t>1</a:t>
                </a:r>
                <a:r>
                  <a:rPr lang="en-US" dirty="0"/>
                  <a:t> and Z</a:t>
                </a:r>
                <a:r>
                  <a:rPr lang="en-US" baseline="-25000" dirty="0"/>
                  <a:t>2</a:t>
                </a:r>
                <a:r>
                  <a:rPr lang="en-US" dirty="0"/>
                  <a:t>, then SU does not make a decision and report the observed energy </a:t>
                </a:r>
                <a:r>
                  <a:rPr lang="en-US" i="1" dirty="0"/>
                  <a:t>X</a:t>
                </a:r>
                <a:r>
                  <a:rPr lang="en-US" i="1" baseline="-25000" dirty="0"/>
                  <a:t>i</a:t>
                </a:r>
                <a:r>
                  <a:rPr lang="en-US" i="1" dirty="0"/>
                  <a:t> </a:t>
                </a:r>
                <a:r>
                  <a:rPr lang="en-US" dirty="0"/>
                  <a:t>to the FC.</a:t>
                </a:r>
              </a:p>
              <a:p>
                <a:pPr marL="285750" lvl="0" indent="-285750">
                  <a:buFont typeface="Arial" panose="020B0604020202020204" pitchFamily="34" charset="0"/>
                  <a:buChar char="•"/>
                </a:pPr>
                <a:r>
                  <a:rPr lang="en-US" dirty="0"/>
                  <a:t>Let us assume that FC receives K local decisions and M-K energy values. FC will now take the average of all the energy values received and compare it with the threshold Z to make a decision </a:t>
                </a:r>
                <a:r>
                  <a:rPr lang="en-US" i="1" dirty="0"/>
                  <a:t>H</a:t>
                </a:r>
                <a:r>
                  <a:rPr lang="en-US" i="1" baseline="-25000" dirty="0"/>
                  <a:t>o</a:t>
                </a:r>
                <a:r>
                  <a:rPr lang="en-US" i="1" dirty="0"/>
                  <a:t> </a:t>
                </a:r>
                <a:r>
                  <a:rPr lang="en-US" dirty="0"/>
                  <a:t>or </a:t>
                </a:r>
                <a:r>
                  <a:rPr lang="en-US" i="1" dirty="0"/>
                  <a:t>H</a:t>
                </a:r>
                <a:r>
                  <a:rPr lang="en-US" i="1" baseline="-25000" dirty="0"/>
                  <a:t>1</a:t>
                </a:r>
                <a:r>
                  <a:rPr lang="en-US" i="1" dirty="0"/>
                  <a:t> </a:t>
                </a:r>
                <a:r>
                  <a:rPr lang="en-US" dirty="0"/>
                  <a:t>as</a:t>
                </a:r>
              </a:p>
              <a:p>
                <a:pPr lvl="0"/>
                <a:endParaRPr lang="en-US" dirty="0"/>
              </a:p>
              <a:p>
                <a:pPr lvl="0"/>
                <a:r>
                  <a:rPr lang="en-US" dirty="0"/>
                  <a:t>                                                 X</a:t>
                </a:r>
                <a:r>
                  <a:rPr lang="en-US" baseline="-25000" dirty="0"/>
                  <a:t>avg</a:t>
                </a:r>
                <a:r>
                  <a:rPr lang="en-US" dirty="0"/>
                  <a:t> =</a:t>
                </a:r>
                <a14:m>
                  <m:oMath xmlns:m="http://schemas.openxmlformats.org/officeDocument/2006/math">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𝐾</m:t>
                            </m:r>
                          </m:den>
                        </m:f>
                      </m:e>
                    </m:box>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𝐾</m:t>
                        </m:r>
                      </m:sup>
                      <m:e>
                        <m:r>
                          <a:rPr lang="en-US" b="0" i="1" smtClean="0">
                            <a:latin typeface="Cambria Math" panose="02040503050406030204" pitchFamily="18" charset="0"/>
                          </a:rPr>
                          <m:t>𝑋</m:t>
                        </m:r>
                        <m:r>
                          <a:rPr lang="en-US" b="0" i="1" baseline="-25000" smtClean="0">
                            <a:latin typeface="Cambria Math" panose="02040503050406030204" pitchFamily="18" charset="0"/>
                          </a:rPr>
                          <m:t>𝑖</m:t>
                        </m:r>
                      </m:e>
                    </m:nary>
                  </m:oMath>
                </a14:m>
                <a:endParaRPr lang="en-US" dirty="0"/>
              </a:p>
              <a:p>
                <a:pPr lvl="0"/>
                <a:endParaRPr lang="en-US" dirty="0"/>
              </a:p>
              <a:p>
                <a:pPr lvl="0"/>
                <a:r>
                  <a:rPr lang="en-US" dirty="0"/>
                  <a:t>                                               L</a:t>
                </a:r>
                <a:r>
                  <a:rPr lang="en-US" baseline="-25000" dirty="0"/>
                  <a:t>f</a:t>
                </a:r>
                <a:r>
                  <a:rPr lang="en-US" dirty="0"/>
                  <a:t> = </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1</m:t>
                            </m:r>
                          </m:e>
                        </m:eqArr>
                      </m:e>
                    </m:d>
                  </m:oMath>
                </a14:m>
                <a:r>
                  <a:rPr lang="en-US" dirty="0"/>
                  <a:t>                   X</a:t>
                </a:r>
                <a:r>
                  <a:rPr lang="en-US" baseline="-25000" dirty="0"/>
                  <a:t>avg</a:t>
                </a:r>
                <a:r>
                  <a:rPr lang="en-US" dirty="0"/>
                  <a:t> &lt; λ</a:t>
                </a:r>
              </a:p>
              <a:p>
                <a:pPr lvl="0"/>
                <a:r>
                  <a:rPr lang="en-US" dirty="0"/>
                  <a:t>                                                                              X</a:t>
                </a:r>
                <a:r>
                  <a:rPr lang="en-US" baseline="-25000" dirty="0"/>
                  <a:t>avg</a:t>
                </a:r>
                <a:r>
                  <a:rPr lang="en-US" dirty="0"/>
                  <a:t> &gt; λ</a:t>
                </a:r>
              </a:p>
              <a:p>
                <a:pPr lvl="0"/>
                <a:endParaRPr lang="en-US" dirty="0"/>
              </a:p>
              <a:p>
                <a:pPr marL="285750" indent="-285750">
                  <a:buFont typeface="Arial" panose="020B0604020202020204" pitchFamily="34" charset="0"/>
                  <a:buChar char="•"/>
                </a:pPr>
                <a:r>
                  <a:rPr lang="en-US" dirty="0"/>
                  <a:t> Now FC will be having K+1 decision: K decisions from the SUs which have made the decisions and one from the FC itself based on the observed energy received from the confused SUs.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FC can combine these K+1 decision by OR fusion rule with the help of equation.</a:t>
                </a:r>
              </a:p>
            </p:txBody>
          </p:sp>
        </mc:Choice>
        <mc:Fallback xmlns="">
          <p:sp>
            <p:nvSpPr>
              <p:cNvPr id="2" name="TextBox 1">
                <a:extLst>
                  <a:ext uri="{FF2B5EF4-FFF2-40B4-BE49-F238E27FC236}">
                    <a16:creationId xmlns:a16="http://schemas.microsoft.com/office/drawing/2014/main" id="{C37E1D24-36D4-40AE-9CAF-939F97D46C65}"/>
                  </a:ext>
                </a:extLst>
              </p:cNvPr>
              <p:cNvSpPr txBox="1">
                <a:spLocks noRot="1" noChangeAspect="1" noMove="1" noResize="1" noEditPoints="1" noAdjustHandles="1" noChangeArrowheads="1" noChangeShapeType="1" noTextEdit="1"/>
              </p:cNvSpPr>
              <p:nvPr/>
            </p:nvSpPr>
            <p:spPr>
              <a:xfrm>
                <a:off x="229772" y="389610"/>
                <a:ext cx="11732455" cy="6078780"/>
              </a:xfrm>
              <a:prstGeom prst="rect">
                <a:avLst/>
              </a:prstGeom>
              <a:blipFill>
                <a:blip r:embed="rId2"/>
                <a:stretch>
                  <a:fillRect l="-364" t="-602" b="-702"/>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DBCB41F7-0195-4309-B172-DE303B3E9E6F}"/>
              </a:ext>
            </a:extLst>
          </p:cNvPr>
          <p:cNvSpPr/>
          <p:nvPr/>
        </p:nvSpPr>
        <p:spPr>
          <a:xfrm>
            <a:off x="5840412" y="3307715"/>
            <a:ext cx="511175" cy="242570"/>
          </a:xfrm>
          <a:prstGeom prst="rect">
            <a:avLst/>
          </a:prstGeom>
          <a:noFill/>
          <a:ln>
            <a:noFill/>
          </a:ln>
        </p:spPr>
        <p:txBody>
          <a:bodyPr spcFirstLastPara="1" wrap="square" lIns="0" tIns="0" rIns="0" bIns="0" anchor="t" anchorCtr="0">
            <a:noAutofit/>
          </a:bodyPr>
          <a:lstStyle/>
          <a:p>
            <a:pPr marL="0" marR="0">
              <a:spcBef>
                <a:spcPts val="5"/>
              </a:spcBef>
              <a:spcAft>
                <a:spcPts val="0"/>
              </a:spcAft>
            </a:pPr>
            <a:endParaRPr lang="en-US"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08156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A5F75-AA89-48A4-8610-23D1789984FF}"/>
              </a:ext>
            </a:extLst>
          </p:cNvPr>
          <p:cNvSpPr txBox="1"/>
          <p:nvPr/>
        </p:nvSpPr>
        <p:spPr>
          <a:xfrm>
            <a:off x="250873" y="98474"/>
            <a:ext cx="11690252" cy="646330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No</a:t>
            </a:r>
          </a:p>
          <a:p>
            <a:endParaRPr lang="en-US" dirty="0"/>
          </a:p>
          <a:p>
            <a:endParaRPr lang="en-US" dirty="0"/>
          </a:p>
          <a:p>
            <a:endParaRPr lang="en-US" dirty="0"/>
          </a:p>
          <a:p>
            <a:r>
              <a:rPr lang="en-US" dirty="0"/>
              <a:t>                                                                                                       yes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sz="1600" dirty="0"/>
              <a:t>Fig.6.2 Flow chart of the proposed scheme</a:t>
            </a:r>
            <a:r>
              <a:rPr lang="en-US" dirty="0"/>
              <a:t>.</a:t>
            </a:r>
          </a:p>
        </p:txBody>
      </p:sp>
      <p:sp>
        <p:nvSpPr>
          <p:cNvPr id="3" name="Rectangle: Rounded Corners 2">
            <a:extLst>
              <a:ext uri="{FF2B5EF4-FFF2-40B4-BE49-F238E27FC236}">
                <a16:creationId xmlns:a16="http://schemas.microsoft.com/office/drawing/2014/main" id="{47B66592-FBB8-4C6E-89EF-3ED4BFC8DA47}"/>
              </a:ext>
            </a:extLst>
          </p:cNvPr>
          <p:cNvSpPr/>
          <p:nvPr/>
        </p:nvSpPr>
        <p:spPr>
          <a:xfrm>
            <a:off x="3997568" y="534573"/>
            <a:ext cx="2982351" cy="73152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Find λ, λ</a:t>
            </a:r>
            <a:r>
              <a:rPr lang="en-US" baseline="-25000" dirty="0">
                <a:solidFill>
                  <a:schemeClr val="bg1"/>
                </a:solidFill>
              </a:rPr>
              <a:t>1, </a:t>
            </a:r>
            <a:r>
              <a:rPr lang="en-US" dirty="0">
                <a:solidFill>
                  <a:schemeClr val="bg1"/>
                </a:solidFill>
              </a:rPr>
              <a:t>λ</a:t>
            </a:r>
            <a:r>
              <a:rPr lang="en-US" baseline="-25000" dirty="0">
                <a:solidFill>
                  <a:schemeClr val="bg1"/>
                </a:solidFill>
              </a:rPr>
              <a:t>2</a:t>
            </a:r>
            <a:r>
              <a:rPr lang="en-US" dirty="0"/>
              <a:t> </a:t>
            </a:r>
            <a:r>
              <a:rPr lang="en-US" dirty="0">
                <a:solidFill>
                  <a:schemeClr val="bg1"/>
                </a:solidFill>
              </a:rPr>
              <a:t>and Xi</a:t>
            </a:r>
            <a:endParaRPr lang="en-US" baseline="-25000" dirty="0">
              <a:solidFill>
                <a:schemeClr val="bg1"/>
              </a:solidFill>
            </a:endParaRPr>
          </a:p>
        </p:txBody>
      </p:sp>
      <p:sp>
        <p:nvSpPr>
          <p:cNvPr id="4" name="Rectangle: Rounded Corners 3">
            <a:extLst>
              <a:ext uri="{FF2B5EF4-FFF2-40B4-BE49-F238E27FC236}">
                <a16:creationId xmlns:a16="http://schemas.microsoft.com/office/drawing/2014/main" id="{2092C4C8-DBB7-4F02-AF3E-BCDE5248D371}"/>
              </a:ext>
            </a:extLst>
          </p:cNvPr>
          <p:cNvSpPr/>
          <p:nvPr/>
        </p:nvSpPr>
        <p:spPr>
          <a:xfrm>
            <a:off x="7490457" y="2264500"/>
            <a:ext cx="2982351" cy="73152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Don’t take decision Send Xi to the FC</a:t>
            </a:r>
          </a:p>
        </p:txBody>
      </p:sp>
      <p:sp>
        <p:nvSpPr>
          <p:cNvPr id="5" name="Rectangle: Rounded Corners 4">
            <a:extLst>
              <a:ext uri="{FF2B5EF4-FFF2-40B4-BE49-F238E27FC236}">
                <a16:creationId xmlns:a16="http://schemas.microsoft.com/office/drawing/2014/main" id="{8FB6117F-0E8A-44B4-BC4E-0E25B420E4E5}"/>
              </a:ext>
            </a:extLst>
          </p:cNvPr>
          <p:cNvSpPr/>
          <p:nvPr/>
        </p:nvSpPr>
        <p:spPr>
          <a:xfrm>
            <a:off x="7490458" y="3863664"/>
            <a:ext cx="2982351" cy="866956"/>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Take average of all Xi’s received and compare it with λ and take decision Lf. </a:t>
            </a:r>
          </a:p>
        </p:txBody>
      </p:sp>
      <p:sp>
        <p:nvSpPr>
          <p:cNvPr id="6" name="Rectangle: Rounded Corners 5">
            <a:extLst>
              <a:ext uri="{FF2B5EF4-FFF2-40B4-BE49-F238E27FC236}">
                <a16:creationId xmlns:a16="http://schemas.microsoft.com/office/drawing/2014/main" id="{9CB9C893-6098-4115-B101-05ABD8EAD521}"/>
              </a:ext>
            </a:extLst>
          </p:cNvPr>
          <p:cNvSpPr/>
          <p:nvPr/>
        </p:nvSpPr>
        <p:spPr>
          <a:xfrm>
            <a:off x="3738488" y="3832962"/>
            <a:ext cx="2982351" cy="73152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Take local decision Li and send it to the FC</a:t>
            </a:r>
          </a:p>
        </p:txBody>
      </p:sp>
      <p:sp>
        <p:nvSpPr>
          <p:cNvPr id="7" name="Rectangle: Rounded Corners 6">
            <a:extLst>
              <a:ext uri="{FF2B5EF4-FFF2-40B4-BE49-F238E27FC236}">
                <a16:creationId xmlns:a16="http://schemas.microsoft.com/office/drawing/2014/main" id="{2AEEA70E-D376-4C81-97D9-D26A17CBE07B}"/>
              </a:ext>
            </a:extLst>
          </p:cNvPr>
          <p:cNvSpPr/>
          <p:nvPr/>
        </p:nvSpPr>
        <p:spPr>
          <a:xfrm>
            <a:off x="3997568" y="5194658"/>
            <a:ext cx="2982351" cy="73152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Combine the decisions Li’s and Lf by OR rule</a:t>
            </a:r>
          </a:p>
        </p:txBody>
      </p:sp>
      <p:sp>
        <p:nvSpPr>
          <p:cNvPr id="8" name="Diamond 7">
            <a:extLst>
              <a:ext uri="{FF2B5EF4-FFF2-40B4-BE49-F238E27FC236}">
                <a16:creationId xmlns:a16="http://schemas.microsoft.com/office/drawing/2014/main" id="{8D69EA7E-BE71-4F3A-92ED-4C9301D37C68}"/>
              </a:ext>
            </a:extLst>
          </p:cNvPr>
          <p:cNvSpPr/>
          <p:nvPr/>
        </p:nvSpPr>
        <p:spPr>
          <a:xfrm>
            <a:off x="4395565" y="1896269"/>
            <a:ext cx="2186353" cy="1505242"/>
          </a:xfrm>
          <a:prstGeom prst="diamond">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If Xi&gt; λ2  or Xi&lt; λ1</a:t>
            </a:r>
          </a:p>
        </p:txBody>
      </p:sp>
      <p:cxnSp>
        <p:nvCxnSpPr>
          <p:cNvPr id="10" name="Straight Arrow Connector 9">
            <a:extLst>
              <a:ext uri="{FF2B5EF4-FFF2-40B4-BE49-F238E27FC236}">
                <a16:creationId xmlns:a16="http://schemas.microsoft.com/office/drawing/2014/main" id="{777581BF-B2D8-4E0C-86FB-F5433DC7131E}"/>
              </a:ext>
            </a:extLst>
          </p:cNvPr>
          <p:cNvCxnSpPr>
            <a:stCxn id="3" idx="2"/>
          </p:cNvCxnSpPr>
          <p:nvPr/>
        </p:nvCxnSpPr>
        <p:spPr>
          <a:xfrm flipH="1">
            <a:off x="5488742" y="1266093"/>
            <a:ext cx="2" cy="611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5CB74B-6177-492F-8B8D-C3C89F192F28}"/>
              </a:ext>
            </a:extLst>
          </p:cNvPr>
          <p:cNvCxnSpPr>
            <a:stCxn id="8" idx="3"/>
          </p:cNvCxnSpPr>
          <p:nvPr/>
        </p:nvCxnSpPr>
        <p:spPr>
          <a:xfrm flipV="1">
            <a:off x="6581918" y="2630260"/>
            <a:ext cx="908539" cy="18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C8421EF-118E-4F1B-86DF-E2BA3A2E2BC6}"/>
              </a:ext>
            </a:extLst>
          </p:cNvPr>
          <p:cNvCxnSpPr>
            <a:cxnSpLocks/>
            <a:stCxn id="4" idx="2"/>
            <a:endCxn id="5" idx="0"/>
          </p:cNvCxnSpPr>
          <p:nvPr/>
        </p:nvCxnSpPr>
        <p:spPr>
          <a:xfrm>
            <a:off x="8981633" y="2996020"/>
            <a:ext cx="1" cy="867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DF01B6-0514-41CF-8C5D-832350BD6E34}"/>
              </a:ext>
            </a:extLst>
          </p:cNvPr>
          <p:cNvCxnSpPr>
            <a:stCxn id="8" idx="2"/>
          </p:cNvCxnSpPr>
          <p:nvPr/>
        </p:nvCxnSpPr>
        <p:spPr>
          <a:xfrm flipH="1">
            <a:off x="5488741" y="3401511"/>
            <a:ext cx="1" cy="431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3B369A-4D21-4FF4-B089-560483D621D9}"/>
              </a:ext>
            </a:extLst>
          </p:cNvPr>
          <p:cNvCxnSpPr/>
          <p:nvPr/>
        </p:nvCxnSpPr>
        <p:spPr>
          <a:xfrm>
            <a:off x="5488741" y="4595184"/>
            <a:ext cx="0" cy="599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8D2920-E56E-46C7-AD9E-B59915740890}"/>
              </a:ext>
            </a:extLst>
          </p:cNvPr>
          <p:cNvCxnSpPr>
            <a:cxnSpLocks/>
            <a:stCxn id="5" idx="2"/>
            <a:endCxn id="5" idx="2"/>
          </p:cNvCxnSpPr>
          <p:nvPr/>
        </p:nvCxnSpPr>
        <p:spPr>
          <a:xfrm>
            <a:off x="8981634" y="47306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422D1E-FE32-4AD6-93CB-FA9EAAF05D35}"/>
              </a:ext>
            </a:extLst>
          </p:cNvPr>
          <p:cNvCxnSpPr>
            <a:cxnSpLocks/>
          </p:cNvCxnSpPr>
          <p:nvPr/>
        </p:nvCxnSpPr>
        <p:spPr>
          <a:xfrm flipH="1">
            <a:off x="8977882" y="4747147"/>
            <a:ext cx="2" cy="829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F6280D4-90D6-4E7E-AACA-944562EAB370}"/>
              </a:ext>
            </a:extLst>
          </p:cNvPr>
          <p:cNvCxnSpPr>
            <a:endCxn id="7" idx="3"/>
          </p:cNvCxnSpPr>
          <p:nvPr/>
        </p:nvCxnSpPr>
        <p:spPr>
          <a:xfrm flipH="1">
            <a:off x="6979919" y="5560418"/>
            <a:ext cx="2001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9739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95BF-0E88-41B4-8AAD-A8E8187932EC}"/>
              </a:ext>
            </a:extLst>
          </p:cNvPr>
          <p:cNvSpPr>
            <a:spLocks noGrp="1"/>
          </p:cNvSpPr>
          <p:nvPr>
            <p:ph type="title"/>
          </p:nvPr>
        </p:nvSpPr>
        <p:spPr>
          <a:xfrm>
            <a:off x="167528" y="119767"/>
            <a:ext cx="10578075" cy="668024"/>
          </a:xfrm>
        </p:spPr>
        <p:txBody>
          <a:bodyPr/>
          <a:lstStyle/>
          <a:p>
            <a:r>
              <a:rPr lang="en-US" dirty="0">
                <a:latin typeface="AngsanaUPC" panose="02020603050405020304" pitchFamily="18" charset="-34"/>
                <a:cs typeface="AngsanaUPC" panose="02020603050405020304" pitchFamily="18" charset="-34"/>
              </a:rPr>
              <a:t>Simulation results</a:t>
            </a:r>
          </a:p>
        </p:txBody>
      </p:sp>
      <p:sp>
        <p:nvSpPr>
          <p:cNvPr id="4" name="TextBox 3">
            <a:extLst>
              <a:ext uri="{FF2B5EF4-FFF2-40B4-BE49-F238E27FC236}">
                <a16:creationId xmlns:a16="http://schemas.microsoft.com/office/drawing/2014/main" id="{4A4586FA-88D9-4CC9-92AE-98A7C50CCBDC}"/>
              </a:ext>
            </a:extLst>
          </p:cNvPr>
          <p:cNvSpPr txBox="1"/>
          <p:nvPr/>
        </p:nvSpPr>
        <p:spPr>
          <a:xfrm>
            <a:off x="239151" y="787791"/>
            <a:ext cx="11633981" cy="5755422"/>
          </a:xfrm>
          <a:prstGeom prst="rect">
            <a:avLst/>
          </a:prstGeom>
          <a:noFill/>
        </p:spPr>
        <p:txBody>
          <a:bodyPr wrap="square" rtlCol="0">
            <a:spAutoFit/>
          </a:bodyPr>
          <a:lstStyle/>
          <a:p>
            <a:pPr marL="285750" indent="-285750">
              <a:buFont typeface="Arial" panose="020B0604020202020204" pitchFamily="34" charset="0"/>
              <a:buChar char="•"/>
            </a:pPr>
            <a:r>
              <a:rPr lang="en-US" sz="2000" dirty="0"/>
              <a:t>We have performed a simulation study to evaluate the performance of the proposed scheme.</a:t>
            </a:r>
          </a:p>
          <a:p>
            <a:pPr marL="285750" indent="-285750">
              <a:buFont typeface="Arial" panose="020B0604020202020204" pitchFamily="34" charset="0"/>
              <a:buChar char="•"/>
            </a:pPr>
            <a:r>
              <a:rPr lang="en-US" sz="2000" dirty="0"/>
              <a:t>First, we developed a simulation model in MATLAB for a single threshold energy detection method and compared the results with the theoretical results to validate the simulation model.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r>
              <a:rPr lang="en-US" dirty="0"/>
              <a:t>           </a:t>
            </a:r>
          </a:p>
          <a:p>
            <a:r>
              <a:rPr lang="en-US" sz="1600" dirty="0"/>
              <a:t>                    Fig. 6.3 Pd vs Pfa for a single energy detector.                   		Fig. 6.4 Pd vs Pfa for a single energy detector</a:t>
            </a:r>
          </a:p>
          <a:p>
            <a:endParaRPr lang="en-US" dirty="0"/>
          </a:p>
          <a:p>
            <a:pPr marL="285750" indent="-285750">
              <a:buFont typeface="Arial" panose="020B0604020202020204" pitchFamily="34" charset="0"/>
              <a:buChar char="•"/>
            </a:pPr>
            <a:r>
              <a:rPr lang="en-US" dirty="0"/>
              <a:t>Figure 6.3 shows the ROC (Receiver Operating characteristics) for theoretical and simulation model with N=500 &amp; 1000. </a:t>
            </a:r>
          </a:p>
          <a:p>
            <a:pPr marL="285750" indent="-285750">
              <a:buFont typeface="Arial" panose="020B0604020202020204" pitchFamily="34" charset="0"/>
              <a:buChar char="•"/>
            </a:pPr>
            <a:r>
              <a:rPr lang="en-US" dirty="0"/>
              <a:t>Figure 6.4 shows the ROC (curve between Pd vs Pf) for single and double threshold at -5 dB SNR with 200 samples. </a:t>
            </a:r>
            <a:endParaRPr lang="en-US" sz="2000" dirty="0"/>
          </a:p>
        </p:txBody>
      </p:sp>
      <p:pic>
        <p:nvPicPr>
          <p:cNvPr id="5" name="image22.png">
            <a:extLst>
              <a:ext uri="{FF2B5EF4-FFF2-40B4-BE49-F238E27FC236}">
                <a16:creationId xmlns:a16="http://schemas.microsoft.com/office/drawing/2014/main" id="{80571837-F007-4762-B033-A445859AB57E}"/>
              </a:ext>
            </a:extLst>
          </p:cNvPr>
          <p:cNvPicPr/>
          <p:nvPr/>
        </p:nvPicPr>
        <p:blipFill>
          <a:blip r:embed="rId2"/>
          <a:srcRect/>
          <a:stretch>
            <a:fillRect/>
          </a:stretch>
        </p:blipFill>
        <p:spPr>
          <a:xfrm>
            <a:off x="755932" y="1937702"/>
            <a:ext cx="4810761" cy="3295480"/>
          </a:xfrm>
          <a:prstGeom prst="rect">
            <a:avLst/>
          </a:prstGeom>
          <a:ln/>
        </p:spPr>
      </p:pic>
      <p:pic>
        <p:nvPicPr>
          <p:cNvPr id="6" name="image26.png">
            <a:extLst>
              <a:ext uri="{FF2B5EF4-FFF2-40B4-BE49-F238E27FC236}">
                <a16:creationId xmlns:a16="http://schemas.microsoft.com/office/drawing/2014/main" id="{E2BEA18D-A744-4F47-A568-C13D61090465}"/>
              </a:ext>
            </a:extLst>
          </p:cNvPr>
          <p:cNvPicPr/>
          <p:nvPr/>
        </p:nvPicPr>
        <p:blipFill>
          <a:blip r:embed="rId3"/>
          <a:srcRect/>
          <a:stretch>
            <a:fillRect/>
          </a:stretch>
        </p:blipFill>
        <p:spPr>
          <a:xfrm>
            <a:off x="6625308" y="1937702"/>
            <a:ext cx="4810760" cy="3295480"/>
          </a:xfrm>
          <a:prstGeom prst="rect">
            <a:avLst/>
          </a:prstGeom>
          <a:ln/>
        </p:spPr>
      </p:pic>
    </p:spTree>
    <p:extLst>
      <p:ext uri="{BB962C8B-B14F-4D97-AF65-F5344CB8AC3E}">
        <p14:creationId xmlns:p14="http://schemas.microsoft.com/office/powerpoint/2010/main" val="166353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E5A83-A32B-4CDD-813B-DA80F6888218}"/>
              </a:ext>
            </a:extLst>
          </p:cNvPr>
          <p:cNvSpPr txBox="1"/>
          <p:nvPr/>
        </p:nvSpPr>
        <p:spPr>
          <a:xfrm flipH="1">
            <a:off x="419288" y="289679"/>
            <a:ext cx="11533657" cy="627864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r>
              <a:rPr lang="en-US" sz="1600" dirty="0"/>
              <a:t>   Fig. 6.5 Qd vs Qfa for conventional CSS and Proposed CSS                                  		        	      Fig. 6.6 Qd vs SNR (in dB)</a:t>
            </a:r>
          </a:p>
          <a:p>
            <a:r>
              <a:rPr lang="en-US" b="1" dirty="0"/>
              <a:t> </a:t>
            </a:r>
            <a:endParaRPr lang="en-US" dirty="0"/>
          </a:p>
          <a:p>
            <a:pPr marL="285750" indent="-285750">
              <a:buFont typeface="Arial" panose="020B0604020202020204" pitchFamily="34" charset="0"/>
              <a:buChar char="•"/>
            </a:pPr>
            <a:r>
              <a:rPr lang="en-US" sz="2000" dirty="0"/>
              <a:t>Figure 6.5 shows the ROC for the conventional and proposed scheme. We have assumed the number of SUs participating in the cooperation, M=5. This figure clearly shows that the proposed scheme outperforms the conventional CSS. This curve is drawn at -8dB SNR with 100 samples. It has been clearly observed from the graph that the proposed scheme is giving an almost 10% improvement in the probability of detection at P</a:t>
            </a:r>
            <a:r>
              <a:rPr lang="en-US" sz="2000" baseline="-25000" dirty="0"/>
              <a:t>fa</a:t>
            </a:r>
            <a:r>
              <a:rPr lang="en-US" sz="2000" dirty="0"/>
              <a:t>=0.1.</a:t>
            </a:r>
          </a:p>
        </p:txBody>
      </p:sp>
      <p:pic>
        <p:nvPicPr>
          <p:cNvPr id="3" name="image27.jpg">
            <a:extLst>
              <a:ext uri="{FF2B5EF4-FFF2-40B4-BE49-F238E27FC236}">
                <a16:creationId xmlns:a16="http://schemas.microsoft.com/office/drawing/2014/main" id="{83BA4F8F-E0C4-402E-B02E-BC06B06782C4}"/>
              </a:ext>
            </a:extLst>
          </p:cNvPr>
          <p:cNvPicPr/>
          <p:nvPr/>
        </p:nvPicPr>
        <p:blipFill>
          <a:blip r:embed="rId2"/>
          <a:srcRect/>
          <a:stretch>
            <a:fillRect/>
          </a:stretch>
        </p:blipFill>
        <p:spPr>
          <a:xfrm>
            <a:off x="516183" y="748933"/>
            <a:ext cx="4919516" cy="3499510"/>
          </a:xfrm>
          <a:prstGeom prst="rect">
            <a:avLst/>
          </a:prstGeom>
          <a:ln/>
        </p:spPr>
      </p:pic>
      <p:pic>
        <p:nvPicPr>
          <p:cNvPr id="4" name="image31.png">
            <a:extLst>
              <a:ext uri="{FF2B5EF4-FFF2-40B4-BE49-F238E27FC236}">
                <a16:creationId xmlns:a16="http://schemas.microsoft.com/office/drawing/2014/main" id="{F2F3D5BF-7422-4E2E-BC61-85A2E0AAB4A4}"/>
              </a:ext>
            </a:extLst>
          </p:cNvPr>
          <p:cNvPicPr/>
          <p:nvPr/>
        </p:nvPicPr>
        <p:blipFill>
          <a:blip r:embed="rId3"/>
          <a:srcRect/>
          <a:stretch>
            <a:fillRect/>
          </a:stretch>
        </p:blipFill>
        <p:spPr>
          <a:xfrm>
            <a:off x="6756301" y="786256"/>
            <a:ext cx="4919515" cy="3499510"/>
          </a:xfrm>
          <a:prstGeom prst="rect">
            <a:avLst/>
          </a:prstGeom>
          <a:ln/>
        </p:spPr>
      </p:pic>
    </p:spTree>
    <p:extLst>
      <p:ext uri="{BB962C8B-B14F-4D97-AF65-F5344CB8AC3E}">
        <p14:creationId xmlns:p14="http://schemas.microsoft.com/office/powerpoint/2010/main" val="24655811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B5A41-2FC5-410B-9111-63DDD13C6C8D}"/>
              </a:ext>
            </a:extLst>
          </p:cNvPr>
          <p:cNvSpPr txBox="1"/>
          <p:nvPr/>
        </p:nvSpPr>
        <p:spPr>
          <a:xfrm>
            <a:off x="196948" y="140677"/>
            <a:ext cx="11788726" cy="603242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Figure 6.6 shows the graph between Q</a:t>
            </a:r>
            <a:r>
              <a:rPr lang="en-US" sz="2000" baseline="-25000" dirty="0"/>
              <a:t>d</a:t>
            </a:r>
            <a:r>
              <a:rPr lang="en-US" sz="2000" dirty="0"/>
              <a:t> and SNR by fixing P</a:t>
            </a:r>
            <a:r>
              <a:rPr lang="en-US" sz="2000" baseline="-25000" dirty="0"/>
              <a:t>fa</a:t>
            </a:r>
            <a:r>
              <a:rPr lang="en-US" sz="2000" dirty="0"/>
              <a:t>=0.1 and it has been observed from the graph that at low SNR, the proposed scheme performs better.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algn="ctr"/>
            <a:r>
              <a:rPr lang="en-US" sz="1600" dirty="0"/>
              <a:t>Fig. 6.7 Pe vs SNR (in dB)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Figure 6.7 shows the curve between probability of decision error (P</a:t>
            </a:r>
            <a:r>
              <a:rPr lang="en-US" sz="2000" baseline="-25000" dirty="0"/>
              <a:t>e</a:t>
            </a:r>
            <a:r>
              <a:rPr lang="en-US" sz="2000" dirty="0"/>
              <a:t>) and SNR and it has been observed that the proposed scheme is minimizing the decision error in the low SNR region.</a:t>
            </a:r>
          </a:p>
        </p:txBody>
      </p:sp>
      <p:pic>
        <p:nvPicPr>
          <p:cNvPr id="3" name="image34.png">
            <a:extLst>
              <a:ext uri="{FF2B5EF4-FFF2-40B4-BE49-F238E27FC236}">
                <a16:creationId xmlns:a16="http://schemas.microsoft.com/office/drawing/2014/main" id="{1121AA45-C120-45ED-AD8B-2306861E848E}"/>
              </a:ext>
            </a:extLst>
          </p:cNvPr>
          <p:cNvPicPr/>
          <p:nvPr/>
        </p:nvPicPr>
        <p:blipFill>
          <a:blip r:embed="rId2"/>
          <a:srcRect/>
          <a:stretch>
            <a:fillRect/>
          </a:stretch>
        </p:blipFill>
        <p:spPr>
          <a:xfrm>
            <a:off x="3418449" y="1685909"/>
            <a:ext cx="5345723" cy="2941955"/>
          </a:xfrm>
          <a:prstGeom prst="rect">
            <a:avLst/>
          </a:prstGeom>
          <a:ln/>
        </p:spPr>
      </p:pic>
    </p:spTree>
    <p:extLst>
      <p:ext uri="{BB962C8B-B14F-4D97-AF65-F5344CB8AC3E}">
        <p14:creationId xmlns:p14="http://schemas.microsoft.com/office/powerpoint/2010/main" val="33012504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CD13-D739-4153-B0AC-047017B47AF8}"/>
              </a:ext>
            </a:extLst>
          </p:cNvPr>
          <p:cNvSpPr>
            <a:spLocks noGrp="1"/>
          </p:cNvSpPr>
          <p:nvPr>
            <p:ph type="title"/>
          </p:nvPr>
        </p:nvSpPr>
        <p:spPr>
          <a:xfrm>
            <a:off x="248770" y="473270"/>
            <a:ext cx="10521804" cy="720616"/>
          </a:xfrm>
        </p:spPr>
        <p:txBody>
          <a:bodyPr/>
          <a:lstStyle/>
          <a:p>
            <a:r>
              <a:rPr lang="en-US" dirty="0">
                <a:latin typeface="Angsana New" panose="02020603050405020304" pitchFamily="18" charset="-34"/>
                <a:cs typeface="Angsana New" panose="02020603050405020304" pitchFamily="18" charset="-34"/>
              </a:rPr>
              <a:t>result</a:t>
            </a:r>
          </a:p>
        </p:txBody>
      </p:sp>
      <p:sp>
        <p:nvSpPr>
          <p:cNvPr id="4" name="TextBox 3">
            <a:extLst>
              <a:ext uri="{FF2B5EF4-FFF2-40B4-BE49-F238E27FC236}">
                <a16:creationId xmlns:a16="http://schemas.microsoft.com/office/drawing/2014/main" id="{923FD113-0A85-4340-80E4-4CB3803FAB69}"/>
              </a:ext>
            </a:extLst>
          </p:cNvPr>
          <p:cNvSpPr txBox="1"/>
          <p:nvPr/>
        </p:nvSpPr>
        <p:spPr>
          <a:xfrm>
            <a:off x="487919" y="1193886"/>
            <a:ext cx="10958733" cy="461664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dirty="0"/>
              <a:t>FC receives two types of decisions i.e., local decisions and observed energy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We have proposed a scheme under which FC averages the observed energy values and compare it with threshold Z to make a decision L</a:t>
            </a:r>
            <a:r>
              <a:rPr lang="en-US" sz="2000" baseline="-25000" dirty="0"/>
              <a:t>f</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 FC combines all the local decisions received from SUs and decision L</a:t>
            </a:r>
            <a:r>
              <a:rPr lang="en-US" sz="2000" baseline="-25000" dirty="0"/>
              <a:t>f</a:t>
            </a:r>
            <a:r>
              <a:rPr lang="en-US" sz="2000" dirty="0"/>
              <a:t> by OR rule of fusion to make a global decision.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has been observed that there is a significant improvement in the detection performance by employing the proposed scheme. Moreover, the problem of sensing failure has also been removed.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future, optimization between the spectrum sensing performance and overhead burden because of sending the energy values to the FC can be explored.</a:t>
            </a:r>
          </a:p>
          <a:p>
            <a:endParaRPr lang="en-US" dirty="0"/>
          </a:p>
        </p:txBody>
      </p:sp>
    </p:spTree>
    <p:extLst>
      <p:ext uri="{BB962C8B-B14F-4D97-AF65-F5344CB8AC3E}">
        <p14:creationId xmlns:p14="http://schemas.microsoft.com/office/powerpoint/2010/main" val="83478342"/>
      </p:ext>
    </p:extLst>
  </p:cSld>
  <p:clrMapOvr>
    <a:masterClrMapping/>
  </p:clrMapOvr>
  <p:transition spd="slow">
    <p:comb/>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04EF-E5FC-40D9-B132-8B3982F6362A}"/>
              </a:ext>
            </a:extLst>
          </p:cNvPr>
          <p:cNvSpPr>
            <a:spLocks noGrp="1"/>
          </p:cNvSpPr>
          <p:nvPr>
            <p:ph type="title"/>
          </p:nvPr>
        </p:nvSpPr>
        <p:spPr>
          <a:xfrm>
            <a:off x="211303" y="281330"/>
            <a:ext cx="10549940" cy="847673"/>
          </a:xfrm>
        </p:spPr>
        <p:txBody>
          <a:bodyPr>
            <a:normAutofit/>
          </a:bodyPr>
          <a:lstStyle/>
          <a:p>
            <a:r>
              <a:rPr lang="en-US" dirty="0">
                <a:latin typeface="Angsana New" panose="02020603050405020304" pitchFamily="18" charset="-34"/>
                <a:cs typeface="Angsana New" panose="02020603050405020304" pitchFamily="18" charset="-34"/>
              </a:rPr>
              <a:t>conclusion</a:t>
            </a:r>
          </a:p>
        </p:txBody>
      </p:sp>
      <p:sp>
        <p:nvSpPr>
          <p:cNvPr id="3" name="TextBox 2">
            <a:extLst>
              <a:ext uri="{FF2B5EF4-FFF2-40B4-BE49-F238E27FC236}">
                <a16:creationId xmlns:a16="http://schemas.microsoft.com/office/drawing/2014/main" id="{A4EFD558-353F-4DD8-9846-A12154AD0932}"/>
              </a:ext>
            </a:extLst>
          </p:cNvPr>
          <p:cNvSpPr txBox="1"/>
          <p:nvPr/>
        </p:nvSpPr>
        <p:spPr>
          <a:xfrm>
            <a:off x="483183" y="1278581"/>
            <a:ext cx="1140420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Cognitive Radio is one of the efforts to utilize the available spectrum more efficiently through opportunistic spectrum usage has become an exciting and promising concept.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By using previous Energy detector, we implemented the concept in cooperative spectrum sensing for better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Hybrid spectrum sensing techniques like any two combinations of spectrum sensing techniques with improved Double threshold Energy detection in both cooperative , non cooperative sensing needed for better detection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is well known that energy detector’s performance is susceptible to uncertainty in noise power under such cases alternate detection schemes such as cyclic feature detection.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conclude that the Double threshold cooperative spectrum sensing is based on the conventional energy detection technique is the best technique where it can reduce the total error rate by finding 2 thresholds in the conventional energy detection.</a:t>
            </a:r>
          </a:p>
        </p:txBody>
      </p:sp>
    </p:spTree>
    <p:extLst>
      <p:ext uri="{BB962C8B-B14F-4D97-AF65-F5344CB8AC3E}">
        <p14:creationId xmlns:p14="http://schemas.microsoft.com/office/powerpoint/2010/main" val="87027569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CB0C-2647-496A-BFDB-E664C472A2BD}"/>
              </a:ext>
            </a:extLst>
          </p:cNvPr>
          <p:cNvSpPr>
            <a:spLocks noGrp="1"/>
          </p:cNvSpPr>
          <p:nvPr>
            <p:ph type="title"/>
          </p:nvPr>
        </p:nvSpPr>
        <p:spPr>
          <a:xfrm>
            <a:off x="456339" y="543308"/>
            <a:ext cx="10071638" cy="634482"/>
          </a:xfrm>
        </p:spPr>
        <p:txBody>
          <a:bodyPr>
            <a:noAutofit/>
          </a:bodyPr>
          <a:lstStyle/>
          <a:p>
            <a:r>
              <a:rPr lang="en-US" dirty="0">
                <a:latin typeface="Angsana New" panose="02020603050405020304" pitchFamily="18" charset="-34"/>
                <a:cs typeface="Angsana New" panose="02020603050405020304" pitchFamily="18" charset="-34"/>
              </a:rPr>
              <a:t>references</a:t>
            </a:r>
          </a:p>
        </p:txBody>
      </p:sp>
      <p:sp>
        <p:nvSpPr>
          <p:cNvPr id="3" name="TextBox 2">
            <a:extLst>
              <a:ext uri="{FF2B5EF4-FFF2-40B4-BE49-F238E27FC236}">
                <a16:creationId xmlns:a16="http://schemas.microsoft.com/office/drawing/2014/main" id="{264F2B16-6CFE-4E31-80F4-D99B4FBA3320}"/>
              </a:ext>
            </a:extLst>
          </p:cNvPr>
          <p:cNvSpPr txBox="1"/>
          <p:nvPr/>
        </p:nvSpPr>
        <p:spPr>
          <a:xfrm>
            <a:off x="745588" y="1413660"/>
            <a:ext cx="10944664" cy="5078313"/>
          </a:xfrm>
          <a:prstGeom prst="rect">
            <a:avLst/>
          </a:prstGeom>
          <a:noFill/>
        </p:spPr>
        <p:txBody>
          <a:bodyPr wrap="square" rtlCol="0">
            <a:spAutoFit/>
          </a:bodyPr>
          <a:lstStyle/>
          <a:p>
            <a:pPr marL="285750" lvl="0" indent="-285750">
              <a:buFont typeface="Arial" panose="020B0604020202020204" pitchFamily="34" charset="0"/>
              <a:buChar char="•"/>
            </a:pPr>
            <a:r>
              <a:rPr lang="en-US" dirty="0"/>
              <a:t>Mitola, Joseph (2000), </a:t>
            </a:r>
            <a:r>
              <a:rPr lang="en-US" u="sng" dirty="0">
                <a:hlinkClick r:id="rId2"/>
              </a:rPr>
              <a:t>"Cognitive Radio </a:t>
            </a:r>
            <a:r>
              <a:rPr lang="en-US" u="sng" dirty="0"/>
              <a:t>-</a:t>
            </a:r>
            <a:r>
              <a:rPr lang="en-US" u="sng" dirty="0">
                <a:hlinkClick r:id="rId2"/>
              </a:rPr>
              <a:t> An Integrated Agent Architecture for Software Defined Radio"</a:t>
            </a:r>
            <a:r>
              <a:rPr lang="en-US" dirty="0"/>
              <a:t>, </a:t>
            </a:r>
            <a:r>
              <a:rPr lang="en-US" i="1" dirty="0"/>
              <a:t>Diva</a:t>
            </a:r>
            <a:r>
              <a:rPr lang="en-US" dirty="0"/>
              <a:t> (Ph.D. Dissertation), Kista, Sweden: </a:t>
            </a:r>
            <a:r>
              <a:rPr lang="en-US" u="sng" dirty="0">
                <a:hlinkClick r:id="rId3"/>
              </a:rPr>
              <a:t>KTH Royal Institute of Technology</a:t>
            </a:r>
            <a:r>
              <a:rPr lang="en-US" dirty="0"/>
              <a:t>, </a:t>
            </a:r>
            <a:r>
              <a:rPr lang="en-US" u="sng" dirty="0">
                <a:hlinkClick r:id="rId4"/>
              </a:rPr>
              <a:t>ISSN</a:t>
            </a:r>
            <a:r>
              <a:rPr lang="en-US" dirty="0"/>
              <a:t> </a:t>
            </a:r>
            <a:r>
              <a:rPr lang="en-US" u="sng" dirty="0">
                <a:hlinkClick r:id="rId5"/>
              </a:rPr>
              <a:t>1403-5286</a:t>
            </a:r>
            <a:r>
              <a:rPr lang="en-US" u="sng" dirty="0"/>
              <a:t>.</a:t>
            </a:r>
          </a:p>
          <a:p>
            <a:pPr lvl="0"/>
            <a:endParaRPr lang="en-US" dirty="0"/>
          </a:p>
          <a:p>
            <a:pPr marL="285750" lvl="0" indent="-285750">
              <a:buFont typeface="Arial" panose="020B0604020202020204" pitchFamily="34" charset="0"/>
              <a:buChar char="•"/>
            </a:pPr>
            <a:r>
              <a:rPr lang="en-US" dirty="0"/>
              <a:t> V. Valenta et al., </a:t>
            </a:r>
            <a:r>
              <a:rPr lang="en-US" u="sng" dirty="0">
                <a:hlinkClick r:id="rId6"/>
              </a:rPr>
              <a:t>"Survey on spectrum utilization in Europe: Measurements, analyses and observations"</a:t>
            </a:r>
            <a:r>
              <a:rPr lang="en-US" dirty="0"/>
              <a:t>, Proceedings of the Fifth International Conference on Cognitive Radio Oriented Wireless Networks &amp; Communications (CROWNCOM), 2010.</a:t>
            </a:r>
          </a:p>
          <a:p>
            <a:pPr lvl="0"/>
            <a:endParaRPr lang="en-US" dirty="0"/>
          </a:p>
          <a:p>
            <a:pPr marL="285750" lvl="0" indent="-285750">
              <a:buFont typeface="Arial" panose="020B0604020202020204" pitchFamily="34" charset="0"/>
              <a:buChar char="•"/>
            </a:pPr>
            <a:r>
              <a:rPr lang="en-US" dirty="0"/>
              <a:t> </a:t>
            </a:r>
            <a:r>
              <a:rPr lang="en-US" u="sng" dirty="0">
                <a:hlinkClick r:id="rId7"/>
              </a:rPr>
              <a:t>"Cognitive Functionality in Next Generation Wireless Networks"</a:t>
            </a:r>
            <a:r>
              <a:rPr lang="en-US" dirty="0"/>
              <a:t>(PDF)</a:t>
            </a:r>
            <a:r>
              <a:rPr lang="en-US" i="1" dirty="0"/>
              <a:t>. Archived from </a:t>
            </a:r>
            <a:r>
              <a:rPr lang="en-US" u="sng" dirty="0">
                <a:hlinkClick r:id="rId8"/>
              </a:rPr>
              <a:t>the original</a:t>
            </a:r>
            <a:r>
              <a:rPr lang="en-US" i="1" dirty="0"/>
              <a:t> </a:t>
            </a:r>
            <a:r>
              <a:rPr lang="en-US" dirty="0"/>
              <a:t>(PDF)</a:t>
            </a:r>
            <a:r>
              <a:rPr lang="en-US" i="1" dirty="0"/>
              <a:t> on 18 November 2008</a:t>
            </a:r>
            <a:r>
              <a:rPr lang="en-US" dirty="0"/>
              <a:t>. Retrieved 6 June 2009</a:t>
            </a:r>
            <a:r>
              <a:rPr lang="en-US" i="1" dirty="0"/>
              <a:t>.</a:t>
            </a:r>
          </a:p>
          <a:p>
            <a:pPr lvl="0"/>
            <a:endParaRPr lang="en-US" dirty="0"/>
          </a:p>
          <a:p>
            <a:pPr marL="285750" lvl="0" indent="-285750">
              <a:buFont typeface="Arial" panose="020B0604020202020204" pitchFamily="34" charset="0"/>
              <a:buChar char="•"/>
            </a:pPr>
            <a:r>
              <a:rPr lang="en-US" dirty="0"/>
              <a:t> H. Sun, A. Nallanathan, C.-X. Wang, and Y.-F. Chen, </a:t>
            </a:r>
            <a:r>
              <a:rPr lang="en-US" u="sng" dirty="0">
                <a:hlinkClick r:id="rId9"/>
              </a:rPr>
              <a:t>"Wideband spectrum sensing for cognitive radio networks: a survey"</a:t>
            </a:r>
            <a:r>
              <a:rPr lang="en-US" dirty="0"/>
              <a:t>, IEEE Wireless Communications, vol. 20, no. 2, pp. 74–81, April 2013.</a:t>
            </a:r>
          </a:p>
          <a:p>
            <a:pPr lvl="0"/>
            <a:endParaRPr lang="en-US" dirty="0"/>
          </a:p>
          <a:p>
            <a:pPr marL="285750" lvl="0" indent="-285750">
              <a:buFont typeface="Arial" panose="020B0604020202020204" pitchFamily="34" charset="0"/>
              <a:buChar char="•"/>
            </a:pPr>
            <a:r>
              <a:rPr lang="en-US" dirty="0"/>
              <a:t>Carlos Cordeiro, Kiran Challapali, and Dagnachew Birru. Sai Shankar N. IEEE 802.22: An Introduction to the First Wireless Standard based on Cognitive Radios JOURNAL OF COMMUNICATIONS, VOL. 1, NO. 1, APRIL 2006.</a:t>
            </a:r>
          </a:p>
          <a:p>
            <a:pPr lvl="0"/>
            <a:endParaRPr lang="en-US" dirty="0"/>
          </a:p>
          <a:p>
            <a:pPr marL="285750" lvl="0" indent="-285750">
              <a:buFont typeface="Arial" panose="020B0604020202020204" pitchFamily="34" charset="0"/>
              <a:buChar char="•"/>
            </a:pPr>
            <a:r>
              <a:rPr lang="en-US" dirty="0"/>
              <a:t> Z. Li, F.R. Yu, and M. Huang, </a:t>
            </a:r>
            <a:r>
              <a:rPr lang="en-US" u="sng" dirty="0">
                <a:hlinkClick r:id="rId10"/>
              </a:rPr>
              <a:t>"A Distributed Consensus-Based Cooperative Spectrum Sensing in Cognitive Radios"</a:t>
            </a:r>
            <a:r>
              <a:rPr lang="en-US" dirty="0"/>
              <a:t>, IEEE Trans. Vehicular Technology, vol. 59, no. 1, pp. 383-393, Jan. 2010.</a:t>
            </a:r>
          </a:p>
        </p:txBody>
      </p:sp>
    </p:spTree>
    <p:extLst>
      <p:ext uri="{BB962C8B-B14F-4D97-AF65-F5344CB8AC3E}">
        <p14:creationId xmlns:p14="http://schemas.microsoft.com/office/powerpoint/2010/main" val="17119470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E8DD-52F7-4AA3-A464-2CB268D6B48D}"/>
              </a:ext>
            </a:extLst>
          </p:cNvPr>
          <p:cNvSpPr>
            <a:spLocks noGrp="1"/>
          </p:cNvSpPr>
          <p:nvPr>
            <p:ph type="title"/>
          </p:nvPr>
        </p:nvSpPr>
        <p:spPr>
          <a:xfrm>
            <a:off x="487680" y="283154"/>
            <a:ext cx="10131425" cy="659381"/>
          </a:xfrm>
        </p:spPr>
        <p:txBody>
          <a:bodyPr/>
          <a:lstStyle/>
          <a:p>
            <a:r>
              <a:rPr lang="en-US" dirty="0">
                <a:latin typeface="AngsanaUPC" panose="02020603050405020304" pitchFamily="18" charset="-34"/>
                <a:cs typeface="AngsanaUPC" panose="02020603050405020304" pitchFamily="18" charset="-34"/>
              </a:rPr>
              <a:t>introduction</a:t>
            </a:r>
          </a:p>
        </p:txBody>
      </p:sp>
      <p:sp>
        <p:nvSpPr>
          <p:cNvPr id="4" name="TextBox 3">
            <a:extLst>
              <a:ext uri="{FF2B5EF4-FFF2-40B4-BE49-F238E27FC236}">
                <a16:creationId xmlns:a16="http://schemas.microsoft.com/office/drawing/2014/main" id="{BC7D5A82-767A-4960-9FA7-626E15D4D7FC}"/>
              </a:ext>
            </a:extLst>
          </p:cNvPr>
          <p:cNvSpPr txBox="1"/>
          <p:nvPr/>
        </p:nvSpPr>
        <p:spPr>
          <a:xfrm>
            <a:off x="685801" y="942535"/>
            <a:ext cx="11018519"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the prosperous world we are living in right now, communications enter our daily lives in manifold ways that it is easy to overlook the multitude of its facets.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Mobile devices are only allowed to certain frequencies which are getting crowded. With cognitive radio technology, we can use all available frequencies even though those are dedicated to TV or satellites.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Cognitive radio can understand the language of any radio, this combined with new single radios embedded in any object, would allow any interaction with any physical objects, this can also provide solutions for communications between people of different languages and cultures.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r>
              <a:rPr lang="en-US" sz="2000" dirty="0"/>
              <a:t>           			      </a:t>
            </a:r>
            <a:r>
              <a:rPr lang="en-US" sz="1600" dirty="0"/>
              <a:t>Before cognitive radio                                         			 After cognitive radio</a:t>
            </a:r>
          </a:p>
        </p:txBody>
      </p:sp>
      <p:pic>
        <p:nvPicPr>
          <p:cNvPr id="7" name="image21.png">
            <a:extLst>
              <a:ext uri="{FF2B5EF4-FFF2-40B4-BE49-F238E27FC236}">
                <a16:creationId xmlns:a16="http://schemas.microsoft.com/office/drawing/2014/main" id="{48AB842D-F952-429A-B79B-5B416D6298C1}"/>
              </a:ext>
            </a:extLst>
          </p:cNvPr>
          <p:cNvPicPr/>
          <p:nvPr/>
        </p:nvPicPr>
        <p:blipFill>
          <a:blip r:embed="rId2">
            <a:lum bright="70000" contrast="-70000"/>
          </a:blip>
          <a:srcRect/>
          <a:stretch>
            <a:fillRect/>
          </a:stretch>
        </p:blipFill>
        <p:spPr>
          <a:xfrm>
            <a:off x="2988775" y="4454818"/>
            <a:ext cx="1678940" cy="1324610"/>
          </a:xfrm>
          <a:prstGeom prst="rect">
            <a:avLst/>
          </a:prstGeom>
          <a:ln/>
        </p:spPr>
      </p:pic>
      <p:pic>
        <p:nvPicPr>
          <p:cNvPr id="8" name="image55.png">
            <a:extLst>
              <a:ext uri="{FF2B5EF4-FFF2-40B4-BE49-F238E27FC236}">
                <a16:creationId xmlns:a16="http://schemas.microsoft.com/office/drawing/2014/main" id="{26812D2D-FA2E-4FA3-8A98-D83304901D2D}"/>
              </a:ext>
            </a:extLst>
          </p:cNvPr>
          <p:cNvPicPr/>
          <p:nvPr/>
        </p:nvPicPr>
        <p:blipFill>
          <a:blip r:embed="rId3">
            <a:lum bright="70000" contrast="-70000"/>
          </a:blip>
          <a:srcRect/>
          <a:stretch>
            <a:fillRect/>
          </a:stretch>
        </p:blipFill>
        <p:spPr>
          <a:xfrm>
            <a:off x="7524287" y="4559593"/>
            <a:ext cx="1673225" cy="1219835"/>
          </a:xfrm>
          <a:prstGeom prst="rect">
            <a:avLst/>
          </a:prstGeom>
          <a:ln/>
        </p:spPr>
      </p:pic>
    </p:spTree>
    <p:extLst>
      <p:ext uri="{BB962C8B-B14F-4D97-AF65-F5344CB8AC3E}">
        <p14:creationId xmlns:p14="http://schemas.microsoft.com/office/powerpoint/2010/main" val="2859800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50D9B-310B-47DA-B9DA-A6B11653DCD7}"/>
              </a:ext>
            </a:extLst>
          </p:cNvPr>
          <p:cNvSpPr txBox="1"/>
          <p:nvPr/>
        </p:nvSpPr>
        <p:spPr>
          <a:xfrm>
            <a:off x="1960098" y="2767280"/>
            <a:ext cx="8271803" cy="1323439"/>
          </a:xfrm>
          <a:prstGeom prst="rect">
            <a:avLst/>
          </a:prstGeom>
          <a:noFill/>
        </p:spPr>
        <p:txBody>
          <a:bodyPr wrap="square" rtlCol="0">
            <a:spAutoFit/>
          </a:bodyPr>
          <a:lstStyle/>
          <a:p>
            <a:pPr algn="ctr"/>
            <a:r>
              <a:rPr lang="en-US" sz="8000" dirty="0"/>
              <a:t>Any Queries?</a:t>
            </a:r>
          </a:p>
        </p:txBody>
      </p:sp>
    </p:spTree>
    <p:extLst>
      <p:ext uri="{BB962C8B-B14F-4D97-AF65-F5344CB8AC3E}">
        <p14:creationId xmlns:p14="http://schemas.microsoft.com/office/powerpoint/2010/main" val="2002959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B2DC90-DB98-4D6E-ABB8-811A686120B9}"/>
              </a:ext>
            </a:extLst>
          </p:cNvPr>
          <p:cNvSpPr/>
          <p:nvPr/>
        </p:nvSpPr>
        <p:spPr>
          <a:xfrm>
            <a:off x="3450147" y="2640763"/>
            <a:ext cx="5291705" cy="1323439"/>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86038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5983-4490-4992-AD69-584989C77708}"/>
              </a:ext>
            </a:extLst>
          </p:cNvPr>
          <p:cNvSpPr>
            <a:spLocks noGrp="1"/>
          </p:cNvSpPr>
          <p:nvPr>
            <p:ph type="title"/>
          </p:nvPr>
        </p:nvSpPr>
        <p:spPr>
          <a:xfrm>
            <a:off x="549645" y="214932"/>
            <a:ext cx="10071638" cy="690178"/>
          </a:xfrm>
        </p:spPr>
        <p:txBody>
          <a:bodyPr/>
          <a:lstStyle/>
          <a:p>
            <a:r>
              <a:rPr lang="en-US" dirty="0">
                <a:latin typeface="AngsanaUPC" panose="02020603050405020304" pitchFamily="18" charset="-34"/>
                <a:cs typeface="AngsanaUPC" panose="02020603050405020304" pitchFamily="18" charset="-34"/>
              </a:rPr>
              <a:t>Cognitive radio</a:t>
            </a:r>
          </a:p>
        </p:txBody>
      </p:sp>
      <p:sp>
        <p:nvSpPr>
          <p:cNvPr id="3" name="TextBox 2">
            <a:extLst>
              <a:ext uri="{FF2B5EF4-FFF2-40B4-BE49-F238E27FC236}">
                <a16:creationId xmlns:a16="http://schemas.microsoft.com/office/drawing/2014/main" id="{5F51D51D-ED83-4417-9474-13F12DF370C1}"/>
              </a:ext>
            </a:extLst>
          </p:cNvPr>
          <p:cNvSpPr txBox="1"/>
          <p:nvPr/>
        </p:nvSpPr>
        <p:spPr>
          <a:xfrm>
            <a:off x="745588" y="858129"/>
            <a:ext cx="11015003"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t>Cognitive radio is defined as “a radio or system that sense its electromagnetic environment and can dynamically and autonomously adjust its radio operating parameters to modify system operation, such as maximize throughput, mitigate interference, facilitate interoperability, access secondary markets".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cognitive radio has two key features that distinguish it from a traditional radio: </a:t>
            </a:r>
            <a:r>
              <a:rPr lang="en-US" sz="2000" i="1" dirty="0"/>
              <a:t>the cognition capability </a:t>
            </a:r>
            <a:r>
              <a:rPr lang="en-US" sz="2000" dirty="0"/>
              <a:t>(intelligent adaptive behaviour) and </a:t>
            </a:r>
            <a:r>
              <a:rPr lang="en-US" sz="2000" i="1" dirty="0"/>
              <a:t>the reconfigurability.</a:t>
            </a:r>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dirty="0"/>
              <a:t>Cognitive Radio assigns the unused spectrum (spectrum hole) to the secondary user (SU) as long as the primary user (PU) does not use it.</a:t>
            </a:r>
            <a:endParaRPr lang="en-US" sz="2000" i="1" dirty="0"/>
          </a:p>
          <a:p>
            <a:pPr marL="285750" indent="-285750">
              <a:buFont typeface="Arial" panose="020B0604020202020204" pitchFamily="34" charset="0"/>
              <a:buChar char="•"/>
            </a:pPr>
            <a:endParaRPr lang="en-US" sz="2000" i="1" dirty="0"/>
          </a:p>
          <a:p>
            <a:endParaRPr lang="en-US" sz="2000" i="1" dirty="0"/>
          </a:p>
          <a:p>
            <a:endParaRPr lang="en-US" sz="2000" i="1" dirty="0"/>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endParaRPr lang="en-US" sz="2000" i="1" dirty="0"/>
          </a:p>
          <a:p>
            <a:endParaRPr lang="en-US" sz="2000" i="1" dirty="0"/>
          </a:p>
          <a:p>
            <a:r>
              <a:rPr lang="en-US" sz="2000" i="1" dirty="0"/>
              <a:t>                                                        </a:t>
            </a:r>
            <a:r>
              <a:rPr lang="en-US" sz="1600" dirty="0"/>
              <a:t>Fig.1  Scientific block diagram of Cognitive Radio  </a:t>
            </a:r>
            <a:endParaRPr lang="en-US" sz="2000" dirty="0"/>
          </a:p>
        </p:txBody>
      </p:sp>
      <p:sp>
        <p:nvSpPr>
          <p:cNvPr id="4" name="Rectangle 2">
            <a:extLst>
              <a:ext uri="{FF2B5EF4-FFF2-40B4-BE49-F238E27FC236}">
                <a16:creationId xmlns:a16="http://schemas.microsoft.com/office/drawing/2014/main" id="{643A3AE2-C4A3-4A2A-9C1F-FE05248EB5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6A9ED5BC-820D-4CE1-B383-5E2010637E8D}"/>
              </a:ext>
            </a:extLst>
          </p:cNvPr>
          <p:cNvSpPr>
            <a:spLocks noChangeArrowheads="1"/>
          </p:cNvSpPr>
          <p:nvPr/>
        </p:nvSpPr>
        <p:spPr bwMode="auto">
          <a:xfrm>
            <a:off x="0" y="1257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image50.png">
            <a:extLst>
              <a:ext uri="{FF2B5EF4-FFF2-40B4-BE49-F238E27FC236}">
                <a16:creationId xmlns:a16="http://schemas.microsoft.com/office/drawing/2014/main" id="{C830DF5D-6B7B-49B6-869E-DC3AB42D3AFD}"/>
              </a:ext>
            </a:extLst>
          </p:cNvPr>
          <p:cNvPicPr/>
          <p:nvPr/>
        </p:nvPicPr>
        <p:blipFill>
          <a:blip r:embed="rId2"/>
          <a:srcRect/>
          <a:stretch>
            <a:fillRect/>
          </a:stretch>
        </p:blipFill>
        <p:spPr>
          <a:xfrm>
            <a:off x="2497015" y="4243671"/>
            <a:ext cx="7512147" cy="1709219"/>
          </a:xfrm>
          <a:prstGeom prst="rect">
            <a:avLst/>
          </a:prstGeom>
          <a:ln/>
        </p:spPr>
      </p:pic>
    </p:spTree>
    <p:extLst>
      <p:ext uri="{BB962C8B-B14F-4D97-AF65-F5344CB8AC3E}">
        <p14:creationId xmlns:p14="http://schemas.microsoft.com/office/powerpoint/2010/main" val="1804639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DCE3C-C3A9-4A57-BD82-F0D467A72204}"/>
              </a:ext>
            </a:extLst>
          </p:cNvPr>
          <p:cNvSpPr txBox="1"/>
          <p:nvPr/>
        </p:nvSpPr>
        <p:spPr>
          <a:xfrm>
            <a:off x="595532" y="850355"/>
            <a:ext cx="11000936" cy="566308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000" dirty="0"/>
              <a:t>                                                 	 </a:t>
            </a:r>
          </a:p>
          <a:p>
            <a:pPr algn="ctr"/>
            <a:r>
              <a:rPr lang="en-US" sz="1600" dirty="0"/>
              <a:t>Fig 1.1 Block diagram of Cognitive Radio Transmitter</a:t>
            </a:r>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1600" dirty="0"/>
              <a:t>Fig 1.2 Block diagram of Cognitive Radio Receiver</a:t>
            </a:r>
          </a:p>
        </p:txBody>
      </p:sp>
      <p:pic>
        <p:nvPicPr>
          <p:cNvPr id="3" name="image18.png">
            <a:extLst>
              <a:ext uri="{FF2B5EF4-FFF2-40B4-BE49-F238E27FC236}">
                <a16:creationId xmlns:a16="http://schemas.microsoft.com/office/drawing/2014/main" id="{B2BE4718-5DFA-4932-ABBC-31F46730452C}"/>
              </a:ext>
            </a:extLst>
          </p:cNvPr>
          <p:cNvPicPr/>
          <p:nvPr/>
        </p:nvPicPr>
        <p:blipFill>
          <a:blip r:embed="rId2"/>
          <a:srcRect/>
          <a:stretch>
            <a:fillRect/>
          </a:stretch>
        </p:blipFill>
        <p:spPr>
          <a:xfrm>
            <a:off x="3805025" y="531122"/>
            <a:ext cx="4403090" cy="2470785"/>
          </a:xfrm>
          <a:prstGeom prst="rect">
            <a:avLst/>
          </a:prstGeom>
          <a:ln/>
        </p:spPr>
      </p:pic>
      <p:pic>
        <p:nvPicPr>
          <p:cNvPr id="4" name="image5.png">
            <a:extLst>
              <a:ext uri="{FF2B5EF4-FFF2-40B4-BE49-F238E27FC236}">
                <a16:creationId xmlns:a16="http://schemas.microsoft.com/office/drawing/2014/main" id="{021CD63E-D3DF-476A-9771-A220E4060EBB}"/>
              </a:ext>
            </a:extLst>
          </p:cNvPr>
          <p:cNvPicPr/>
          <p:nvPr/>
        </p:nvPicPr>
        <p:blipFill>
          <a:blip r:embed="rId3"/>
          <a:srcRect/>
          <a:stretch>
            <a:fillRect/>
          </a:stretch>
        </p:blipFill>
        <p:spPr>
          <a:xfrm>
            <a:off x="3240283" y="3697288"/>
            <a:ext cx="5943600" cy="2146935"/>
          </a:xfrm>
          <a:prstGeom prst="rect">
            <a:avLst/>
          </a:prstGeom>
          <a:ln/>
        </p:spPr>
      </p:pic>
    </p:spTree>
    <p:extLst>
      <p:ext uri="{BB962C8B-B14F-4D97-AF65-F5344CB8AC3E}">
        <p14:creationId xmlns:p14="http://schemas.microsoft.com/office/powerpoint/2010/main" val="2282434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9938-00F6-45A3-8C92-EDD3A493D2E4}"/>
              </a:ext>
            </a:extLst>
          </p:cNvPr>
          <p:cNvSpPr>
            <a:spLocks noGrp="1"/>
          </p:cNvSpPr>
          <p:nvPr>
            <p:ph type="title"/>
          </p:nvPr>
        </p:nvSpPr>
        <p:spPr>
          <a:xfrm>
            <a:off x="301642" y="289058"/>
            <a:ext cx="10085706" cy="686130"/>
          </a:xfrm>
        </p:spPr>
        <p:txBody>
          <a:bodyPr/>
          <a:lstStyle/>
          <a:p>
            <a:r>
              <a:rPr lang="en-US" dirty="0">
                <a:latin typeface="AngsanaUPC" panose="02020603050405020304" pitchFamily="18" charset="-34"/>
                <a:cs typeface="AngsanaUPC" panose="02020603050405020304" pitchFamily="18" charset="-34"/>
              </a:rPr>
              <a:t>Functions of cognitive radio</a:t>
            </a:r>
          </a:p>
        </p:txBody>
      </p:sp>
      <p:sp>
        <p:nvSpPr>
          <p:cNvPr id="3" name="TextBox 2">
            <a:extLst>
              <a:ext uri="{FF2B5EF4-FFF2-40B4-BE49-F238E27FC236}">
                <a16:creationId xmlns:a16="http://schemas.microsoft.com/office/drawing/2014/main" id="{8392E918-F257-4C64-9B22-FFA4AD793B90}"/>
              </a:ext>
            </a:extLst>
          </p:cNvPr>
          <p:cNvSpPr txBox="1"/>
          <p:nvPr/>
        </p:nvSpPr>
        <p:spPr>
          <a:xfrm>
            <a:off x="600222" y="956995"/>
            <a:ext cx="10860258" cy="5632311"/>
          </a:xfrm>
          <a:prstGeom prst="rect">
            <a:avLst/>
          </a:prstGeom>
          <a:noFill/>
        </p:spPr>
        <p:txBody>
          <a:bodyPr wrap="square" rtlCol="0">
            <a:spAutoFit/>
          </a:bodyPr>
          <a:lstStyle/>
          <a:p>
            <a:r>
              <a:rPr lang="en-US" sz="2000" dirty="0"/>
              <a:t>There are four major functions of Cognitive Radio. They are:</a:t>
            </a:r>
          </a:p>
          <a:p>
            <a:endParaRPr lang="en-US" sz="2000" dirty="0"/>
          </a:p>
          <a:p>
            <a:pPr marL="342900" indent="-342900">
              <a:buFont typeface="Arial" panose="020B0604020202020204" pitchFamily="34" charset="0"/>
              <a:buChar char="•"/>
            </a:pPr>
            <a:r>
              <a:rPr lang="en-US" sz="2000" dirty="0"/>
              <a:t>Spectrum Sensing</a:t>
            </a:r>
          </a:p>
          <a:p>
            <a:pPr marL="342900" indent="-342900">
              <a:buFont typeface="Arial" panose="020B0604020202020204" pitchFamily="34" charset="0"/>
              <a:buChar char="•"/>
            </a:pPr>
            <a:r>
              <a:rPr lang="en-US" sz="2000" dirty="0"/>
              <a:t>Spectrum Management</a:t>
            </a:r>
          </a:p>
          <a:p>
            <a:pPr marL="342900" indent="-342900">
              <a:buFont typeface="Arial" panose="020B0604020202020204" pitchFamily="34" charset="0"/>
              <a:buChar char="•"/>
            </a:pPr>
            <a:r>
              <a:rPr lang="en-US" sz="2000" dirty="0"/>
              <a:t>Spectrum Sharing</a:t>
            </a:r>
          </a:p>
          <a:p>
            <a:pPr marL="342900" indent="-342900">
              <a:buFont typeface="Arial" panose="020B0604020202020204" pitchFamily="34" charset="0"/>
              <a:buChar char="•"/>
            </a:pPr>
            <a:r>
              <a:rPr lang="en-US" sz="2000" dirty="0"/>
              <a:t>Spectrum Mobility</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Fig.1.4 Basic cognitive cycle</a:t>
            </a:r>
          </a:p>
        </p:txBody>
      </p:sp>
      <p:pic>
        <p:nvPicPr>
          <p:cNvPr id="4" name="image53.png">
            <a:extLst>
              <a:ext uri="{FF2B5EF4-FFF2-40B4-BE49-F238E27FC236}">
                <a16:creationId xmlns:a16="http://schemas.microsoft.com/office/drawing/2014/main" id="{CAC3960C-08CB-4720-A3CC-7817201F218D}"/>
              </a:ext>
            </a:extLst>
          </p:cNvPr>
          <p:cNvPicPr/>
          <p:nvPr/>
        </p:nvPicPr>
        <p:blipFill>
          <a:blip r:embed="rId2"/>
          <a:srcRect/>
          <a:stretch>
            <a:fillRect/>
          </a:stretch>
        </p:blipFill>
        <p:spPr>
          <a:xfrm>
            <a:off x="4777273" y="1866123"/>
            <a:ext cx="6578082" cy="4221494"/>
          </a:xfrm>
          <a:prstGeom prst="rect">
            <a:avLst/>
          </a:prstGeom>
          <a:ln/>
        </p:spPr>
      </p:pic>
    </p:spTree>
    <p:extLst>
      <p:ext uri="{BB962C8B-B14F-4D97-AF65-F5344CB8AC3E}">
        <p14:creationId xmlns:p14="http://schemas.microsoft.com/office/powerpoint/2010/main" val="3918579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2703-E500-4D5C-AF01-D3F9A3AF3892}"/>
              </a:ext>
            </a:extLst>
          </p:cNvPr>
          <p:cNvSpPr txBox="1"/>
          <p:nvPr/>
        </p:nvSpPr>
        <p:spPr>
          <a:xfrm>
            <a:off x="281354" y="337625"/>
            <a:ext cx="11507372" cy="4832092"/>
          </a:xfrm>
          <a:prstGeom prst="rect">
            <a:avLst/>
          </a:prstGeom>
          <a:noFill/>
        </p:spPr>
        <p:txBody>
          <a:bodyPr wrap="square" rtlCol="0">
            <a:spAutoFit/>
          </a:bodyPr>
          <a:lstStyle/>
          <a:p>
            <a:r>
              <a:rPr lang="en-US" sz="2400" dirty="0"/>
              <a:t>SPECTRUM SENSING:</a:t>
            </a:r>
          </a:p>
          <a:p>
            <a:endParaRPr lang="en-US" sz="2400" dirty="0"/>
          </a:p>
          <a:p>
            <a:pPr marL="342900" indent="-342900">
              <a:buFont typeface="Arial" panose="020B0604020202020204" pitchFamily="34" charset="0"/>
              <a:buChar char="•"/>
            </a:pPr>
            <a:r>
              <a:rPr lang="en-US" sz="2000" dirty="0"/>
              <a:t>Spectrum sensing is that it determines the presence of the primary user on a band. The cognitive radio is able to share the result of its detection with other cognitive radios after sensing the spectrum.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goal of spectrum sensing is to find out the spectrum status and activity by periodically sensing the target frequency band.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Particularly, a cognitive radio transceiver detects the spectrum which is unused or spectrum hole and also determines method of access without interfering with the transmission of licensed.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Two types of spectrum sensing techniques : </a:t>
            </a:r>
          </a:p>
          <a:p>
            <a:pPr marL="342900" indent="-342900">
              <a:buFont typeface="Arial" panose="020B0604020202020204" pitchFamily="34" charset="0"/>
              <a:buChar char="•"/>
            </a:pPr>
            <a:endParaRPr lang="en-US" sz="2000" dirty="0"/>
          </a:p>
          <a:p>
            <a:r>
              <a:rPr lang="en-US" sz="2000" dirty="0"/>
              <a:t>             1. Signal processing techniques (or) non-Cooperative Spectrum Sensing</a:t>
            </a:r>
          </a:p>
          <a:p>
            <a:r>
              <a:rPr lang="en-US" sz="2000" dirty="0"/>
              <a:t>             2. Cooperative Spectrum Sensing </a:t>
            </a:r>
          </a:p>
        </p:txBody>
      </p:sp>
    </p:spTree>
    <p:extLst>
      <p:ext uri="{BB962C8B-B14F-4D97-AF65-F5344CB8AC3E}">
        <p14:creationId xmlns:p14="http://schemas.microsoft.com/office/powerpoint/2010/main" val="16207911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6ACC7-D45D-4EA9-8C39-53004C5B85EC}"/>
              </a:ext>
            </a:extLst>
          </p:cNvPr>
          <p:cNvSpPr txBox="1"/>
          <p:nvPr/>
        </p:nvSpPr>
        <p:spPr>
          <a:xfrm>
            <a:off x="267286" y="407963"/>
            <a:ext cx="11408899" cy="5139869"/>
          </a:xfrm>
          <a:prstGeom prst="rect">
            <a:avLst/>
          </a:prstGeom>
          <a:noFill/>
        </p:spPr>
        <p:txBody>
          <a:bodyPr wrap="square" rtlCol="0">
            <a:spAutoFit/>
          </a:bodyPr>
          <a:lstStyle/>
          <a:p>
            <a:r>
              <a:rPr lang="en-US" sz="2400" dirty="0"/>
              <a:t>SPECTRUM MANAGEMENT:</a:t>
            </a:r>
          </a:p>
          <a:p>
            <a:endParaRPr lang="en-US" sz="2400" dirty="0"/>
          </a:p>
          <a:p>
            <a:pPr marL="342900" indent="-342900">
              <a:buFont typeface="Arial" panose="020B0604020202020204" pitchFamily="34" charset="0"/>
              <a:buChar char="•"/>
            </a:pPr>
            <a:r>
              <a:rPr lang="en-US" sz="2000" dirty="0"/>
              <a:t>Provides the fair spectrum scheduling method among coexisting users. The available white space or channel is immediately selected by cognitive radio if once found.</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This property of cognitive radio is described as spectrum management. Spectrum sensing, spectrum analysis and spectrum decision fall in spectrum Management. </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Spectrum decision refers to a cognitive radio that decides the data rate, determines the transmission mode  and the transmission bandwidth.</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Then  the appropriate spectrum band is selected according to the spectrum characteristics and user requirements.</a:t>
            </a:r>
          </a:p>
        </p:txBody>
      </p:sp>
    </p:spTree>
    <p:extLst>
      <p:ext uri="{BB962C8B-B14F-4D97-AF65-F5344CB8AC3E}">
        <p14:creationId xmlns:p14="http://schemas.microsoft.com/office/powerpoint/2010/main" val="4083499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978</TotalTime>
  <Words>4388</Words>
  <Application>Microsoft Office PowerPoint</Application>
  <PresentationFormat>Widescreen</PresentationFormat>
  <Paragraphs>628</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Angsana New</vt:lpstr>
      <vt:lpstr>AngsanaUPC</vt:lpstr>
      <vt:lpstr>Arial</vt:lpstr>
      <vt:lpstr>Calibri</vt:lpstr>
      <vt:lpstr>Calibri Light</vt:lpstr>
      <vt:lpstr>Cambria Math</vt:lpstr>
      <vt:lpstr>Times New Roman</vt:lpstr>
      <vt:lpstr>Trebuchet MS</vt:lpstr>
      <vt:lpstr>Wingdings</vt:lpstr>
      <vt:lpstr>Celestial</vt:lpstr>
      <vt:lpstr>SIMULATION AND ANALYSIS OF SPECTRUM SENSING IN COGNITIVE RADIO</vt:lpstr>
      <vt:lpstr>AGENDA</vt:lpstr>
      <vt:lpstr>ABSTRACT</vt:lpstr>
      <vt:lpstr>introduction</vt:lpstr>
      <vt:lpstr>Cognitive radio</vt:lpstr>
      <vt:lpstr>PowerPoint Presentation</vt:lpstr>
      <vt:lpstr>Functions of cognitive radio</vt:lpstr>
      <vt:lpstr>PowerPoint Presentation</vt:lpstr>
      <vt:lpstr>PowerPoint Presentation</vt:lpstr>
      <vt:lpstr>PowerPoint Presentation</vt:lpstr>
      <vt:lpstr>PowerPoint Presentation</vt:lpstr>
      <vt:lpstr>Monte Carlo simulation</vt:lpstr>
      <vt:lpstr>PowerPoint Presentation</vt:lpstr>
      <vt:lpstr>Spectrum Allocation for Cognitive Radio Network by Using MATLAB and SIMULINK</vt:lpstr>
      <vt:lpstr>PowerPoint Presentation</vt:lpstr>
      <vt:lpstr>PowerPoint Presentation</vt:lpstr>
      <vt:lpstr>PowerPoint Presentation</vt:lpstr>
      <vt:lpstr>Simulink:</vt:lpstr>
      <vt:lpstr>PowerPoint Presentation</vt:lpstr>
      <vt:lpstr>Spectrum Allocation using Simulink:</vt:lpstr>
      <vt:lpstr>Non-cooperative Spectrum Sensing Technique(Single Threshold) for Cognitive Radio using MATLAB</vt:lpstr>
      <vt:lpstr>PowerPoint Presentation</vt:lpstr>
      <vt:lpstr>PowerPoint Presentation</vt:lpstr>
      <vt:lpstr>PowerPoint Presentation</vt:lpstr>
      <vt:lpstr>Simulation results</vt:lpstr>
      <vt:lpstr>PowerPoint Presentation</vt:lpstr>
      <vt:lpstr>PowerPoint Presentation</vt:lpstr>
      <vt:lpstr>PowerPoint Presentation</vt:lpstr>
      <vt:lpstr>Cooperative spectrum sensing technique(double threshold) for cognitive radio network using matlab</vt:lpstr>
      <vt:lpstr>Proposed double threshold energy detection in cooperative spectrum sensing</vt:lpstr>
      <vt:lpstr>PowerPoint Presentation</vt:lpstr>
      <vt:lpstr>PowerPoint Presentation</vt:lpstr>
      <vt:lpstr>PowerPoint Presentation</vt:lpstr>
      <vt:lpstr>Simulation results</vt:lpstr>
      <vt:lpstr>PowerPoint Presentation</vt:lpstr>
      <vt:lpstr>PowerPoint Presentation</vt:lpstr>
      <vt:lpstr>result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ANALYSIS OF SPECTRUM SENSING IN COGNITIVE RADIO</dc:title>
  <dc:creator>pavan kavali</dc:creator>
  <cp:lastModifiedBy>muni venkatesh ganji</cp:lastModifiedBy>
  <cp:revision>87</cp:revision>
  <dcterms:created xsi:type="dcterms:W3CDTF">2021-05-16T06:33:00Z</dcterms:created>
  <dcterms:modified xsi:type="dcterms:W3CDTF">2021-05-17T12:06:07Z</dcterms:modified>
</cp:coreProperties>
</file>